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0" r:id="rId5"/>
    <p:sldId id="509" r:id="rId6"/>
    <p:sldId id="2146847374" r:id="rId7"/>
    <p:sldId id="5047" r:id="rId8"/>
    <p:sldId id="503" r:id="rId9"/>
    <p:sldId id="2146847382" r:id="rId10"/>
    <p:sldId id="2146847384" r:id="rId11"/>
    <p:sldId id="2146847385" r:id="rId12"/>
    <p:sldId id="2146847380" r:id="rId13"/>
    <p:sldId id="2146847386" r:id="rId14"/>
    <p:sldId id="5058" r:id="rId15"/>
    <p:sldId id="2146847383" r:id="rId16"/>
    <p:sldId id="2146847373" r:id="rId17"/>
    <p:sldId id="4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2E1492-1C5B-D74D-A1E3-93B1240A412D}">
          <p14:sldIdLst>
            <p14:sldId id="260"/>
            <p14:sldId id="509"/>
            <p14:sldId id="2146847374"/>
            <p14:sldId id="5047"/>
            <p14:sldId id="503"/>
            <p14:sldId id="2146847382"/>
            <p14:sldId id="2146847384"/>
            <p14:sldId id="2146847385"/>
            <p14:sldId id="2146847380"/>
            <p14:sldId id="2146847386"/>
          </p14:sldIdLst>
        </p14:section>
        <p14:section name="Appendix" id="{972845E2-37F3-AA4A-8AED-400E07C81EE0}">
          <p14:sldIdLst>
            <p14:sldId id="5058"/>
            <p14:sldId id="2146847383"/>
            <p14:sldId id="2146847373"/>
            <p14:sldId id="4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34"/>
    <p:restoredTop sz="96327"/>
  </p:normalViewPr>
  <p:slideViewPr>
    <p:cSldViewPr snapToGrid="0">
      <p:cViewPr varScale="1">
        <p:scale>
          <a:sx n="128" d="100"/>
          <a:sy n="128" d="100"/>
        </p:scale>
        <p:origin x="1040"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6/26/23</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6/26/23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Emphasis on CDP and We have also added not only the cloud vendors but now the Kubernetes logos from vendors to show the breadth of what we do</a:t>
            </a:r>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62625541-FA27-4729-B8A4-1B9701B2D989}" type="slidenum">
              <a:rPr kumimoji="0" lang="en-GB" sz="1200" u="none" strike="noStrike" kern="1200" cap="none" spc="0" normalizeH="0" baseline="0" noProof="0" smtClean="0">
                <a:ln>
                  <a:noFill/>
                </a:ln>
                <a:solidFill>
                  <a:prstClr val="black"/>
                </a:solidFill>
                <a:effectLst/>
                <a:uLnTx/>
                <a:uFillTx/>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a:t>
            </a:fld>
            <a:endParaRPr kumimoji="0" lang="en-GB"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84628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[ZVM]</a:t>
            </a:r>
          </a:p>
          <a:p>
            <a:pPr marL="171450" indent="-171450">
              <a:buFontTx/>
              <a:buChar char="-"/>
            </a:pPr>
            <a:r>
              <a:rPr lang="en-US"/>
              <a:t>Easy to deploy; 1:1 relationship with the hypervisor management component</a:t>
            </a:r>
          </a:p>
          <a:p>
            <a:pPr marL="171450" indent="-171450">
              <a:buFontTx/>
              <a:buChar char="-"/>
            </a:pPr>
            <a:r>
              <a:rPr lang="en-US"/>
              <a:t>Windows Application</a:t>
            </a:r>
          </a:p>
          <a:p>
            <a:pPr marL="171450" indent="-171450">
              <a:buFontTx/>
              <a:buChar char="-"/>
            </a:pPr>
            <a:endParaRPr lang="en-US"/>
          </a:p>
          <a:p>
            <a:pPr marL="0" indent="0">
              <a:buFontTx/>
              <a:buNone/>
            </a:pPr>
            <a:r>
              <a:rPr lang="en-US"/>
              <a:t>[VRA]</a:t>
            </a:r>
          </a:p>
          <a:p>
            <a:pPr marL="171450" indent="-171450">
              <a:buFontTx/>
              <a:buChar char="-"/>
            </a:pPr>
            <a:r>
              <a:rPr lang="en-US"/>
              <a:t>Scale-out architecture ; small footprint</a:t>
            </a:r>
          </a:p>
          <a:p>
            <a:pPr marL="171450" indent="-171450">
              <a:buFontTx/>
              <a:buChar char="-"/>
            </a:pPr>
            <a:r>
              <a:rPr lang="en-US"/>
              <a:t>Has built-in compression, bandwidth throttling</a:t>
            </a:r>
          </a:p>
          <a:p>
            <a:pPr marL="171450" indent="-171450">
              <a:buFontTx/>
              <a:buChar char="-"/>
            </a:pPr>
            <a:r>
              <a:rPr lang="en-US"/>
              <a:t>Also contains the components for backup and restore (so also scale-out backup architecture)</a:t>
            </a:r>
          </a:p>
          <a:p>
            <a:pPr marL="171450" indent="-171450">
              <a:buFontTx/>
              <a:buChar char="-"/>
            </a:pPr>
            <a:r>
              <a:rPr lang="en-US"/>
              <a:t>Continuous Block Level replication (NO performance impact, no snapshots, no agents) = RPO of seconds</a:t>
            </a:r>
          </a:p>
          <a:p>
            <a:pPr marL="171450" indent="-171450">
              <a:buFontTx/>
              <a:buChar char="-"/>
            </a:pPr>
            <a:r>
              <a:rPr lang="en-US"/>
              <a:t>All blocks replicated to journal in target site</a:t>
            </a:r>
          </a:p>
          <a:p>
            <a:pPr marL="171450" indent="-171450">
              <a:buFontTx/>
              <a:buChar char="-"/>
            </a:pPr>
            <a:endParaRPr lang="en-US"/>
          </a:p>
          <a:p>
            <a:pPr marL="0" indent="0">
              <a:buFontTx/>
              <a:buNone/>
            </a:pPr>
            <a:r>
              <a:rPr lang="en-US"/>
              <a:t>[Journal]</a:t>
            </a:r>
          </a:p>
          <a:p>
            <a:pPr marL="171450" indent="-171450">
              <a:buFontTx/>
              <a:buChar char="-"/>
            </a:pPr>
            <a:r>
              <a:rPr lang="en-US"/>
              <a:t>Simply put; a log that contains all changes that occurred on a VM</a:t>
            </a:r>
          </a:p>
          <a:p>
            <a:pPr marL="171450" indent="-171450">
              <a:buFontTx/>
              <a:buChar char="-"/>
            </a:pPr>
            <a:r>
              <a:rPr lang="en-US"/>
              <a:t>Journal Per VM</a:t>
            </a:r>
          </a:p>
          <a:p>
            <a:pPr marL="171450" indent="-171450">
              <a:buFontTx/>
              <a:buChar char="-"/>
            </a:pPr>
            <a:r>
              <a:rPr lang="en-US"/>
              <a:t>Offers seconds of granularity</a:t>
            </a:r>
          </a:p>
          <a:p>
            <a:pPr marL="171450" indent="-171450">
              <a:buFontTx/>
              <a:buChar char="-"/>
            </a:pPr>
            <a:r>
              <a:rPr lang="en-US"/>
              <a:t>Scales up and down dynamically</a:t>
            </a:r>
          </a:p>
          <a:p>
            <a:pPr marL="171450" indent="-171450">
              <a:buFontTx/>
              <a:buChar char="-"/>
            </a:pPr>
            <a:r>
              <a:rPr lang="en-US"/>
              <a:t>Configured through SLA settings (history and size can bet set)</a:t>
            </a:r>
          </a:p>
        </p:txBody>
      </p:sp>
      <p:sp>
        <p:nvSpPr>
          <p:cNvPr id="4" name="Slide Number Placeholder 3"/>
          <p:cNvSpPr>
            <a:spLocks noGrp="1"/>
          </p:cNvSpPr>
          <p:nvPr>
            <p:ph type="sldNum" sz="quarter" idx="10"/>
          </p:nvPr>
        </p:nvSpPr>
        <p:spPr/>
        <p:txBody>
          <a:bodyPr/>
          <a:lstStyle/>
          <a:p>
            <a:fld id="{84B5F5AF-5E20-4F47-B1EC-903D215349AF}" type="slidenum">
              <a:rPr lang="en-US" smtClean="0"/>
              <a:t>11</a:t>
            </a:fld>
            <a:endParaRPr lang="en-US"/>
          </a:p>
        </p:txBody>
      </p:sp>
    </p:spTree>
    <p:extLst>
      <p:ext uri="{BB962C8B-B14F-4D97-AF65-F5344CB8AC3E}">
        <p14:creationId xmlns:p14="http://schemas.microsoft.com/office/powerpoint/2010/main" val="2410436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2.sv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6/26/23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6/26/23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6/26/23</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6/26/23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6/26/23</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6/26/23</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6/26/23</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6/26/23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6/26/23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6/26/23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6/26/23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6/26/23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6/26/23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6/26/23</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6/26/23</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6/26/23</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6/26/23</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6/26/23</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6/26/23</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6/26/23</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6/26/23</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65248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3521422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6/26/23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410184254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1683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524000"/>
            <a:ext cx="11277600" cy="443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6B0DA4B2-9AA4-A244-8B04-2F11ACE596D0}"/>
              </a:ext>
            </a:extLst>
          </p:cNvPr>
          <p:cNvSpPr>
            <a:spLocks noGrp="1"/>
          </p:cNvSpPr>
          <p:nvPr>
            <p:ph type="title"/>
          </p:nvPr>
        </p:nvSpPr>
        <p:spPr>
          <a:xfrm>
            <a:off x="457200" y="388078"/>
            <a:ext cx="11277600" cy="829456"/>
          </a:xfrm>
          <a:prstGeom prst="rect">
            <a:avLst/>
          </a:prstGeom>
        </p:spPr>
        <p:txBody>
          <a:bodyPr vert="horz" lIns="91440" tIns="45720" rIns="91440" bIns="45720" rtlCol="0" anchor="t">
            <a:normAutofit/>
          </a:bodyPr>
          <a:lstStyle/>
          <a:p>
            <a:r>
              <a:rPr lang="en-US"/>
              <a:t>Click to edit Master title style</a:t>
            </a:r>
          </a:p>
        </p:txBody>
      </p:sp>
    </p:spTree>
    <p:extLst>
      <p:ext uri="{BB962C8B-B14F-4D97-AF65-F5344CB8AC3E}">
        <p14:creationId xmlns:p14="http://schemas.microsoft.com/office/powerpoint/2010/main" val="23805758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Cover 11">
    <p:bg>
      <p:bgPr>
        <a:solidFill>
          <a:srgbClr val="FAF8F2"/>
        </a:solidFill>
        <a:effectLst/>
      </p:bgPr>
    </p:bg>
    <p:spTree>
      <p:nvGrpSpPr>
        <p:cNvPr id="1" name=""/>
        <p:cNvGrpSpPr/>
        <p:nvPr/>
      </p:nvGrpSpPr>
      <p:grpSpPr>
        <a:xfrm>
          <a:off x="0" y="0"/>
          <a:ext cx="0" cy="0"/>
          <a:chOff x="0" y="0"/>
          <a:chExt cx="0" cy="0"/>
        </a:xfrm>
      </p:grpSpPr>
      <p:grpSp>
        <p:nvGrpSpPr>
          <p:cNvPr id="20" name="Group 19" descr="Inclusion note: When copying this cover option into the on-screen 16:9 template, it’s expected and permissible for this to be used even though it’s inserted after the “Layouts not for use” indicator.">
            <a:extLst>
              <a:ext uri="{FF2B5EF4-FFF2-40B4-BE49-F238E27FC236}">
                <a16:creationId xmlns:a16="http://schemas.microsoft.com/office/drawing/2014/main" id="{E56104D2-A409-42EC-8A03-9A0F216DB8D3}"/>
              </a:ext>
            </a:extLst>
          </p:cNvPr>
          <p:cNvGrpSpPr/>
          <p:nvPr userDrawn="1"/>
        </p:nvGrpSpPr>
        <p:grpSpPr>
          <a:xfrm>
            <a:off x="12370949" y="3847399"/>
            <a:ext cx="1761363" cy="3010601"/>
            <a:chOff x="12370950" y="3847399"/>
            <a:chExt cx="1761363" cy="3010601"/>
          </a:xfrm>
        </p:grpSpPr>
        <p:sp>
          <p:nvSpPr>
            <p:cNvPr id="21" name="Text Placeholder 1">
              <a:extLst>
                <a:ext uri="{FF2B5EF4-FFF2-40B4-BE49-F238E27FC236}">
                  <a16:creationId xmlns:a16="http://schemas.microsoft.com/office/drawing/2014/main" id="{F04E6F12-4ADD-4AA6-BF18-4D48C777336B}"/>
                </a:ext>
                <a:ext uri="{C183D7F6-B498-43B3-948B-1728B52AA6E4}">
                  <adec:decorative xmlns:adec="http://schemas.microsoft.com/office/drawing/2017/decorative" val="0"/>
                </a:ext>
              </a:extLst>
            </p:cNvPr>
            <p:cNvSpPr txBox="1">
              <a:spLocks/>
            </p:cNvSpPr>
            <p:nvPr userDrawn="1"/>
          </p:nvSpPr>
          <p:spPr bwMode="gray">
            <a:xfrm>
              <a:off x="12370950" y="3847399"/>
              <a:ext cx="1761363" cy="3010601"/>
            </a:xfrm>
            <a:prstGeom prst="rect">
              <a:avLst/>
            </a:prstGeom>
            <a:solidFill>
              <a:srgbClr val="7030A0"/>
            </a:solidFill>
          </p:spPr>
          <p:txBody>
            <a:bodyPr vert="horz" wrap="square" lIns="64008" tIns="45720" rIns="64008" bIns="45720" rtlCol="0">
              <a:no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r>
                <a:rPr lang="en-US" sz="1800" b="1" noProof="0" dirty="0">
                  <a:solidFill>
                    <a:schemeClr val="bg1"/>
                  </a:solidFill>
                </a:rPr>
                <a:t>Inclusion note:</a:t>
              </a:r>
            </a:p>
            <a:p>
              <a:pPr marL="0" indent="0">
                <a:spcBef>
                  <a:spcPts val="300"/>
                </a:spcBef>
                <a:buFont typeface="+mj-lt"/>
                <a:buNone/>
              </a:pPr>
              <a:r>
                <a:rPr lang="en-US" sz="900" b="0" i="0" baseline="0" noProof="0" dirty="0">
                  <a:solidFill>
                    <a:schemeClr val="bg1"/>
                  </a:solidFill>
                </a:rPr>
                <a:t>When copying this cover option into the on-screen 16:9 template, </a:t>
              </a:r>
              <a:r>
                <a:rPr lang="en-US" sz="900" b="1" i="0" baseline="0" noProof="0" dirty="0">
                  <a:solidFill>
                    <a:schemeClr val="bg1"/>
                  </a:solidFill>
                </a:rPr>
                <a:t>it’s expected </a:t>
              </a:r>
              <a:br>
                <a:rPr lang="en-US" sz="900" b="1" i="0" baseline="0" noProof="0" dirty="0">
                  <a:solidFill>
                    <a:schemeClr val="bg1"/>
                  </a:solidFill>
                </a:rPr>
              </a:br>
              <a:r>
                <a:rPr lang="en-US" sz="900" b="1" i="0" baseline="0" noProof="0" dirty="0">
                  <a:solidFill>
                    <a:schemeClr val="bg1"/>
                  </a:solidFill>
                </a:rPr>
                <a:t>and permissible for this to </a:t>
              </a:r>
              <a:br>
                <a:rPr lang="en-US" sz="900" b="1" i="0" baseline="0" noProof="0" dirty="0">
                  <a:solidFill>
                    <a:schemeClr val="bg1"/>
                  </a:solidFill>
                </a:rPr>
              </a:br>
              <a:r>
                <a:rPr lang="en-US" sz="900" b="1" i="0" baseline="0" noProof="0" dirty="0">
                  <a:solidFill>
                    <a:schemeClr val="bg1"/>
                  </a:solidFill>
                </a:rPr>
                <a:t>be used </a:t>
              </a:r>
              <a:r>
                <a:rPr lang="en-US" sz="900" b="0" i="0" baseline="0" noProof="0" dirty="0">
                  <a:solidFill>
                    <a:schemeClr val="bg1"/>
                  </a:solidFill>
                </a:rPr>
                <a:t>even though it’s inserted after the “Layouts not for use” indicator.</a:t>
              </a:r>
            </a:p>
          </p:txBody>
        </p:sp>
        <p:pic>
          <p:nvPicPr>
            <p:cNvPr id="22" name="Picture 21">
              <a:extLst>
                <a:ext uri="{FF2B5EF4-FFF2-40B4-BE49-F238E27FC236}">
                  <a16:creationId xmlns:a16="http://schemas.microsoft.com/office/drawing/2014/main" id="{4BB51B34-BEF9-4B7A-8FBD-5B22709C1D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1559" t="42255" r="27044" b="1"/>
            <a:stretch/>
          </p:blipFill>
          <p:spPr>
            <a:xfrm>
              <a:off x="12438164" y="5403123"/>
              <a:ext cx="1640362" cy="1386360"/>
            </a:xfrm>
            <a:prstGeom prst="rect">
              <a:avLst/>
            </a:prstGeom>
          </p:spPr>
        </p:pic>
        <p:sp>
          <p:nvSpPr>
            <p:cNvPr id="23" name="Rectangle 22">
              <a:extLst>
                <a:ext uri="{FF2B5EF4-FFF2-40B4-BE49-F238E27FC236}">
                  <a16:creationId xmlns:a16="http://schemas.microsoft.com/office/drawing/2014/main" id="{ED6FDE63-2033-4027-8761-24E27128D056}"/>
                </a:ext>
              </a:extLst>
            </p:cNvPr>
            <p:cNvSpPr/>
            <p:nvPr userDrawn="1"/>
          </p:nvSpPr>
          <p:spPr bwMode="gray">
            <a:xfrm>
              <a:off x="13327856" y="6384130"/>
              <a:ext cx="478631" cy="276225"/>
            </a:xfrm>
            <a:prstGeom prst="rect">
              <a:avLst/>
            </a:prstGeom>
            <a:no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4" name="Graphic 3" descr="Checkmark">
              <a:extLst>
                <a:ext uri="{FF2B5EF4-FFF2-40B4-BE49-F238E27FC236}">
                  <a16:creationId xmlns:a16="http://schemas.microsoft.com/office/drawing/2014/main" id="{01FD71D2-F160-4A7D-A0DB-D2EFC5CD4454}"/>
                </a:ext>
              </a:extLst>
            </p:cNvPr>
            <p:cNvSpPr>
              <a:spLocks noChangeAspect="1"/>
            </p:cNvSpPr>
            <p:nvPr userDrawn="1"/>
          </p:nvSpPr>
          <p:spPr bwMode="gray">
            <a:xfrm>
              <a:off x="13459239" y="6434594"/>
              <a:ext cx="215866" cy="175298"/>
            </a:xfrm>
            <a:custGeom>
              <a:avLst/>
              <a:gdLst>
                <a:gd name="connsiteX0" fmla="*/ 530288 w 549402"/>
                <a:gd name="connsiteY0" fmla="*/ 19131 h 446152"/>
                <a:gd name="connsiteX1" fmla="*/ 530288 w 549402"/>
                <a:gd name="connsiteY1" fmla="*/ 19131 h 446152"/>
                <a:gd name="connsiteX2" fmla="*/ 437838 w 549402"/>
                <a:gd name="connsiteY2" fmla="*/ 19131 h 446152"/>
                <a:gd name="connsiteX3" fmla="*/ 195577 w 549402"/>
                <a:gd name="connsiteY3" fmla="*/ 261392 h 446152"/>
                <a:gd name="connsiteX4" fmla="*/ 111582 w 549402"/>
                <a:gd name="connsiteY4" fmla="*/ 177397 h 446152"/>
                <a:gd name="connsiteX5" fmla="*/ 19131 w 549402"/>
                <a:gd name="connsiteY5" fmla="*/ 177397 h 446152"/>
                <a:gd name="connsiteX6" fmla="*/ 19131 w 549402"/>
                <a:gd name="connsiteY6" fmla="*/ 269848 h 446152"/>
                <a:gd name="connsiteX7" fmla="*/ 195436 w 549402"/>
                <a:gd name="connsiteY7" fmla="*/ 446152 h 446152"/>
                <a:gd name="connsiteX8" fmla="*/ 530147 w 549402"/>
                <a:gd name="connsiteY8" fmla="*/ 111441 h 446152"/>
                <a:gd name="connsiteX9" fmla="*/ 530288 w 549402"/>
                <a:gd name="connsiteY9" fmla="*/ 19131 h 44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02" h="446152">
                  <a:moveTo>
                    <a:pt x="530288" y="19131"/>
                  </a:moveTo>
                  <a:lnTo>
                    <a:pt x="530288" y="19131"/>
                  </a:lnTo>
                  <a:cubicBezTo>
                    <a:pt x="504780" y="-6377"/>
                    <a:pt x="463346" y="-6377"/>
                    <a:pt x="437838" y="19131"/>
                  </a:cubicBezTo>
                  <a:lnTo>
                    <a:pt x="195577" y="261392"/>
                  </a:lnTo>
                  <a:lnTo>
                    <a:pt x="111582" y="177397"/>
                  </a:lnTo>
                  <a:cubicBezTo>
                    <a:pt x="86074" y="151888"/>
                    <a:pt x="44640" y="151888"/>
                    <a:pt x="19131" y="177397"/>
                  </a:cubicBezTo>
                  <a:cubicBezTo>
                    <a:pt x="-6377" y="202905"/>
                    <a:pt x="-6377" y="244339"/>
                    <a:pt x="19131" y="269848"/>
                  </a:cubicBezTo>
                  <a:lnTo>
                    <a:pt x="195436" y="446152"/>
                  </a:lnTo>
                  <a:lnTo>
                    <a:pt x="530147" y="111441"/>
                  </a:lnTo>
                  <a:cubicBezTo>
                    <a:pt x="555797" y="85933"/>
                    <a:pt x="555797" y="44640"/>
                    <a:pt x="530288" y="19131"/>
                  </a:cubicBezTo>
                  <a:close/>
                </a:path>
              </a:pathLst>
            </a:custGeom>
            <a:solidFill>
              <a:srgbClr val="007000"/>
            </a:solidFill>
            <a:ln w="14089" cap="flat">
              <a:noFill/>
              <a:prstDash val="solid"/>
              <a:miter/>
            </a:ln>
          </p:spPr>
          <p:txBody>
            <a:bodyPr rtlCol="0" anchor="ctr"/>
            <a:lstStyle/>
            <a:p>
              <a:endParaRPr lang="en-US" dirty="0"/>
            </a:p>
          </p:txBody>
        </p:sp>
      </p:grpSp>
      <p:pic>
        <p:nvPicPr>
          <p:cNvPr id="15" name="Optum logo" descr="Optum">
            <a:extLst>
              <a:ext uri="{FF2B5EF4-FFF2-40B4-BE49-F238E27FC236}">
                <a16:creationId xmlns:a16="http://schemas.microsoft.com/office/drawing/2014/main" id="{D322EE1F-9616-44BA-AEFB-250E64FA6E23}"/>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IT professional standing in a server room and examining a server rack while holding a laptop.">
            <a:extLst>
              <a:ext uri="{FF2B5EF4-FFF2-40B4-BE49-F238E27FC236}">
                <a16:creationId xmlns:a16="http://schemas.microsoft.com/office/drawing/2014/main" id="{998D147F-F514-40D3-9F83-705EE8693EF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6/26/23</a:t>
            </a:fld>
            <a:endParaRPr lang="en-US" dirty="0"/>
          </a:p>
        </p:txBody>
      </p:sp>
    </p:spTree>
    <p:extLst>
      <p:ext uri="{BB962C8B-B14F-4D97-AF65-F5344CB8AC3E}">
        <p14:creationId xmlns:p14="http://schemas.microsoft.com/office/powerpoint/2010/main" val="194516820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8469-4E31-C942-87EE-F02D8F79C4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676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6/26/23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6/26/23</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 id="2147483712" r:id="rId36"/>
    <p:sldLayoutId id="2147483859" r:id="rId37"/>
    <p:sldLayoutId id="2147483861" r:id="rId38"/>
    <p:sldLayoutId id="2147483862" r:id="rId39"/>
    <p:sldLayoutId id="2147483872" r:id="rId40"/>
    <p:sldLayoutId id="2147483873" r:id="rId41"/>
    <p:sldLayoutId id="2147483874" r:id="rId4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0.svg"/></Relationships>
</file>

<file path=ppt/slides/_rels/slide1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optum.video.uhc.com/media/Demo+-+Migration-as-a-Service/1_fqhvl9fq/227772433" TargetMode="Externa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sv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notesSlide" Target="../notesSlides/notesSlide1.xml"/><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1" Type="http://schemas.openxmlformats.org/officeDocument/2006/relationships/slideLayout" Target="../slideLayouts/slideLayout42.xml"/><Relationship Id="rId6" Type="http://schemas.openxmlformats.org/officeDocument/2006/relationships/image" Target="../media/image19.sv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svg"/><Relationship Id="rId28" Type="http://schemas.openxmlformats.org/officeDocument/2006/relationships/image" Target="../media/image41.svg"/><Relationship Id="rId10" Type="http://schemas.openxmlformats.org/officeDocument/2006/relationships/image" Target="../media/image23.svg"/><Relationship Id="rId19" Type="http://schemas.openxmlformats.org/officeDocument/2006/relationships/image" Target="../media/image32.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svg"/></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 Id="rId5" Type="http://schemas.openxmlformats.org/officeDocument/2006/relationships/image" Target="../media/image47.pn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1B75B2-3F4C-4DFB-A593-E5DA48059C45}"/>
              </a:ext>
            </a:extLst>
          </p:cNvPr>
          <p:cNvSpPr>
            <a:spLocks noGrp="1"/>
          </p:cNvSpPr>
          <p:nvPr>
            <p:ph type="title"/>
          </p:nvPr>
        </p:nvSpPr>
        <p:spPr>
          <a:xfrm>
            <a:off x="463462" y="2450287"/>
            <a:ext cx="4709160" cy="1869743"/>
          </a:xfrm>
        </p:spPr>
        <p:txBody>
          <a:bodyPr/>
          <a:lstStyle/>
          <a:p>
            <a:r>
              <a:rPr lang="en-US" dirty="0"/>
              <a:t>Migration-as-a-Service POC Demo</a:t>
            </a:r>
          </a:p>
        </p:txBody>
      </p:sp>
      <p:sp>
        <p:nvSpPr>
          <p:cNvPr id="6" name="Text Placeholder 5">
            <a:extLst>
              <a:ext uri="{FF2B5EF4-FFF2-40B4-BE49-F238E27FC236}">
                <a16:creationId xmlns:a16="http://schemas.microsoft.com/office/drawing/2014/main" id="{E72CEB9A-F616-4D49-9AE0-3B5C263A5EF3}"/>
              </a:ext>
            </a:extLst>
          </p:cNvPr>
          <p:cNvSpPr>
            <a:spLocks noGrp="1"/>
          </p:cNvSpPr>
          <p:nvPr>
            <p:ph type="body" sz="quarter" idx="10"/>
          </p:nvPr>
        </p:nvSpPr>
        <p:spPr>
          <a:xfrm>
            <a:off x="463462" y="4635651"/>
            <a:ext cx="4709160" cy="276999"/>
          </a:xfrm>
        </p:spPr>
        <p:txBody>
          <a:bodyPr/>
          <a:lstStyle/>
          <a:p>
            <a:r>
              <a:rPr lang="en-US" dirty="0"/>
              <a:t>OCC Engineering team </a:t>
            </a:r>
          </a:p>
        </p:txBody>
      </p:sp>
      <p:sp>
        <p:nvSpPr>
          <p:cNvPr id="7" name="Text Placeholder 6">
            <a:extLst>
              <a:ext uri="{FF2B5EF4-FFF2-40B4-BE49-F238E27FC236}">
                <a16:creationId xmlns:a16="http://schemas.microsoft.com/office/drawing/2014/main" id="{33620648-3116-46A2-9663-8A69B962274F}"/>
              </a:ext>
            </a:extLst>
          </p:cNvPr>
          <p:cNvSpPr>
            <a:spLocks noGrp="1"/>
          </p:cNvSpPr>
          <p:nvPr>
            <p:ph type="body" sz="quarter" idx="11"/>
          </p:nvPr>
        </p:nvSpPr>
        <p:spPr/>
        <p:txBody>
          <a:bodyPr/>
          <a:lstStyle/>
          <a:p>
            <a:r>
              <a:rPr lang="en-US" dirty="0" err="1"/>
              <a:t>Srichand</a:t>
            </a:r>
            <a:r>
              <a:rPr lang="en-US" dirty="0"/>
              <a:t> </a:t>
            </a:r>
            <a:r>
              <a:rPr lang="en-US" dirty="0" err="1"/>
              <a:t>Jakka</a:t>
            </a:r>
            <a:endParaRPr lang="en-US" dirty="0"/>
          </a:p>
        </p:txBody>
      </p:sp>
    </p:spTree>
    <p:extLst>
      <p:ext uri="{BB962C8B-B14F-4D97-AF65-F5344CB8AC3E}">
        <p14:creationId xmlns:p14="http://schemas.microsoft.com/office/powerpoint/2010/main" val="282317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433B65-084F-C876-26D6-D6A2583CA233}"/>
              </a:ext>
            </a:extLst>
          </p:cNvPr>
          <p:cNvSpPr>
            <a:spLocks noGrp="1"/>
          </p:cNvSpPr>
          <p:nvPr>
            <p:ph type="body" sz="quarter" idx="13"/>
          </p:nvPr>
        </p:nvSpPr>
        <p:spPr>
          <a:xfrm>
            <a:off x="1464365" y="2706966"/>
            <a:ext cx="9263269" cy="830997"/>
          </a:xfrm>
        </p:spPr>
        <p:txBody>
          <a:bodyPr/>
          <a:lstStyle/>
          <a:p>
            <a:r>
              <a:rPr lang="en-US" sz="5400" dirty="0"/>
              <a:t>Demo - Refactor App, SQL</a:t>
            </a:r>
          </a:p>
        </p:txBody>
      </p:sp>
    </p:spTree>
    <p:extLst>
      <p:ext uri="{BB962C8B-B14F-4D97-AF65-F5344CB8AC3E}">
        <p14:creationId xmlns:p14="http://schemas.microsoft.com/office/powerpoint/2010/main" val="406745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ectangle 299">
            <a:extLst>
              <a:ext uri="{FF2B5EF4-FFF2-40B4-BE49-F238E27FC236}">
                <a16:creationId xmlns:a16="http://schemas.microsoft.com/office/drawing/2014/main" id="{36CC8777-A839-48FA-9807-C9EBFD14A92D}"/>
              </a:ext>
            </a:extLst>
          </p:cNvPr>
          <p:cNvSpPr/>
          <p:nvPr/>
        </p:nvSpPr>
        <p:spPr>
          <a:xfrm>
            <a:off x="7204562" y="1957729"/>
            <a:ext cx="2939143" cy="3849230"/>
          </a:xfrm>
          <a:prstGeom prst="rect">
            <a:avLst/>
          </a:prstGeom>
          <a:solidFill>
            <a:srgbClr val="E8EEF3"/>
          </a:solidFill>
          <a:ln w="12700" cmpd="sng">
            <a:solidFill>
              <a:srgbClr val="9CADBB"/>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err="1">
              <a:solidFill>
                <a:sysClr val="windowText" lastClr="000000"/>
              </a:solidFill>
            </a:endParaRPr>
          </a:p>
        </p:txBody>
      </p:sp>
      <p:sp>
        <p:nvSpPr>
          <p:cNvPr id="299" name="Rectangle 298">
            <a:extLst>
              <a:ext uri="{FF2B5EF4-FFF2-40B4-BE49-F238E27FC236}">
                <a16:creationId xmlns:a16="http://schemas.microsoft.com/office/drawing/2014/main" id="{84CC0F7B-F5EC-4D05-B4AF-F6C5A8DCB91F}"/>
              </a:ext>
            </a:extLst>
          </p:cNvPr>
          <p:cNvSpPr/>
          <p:nvPr/>
        </p:nvSpPr>
        <p:spPr>
          <a:xfrm>
            <a:off x="1994833" y="1957729"/>
            <a:ext cx="2939143" cy="3849230"/>
          </a:xfrm>
          <a:prstGeom prst="rect">
            <a:avLst/>
          </a:prstGeom>
          <a:solidFill>
            <a:srgbClr val="E8EEF3"/>
          </a:solidFill>
          <a:ln w="12700" cmpd="sng">
            <a:solidFill>
              <a:srgbClr val="9CADBB"/>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ysClr val="windowText" lastClr="000000"/>
              </a:solidFill>
            </a:endParaRPr>
          </a:p>
        </p:txBody>
      </p:sp>
      <p:sp>
        <p:nvSpPr>
          <p:cNvPr id="6" name="Title 5">
            <a:extLst>
              <a:ext uri="{FF2B5EF4-FFF2-40B4-BE49-F238E27FC236}">
                <a16:creationId xmlns:a16="http://schemas.microsoft.com/office/drawing/2014/main" id="{21539BF2-F19C-1E42-A676-F52D1C3F56A1}"/>
              </a:ext>
            </a:extLst>
          </p:cNvPr>
          <p:cNvSpPr>
            <a:spLocks noGrp="1"/>
          </p:cNvSpPr>
          <p:nvPr>
            <p:ph type="title"/>
          </p:nvPr>
        </p:nvSpPr>
        <p:spPr/>
        <p:txBody>
          <a:bodyPr/>
          <a:lstStyle/>
          <a:p>
            <a:r>
              <a:rPr lang="en-US" dirty="0"/>
              <a:t>Continuous Data Replication</a:t>
            </a:r>
          </a:p>
        </p:txBody>
      </p:sp>
      <p:sp>
        <p:nvSpPr>
          <p:cNvPr id="88" name="Rounded Rectangle 141">
            <a:extLst>
              <a:ext uri="{FF2B5EF4-FFF2-40B4-BE49-F238E27FC236}">
                <a16:creationId xmlns:a16="http://schemas.microsoft.com/office/drawing/2014/main" id="{A9FC0678-3B6D-4EC9-8F1B-FBEA47A36942}"/>
              </a:ext>
            </a:extLst>
          </p:cNvPr>
          <p:cNvSpPr/>
          <p:nvPr/>
        </p:nvSpPr>
        <p:spPr>
          <a:xfrm>
            <a:off x="8032659"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grpSp>
        <p:nvGrpSpPr>
          <p:cNvPr id="89" name="Group 88">
            <a:extLst>
              <a:ext uri="{FF2B5EF4-FFF2-40B4-BE49-F238E27FC236}">
                <a16:creationId xmlns:a16="http://schemas.microsoft.com/office/drawing/2014/main" id="{282D05B3-095D-44F1-B423-1EEAA9C9030C}"/>
              </a:ext>
            </a:extLst>
          </p:cNvPr>
          <p:cNvGrpSpPr/>
          <p:nvPr/>
        </p:nvGrpSpPr>
        <p:grpSpPr>
          <a:xfrm>
            <a:off x="8850441" y="4871791"/>
            <a:ext cx="552168" cy="650704"/>
            <a:chOff x="4179690" y="3303613"/>
            <a:chExt cx="460942" cy="544307"/>
          </a:xfrm>
        </p:grpSpPr>
        <p:grpSp>
          <p:nvGrpSpPr>
            <p:cNvPr id="90" name="Group 89">
              <a:extLst>
                <a:ext uri="{FF2B5EF4-FFF2-40B4-BE49-F238E27FC236}">
                  <a16:creationId xmlns:a16="http://schemas.microsoft.com/office/drawing/2014/main" id="{437D40F1-58D2-4885-B3CC-C8CB040854F2}"/>
                </a:ext>
              </a:extLst>
            </p:cNvPr>
            <p:cNvGrpSpPr/>
            <p:nvPr/>
          </p:nvGrpSpPr>
          <p:grpSpPr>
            <a:xfrm>
              <a:off x="4179690" y="3303613"/>
              <a:ext cx="460937" cy="544307"/>
              <a:chOff x="4702403" y="3391051"/>
              <a:chExt cx="431803" cy="540675"/>
            </a:xfrm>
            <a:noFill/>
          </p:grpSpPr>
          <p:sp>
            <p:nvSpPr>
              <p:cNvPr id="93" name="Oval 126">
                <a:extLst>
                  <a:ext uri="{FF2B5EF4-FFF2-40B4-BE49-F238E27FC236}">
                    <a16:creationId xmlns:a16="http://schemas.microsoft.com/office/drawing/2014/main" id="{5262705E-D0F2-4D0C-BFC3-E5D80A9B6AF0}"/>
                  </a:ext>
                </a:extLst>
              </p:cNvPr>
              <p:cNvSpPr/>
              <p:nvPr/>
            </p:nvSpPr>
            <p:spPr>
              <a:xfrm>
                <a:off x="4702405" y="3661919"/>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94" name="Oval 126">
                <a:extLst>
                  <a:ext uri="{FF2B5EF4-FFF2-40B4-BE49-F238E27FC236}">
                    <a16:creationId xmlns:a16="http://schemas.microsoft.com/office/drawing/2014/main" id="{438D7327-31BD-49A2-9E95-3FFABAD236A8}"/>
                  </a:ext>
                </a:extLst>
              </p:cNvPr>
              <p:cNvSpPr/>
              <p:nvPr/>
            </p:nvSpPr>
            <p:spPr>
              <a:xfrm>
                <a:off x="4702403" y="3864588"/>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95" name="Oval 94">
                <a:extLst>
                  <a:ext uri="{FF2B5EF4-FFF2-40B4-BE49-F238E27FC236}">
                    <a16:creationId xmlns:a16="http://schemas.microsoft.com/office/drawing/2014/main" id="{261E3ED1-3A2D-4422-888B-34BC7E1B7C03}"/>
                  </a:ext>
                </a:extLst>
              </p:cNvPr>
              <p:cNvSpPr/>
              <p:nvPr/>
            </p:nvSpPr>
            <p:spPr>
              <a:xfrm>
                <a:off x="4702404" y="3391051"/>
                <a:ext cx="431800" cy="134278"/>
              </a:xfrm>
              <a:prstGeom prst="ellipse">
                <a:avLst/>
              </a:prstGeom>
              <a:grpFill/>
              <a:ln w="12700">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Oval 126">
                <a:extLst>
                  <a:ext uri="{FF2B5EF4-FFF2-40B4-BE49-F238E27FC236}">
                    <a16:creationId xmlns:a16="http://schemas.microsoft.com/office/drawing/2014/main" id="{926678CC-C970-4B09-8708-FC991B48D969}"/>
                  </a:ext>
                </a:extLst>
              </p:cNvPr>
              <p:cNvSpPr/>
              <p:nvPr/>
            </p:nvSpPr>
            <p:spPr>
              <a:xfrm>
                <a:off x="4702403" y="3762991"/>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02" name="Oval 126">
                <a:extLst>
                  <a:ext uri="{FF2B5EF4-FFF2-40B4-BE49-F238E27FC236}">
                    <a16:creationId xmlns:a16="http://schemas.microsoft.com/office/drawing/2014/main" id="{4D934A62-AD6B-42DD-B88C-C363DD34FB1C}"/>
                  </a:ext>
                </a:extLst>
              </p:cNvPr>
              <p:cNvSpPr/>
              <p:nvPr/>
            </p:nvSpPr>
            <p:spPr>
              <a:xfrm>
                <a:off x="4702405" y="3560997"/>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grpSp>
        <p:cxnSp>
          <p:nvCxnSpPr>
            <p:cNvPr id="91" name="Straight Connector 90">
              <a:extLst>
                <a:ext uri="{FF2B5EF4-FFF2-40B4-BE49-F238E27FC236}">
                  <a16:creationId xmlns:a16="http://schemas.microsoft.com/office/drawing/2014/main" id="{5EDB548A-BB91-42FD-9719-3CD689862844}"/>
                </a:ext>
              </a:extLst>
            </p:cNvPr>
            <p:cNvCxnSpPr/>
            <p:nvPr/>
          </p:nvCxnSpPr>
          <p:spPr>
            <a:xfrm flipH="1">
              <a:off x="4179696"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A73DF27-4E88-4F25-BC0C-B1A8FBCE191B}"/>
                </a:ext>
              </a:extLst>
            </p:cNvPr>
            <p:cNvCxnSpPr/>
            <p:nvPr/>
          </p:nvCxnSpPr>
          <p:spPr>
            <a:xfrm flipH="1">
              <a:off x="4640631"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036E7CA8-A8F9-4637-9E7C-9C23CE44BB84}"/>
              </a:ext>
            </a:extLst>
          </p:cNvPr>
          <p:cNvGrpSpPr/>
          <p:nvPr/>
        </p:nvGrpSpPr>
        <p:grpSpPr>
          <a:xfrm>
            <a:off x="7674921" y="4871424"/>
            <a:ext cx="552168" cy="650704"/>
            <a:chOff x="4179690" y="3303613"/>
            <a:chExt cx="460942" cy="544307"/>
          </a:xfrm>
        </p:grpSpPr>
        <p:grpSp>
          <p:nvGrpSpPr>
            <p:cNvPr id="105" name="Group 104">
              <a:extLst>
                <a:ext uri="{FF2B5EF4-FFF2-40B4-BE49-F238E27FC236}">
                  <a16:creationId xmlns:a16="http://schemas.microsoft.com/office/drawing/2014/main" id="{1BF7AC3F-2F88-4344-AEB6-5DABABD7E27E}"/>
                </a:ext>
              </a:extLst>
            </p:cNvPr>
            <p:cNvGrpSpPr/>
            <p:nvPr/>
          </p:nvGrpSpPr>
          <p:grpSpPr>
            <a:xfrm>
              <a:off x="4179690" y="3303613"/>
              <a:ext cx="460937" cy="544307"/>
              <a:chOff x="4702403" y="3391051"/>
              <a:chExt cx="431803" cy="540675"/>
            </a:xfrm>
            <a:noFill/>
          </p:grpSpPr>
          <p:sp>
            <p:nvSpPr>
              <p:cNvPr id="149" name="Oval 126">
                <a:extLst>
                  <a:ext uri="{FF2B5EF4-FFF2-40B4-BE49-F238E27FC236}">
                    <a16:creationId xmlns:a16="http://schemas.microsoft.com/office/drawing/2014/main" id="{F4FF1C20-C41D-4C22-8B56-60DA79A0C379}"/>
                  </a:ext>
                </a:extLst>
              </p:cNvPr>
              <p:cNvSpPr/>
              <p:nvPr/>
            </p:nvSpPr>
            <p:spPr>
              <a:xfrm>
                <a:off x="4702403" y="3864588"/>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52" name="Oval 151">
                <a:extLst>
                  <a:ext uri="{FF2B5EF4-FFF2-40B4-BE49-F238E27FC236}">
                    <a16:creationId xmlns:a16="http://schemas.microsoft.com/office/drawing/2014/main" id="{BB5F3DFC-7D3F-4B3E-A4C6-7F07A19EE5C4}"/>
                  </a:ext>
                </a:extLst>
              </p:cNvPr>
              <p:cNvSpPr/>
              <p:nvPr/>
            </p:nvSpPr>
            <p:spPr>
              <a:xfrm>
                <a:off x="4702404" y="3391051"/>
                <a:ext cx="431800" cy="134278"/>
              </a:xfrm>
              <a:prstGeom prst="ellipse">
                <a:avLst/>
              </a:prstGeom>
              <a:grpFill/>
              <a:ln w="12700">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Oval 126">
                <a:extLst>
                  <a:ext uri="{FF2B5EF4-FFF2-40B4-BE49-F238E27FC236}">
                    <a16:creationId xmlns:a16="http://schemas.microsoft.com/office/drawing/2014/main" id="{63B7BDC6-7E9F-474B-A6F6-D49361196848}"/>
                  </a:ext>
                </a:extLst>
              </p:cNvPr>
              <p:cNvSpPr/>
              <p:nvPr/>
            </p:nvSpPr>
            <p:spPr>
              <a:xfrm>
                <a:off x="4702403" y="3762991"/>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57" name="Oval 126">
                <a:extLst>
                  <a:ext uri="{FF2B5EF4-FFF2-40B4-BE49-F238E27FC236}">
                    <a16:creationId xmlns:a16="http://schemas.microsoft.com/office/drawing/2014/main" id="{6E94D511-6414-45BA-B08B-744CAF169FC6}"/>
                  </a:ext>
                </a:extLst>
              </p:cNvPr>
              <p:cNvSpPr/>
              <p:nvPr/>
            </p:nvSpPr>
            <p:spPr>
              <a:xfrm>
                <a:off x="4702405" y="3560997"/>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60" name="Oval 126">
                <a:extLst>
                  <a:ext uri="{FF2B5EF4-FFF2-40B4-BE49-F238E27FC236}">
                    <a16:creationId xmlns:a16="http://schemas.microsoft.com/office/drawing/2014/main" id="{92421D2D-3F99-4BE0-A6BD-4A13B2DB673D}"/>
                  </a:ext>
                </a:extLst>
              </p:cNvPr>
              <p:cNvSpPr/>
              <p:nvPr/>
            </p:nvSpPr>
            <p:spPr>
              <a:xfrm>
                <a:off x="4702405" y="3661919"/>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grpSp>
        <p:cxnSp>
          <p:nvCxnSpPr>
            <p:cNvPr id="106" name="Straight Connector 105">
              <a:extLst>
                <a:ext uri="{FF2B5EF4-FFF2-40B4-BE49-F238E27FC236}">
                  <a16:creationId xmlns:a16="http://schemas.microsoft.com/office/drawing/2014/main" id="{657980F2-A5FF-4A70-B8B6-B023003A013D}"/>
                </a:ext>
              </a:extLst>
            </p:cNvPr>
            <p:cNvCxnSpPr/>
            <p:nvPr/>
          </p:nvCxnSpPr>
          <p:spPr>
            <a:xfrm flipH="1">
              <a:off x="4179696"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2D3F57E-B91A-4F1A-89B1-1A126E233885}"/>
                </a:ext>
              </a:extLst>
            </p:cNvPr>
            <p:cNvCxnSpPr/>
            <p:nvPr/>
          </p:nvCxnSpPr>
          <p:spPr>
            <a:xfrm flipH="1">
              <a:off x="4640631"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4B7A5F17-D7E9-425A-B1B3-087543DDCC1F}"/>
              </a:ext>
            </a:extLst>
          </p:cNvPr>
          <p:cNvGrpSpPr/>
          <p:nvPr/>
        </p:nvGrpSpPr>
        <p:grpSpPr>
          <a:xfrm>
            <a:off x="3763507" y="4871424"/>
            <a:ext cx="552168" cy="650704"/>
            <a:chOff x="4179690" y="3303613"/>
            <a:chExt cx="460942" cy="544307"/>
          </a:xfrm>
        </p:grpSpPr>
        <p:grpSp>
          <p:nvGrpSpPr>
            <p:cNvPr id="163" name="Group 162">
              <a:extLst>
                <a:ext uri="{FF2B5EF4-FFF2-40B4-BE49-F238E27FC236}">
                  <a16:creationId xmlns:a16="http://schemas.microsoft.com/office/drawing/2014/main" id="{DFB5A4FE-815C-4C83-84C1-D6EAA19D76B4}"/>
                </a:ext>
              </a:extLst>
            </p:cNvPr>
            <p:cNvGrpSpPr/>
            <p:nvPr/>
          </p:nvGrpSpPr>
          <p:grpSpPr>
            <a:xfrm>
              <a:off x="4179690" y="3303613"/>
              <a:ext cx="460937" cy="544307"/>
              <a:chOff x="4702403" y="3391051"/>
              <a:chExt cx="431803" cy="540675"/>
            </a:xfrm>
            <a:noFill/>
          </p:grpSpPr>
          <p:sp>
            <p:nvSpPr>
              <p:cNvPr id="178" name="Oval 126">
                <a:extLst>
                  <a:ext uri="{FF2B5EF4-FFF2-40B4-BE49-F238E27FC236}">
                    <a16:creationId xmlns:a16="http://schemas.microsoft.com/office/drawing/2014/main" id="{12BECD63-AD5A-4162-8F9A-187E98F02921}"/>
                  </a:ext>
                </a:extLst>
              </p:cNvPr>
              <p:cNvSpPr/>
              <p:nvPr/>
            </p:nvSpPr>
            <p:spPr>
              <a:xfrm>
                <a:off x="4702403" y="3864588"/>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D47CFC1C-12BB-4E31-B975-F7CC544477B5}"/>
                  </a:ext>
                </a:extLst>
              </p:cNvPr>
              <p:cNvSpPr/>
              <p:nvPr/>
            </p:nvSpPr>
            <p:spPr>
              <a:xfrm>
                <a:off x="4702404" y="3391051"/>
                <a:ext cx="431800" cy="134278"/>
              </a:xfrm>
              <a:prstGeom prst="ellipse">
                <a:avLst/>
              </a:prstGeom>
              <a:grpFill/>
              <a:ln w="12700">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Oval 126">
                <a:extLst>
                  <a:ext uri="{FF2B5EF4-FFF2-40B4-BE49-F238E27FC236}">
                    <a16:creationId xmlns:a16="http://schemas.microsoft.com/office/drawing/2014/main" id="{D8957C45-1382-4373-B6F4-D07FA1DE8B4C}"/>
                  </a:ext>
                </a:extLst>
              </p:cNvPr>
              <p:cNvSpPr/>
              <p:nvPr/>
            </p:nvSpPr>
            <p:spPr>
              <a:xfrm>
                <a:off x="4702403" y="3762991"/>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81" name="Oval 126">
                <a:extLst>
                  <a:ext uri="{FF2B5EF4-FFF2-40B4-BE49-F238E27FC236}">
                    <a16:creationId xmlns:a16="http://schemas.microsoft.com/office/drawing/2014/main" id="{598C1526-723D-4359-923E-050499290F0D}"/>
                  </a:ext>
                </a:extLst>
              </p:cNvPr>
              <p:cNvSpPr/>
              <p:nvPr/>
            </p:nvSpPr>
            <p:spPr>
              <a:xfrm>
                <a:off x="4702405" y="3560997"/>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82" name="Oval 126">
                <a:extLst>
                  <a:ext uri="{FF2B5EF4-FFF2-40B4-BE49-F238E27FC236}">
                    <a16:creationId xmlns:a16="http://schemas.microsoft.com/office/drawing/2014/main" id="{77727CF1-35FB-4574-95A6-4FD65FAFA011}"/>
                  </a:ext>
                </a:extLst>
              </p:cNvPr>
              <p:cNvSpPr/>
              <p:nvPr/>
            </p:nvSpPr>
            <p:spPr>
              <a:xfrm>
                <a:off x="4702405" y="3661919"/>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grpSp>
        <p:cxnSp>
          <p:nvCxnSpPr>
            <p:cNvPr id="176" name="Straight Connector 175">
              <a:extLst>
                <a:ext uri="{FF2B5EF4-FFF2-40B4-BE49-F238E27FC236}">
                  <a16:creationId xmlns:a16="http://schemas.microsoft.com/office/drawing/2014/main" id="{E813A8C6-6416-42E4-901B-CFE42AA4943C}"/>
                </a:ext>
              </a:extLst>
            </p:cNvPr>
            <p:cNvCxnSpPr/>
            <p:nvPr/>
          </p:nvCxnSpPr>
          <p:spPr>
            <a:xfrm flipH="1">
              <a:off x="4179696"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5587BF5-5B99-4FBB-AD8E-5CD77102C706}"/>
                </a:ext>
              </a:extLst>
            </p:cNvPr>
            <p:cNvCxnSpPr/>
            <p:nvPr/>
          </p:nvCxnSpPr>
          <p:spPr>
            <a:xfrm flipH="1">
              <a:off x="4640631"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grpSp>
      <p:sp>
        <p:nvSpPr>
          <p:cNvPr id="183" name="Rounded Rectangle 80">
            <a:extLst>
              <a:ext uri="{FF2B5EF4-FFF2-40B4-BE49-F238E27FC236}">
                <a16:creationId xmlns:a16="http://schemas.microsoft.com/office/drawing/2014/main" id="{71A5979D-BAAC-467D-AE73-74C752D1C2DE}"/>
              </a:ext>
            </a:extLst>
          </p:cNvPr>
          <p:cNvSpPr/>
          <p:nvPr/>
        </p:nvSpPr>
        <p:spPr>
          <a:xfrm>
            <a:off x="4143042" y="2658567"/>
            <a:ext cx="447891" cy="442849"/>
          </a:xfrm>
          <a:prstGeom prst="roundRect">
            <a:avLst>
              <a:gd name="adj" fmla="val 7347"/>
            </a:avLst>
          </a:prstGeom>
          <a:solidFill>
            <a:srgbClr val="BA0C25"/>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schemeClr val="bg1"/>
                </a:solidFill>
                <a:latin typeface="Calibri Light" panose="020F0302020204030204" pitchFamily="34" charset="0"/>
                <a:cs typeface="Calibri Light" panose="020F0302020204030204" pitchFamily="34" charset="0"/>
              </a:rPr>
              <a:t>VRA</a:t>
            </a:r>
          </a:p>
        </p:txBody>
      </p:sp>
      <p:sp>
        <p:nvSpPr>
          <p:cNvPr id="184" name="Rounded Rectangle 71">
            <a:extLst>
              <a:ext uri="{FF2B5EF4-FFF2-40B4-BE49-F238E27FC236}">
                <a16:creationId xmlns:a16="http://schemas.microsoft.com/office/drawing/2014/main" id="{CF9BB318-1F1F-497B-92D1-13FA6060B755}"/>
              </a:ext>
            </a:extLst>
          </p:cNvPr>
          <p:cNvSpPr/>
          <p:nvPr/>
        </p:nvSpPr>
        <p:spPr>
          <a:xfrm>
            <a:off x="3661864" y="2658567"/>
            <a:ext cx="447891" cy="442849"/>
          </a:xfrm>
          <a:prstGeom prst="roundRect">
            <a:avLst>
              <a:gd name="adj" fmla="val 7347"/>
            </a:avLst>
          </a:prstGeom>
          <a:solidFill>
            <a:srgbClr val="BA0C25"/>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schemeClr val="bg1"/>
                </a:solidFill>
                <a:latin typeface="Calibri Light" panose="020F0302020204030204" pitchFamily="34" charset="0"/>
                <a:cs typeface="Calibri Light" panose="020F0302020204030204" pitchFamily="34" charset="0"/>
              </a:rPr>
              <a:t>VRA</a:t>
            </a:r>
          </a:p>
        </p:txBody>
      </p:sp>
      <p:sp>
        <p:nvSpPr>
          <p:cNvPr id="185" name="Rounded Rectangle 86">
            <a:extLst>
              <a:ext uri="{FF2B5EF4-FFF2-40B4-BE49-F238E27FC236}">
                <a16:creationId xmlns:a16="http://schemas.microsoft.com/office/drawing/2014/main" id="{0729E35B-1F81-4364-BDC0-DA07C9390184}"/>
              </a:ext>
            </a:extLst>
          </p:cNvPr>
          <p:cNvSpPr/>
          <p:nvPr/>
        </p:nvSpPr>
        <p:spPr>
          <a:xfrm>
            <a:off x="9280434" y="2658567"/>
            <a:ext cx="447891" cy="442849"/>
          </a:xfrm>
          <a:prstGeom prst="roundRect">
            <a:avLst>
              <a:gd name="adj" fmla="val 7347"/>
            </a:avLst>
          </a:prstGeom>
          <a:solidFill>
            <a:srgbClr val="BA0C25"/>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schemeClr val="bg1"/>
                </a:solidFill>
                <a:latin typeface="Calibri Light" panose="020F0302020204030204" pitchFamily="34" charset="0"/>
                <a:cs typeface="Calibri Light" panose="020F0302020204030204" pitchFamily="34" charset="0"/>
              </a:rPr>
              <a:t>VRA</a:t>
            </a:r>
          </a:p>
        </p:txBody>
      </p:sp>
      <p:sp>
        <p:nvSpPr>
          <p:cNvPr id="186" name="Rounded Rectangle 110">
            <a:extLst>
              <a:ext uri="{FF2B5EF4-FFF2-40B4-BE49-F238E27FC236}">
                <a16:creationId xmlns:a16="http://schemas.microsoft.com/office/drawing/2014/main" id="{7EA05096-3B6E-4B11-A982-E050B514DC25}"/>
              </a:ext>
            </a:extLst>
          </p:cNvPr>
          <p:cNvSpPr/>
          <p:nvPr/>
        </p:nvSpPr>
        <p:spPr>
          <a:xfrm>
            <a:off x="8799256" y="2658567"/>
            <a:ext cx="447891" cy="442849"/>
          </a:xfrm>
          <a:prstGeom prst="roundRect">
            <a:avLst>
              <a:gd name="adj" fmla="val 7347"/>
            </a:avLst>
          </a:prstGeom>
          <a:solidFill>
            <a:srgbClr val="BA0C25"/>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schemeClr val="bg1"/>
                </a:solidFill>
                <a:latin typeface="Calibri Light" panose="020F0302020204030204" pitchFamily="34" charset="0"/>
                <a:cs typeface="Calibri Light" panose="020F0302020204030204" pitchFamily="34" charset="0"/>
              </a:rPr>
              <a:t>VRA</a:t>
            </a:r>
          </a:p>
        </p:txBody>
      </p:sp>
      <p:sp>
        <p:nvSpPr>
          <p:cNvPr id="187" name="Rounded Rectangle 79">
            <a:extLst>
              <a:ext uri="{FF2B5EF4-FFF2-40B4-BE49-F238E27FC236}">
                <a16:creationId xmlns:a16="http://schemas.microsoft.com/office/drawing/2014/main" id="{B7D5E48E-2B39-426F-A61E-F2563009AFF3}"/>
              </a:ext>
            </a:extLst>
          </p:cNvPr>
          <p:cNvSpPr/>
          <p:nvPr/>
        </p:nvSpPr>
        <p:spPr>
          <a:xfrm>
            <a:off x="3631806" y="3255127"/>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188" name="Rounded Rectangle 81">
            <a:extLst>
              <a:ext uri="{FF2B5EF4-FFF2-40B4-BE49-F238E27FC236}">
                <a16:creationId xmlns:a16="http://schemas.microsoft.com/office/drawing/2014/main" id="{919B46C1-F9A8-4594-84E9-1B6114B48AFE}"/>
              </a:ext>
            </a:extLst>
          </p:cNvPr>
          <p:cNvSpPr/>
          <p:nvPr/>
        </p:nvSpPr>
        <p:spPr>
          <a:xfrm>
            <a:off x="3631806"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190" name="Rounded Rectangle 82">
            <a:extLst>
              <a:ext uri="{FF2B5EF4-FFF2-40B4-BE49-F238E27FC236}">
                <a16:creationId xmlns:a16="http://schemas.microsoft.com/office/drawing/2014/main" id="{C4CFCAF0-7E09-4FA0-8437-F60EC0D04D83}"/>
              </a:ext>
            </a:extLst>
          </p:cNvPr>
          <p:cNvSpPr/>
          <p:nvPr/>
        </p:nvSpPr>
        <p:spPr>
          <a:xfrm>
            <a:off x="4143042"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191" name="Rounded Rectangle 2">
            <a:extLst>
              <a:ext uri="{FF2B5EF4-FFF2-40B4-BE49-F238E27FC236}">
                <a16:creationId xmlns:a16="http://schemas.microsoft.com/office/drawing/2014/main" id="{4FD50747-1D55-4ACC-9413-9793647655EC}"/>
              </a:ext>
            </a:extLst>
          </p:cNvPr>
          <p:cNvSpPr/>
          <p:nvPr/>
        </p:nvSpPr>
        <p:spPr>
          <a:xfrm>
            <a:off x="2384031" y="2645527"/>
            <a:ext cx="959127"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2"/>
                </a:solidFill>
                <a:latin typeface="Calibri Light" panose="020F0302020204030204" pitchFamily="34" charset="0"/>
                <a:cs typeface="Calibri Light" panose="020F0302020204030204" pitchFamily="34" charset="0"/>
              </a:rPr>
              <a:t>vCenter/ SCVMM</a:t>
            </a:r>
          </a:p>
        </p:txBody>
      </p:sp>
      <p:sp>
        <p:nvSpPr>
          <p:cNvPr id="193" name="TextBox 192">
            <a:extLst>
              <a:ext uri="{FF2B5EF4-FFF2-40B4-BE49-F238E27FC236}">
                <a16:creationId xmlns:a16="http://schemas.microsoft.com/office/drawing/2014/main" id="{D52B35C5-F6EE-4FAD-82F9-BE0274499507}"/>
              </a:ext>
            </a:extLst>
          </p:cNvPr>
          <p:cNvSpPr txBox="1"/>
          <p:nvPr/>
        </p:nvSpPr>
        <p:spPr>
          <a:xfrm>
            <a:off x="1994833" y="2104149"/>
            <a:ext cx="2939142" cy="294183"/>
          </a:xfrm>
          <a:prstGeom prst="rect">
            <a:avLst/>
          </a:prstGeom>
          <a:noFill/>
        </p:spPr>
        <p:txBody>
          <a:bodyPr wrap="square" lIns="0" rIns="0" rtlCol="0">
            <a:spAutoFit/>
          </a:bodyPr>
          <a:lstStyle/>
          <a:p>
            <a:pPr algn="ctr">
              <a:lnSpc>
                <a:spcPct val="80000"/>
              </a:lnSpc>
            </a:pPr>
            <a:r>
              <a:rPr lang="en-US" sz="1600" kern="0" spc="300" dirty="0">
                <a:latin typeface="Calibri" panose="020F0502020204030204" pitchFamily="34" charset="0"/>
                <a:cs typeface="Calibri" panose="020F0502020204030204" pitchFamily="34" charset="0"/>
              </a:rPr>
              <a:t>DATACENTER</a:t>
            </a:r>
          </a:p>
        </p:txBody>
      </p:sp>
      <p:grpSp>
        <p:nvGrpSpPr>
          <p:cNvPr id="194" name="Group 193">
            <a:extLst>
              <a:ext uri="{FF2B5EF4-FFF2-40B4-BE49-F238E27FC236}">
                <a16:creationId xmlns:a16="http://schemas.microsoft.com/office/drawing/2014/main" id="{772205CA-6319-4F97-A8B7-FBFEE8EA8B02}"/>
              </a:ext>
            </a:extLst>
          </p:cNvPr>
          <p:cNvGrpSpPr/>
          <p:nvPr/>
        </p:nvGrpSpPr>
        <p:grpSpPr>
          <a:xfrm>
            <a:off x="5366770" y="2496104"/>
            <a:ext cx="1392551" cy="909651"/>
            <a:chOff x="8825500" y="1442440"/>
            <a:chExt cx="1392551" cy="909651"/>
          </a:xfrm>
        </p:grpSpPr>
        <p:pic>
          <p:nvPicPr>
            <p:cNvPr id="195" name="Graphic 194">
              <a:extLst>
                <a:ext uri="{FF2B5EF4-FFF2-40B4-BE49-F238E27FC236}">
                  <a16:creationId xmlns:a16="http://schemas.microsoft.com/office/drawing/2014/main" id="{903014AB-1186-44D6-A26E-798CBFB16FC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1423" t="24779" r="11278" b="24727"/>
            <a:stretch/>
          </p:blipFill>
          <p:spPr>
            <a:xfrm>
              <a:off x="8825500" y="1442440"/>
              <a:ext cx="1392551" cy="909651"/>
            </a:xfrm>
            <a:prstGeom prst="rect">
              <a:avLst/>
            </a:prstGeom>
          </p:spPr>
        </p:pic>
        <p:sp>
          <p:nvSpPr>
            <p:cNvPr id="196" name="TextBox 195">
              <a:extLst>
                <a:ext uri="{FF2B5EF4-FFF2-40B4-BE49-F238E27FC236}">
                  <a16:creationId xmlns:a16="http://schemas.microsoft.com/office/drawing/2014/main" id="{8285A7D1-99BC-4022-B969-B37F246EC9AD}"/>
                </a:ext>
              </a:extLst>
            </p:cNvPr>
            <p:cNvSpPr txBox="1"/>
            <p:nvPr/>
          </p:nvSpPr>
          <p:spPr>
            <a:xfrm>
              <a:off x="8918289" y="1924770"/>
              <a:ext cx="1187127" cy="307777"/>
            </a:xfrm>
            <a:prstGeom prst="rect">
              <a:avLst/>
            </a:prstGeom>
            <a:noFill/>
          </p:spPr>
          <p:txBody>
            <a:bodyPr wrap="square" rtlCol="0">
              <a:spAutoFit/>
            </a:bodyPr>
            <a:lstStyle/>
            <a:p>
              <a:pPr algn="ctr"/>
              <a:r>
                <a:rPr lang="en-US" sz="1400" b="1" dirty="0"/>
                <a:t>&gt;5 Mbps</a:t>
              </a:r>
            </a:p>
          </p:txBody>
        </p:sp>
      </p:grpSp>
      <p:sp>
        <p:nvSpPr>
          <p:cNvPr id="197" name="Rounded Rectangle 59">
            <a:extLst>
              <a:ext uri="{FF2B5EF4-FFF2-40B4-BE49-F238E27FC236}">
                <a16:creationId xmlns:a16="http://schemas.microsoft.com/office/drawing/2014/main" id="{D702B659-3C4E-4CAF-B7B0-8585E7D15B6F}"/>
              </a:ext>
            </a:extLst>
          </p:cNvPr>
          <p:cNvSpPr/>
          <p:nvPr/>
        </p:nvSpPr>
        <p:spPr>
          <a:xfrm>
            <a:off x="2384031" y="3255127"/>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198" name="Rounded Rectangle 72">
            <a:extLst>
              <a:ext uri="{FF2B5EF4-FFF2-40B4-BE49-F238E27FC236}">
                <a16:creationId xmlns:a16="http://schemas.microsoft.com/office/drawing/2014/main" id="{D6F090BA-53B3-4AE0-B09A-70704BC53ADA}"/>
              </a:ext>
            </a:extLst>
          </p:cNvPr>
          <p:cNvSpPr/>
          <p:nvPr/>
        </p:nvSpPr>
        <p:spPr>
          <a:xfrm>
            <a:off x="2384031"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199" name="Rounded Rectangle 73">
            <a:extLst>
              <a:ext uri="{FF2B5EF4-FFF2-40B4-BE49-F238E27FC236}">
                <a16:creationId xmlns:a16="http://schemas.microsoft.com/office/drawing/2014/main" id="{5AAB2E72-0B8C-40E6-BC92-E36AF9E13453}"/>
              </a:ext>
            </a:extLst>
          </p:cNvPr>
          <p:cNvSpPr/>
          <p:nvPr/>
        </p:nvSpPr>
        <p:spPr>
          <a:xfrm>
            <a:off x="2895267"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203" name="Rounded Rectangle 85">
            <a:extLst>
              <a:ext uri="{FF2B5EF4-FFF2-40B4-BE49-F238E27FC236}">
                <a16:creationId xmlns:a16="http://schemas.microsoft.com/office/drawing/2014/main" id="{4048BE65-3BFD-4B2F-A71C-DC132A23C3B7}"/>
              </a:ext>
            </a:extLst>
          </p:cNvPr>
          <p:cNvSpPr/>
          <p:nvPr/>
        </p:nvSpPr>
        <p:spPr>
          <a:xfrm>
            <a:off x="8769198" y="3255127"/>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204" name="Rounded Rectangle 87">
            <a:extLst>
              <a:ext uri="{FF2B5EF4-FFF2-40B4-BE49-F238E27FC236}">
                <a16:creationId xmlns:a16="http://schemas.microsoft.com/office/drawing/2014/main" id="{73246218-7D6E-4A6B-A4BF-DABAB507D3BD}"/>
              </a:ext>
            </a:extLst>
          </p:cNvPr>
          <p:cNvSpPr/>
          <p:nvPr/>
        </p:nvSpPr>
        <p:spPr>
          <a:xfrm>
            <a:off x="8769198"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205" name="Rounded Rectangle 88">
            <a:extLst>
              <a:ext uri="{FF2B5EF4-FFF2-40B4-BE49-F238E27FC236}">
                <a16:creationId xmlns:a16="http://schemas.microsoft.com/office/drawing/2014/main" id="{23FB95A5-C868-4B22-8EA0-81640AC2D209}"/>
              </a:ext>
            </a:extLst>
          </p:cNvPr>
          <p:cNvSpPr/>
          <p:nvPr/>
        </p:nvSpPr>
        <p:spPr>
          <a:xfrm>
            <a:off x="9280434"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206" name="Rounded Rectangle 89">
            <a:extLst>
              <a:ext uri="{FF2B5EF4-FFF2-40B4-BE49-F238E27FC236}">
                <a16:creationId xmlns:a16="http://schemas.microsoft.com/office/drawing/2014/main" id="{38CA7D8D-A2DD-4F01-97EF-FEF468105847}"/>
              </a:ext>
            </a:extLst>
          </p:cNvPr>
          <p:cNvSpPr/>
          <p:nvPr/>
        </p:nvSpPr>
        <p:spPr>
          <a:xfrm>
            <a:off x="7521423" y="2645527"/>
            <a:ext cx="959127"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accent2"/>
                </a:solidFill>
                <a:latin typeface="Calibri Light" panose="020F0302020204030204" pitchFamily="34" charset="0"/>
                <a:cs typeface="Calibri Light" panose="020F0302020204030204" pitchFamily="34" charset="0"/>
              </a:rPr>
              <a:t>vCenter/ SCVMM</a:t>
            </a:r>
          </a:p>
        </p:txBody>
      </p:sp>
      <p:sp>
        <p:nvSpPr>
          <p:cNvPr id="208" name="TextBox 207">
            <a:extLst>
              <a:ext uri="{FF2B5EF4-FFF2-40B4-BE49-F238E27FC236}">
                <a16:creationId xmlns:a16="http://schemas.microsoft.com/office/drawing/2014/main" id="{B6F3E938-E454-428A-AFE6-B87BD330EC52}"/>
              </a:ext>
            </a:extLst>
          </p:cNvPr>
          <p:cNvSpPr txBox="1"/>
          <p:nvPr/>
        </p:nvSpPr>
        <p:spPr>
          <a:xfrm>
            <a:off x="7194514" y="2104149"/>
            <a:ext cx="2950937" cy="294183"/>
          </a:xfrm>
          <a:prstGeom prst="rect">
            <a:avLst/>
          </a:prstGeom>
          <a:noFill/>
        </p:spPr>
        <p:txBody>
          <a:bodyPr wrap="square" lIns="0" rIns="0" rtlCol="0">
            <a:spAutoFit/>
          </a:bodyPr>
          <a:lstStyle>
            <a:defPPr>
              <a:defRPr lang="en-US"/>
            </a:defPPr>
            <a:lvl1pPr algn="ctr">
              <a:lnSpc>
                <a:spcPct val="80000"/>
              </a:lnSpc>
              <a:defRPr sz="1600" kern="0" spc="300">
                <a:latin typeface="Calibri" panose="020F0502020204030204" pitchFamily="34" charset="0"/>
                <a:cs typeface="Calibri" panose="020F0502020204030204" pitchFamily="34" charset="0"/>
              </a:defRPr>
            </a:lvl1pPr>
          </a:lstStyle>
          <a:p>
            <a:r>
              <a:rPr lang="en-US" dirty="0"/>
              <a:t>BC/DR Site</a:t>
            </a:r>
          </a:p>
        </p:txBody>
      </p:sp>
      <p:sp>
        <p:nvSpPr>
          <p:cNvPr id="209" name="Rounded Rectangle 109">
            <a:extLst>
              <a:ext uri="{FF2B5EF4-FFF2-40B4-BE49-F238E27FC236}">
                <a16:creationId xmlns:a16="http://schemas.microsoft.com/office/drawing/2014/main" id="{BEF99B49-7DE4-4A5B-AFCC-8DAD7E5F84AC}"/>
              </a:ext>
            </a:extLst>
          </p:cNvPr>
          <p:cNvSpPr/>
          <p:nvPr/>
        </p:nvSpPr>
        <p:spPr>
          <a:xfrm>
            <a:off x="7521423" y="3255127"/>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sp>
        <p:nvSpPr>
          <p:cNvPr id="210" name="Rounded Rectangle 140">
            <a:extLst>
              <a:ext uri="{FF2B5EF4-FFF2-40B4-BE49-F238E27FC236}">
                <a16:creationId xmlns:a16="http://schemas.microsoft.com/office/drawing/2014/main" id="{E0CD00E9-6AE8-41D8-A195-54441DF4EFC5}"/>
              </a:ext>
            </a:extLst>
          </p:cNvPr>
          <p:cNvSpPr/>
          <p:nvPr/>
        </p:nvSpPr>
        <p:spPr>
          <a:xfrm>
            <a:off x="7521423" y="3766302"/>
            <a:ext cx="447891" cy="442849"/>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a:solidFill>
                  <a:schemeClr val="accent2"/>
                </a:solidFill>
                <a:latin typeface="Calibri Light" panose="020F0302020204030204" pitchFamily="34" charset="0"/>
                <a:cs typeface="Calibri Light" panose="020F0302020204030204" pitchFamily="34" charset="0"/>
              </a:rPr>
              <a:t>VM</a:t>
            </a:r>
          </a:p>
        </p:txBody>
      </p:sp>
      <p:grpSp>
        <p:nvGrpSpPr>
          <p:cNvPr id="211" name="Group 210">
            <a:extLst>
              <a:ext uri="{FF2B5EF4-FFF2-40B4-BE49-F238E27FC236}">
                <a16:creationId xmlns:a16="http://schemas.microsoft.com/office/drawing/2014/main" id="{F0B2DAF0-E6E3-4132-A782-2E32FE2D34FA}"/>
              </a:ext>
            </a:extLst>
          </p:cNvPr>
          <p:cNvGrpSpPr/>
          <p:nvPr/>
        </p:nvGrpSpPr>
        <p:grpSpPr>
          <a:xfrm>
            <a:off x="3333354" y="2657600"/>
            <a:ext cx="6396653" cy="442849"/>
            <a:chOff x="3334649" y="2645527"/>
            <a:chExt cx="6396653" cy="442849"/>
          </a:xfrm>
        </p:grpSpPr>
        <p:sp>
          <p:nvSpPr>
            <p:cNvPr id="212" name="Rounded Rectangle 58">
              <a:extLst>
                <a:ext uri="{FF2B5EF4-FFF2-40B4-BE49-F238E27FC236}">
                  <a16:creationId xmlns:a16="http://schemas.microsoft.com/office/drawing/2014/main" id="{2DE1B705-FC5A-4B7B-8EB3-D4677B27C4B1}"/>
                </a:ext>
              </a:extLst>
            </p:cNvPr>
            <p:cNvSpPr/>
            <p:nvPr/>
          </p:nvSpPr>
          <p:spPr>
            <a:xfrm>
              <a:off x="3634783" y="2645527"/>
              <a:ext cx="959127" cy="442849"/>
            </a:xfrm>
            <a:prstGeom prst="roundRect">
              <a:avLst>
                <a:gd name="adj" fmla="val 7347"/>
              </a:avLst>
            </a:prstGeom>
            <a:solidFill>
              <a:srgbClr val="BA0C25"/>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bg1"/>
                  </a:solidFill>
                  <a:latin typeface="Calibri Light" panose="020F0302020204030204" pitchFamily="34" charset="0"/>
                  <a:cs typeface="Calibri Light" panose="020F0302020204030204" pitchFamily="34" charset="0"/>
                </a:rPr>
                <a:t>ZVM</a:t>
              </a:r>
            </a:p>
          </p:txBody>
        </p:sp>
        <p:cxnSp>
          <p:nvCxnSpPr>
            <p:cNvPr id="213" name="Straight Arrow Connector 212">
              <a:extLst>
                <a:ext uri="{FF2B5EF4-FFF2-40B4-BE49-F238E27FC236}">
                  <a16:creationId xmlns:a16="http://schemas.microsoft.com/office/drawing/2014/main" id="{6CB097DD-FC2D-477F-A78B-CC8F11982DF9}"/>
                </a:ext>
              </a:extLst>
            </p:cNvPr>
            <p:cNvCxnSpPr>
              <a:cxnSpLocks/>
            </p:cNvCxnSpPr>
            <p:nvPr/>
          </p:nvCxnSpPr>
          <p:spPr>
            <a:xfrm flipH="1">
              <a:off x="3334649" y="2866952"/>
              <a:ext cx="301752" cy="1"/>
            </a:xfrm>
            <a:prstGeom prst="straightConnector1">
              <a:avLst/>
            </a:prstGeom>
            <a:ln w="12700">
              <a:solidFill>
                <a:srgbClr val="BA0C25"/>
              </a:solidFill>
              <a:tailEnd type="oval" w="med" len="med"/>
            </a:ln>
            <a:effectLst/>
          </p:spPr>
          <p:style>
            <a:lnRef idx="2">
              <a:schemeClr val="accent1"/>
            </a:lnRef>
            <a:fillRef idx="0">
              <a:schemeClr val="accent1"/>
            </a:fillRef>
            <a:effectRef idx="1">
              <a:schemeClr val="accent1"/>
            </a:effectRef>
            <a:fontRef idx="minor">
              <a:schemeClr val="tx1"/>
            </a:fontRef>
          </p:style>
        </p:cxnSp>
        <p:sp>
          <p:nvSpPr>
            <p:cNvPr id="214" name="Rounded Rectangle 106">
              <a:extLst>
                <a:ext uri="{FF2B5EF4-FFF2-40B4-BE49-F238E27FC236}">
                  <a16:creationId xmlns:a16="http://schemas.microsoft.com/office/drawing/2014/main" id="{E6BF5D6F-5599-4420-A9CB-7E0B0B1F7144}"/>
                </a:ext>
              </a:extLst>
            </p:cNvPr>
            <p:cNvSpPr/>
            <p:nvPr/>
          </p:nvSpPr>
          <p:spPr>
            <a:xfrm>
              <a:off x="8772175" y="2645527"/>
              <a:ext cx="959127" cy="442849"/>
            </a:xfrm>
            <a:prstGeom prst="roundRect">
              <a:avLst>
                <a:gd name="adj" fmla="val 7347"/>
              </a:avLst>
            </a:prstGeom>
            <a:solidFill>
              <a:srgbClr val="BA0C25"/>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latin typeface="Calibri Light" panose="020F0302020204030204" pitchFamily="34" charset="0"/>
                  <a:cs typeface="Calibri Light" panose="020F0302020204030204" pitchFamily="34" charset="0"/>
                </a:rPr>
                <a:t>ZVM</a:t>
              </a:r>
            </a:p>
          </p:txBody>
        </p:sp>
        <p:cxnSp>
          <p:nvCxnSpPr>
            <p:cNvPr id="215" name="Straight Arrow Connector 214">
              <a:extLst>
                <a:ext uri="{FF2B5EF4-FFF2-40B4-BE49-F238E27FC236}">
                  <a16:creationId xmlns:a16="http://schemas.microsoft.com/office/drawing/2014/main" id="{F8B4FA8C-760F-47F5-8B2A-3C0CB211F6D2}"/>
                </a:ext>
              </a:extLst>
            </p:cNvPr>
            <p:cNvCxnSpPr>
              <a:cxnSpLocks/>
            </p:cNvCxnSpPr>
            <p:nvPr/>
          </p:nvCxnSpPr>
          <p:spPr>
            <a:xfrm flipH="1">
              <a:off x="8472041" y="2866952"/>
              <a:ext cx="301752" cy="1"/>
            </a:xfrm>
            <a:prstGeom prst="straightConnector1">
              <a:avLst/>
            </a:prstGeom>
            <a:ln w="12700">
              <a:solidFill>
                <a:srgbClr val="BA0C25"/>
              </a:solidFill>
              <a:tailEnd type="oval" w="med" len="med"/>
            </a:ln>
            <a:effectLst/>
          </p:spPr>
          <p:style>
            <a:lnRef idx="2">
              <a:schemeClr val="accent1"/>
            </a:lnRef>
            <a:fillRef idx="0">
              <a:schemeClr val="accent1"/>
            </a:fillRef>
            <a:effectRef idx="1">
              <a:schemeClr val="accent1"/>
            </a:effectRef>
            <a:fontRef idx="minor">
              <a:schemeClr val="tx1"/>
            </a:fontRef>
          </p:style>
        </p:cxnSp>
      </p:grpSp>
      <p:cxnSp>
        <p:nvCxnSpPr>
          <p:cNvPr id="219" name="Straight Arrow Connector 218">
            <a:extLst>
              <a:ext uri="{FF2B5EF4-FFF2-40B4-BE49-F238E27FC236}">
                <a16:creationId xmlns:a16="http://schemas.microsoft.com/office/drawing/2014/main" id="{4A3CE95E-591B-42DB-BCCF-02E503E754C2}"/>
              </a:ext>
            </a:extLst>
          </p:cNvPr>
          <p:cNvCxnSpPr>
            <a:cxnSpLocks/>
          </p:cNvCxnSpPr>
          <p:nvPr/>
        </p:nvCxnSpPr>
        <p:spPr>
          <a:xfrm flipH="1">
            <a:off x="5001774" y="3963785"/>
            <a:ext cx="2190995" cy="0"/>
          </a:xfrm>
          <a:prstGeom prst="straightConnector1">
            <a:avLst/>
          </a:prstGeom>
          <a:ln w="28575">
            <a:solidFill>
              <a:schemeClr val="accent2"/>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20" name="Rounded Rectangle 65">
            <a:extLst>
              <a:ext uri="{FF2B5EF4-FFF2-40B4-BE49-F238E27FC236}">
                <a16:creationId xmlns:a16="http://schemas.microsoft.com/office/drawing/2014/main" id="{79E55D44-D53A-48AA-A8C9-3AB006428148}"/>
              </a:ext>
            </a:extLst>
          </p:cNvPr>
          <p:cNvSpPr/>
          <p:nvPr/>
        </p:nvSpPr>
        <p:spPr>
          <a:xfrm>
            <a:off x="5447015" y="3699744"/>
            <a:ext cx="1312306" cy="558031"/>
          </a:xfrm>
          <a:prstGeom prst="roundRect">
            <a:avLst>
              <a:gd name="adj" fmla="val 6587"/>
            </a:avLst>
          </a:prstGeom>
          <a:solidFill>
            <a:srgbClr val="BA0C25"/>
          </a:solidFill>
          <a:ln w="190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One-To-Many Replication</a:t>
            </a:r>
          </a:p>
        </p:txBody>
      </p:sp>
      <p:grpSp>
        <p:nvGrpSpPr>
          <p:cNvPr id="234" name="Group 233">
            <a:extLst>
              <a:ext uri="{FF2B5EF4-FFF2-40B4-BE49-F238E27FC236}">
                <a16:creationId xmlns:a16="http://schemas.microsoft.com/office/drawing/2014/main" id="{09A744A9-B562-4505-936E-F2CB3D633A35}"/>
              </a:ext>
            </a:extLst>
          </p:cNvPr>
          <p:cNvGrpSpPr/>
          <p:nvPr/>
        </p:nvGrpSpPr>
        <p:grpSpPr>
          <a:xfrm>
            <a:off x="2389607" y="4350341"/>
            <a:ext cx="942975" cy="232683"/>
            <a:chOff x="400049" y="4200525"/>
            <a:chExt cx="942975" cy="232683"/>
          </a:xfrm>
        </p:grpSpPr>
        <p:sp>
          <p:nvSpPr>
            <p:cNvPr id="235" name="Rounded Rectangle 104">
              <a:extLst>
                <a:ext uri="{FF2B5EF4-FFF2-40B4-BE49-F238E27FC236}">
                  <a16:creationId xmlns:a16="http://schemas.microsoft.com/office/drawing/2014/main" id="{C9A2897C-0328-4233-B5F2-DE86604A5E12}"/>
                </a:ext>
              </a:extLst>
            </p:cNvPr>
            <p:cNvSpPr/>
            <p:nvPr/>
          </p:nvSpPr>
          <p:spPr>
            <a:xfrm>
              <a:off x="400049" y="4200525"/>
              <a:ext cx="942975" cy="232683"/>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36" name="Rounded Rectangle 117">
              <a:extLst>
                <a:ext uri="{FF2B5EF4-FFF2-40B4-BE49-F238E27FC236}">
                  <a16:creationId xmlns:a16="http://schemas.microsoft.com/office/drawing/2014/main" id="{3213088D-1048-445C-AAA6-F618F76832DF}"/>
                </a:ext>
              </a:extLst>
            </p:cNvPr>
            <p:cNvSpPr/>
            <p:nvPr/>
          </p:nvSpPr>
          <p:spPr>
            <a:xfrm>
              <a:off x="538078"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37" name="Rounded Rectangle 118">
              <a:extLst>
                <a:ext uri="{FF2B5EF4-FFF2-40B4-BE49-F238E27FC236}">
                  <a16:creationId xmlns:a16="http://schemas.microsoft.com/office/drawing/2014/main" id="{ED6DC9B6-E630-4284-B7AD-423828BC7BE6}"/>
                </a:ext>
              </a:extLst>
            </p:cNvPr>
            <p:cNvSpPr/>
            <p:nvPr/>
          </p:nvSpPr>
          <p:spPr>
            <a:xfrm>
              <a:off x="940810"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38" name="Oval 237">
              <a:extLst>
                <a:ext uri="{FF2B5EF4-FFF2-40B4-BE49-F238E27FC236}">
                  <a16:creationId xmlns:a16="http://schemas.microsoft.com/office/drawing/2014/main" id="{F1C80978-0FEE-460C-8098-421B8C3DEC52}"/>
                </a:ext>
              </a:extLst>
            </p:cNvPr>
            <p:cNvSpPr/>
            <p:nvPr/>
          </p:nvSpPr>
          <p:spPr>
            <a:xfrm>
              <a:off x="1257865"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39" name="Oval 238">
              <a:extLst>
                <a:ext uri="{FF2B5EF4-FFF2-40B4-BE49-F238E27FC236}">
                  <a16:creationId xmlns:a16="http://schemas.microsoft.com/office/drawing/2014/main" id="{D1C7C567-F106-495E-99C9-CA326E3FBA90}"/>
                </a:ext>
              </a:extLst>
            </p:cNvPr>
            <p:cNvSpPr/>
            <p:nvPr/>
          </p:nvSpPr>
          <p:spPr>
            <a:xfrm>
              <a:off x="851832"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41" name="Oval 240">
              <a:extLst>
                <a:ext uri="{FF2B5EF4-FFF2-40B4-BE49-F238E27FC236}">
                  <a16:creationId xmlns:a16="http://schemas.microsoft.com/office/drawing/2014/main" id="{D9745D98-A39A-43EF-81DB-92324BC1096C}"/>
                </a:ext>
              </a:extLst>
            </p:cNvPr>
            <p:cNvSpPr/>
            <p:nvPr/>
          </p:nvSpPr>
          <p:spPr>
            <a:xfrm>
              <a:off x="445799"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grpSp>
      <p:grpSp>
        <p:nvGrpSpPr>
          <p:cNvPr id="242" name="Group 241">
            <a:extLst>
              <a:ext uri="{FF2B5EF4-FFF2-40B4-BE49-F238E27FC236}">
                <a16:creationId xmlns:a16="http://schemas.microsoft.com/office/drawing/2014/main" id="{5CD6E6A5-B38B-4DAC-AD43-77AF29271D35}"/>
              </a:ext>
            </a:extLst>
          </p:cNvPr>
          <p:cNvGrpSpPr/>
          <p:nvPr/>
        </p:nvGrpSpPr>
        <p:grpSpPr>
          <a:xfrm>
            <a:off x="3630258" y="4350341"/>
            <a:ext cx="942975" cy="232683"/>
            <a:chOff x="400049" y="4200525"/>
            <a:chExt cx="942975" cy="232683"/>
          </a:xfrm>
        </p:grpSpPr>
        <p:sp>
          <p:nvSpPr>
            <p:cNvPr id="243" name="Rounded Rectangle 122">
              <a:extLst>
                <a:ext uri="{FF2B5EF4-FFF2-40B4-BE49-F238E27FC236}">
                  <a16:creationId xmlns:a16="http://schemas.microsoft.com/office/drawing/2014/main" id="{1819D2CA-E415-42CE-83EE-ABF8BD69733F}"/>
                </a:ext>
              </a:extLst>
            </p:cNvPr>
            <p:cNvSpPr/>
            <p:nvPr/>
          </p:nvSpPr>
          <p:spPr>
            <a:xfrm>
              <a:off x="400049" y="4200525"/>
              <a:ext cx="942975" cy="232683"/>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44" name="Rounded Rectangle 123">
              <a:extLst>
                <a:ext uri="{FF2B5EF4-FFF2-40B4-BE49-F238E27FC236}">
                  <a16:creationId xmlns:a16="http://schemas.microsoft.com/office/drawing/2014/main" id="{794D457A-202D-403C-93EF-0E6A554C8FAC}"/>
                </a:ext>
              </a:extLst>
            </p:cNvPr>
            <p:cNvSpPr/>
            <p:nvPr/>
          </p:nvSpPr>
          <p:spPr>
            <a:xfrm>
              <a:off x="538078"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45" name="Rounded Rectangle 124">
              <a:extLst>
                <a:ext uri="{FF2B5EF4-FFF2-40B4-BE49-F238E27FC236}">
                  <a16:creationId xmlns:a16="http://schemas.microsoft.com/office/drawing/2014/main" id="{222A190C-D9D3-4518-A430-6F3FC5406ACF}"/>
                </a:ext>
              </a:extLst>
            </p:cNvPr>
            <p:cNvSpPr/>
            <p:nvPr/>
          </p:nvSpPr>
          <p:spPr>
            <a:xfrm>
              <a:off x="940810"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46" name="Oval 245">
              <a:extLst>
                <a:ext uri="{FF2B5EF4-FFF2-40B4-BE49-F238E27FC236}">
                  <a16:creationId xmlns:a16="http://schemas.microsoft.com/office/drawing/2014/main" id="{CB5570FD-1B3F-4091-B6E8-6833909F7A37}"/>
                </a:ext>
              </a:extLst>
            </p:cNvPr>
            <p:cNvSpPr/>
            <p:nvPr/>
          </p:nvSpPr>
          <p:spPr>
            <a:xfrm>
              <a:off x="1257865"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47" name="Oval 246">
              <a:extLst>
                <a:ext uri="{FF2B5EF4-FFF2-40B4-BE49-F238E27FC236}">
                  <a16:creationId xmlns:a16="http://schemas.microsoft.com/office/drawing/2014/main" id="{2A7EB795-3484-49B6-B4F8-785DAAF88A0F}"/>
                </a:ext>
              </a:extLst>
            </p:cNvPr>
            <p:cNvSpPr/>
            <p:nvPr/>
          </p:nvSpPr>
          <p:spPr>
            <a:xfrm>
              <a:off x="851832"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48" name="Oval 247">
              <a:extLst>
                <a:ext uri="{FF2B5EF4-FFF2-40B4-BE49-F238E27FC236}">
                  <a16:creationId xmlns:a16="http://schemas.microsoft.com/office/drawing/2014/main" id="{2066D4AF-121E-4287-AE94-1A79B736A3B0}"/>
                </a:ext>
              </a:extLst>
            </p:cNvPr>
            <p:cNvSpPr/>
            <p:nvPr/>
          </p:nvSpPr>
          <p:spPr>
            <a:xfrm>
              <a:off x="445799"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grpSp>
      <p:grpSp>
        <p:nvGrpSpPr>
          <p:cNvPr id="249" name="Group 248">
            <a:extLst>
              <a:ext uri="{FF2B5EF4-FFF2-40B4-BE49-F238E27FC236}">
                <a16:creationId xmlns:a16="http://schemas.microsoft.com/office/drawing/2014/main" id="{6C5F39B9-D0A0-4B0F-B7E7-E308CD854DFB}"/>
              </a:ext>
            </a:extLst>
          </p:cNvPr>
          <p:cNvGrpSpPr/>
          <p:nvPr/>
        </p:nvGrpSpPr>
        <p:grpSpPr>
          <a:xfrm>
            <a:off x="7521423" y="4350341"/>
            <a:ext cx="942975" cy="232683"/>
            <a:chOff x="400049" y="4200525"/>
            <a:chExt cx="942975" cy="232683"/>
          </a:xfrm>
        </p:grpSpPr>
        <p:sp>
          <p:nvSpPr>
            <p:cNvPr id="250" name="Rounded Rectangle 129">
              <a:extLst>
                <a:ext uri="{FF2B5EF4-FFF2-40B4-BE49-F238E27FC236}">
                  <a16:creationId xmlns:a16="http://schemas.microsoft.com/office/drawing/2014/main" id="{AE7AC6F0-B4D0-42CD-95B6-93B1558D5669}"/>
                </a:ext>
              </a:extLst>
            </p:cNvPr>
            <p:cNvSpPr/>
            <p:nvPr/>
          </p:nvSpPr>
          <p:spPr>
            <a:xfrm>
              <a:off x="400049" y="4200525"/>
              <a:ext cx="942975" cy="232683"/>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51" name="Rounded Rectangle 130">
              <a:extLst>
                <a:ext uri="{FF2B5EF4-FFF2-40B4-BE49-F238E27FC236}">
                  <a16:creationId xmlns:a16="http://schemas.microsoft.com/office/drawing/2014/main" id="{306DC8F6-5247-496C-A91B-98DBC5378B97}"/>
                </a:ext>
              </a:extLst>
            </p:cNvPr>
            <p:cNvSpPr/>
            <p:nvPr/>
          </p:nvSpPr>
          <p:spPr>
            <a:xfrm>
              <a:off x="538078"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52" name="Rounded Rectangle 131">
              <a:extLst>
                <a:ext uri="{FF2B5EF4-FFF2-40B4-BE49-F238E27FC236}">
                  <a16:creationId xmlns:a16="http://schemas.microsoft.com/office/drawing/2014/main" id="{8758A8AA-AA16-4F08-9F64-35B058C7B62F}"/>
                </a:ext>
              </a:extLst>
            </p:cNvPr>
            <p:cNvSpPr/>
            <p:nvPr/>
          </p:nvSpPr>
          <p:spPr>
            <a:xfrm>
              <a:off x="940810"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53" name="Oval 252">
              <a:extLst>
                <a:ext uri="{FF2B5EF4-FFF2-40B4-BE49-F238E27FC236}">
                  <a16:creationId xmlns:a16="http://schemas.microsoft.com/office/drawing/2014/main" id="{BB20F49B-B098-4437-AF1F-B1A611EDE127}"/>
                </a:ext>
              </a:extLst>
            </p:cNvPr>
            <p:cNvSpPr/>
            <p:nvPr/>
          </p:nvSpPr>
          <p:spPr>
            <a:xfrm>
              <a:off x="1257865"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54" name="Oval 253">
              <a:extLst>
                <a:ext uri="{FF2B5EF4-FFF2-40B4-BE49-F238E27FC236}">
                  <a16:creationId xmlns:a16="http://schemas.microsoft.com/office/drawing/2014/main" id="{FD8BEC22-4E31-4707-B480-D0622F296501}"/>
                </a:ext>
              </a:extLst>
            </p:cNvPr>
            <p:cNvSpPr/>
            <p:nvPr/>
          </p:nvSpPr>
          <p:spPr>
            <a:xfrm>
              <a:off x="851832"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55" name="Oval 254">
              <a:extLst>
                <a:ext uri="{FF2B5EF4-FFF2-40B4-BE49-F238E27FC236}">
                  <a16:creationId xmlns:a16="http://schemas.microsoft.com/office/drawing/2014/main" id="{A42C01BA-737F-400C-A09F-833A76C0EC80}"/>
                </a:ext>
              </a:extLst>
            </p:cNvPr>
            <p:cNvSpPr/>
            <p:nvPr/>
          </p:nvSpPr>
          <p:spPr>
            <a:xfrm>
              <a:off x="445799"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grpSp>
      <p:grpSp>
        <p:nvGrpSpPr>
          <p:cNvPr id="256" name="Group 255">
            <a:extLst>
              <a:ext uri="{FF2B5EF4-FFF2-40B4-BE49-F238E27FC236}">
                <a16:creationId xmlns:a16="http://schemas.microsoft.com/office/drawing/2014/main" id="{E1D9EA0A-8438-4E0A-89F6-00842B6E8FF6}"/>
              </a:ext>
            </a:extLst>
          </p:cNvPr>
          <p:cNvGrpSpPr/>
          <p:nvPr/>
        </p:nvGrpSpPr>
        <p:grpSpPr>
          <a:xfrm>
            <a:off x="8762074" y="4350341"/>
            <a:ext cx="942975" cy="232683"/>
            <a:chOff x="400049" y="4200525"/>
            <a:chExt cx="942975" cy="232683"/>
          </a:xfrm>
        </p:grpSpPr>
        <p:sp>
          <p:nvSpPr>
            <p:cNvPr id="258" name="Rounded Rectangle 136">
              <a:extLst>
                <a:ext uri="{FF2B5EF4-FFF2-40B4-BE49-F238E27FC236}">
                  <a16:creationId xmlns:a16="http://schemas.microsoft.com/office/drawing/2014/main" id="{A7BE8377-E585-4E1C-BDC8-528AF726E14E}"/>
                </a:ext>
              </a:extLst>
            </p:cNvPr>
            <p:cNvSpPr/>
            <p:nvPr/>
          </p:nvSpPr>
          <p:spPr>
            <a:xfrm>
              <a:off x="400049" y="4200525"/>
              <a:ext cx="942975" cy="232683"/>
            </a:xfrm>
            <a:prstGeom prst="roundRect">
              <a:avLst>
                <a:gd name="adj" fmla="val 7347"/>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70" name="Rounded Rectangle 137">
              <a:extLst>
                <a:ext uri="{FF2B5EF4-FFF2-40B4-BE49-F238E27FC236}">
                  <a16:creationId xmlns:a16="http://schemas.microsoft.com/office/drawing/2014/main" id="{35AE792E-557A-43A2-95AC-88E8A9A2031A}"/>
                </a:ext>
              </a:extLst>
            </p:cNvPr>
            <p:cNvSpPr/>
            <p:nvPr/>
          </p:nvSpPr>
          <p:spPr>
            <a:xfrm>
              <a:off x="538078"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71" name="Rounded Rectangle 138">
              <a:extLst>
                <a:ext uri="{FF2B5EF4-FFF2-40B4-BE49-F238E27FC236}">
                  <a16:creationId xmlns:a16="http://schemas.microsoft.com/office/drawing/2014/main" id="{B2267F4C-DA61-4E0A-AF20-FEED1551A5A1}"/>
                </a:ext>
              </a:extLst>
            </p:cNvPr>
            <p:cNvSpPr/>
            <p:nvPr/>
          </p:nvSpPr>
          <p:spPr>
            <a:xfrm>
              <a:off x="940810" y="4255796"/>
              <a:ext cx="264086" cy="122141"/>
            </a:xfrm>
            <a:prstGeom prst="roundRect">
              <a:avLst>
                <a:gd name="adj" fmla="val 1353"/>
              </a:avLst>
            </a:prstGeom>
            <a:noFill/>
            <a:ln w="12700">
              <a:solidFill>
                <a:srgbClr val="58626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400" b="1">
                <a:solidFill>
                  <a:schemeClr val="accent2"/>
                </a:solidFill>
                <a:latin typeface="Calibri Light" panose="020F0302020204030204" pitchFamily="34" charset="0"/>
                <a:cs typeface="Calibri Light" panose="020F0302020204030204" pitchFamily="34" charset="0"/>
              </a:endParaRPr>
            </a:p>
          </p:txBody>
        </p:sp>
        <p:sp>
          <p:nvSpPr>
            <p:cNvPr id="272" name="Oval 271">
              <a:extLst>
                <a:ext uri="{FF2B5EF4-FFF2-40B4-BE49-F238E27FC236}">
                  <a16:creationId xmlns:a16="http://schemas.microsoft.com/office/drawing/2014/main" id="{347FDBE5-7651-482B-8F98-EE8F869A82FC}"/>
                </a:ext>
              </a:extLst>
            </p:cNvPr>
            <p:cNvSpPr/>
            <p:nvPr/>
          </p:nvSpPr>
          <p:spPr>
            <a:xfrm>
              <a:off x="1257865"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73" name="Oval 272">
              <a:extLst>
                <a:ext uri="{FF2B5EF4-FFF2-40B4-BE49-F238E27FC236}">
                  <a16:creationId xmlns:a16="http://schemas.microsoft.com/office/drawing/2014/main" id="{12A076DC-CB8E-4448-9603-35E5C72C78DC}"/>
                </a:ext>
              </a:extLst>
            </p:cNvPr>
            <p:cNvSpPr/>
            <p:nvPr/>
          </p:nvSpPr>
          <p:spPr>
            <a:xfrm>
              <a:off x="851832"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sp>
          <p:nvSpPr>
            <p:cNvPr id="274" name="Oval 273">
              <a:extLst>
                <a:ext uri="{FF2B5EF4-FFF2-40B4-BE49-F238E27FC236}">
                  <a16:creationId xmlns:a16="http://schemas.microsoft.com/office/drawing/2014/main" id="{04AA772E-BE3C-4C9E-98F7-84233478470B}"/>
                </a:ext>
              </a:extLst>
            </p:cNvPr>
            <p:cNvSpPr/>
            <p:nvPr/>
          </p:nvSpPr>
          <p:spPr>
            <a:xfrm>
              <a:off x="445799" y="4294007"/>
              <a:ext cx="45719" cy="457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grpSp>
      <p:grpSp>
        <p:nvGrpSpPr>
          <p:cNvPr id="275" name="Group 274">
            <a:extLst>
              <a:ext uri="{FF2B5EF4-FFF2-40B4-BE49-F238E27FC236}">
                <a16:creationId xmlns:a16="http://schemas.microsoft.com/office/drawing/2014/main" id="{0EC906A0-C0C9-4DBB-9951-56BFD551BA12}"/>
              </a:ext>
            </a:extLst>
          </p:cNvPr>
          <p:cNvGrpSpPr/>
          <p:nvPr/>
        </p:nvGrpSpPr>
        <p:grpSpPr>
          <a:xfrm>
            <a:off x="2471374" y="3837735"/>
            <a:ext cx="257066" cy="257066"/>
            <a:chOff x="5463073" y="2241371"/>
            <a:chExt cx="878327" cy="878327"/>
          </a:xfrm>
        </p:grpSpPr>
        <p:sp>
          <p:nvSpPr>
            <p:cNvPr id="276" name="Cube 10">
              <a:extLst>
                <a:ext uri="{FF2B5EF4-FFF2-40B4-BE49-F238E27FC236}">
                  <a16:creationId xmlns:a16="http://schemas.microsoft.com/office/drawing/2014/main" id="{7815392E-3EED-42B5-8537-7577373BABCC}"/>
                </a:ext>
              </a:extLst>
            </p:cNvPr>
            <p:cNvSpPr/>
            <p:nvPr/>
          </p:nvSpPr>
          <p:spPr>
            <a:xfrm>
              <a:off x="5463073" y="2241371"/>
              <a:ext cx="878327" cy="878327"/>
            </a:xfrm>
            <a:custGeom>
              <a:avLst/>
              <a:gdLst>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10" fmla="*/ 658745 w 878327"/>
                <a:gd name="connsiteY10" fmla="*/ 219582 h 878327"/>
                <a:gd name="connsiteX11" fmla="*/ 658745 w 878327"/>
                <a:gd name="connsiteY11" fmla="*/ 878327 h 878327"/>
                <a:gd name="connsiteX0" fmla="*/ 57559 w 935886"/>
                <a:gd name="connsiteY0" fmla="*/ 219582 h 1388085"/>
                <a:gd name="connsiteX1" fmla="*/ 716304 w 935886"/>
                <a:gd name="connsiteY1" fmla="*/ 219582 h 1388085"/>
                <a:gd name="connsiteX2" fmla="*/ 716304 w 935886"/>
                <a:gd name="connsiteY2" fmla="*/ 878327 h 1388085"/>
                <a:gd name="connsiteX3" fmla="*/ 57559 w 935886"/>
                <a:gd name="connsiteY3" fmla="*/ 878327 h 1388085"/>
                <a:gd name="connsiteX4" fmla="*/ 57559 w 935886"/>
                <a:gd name="connsiteY4" fmla="*/ 219582 h 1388085"/>
                <a:gd name="connsiteX0" fmla="*/ 716304 w 935886"/>
                <a:gd name="connsiteY0" fmla="*/ 219582 h 1388085"/>
                <a:gd name="connsiteX1" fmla="*/ 935886 w 935886"/>
                <a:gd name="connsiteY1" fmla="*/ 0 h 1388085"/>
                <a:gd name="connsiteX2" fmla="*/ 935886 w 935886"/>
                <a:gd name="connsiteY2" fmla="*/ 658745 h 1388085"/>
                <a:gd name="connsiteX3" fmla="*/ 716304 w 935886"/>
                <a:gd name="connsiteY3" fmla="*/ 878327 h 1388085"/>
                <a:gd name="connsiteX4" fmla="*/ 716304 w 935886"/>
                <a:gd name="connsiteY4" fmla="*/ 219582 h 1388085"/>
                <a:gd name="connsiteX0" fmla="*/ 57559 w 935886"/>
                <a:gd name="connsiteY0" fmla="*/ 219582 h 1388085"/>
                <a:gd name="connsiteX1" fmla="*/ 277141 w 935886"/>
                <a:gd name="connsiteY1" fmla="*/ 0 h 1388085"/>
                <a:gd name="connsiteX2" fmla="*/ 935886 w 935886"/>
                <a:gd name="connsiteY2" fmla="*/ 0 h 1388085"/>
                <a:gd name="connsiteX3" fmla="*/ 716304 w 935886"/>
                <a:gd name="connsiteY3" fmla="*/ 219582 h 1388085"/>
                <a:gd name="connsiteX4" fmla="*/ 57559 w 935886"/>
                <a:gd name="connsiteY4" fmla="*/ 219582 h 1388085"/>
                <a:gd name="connsiteX0" fmla="*/ 57559 w 935886"/>
                <a:gd name="connsiteY0" fmla="*/ 219582 h 1388085"/>
                <a:gd name="connsiteX1" fmla="*/ 277141 w 935886"/>
                <a:gd name="connsiteY1" fmla="*/ 0 h 1388085"/>
                <a:gd name="connsiteX2" fmla="*/ 935886 w 935886"/>
                <a:gd name="connsiteY2" fmla="*/ 0 h 1388085"/>
                <a:gd name="connsiteX3" fmla="*/ 935886 w 935886"/>
                <a:gd name="connsiteY3" fmla="*/ 658745 h 1388085"/>
                <a:gd name="connsiteX4" fmla="*/ 716304 w 935886"/>
                <a:gd name="connsiteY4" fmla="*/ 878327 h 1388085"/>
                <a:gd name="connsiteX5" fmla="*/ 57559 w 935886"/>
                <a:gd name="connsiteY5" fmla="*/ 878327 h 1388085"/>
                <a:gd name="connsiteX6" fmla="*/ 57559 w 935886"/>
                <a:gd name="connsiteY6" fmla="*/ 219582 h 1388085"/>
                <a:gd name="connsiteX7" fmla="*/ 57559 w 935886"/>
                <a:gd name="connsiteY7" fmla="*/ 219582 h 1388085"/>
                <a:gd name="connsiteX8" fmla="*/ 716304 w 935886"/>
                <a:gd name="connsiteY8" fmla="*/ 219582 h 1388085"/>
                <a:gd name="connsiteX9" fmla="*/ 935886 w 935886"/>
                <a:gd name="connsiteY9" fmla="*/ 0 h 1388085"/>
                <a:gd name="connsiteX10" fmla="*/ 716304 w 935886"/>
                <a:gd name="connsiteY10" fmla="*/ 219582 h 1388085"/>
                <a:gd name="connsiteX11" fmla="*/ 716304 w 935886"/>
                <a:gd name="connsiteY11" fmla="*/ 878327 h 1388085"/>
                <a:gd name="connsiteX12" fmla="*/ 0 w 935886"/>
                <a:gd name="connsiteY12" fmla="*/ 1381800 h 1388085"/>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10" fmla="*/ 658745 w 878327"/>
                <a:gd name="connsiteY10" fmla="*/ 219582 h 878327"/>
                <a:gd name="connsiteX11" fmla="*/ 658745 w 878327"/>
                <a:gd name="connsiteY11" fmla="*/ 878327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658745 w 878327"/>
                <a:gd name="connsiteY7" fmla="*/ 219582 h 878327"/>
                <a:gd name="connsiteX8" fmla="*/ 878327 w 878327"/>
                <a:gd name="connsiteY8" fmla="*/ 0 h 878327"/>
                <a:gd name="connsiteX0" fmla="*/ 0 w 878327"/>
                <a:gd name="connsiteY0" fmla="*/ 542312 h 1201057"/>
                <a:gd name="connsiteX1" fmla="*/ 658745 w 878327"/>
                <a:gd name="connsiteY1" fmla="*/ 542312 h 1201057"/>
                <a:gd name="connsiteX2" fmla="*/ 658745 w 878327"/>
                <a:gd name="connsiteY2" fmla="*/ 1201057 h 1201057"/>
                <a:gd name="connsiteX3" fmla="*/ 0 w 878327"/>
                <a:gd name="connsiteY3" fmla="*/ 1201057 h 1201057"/>
                <a:gd name="connsiteX4" fmla="*/ 0 w 878327"/>
                <a:gd name="connsiteY4" fmla="*/ 542312 h 1201057"/>
                <a:gd name="connsiteX0" fmla="*/ 658745 w 878327"/>
                <a:gd name="connsiteY0" fmla="*/ 542312 h 1201057"/>
                <a:gd name="connsiteX1" fmla="*/ 878327 w 878327"/>
                <a:gd name="connsiteY1" fmla="*/ 322730 h 1201057"/>
                <a:gd name="connsiteX2" fmla="*/ 878327 w 878327"/>
                <a:gd name="connsiteY2" fmla="*/ 981475 h 1201057"/>
                <a:gd name="connsiteX3" fmla="*/ 658745 w 878327"/>
                <a:gd name="connsiteY3" fmla="*/ 1201057 h 1201057"/>
                <a:gd name="connsiteX4" fmla="*/ 658745 w 878327"/>
                <a:gd name="connsiteY4" fmla="*/ 542312 h 1201057"/>
                <a:gd name="connsiteX0" fmla="*/ 0 w 878327"/>
                <a:gd name="connsiteY0" fmla="*/ 542312 h 1201057"/>
                <a:gd name="connsiteX1" fmla="*/ 219582 w 878327"/>
                <a:gd name="connsiteY1" fmla="*/ 322730 h 1201057"/>
                <a:gd name="connsiteX2" fmla="*/ 878327 w 878327"/>
                <a:gd name="connsiteY2" fmla="*/ 322730 h 1201057"/>
                <a:gd name="connsiteX3" fmla="*/ 658745 w 878327"/>
                <a:gd name="connsiteY3" fmla="*/ 542312 h 1201057"/>
                <a:gd name="connsiteX4" fmla="*/ 0 w 878327"/>
                <a:gd name="connsiteY4" fmla="*/ 542312 h 1201057"/>
                <a:gd name="connsiteX0" fmla="*/ 0 w 878327"/>
                <a:gd name="connsiteY0" fmla="*/ 542312 h 1201057"/>
                <a:gd name="connsiteX1" fmla="*/ 219582 w 878327"/>
                <a:gd name="connsiteY1" fmla="*/ 322730 h 1201057"/>
                <a:gd name="connsiteX2" fmla="*/ 878327 w 878327"/>
                <a:gd name="connsiteY2" fmla="*/ 322730 h 1201057"/>
                <a:gd name="connsiteX3" fmla="*/ 878327 w 878327"/>
                <a:gd name="connsiteY3" fmla="*/ 981475 h 1201057"/>
                <a:gd name="connsiteX4" fmla="*/ 658745 w 878327"/>
                <a:gd name="connsiteY4" fmla="*/ 1201057 h 1201057"/>
                <a:gd name="connsiteX5" fmla="*/ 0 w 878327"/>
                <a:gd name="connsiteY5" fmla="*/ 1201057 h 1201057"/>
                <a:gd name="connsiteX6" fmla="*/ 0 w 878327"/>
                <a:gd name="connsiteY6" fmla="*/ 542312 h 1201057"/>
                <a:gd name="connsiteX7" fmla="*/ 658745 w 878327"/>
                <a:gd name="connsiteY7" fmla="*/ 542312 h 1201057"/>
                <a:gd name="connsiteX8" fmla="*/ 824539 w 878327"/>
                <a:gd name="connsiteY8" fmla="*/ 0 h 120105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389804 w 878327"/>
                <a:gd name="connsiteY3" fmla="*/ 555758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8327" h="878327" stroke="0" extrusionOk="0">
                  <a:moveTo>
                    <a:pt x="0" y="219582"/>
                  </a:moveTo>
                  <a:lnTo>
                    <a:pt x="658745" y="219582"/>
                  </a:lnTo>
                  <a:lnTo>
                    <a:pt x="658745" y="878327"/>
                  </a:lnTo>
                  <a:lnTo>
                    <a:pt x="0" y="878327"/>
                  </a:lnTo>
                  <a:lnTo>
                    <a:pt x="0" y="219582"/>
                  </a:lnTo>
                  <a:close/>
                </a:path>
                <a:path w="878327" h="878327" fill="darkenLess" stroke="0" extrusionOk="0">
                  <a:moveTo>
                    <a:pt x="658745" y="219582"/>
                  </a:moveTo>
                  <a:lnTo>
                    <a:pt x="878327" y="0"/>
                  </a:lnTo>
                  <a:lnTo>
                    <a:pt x="878327" y="658745"/>
                  </a:lnTo>
                  <a:lnTo>
                    <a:pt x="658745" y="878327"/>
                  </a:lnTo>
                  <a:lnTo>
                    <a:pt x="658745" y="219582"/>
                  </a:lnTo>
                  <a:close/>
                </a:path>
                <a:path w="878327" h="878327" fill="lightenLess" stroke="0" extrusionOk="0">
                  <a:moveTo>
                    <a:pt x="0" y="219582"/>
                  </a:moveTo>
                  <a:lnTo>
                    <a:pt x="219582" y="0"/>
                  </a:lnTo>
                  <a:lnTo>
                    <a:pt x="878327" y="0"/>
                  </a:lnTo>
                  <a:lnTo>
                    <a:pt x="389804" y="555758"/>
                  </a:lnTo>
                  <a:lnTo>
                    <a:pt x="0" y="219582"/>
                  </a:lnTo>
                  <a:close/>
                </a:path>
                <a:path w="878327" h="878327" fill="none" extrusionOk="0">
                  <a:moveTo>
                    <a:pt x="0" y="219582"/>
                  </a:moveTo>
                  <a:lnTo>
                    <a:pt x="219582" y="0"/>
                  </a:lnTo>
                  <a:lnTo>
                    <a:pt x="878327" y="0"/>
                  </a:lnTo>
                  <a:lnTo>
                    <a:pt x="878327" y="658745"/>
                  </a:lnTo>
                  <a:lnTo>
                    <a:pt x="658745" y="878327"/>
                  </a:lnTo>
                  <a:lnTo>
                    <a:pt x="0" y="878327"/>
                  </a:lnTo>
                  <a:lnTo>
                    <a:pt x="0" y="219582"/>
                  </a:lnTo>
                  <a:close/>
                </a:path>
              </a:pathLst>
            </a:custGeom>
            <a:noFill/>
            <a:ln w="15875">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cxnSp>
          <p:nvCxnSpPr>
            <p:cNvPr id="277" name="Elbow Connector 154">
              <a:extLst>
                <a:ext uri="{FF2B5EF4-FFF2-40B4-BE49-F238E27FC236}">
                  <a16:creationId xmlns:a16="http://schemas.microsoft.com/office/drawing/2014/main" id="{2F520104-DC92-4575-B22D-D49443391340}"/>
                </a:ext>
              </a:extLst>
            </p:cNvPr>
            <p:cNvCxnSpPr>
              <a:stCxn id="276" idx="0"/>
              <a:endCxn id="276" idx="4"/>
            </p:cNvCxnSpPr>
            <p:nvPr/>
          </p:nvCxnSpPr>
          <p:spPr>
            <a:xfrm>
              <a:off x="5463073" y="2460953"/>
              <a:ext cx="658745" cy="658745"/>
            </a:xfrm>
            <a:prstGeom prst="bentConnector3">
              <a:avLst>
                <a:gd name="adj1" fmla="val 99347"/>
              </a:avLst>
            </a:prstGeom>
            <a:noFill/>
            <a:ln w="15875">
              <a:solidFill>
                <a:srgbClr val="BA0C25"/>
              </a:solidFill>
            </a:ln>
            <a:effectLst/>
          </p:spPr>
          <p:style>
            <a:lnRef idx="1">
              <a:schemeClr val="accent1"/>
            </a:lnRef>
            <a:fillRef idx="3">
              <a:schemeClr val="accent1"/>
            </a:fillRef>
            <a:effectRef idx="2">
              <a:schemeClr val="accent1"/>
            </a:effectRef>
            <a:fontRef idx="minor">
              <a:schemeClr val="lt1"/>
            </a:fontRef>
          </p:style>
        </p:cxnSp>
        <p:cxnSp>
          <p:nvCxnSpPr>
            <p:cNvPr id="278" name="Straight Connector 277">
              <a:extLst>
                <a:ext uri="{FF2B5EF4-FFF2-40B4-BE49-F238E27FC236}">
                  <a16:creationId xmlns:a16="http://schemas.microsoft.com/office/drawing/2014/main" id="{EC2ED1CC-AB0B-4520-8590-7F45DD3418BC}"/>
                </a:ext>
              </a:extLst>
            </p:cNvPr>
            <p:cNvCxnSpPr>
              <a:endCxn id="276" idx="2"/>
            </p:cNvCxnSpPr>
            <p:nvPr/>
          </p:nvCxnSpPr>
          <p:spPr>
            <a:xfrm flipV="1">
              <a:off x="6116850" y="2241371"/>
              <a:ext cx="224550" cy="219582"/>
            </a:xfrm>
            <a:prstGeom prst="line">
              <a:avLst/>
            </a:prstGeom>
            <a:noFill/>
            <a:ln w="15875">
              <a:solidFill>
                <a:srgbClr val="BA0C25"/>
              </a:solidFill>
            </a:ln>
            <a:effectLst/>
          </p:spPr>
          <p:style>
            <a:lnRef idx="1">
              <a:schemeClr val="accent1"/>
            </a:lnRef>
            <a:fillRef idx="3">
              <a:schemeClr val="accent1"/>
            </a:fillRef>
            <a:effectRef idx="2">
              <a:schemeClr val="accent1"/>
            </a:effectRef>
            <a:fontRef idx="minor">
              <a:schemeClr val="lt1"/>
            </a:fontRef>
          </p:style>
        </p:cxnSp>
      </p:grpSp>
      <p:grpSp>
        <p:nvGrpSpPr>
          <p:cNvPr id="279" name="Group 278">
            <a:extLst>
              <a:ext uri="{FF2B5EF4-FFF2-40B4-BE49-F238E27FC236}">
                <a16:creationId xmlns:a16="http://schemas.microsoft.com/office/drawing/2014/main" id="{994A1A19-4D72-4ED1-AD7D-5A419B270007}"/>
              </a:ext>
            </a:extLst>
          </p:cNvPr>
          <p:cNvGrpSpPr/>
          <p:nvPr/>
        </p:nvGrpSpPr>
        <p:grpSpPr>
          <a:xfrm>
            <a:off x="8122757" y="3823925"/>
            <a:ext cx="257066" cy="257066"/>
            <a:chOff x="5463073" y="2241371"/>
            <a:chExt cx="878327" cy="878327"/>
          </a:xfrm>
        </p:grpSpPr>
        <p:cxnSp>
          <p:nvCxnSpPr>
            <p:cNvPr id="280" name="Elbow Connector 157">
              <a:extLst>
                <a:ext uri="{FF2B5EF4-FFF2-40B4-BE49-F238E27FC236}">
                  <a16:creationId xmlns:a16="http://schemas.microsoft.com/office/drawing/2014/main" id="{B773FEFC-5BB4-45D0-B4B3-914A2F8A5B49}"/>
                </a:ext>
              </a:extLst>
            </p:cNvPr>
            <p:cNvCxnSpPr/>
            <p:nvPr/>
          </p:nvCxnSpPr>
          <p:spPr>
            <a:xfrm>
              <a:off x="5463073" y="2460953"/>
              <a:ext cx="658745" cy="658745"/>
            </a:xfrm>
            <a:prstGeom prst="bentConnector3">
              <a:avLst>
                <a:gd name="adj1" fmla="val 99347"/>
              </a:avLst>
            </a:prstGeom>
            <a:noFill/>
            <a:ln w="15875">
              <a:solidFill>
                <a:srgbClr val="BA0C25"/>
              </a:solidFill>
            </a:ln>
            <a:effectLst/>
          </p:spPr>
          <p:style>
            <a:lnRef idx="1">
              <a:schemeClr val="accent1"/>
            </a:lnRef>
            <a:fillRef idx="3">
              <a:schemeClr val="accent1"/>
            </a:fillRef>
            <a:effectRef idx="2">
              <a:schemeClr val="accent1"/>
            </a:effectRef>
            <a:fontRef idx="minor">
              <a:schemeClr val="lt1"/>
            </a:fontRef>
          </p:style>
        </p:cxnSp>
        <p:sp>
          <p:nvSpPr>
            <p:cNvPr id="281" name="Cube 10">
              <a:extLst>
                <a:ext uri="{FF2B5EF4-FFF2-40B4-BE49-F238E27FC236}">
                  <a16:creationId xmlns:a16="http://schemas.microsoft.com/office/drawing/2014/main" id="{85CED2AA-3C1B-4751-8CCB-8E07CB06DC44}"/>
                </a:ext>
              </a:extLst>
            </p:cNvPr>
            <p:cNvSpPr/>
            <p:nvPr/>
          </p:nvSpPr>
          <p:spPr>
            <a:xfrm>
              <a:off x="5463073" y="2241371"/>
              <a:ext cx="878327" cy="878327"/>
            </a:xfrm>
            <a:custGeom>
              <a:avLst/>
              <a:gdLst>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10" fmla="*/ 658745 w 878327"/>
                <a:gd name="connsiteY10" fmla="*/ 219582 h 878327"/>
                <a:gd name="connsiteX11" fmla="*/ 658745 w 878327"/>
                <a:gd name="connsiteY11" fmla="*/ 878327 h 878327"/>
                <a:gd name="connsiteX0" fmla="*/ 57559 w 935886"/>
                <a:gd name="connsiteY0" fmla="*/ 219582 h 1388085"/>
                <a:gd name="connsiteX1" fmla="*/ 716304 w 935886"/>
                <a:gd name="connsiteY1" fmla="*/ 219582 h 1388085"/>
                <a:gd name="connsiteX2" fmla="*/ 716304 w 935886"/>
                <a:gd name="connsiteY2" fmla="*/ 878327 h 1388085"/>
                <a:gd name="connsiteX3" fmla="*/ 57559 w 935886"/>
                <a:gd name="connsiteY3" fmla="*/ 878327 h 1388085"/>
                <a:gd name="connsiteX4" fmla="*/ 57559 w 935886"/>
                <a:gd name="connsiteY4" fmla="*/ 219582 h 1388085"/>
                <a:gd name="connsiteX0" fmla="*/ 716304 w 935886"/>
                <a:gd name="connsiteY0" fmla="*/ 219582 h 1388085"/>
                <a:gd name="connsiteX1" fmla="*/ 935886 w 935886"/>
                <a:gd name="connsiteY1" fmla="*/ 0 h 1388085"/>
                <a:gd name="connsiteX2" fmla="*/ 935886 w 935886"/>
                <a:gd name="connsiteY2" fmla="*/ 658745 h 1388085"/>
                <a:gd name="connsiteX3" fmla="*/ 716304 w 935886"/>
                <a:gd name="connsiteY3" fmla="*/ 878327 h 1388085"/>
                <a:gd name="connsiteX4" fmla="*/ 716304 w 935886"/>
                <a:gd name="connsiteY4" fmla="*/ 219582 h 1388085"/>
                <a:gd name="connsiteX0" fmla="*/ 57559 w 935886"/>
                <a:gd name="connsiteY0" fmla="*/ 219582 h 1388085"/>
                <a:gd name="connsiteX1" fmla="*/ 277141 w 935886"/>
                <a:gd name="connsiteY1" fmla="*/ 0 h 1388085"/>
                <a:gd name="connsiteX2" fmla="*/ 935886 w 935886"/>
                <a:gd name="connsiteY2" fmla="*/ 0 h 1388085"/>
                <a:gd name="connsiteX3" fmla="*/ 716304 w 935886"/>
                <a:gd name="connsiteY3" fmla="*/ 219582 h 1388085"/>
                <a:gd name="connsiteX4" fmla="*/ 57559 w 935886"/>
                <a:gd name="connsiteY4" fmla="*/ 219582 h 1388085"/>
                <a:gd name="connsiteX0" fmla="*/ 57559 w 935886"/>
                <a:gd name="connsiteY0" fmla="*/ 219582 h 1388085"/>
                <a:gd name="connsiteX1" fmla="*/ 277141 w 935886"/>
                <a:gd name="connsiteY1" fmla="*/ 0 h 1388085"/>
                <a:gd name="connsiteX2" fmla="*/ 935886 w 935886"/>
                <a:gd name="connsiteY2" fmla="*/ 0 h 1388085"/>
                <a:gd name="connsiteX3" fmla="*/ 935886 w 935886"/>
                <a:gd name="connsiteY3" fmla="*/ 658745 h 1388085"/>
                <a:gd name="connsiteX4" fmla="*/ 716304 w 935886"/>
                <a:gd name="connsiteY4" fmla="*/ 878327 h 1388085"/>
                <a:gd name="connsiteX5" fmla="*/ 57559 w 935886"/>
                <a:gd name="connsiteY5" fmla="*/ 878327 h 1388085"/>
                <a:gd name="connsiteX6" fmla="*/ 57559 w 935886"/>
                <a:gd name="connsiteY6" fmla="*/ 219582 h 1388085"/>
                <a:gd name="connsiteX7" fmla="*/ 57559 w 935886"/>
                <a:gd name="connsiteY7" fmla="*/ 219582 h 1388085"/>
                <a:gd name="connsiteX8" fmla="*/ 716304 w 935886"/>
                <a:gd name="connsiteY8" fmla="*/ 219582 h 1388085"/>
                <a:gd name="connsiteX9" fmla="*/ 935886 w 935886"/>
                <a:gd name="connsiteY9" fmla="*/ 0 h 1388085"/>
                <a:gd name="connsiteX10" fmla="*/ 716304 w 935886"/>
                <a:gd name="connsiteY10" fmla="*/ 219582 h 1388085"/>
                <a:gd name="connsiteX11" fmla="*/ 716304 w 935886"/>
                <a:gd name="connsiteY11" fmla="*/ 878327 h 1388085"/>
                <a:gd name="connsiteX12" fmla="*/ 0 w 935886"/>
                <a:gd name="connsiteY12" fmla="*/ 1381800 h 1388085"/>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10" fmla="*/ 658745 w 878327"/>
                <a:gd name="connsiteY10" fmla="*/ 219582 h 878327"/>
                <a:gd name="connsiteX11" fmla="*/ 658745 w 878327"/>
                <a:gd name="connsiteY11" fmla="*/ 878327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658745 w 878327"/>
                <a:gd name="connsiteY7" fmla="*/ 219582 h 878327"/>
                <a:gd name="connsiteX8" fmla="*/ 878327 w 878327"/>
                <a:gd name="connsiteY8" fmla="*/ 0 h 878327"/>
                <a:gd name="connsiteX0" fmla="*/ 0 w 878327"/>
                <a:gd name="connsiteY0" fmla="*/ 542312 h 1201057"/>
                <a:gd name="connsiteX1" fmla="*/ 658745 w 878327"/>
                <a:gd name="connsiteY1" fmla="*/ 542312 h 1201057"/>
                <a:gd name="connsiteX2" fmla="*/ 658745 w 878327"/>
                <a:gd name="connsiteY2" fmla="*/ 1201057 h 1201057"/>
                <a:gd name="connsiteX3" fmla="*/ 0 w 878327"/>
                <a:gd name="connsiteY3" fmla="*/ 1201057 h 1201057"/>
                <a:gd name="connsiteX4" fmla="*/ 0 w 878327"/>
                <a:gd name="connsiteY4" fmla="*/ 542312 h 1201057"/>
                <a:gd name="connsiteX0" fmla="*/ 658745 w 878327"/>
                <a:gd name="connsiteY0" fmla="*/ 542312 h 1201057"/>
                <a:gd name="connsiteX1" fmla="*/ 878327 w 878327"/>
                <a:gd name="connsiteY1" fmla="*/ 322730 h 1201057"/>
                <a:gd name="connsiteX2" fmla="*/ 878327 w 878327"/>
                <a:gd name="connsiteY2" fmla="*/ 981475 h 1201057"/>
                <a:gd name="connsiteX3" fmla="*/ 658745 w 878327"/>
                <a:gd name="connsiteY3" fmla="*/ 1201057 h 1201057"/>
                <a:gd name="connsiteX4" fmla="*/ 658745 w 878327"/>
                <a:gd name="connsiteY4" fmla="*/ 542312 h 1201057"/>
                <a:gd name="connsiteX0" fmla="*/ 0 w 878327"/>
                <a:gd name="connsiteY0" fmla="*/ 542312 h 1201057"/>
                <a:gd name="connsiteX1" fmla="*/ 219582 w 878327"/>
                <a:gd name="connsiteY1" fmla="*/ 322730 h 1201057"/>
                <a:gd name="connsiteX2" fmla="*/ 878327 w 878327"/>
                <a:gd name="connsiteY2" fmla="*/ 322730 h 1201057"/>
                <a:gd name="connsiteX3" fmla="*/ 658745 w 878327"/>
                <a:gd name="connsiteY3" fmla="*/ 542312 h 1201057"/>
                <a:gd name="connsiteX4" fmla="*/ 0 w 878327"/>
                <a:gd name="connsiteY4" fmla="*/ 542312 h 1201057"/>
                <a:gd name="connsiteX0" fmla="*/ 0 w 878327"/>
                <a:gd name="connsiteY0" fmla="*/ 542312 h 1201057"/>
                <a:gd name="connsiteX1" fmla="*/ 219582 w 878327"/>
                <a:gd name="connsiteY1" fmla="*/ 322730 h 1201057"/>
                <a:gd name="connsiteX2" fmla="*/ 878327 w 878327"/>
                <a:gd name="connsiteY2" fmla="*/ 322730 h 1201057"/>
                <a:gd name="connsiteX3" fmla="*/ 878327 w 878327"/>
                <a:gd name="connsiteY3" fmla="*/ 981475 h 1201057"/>
                <a:gd name="connsiteX4" fmla="*/ 658745 w 878327"/>
                <a:gd name="connsiteY4" fmla="*/ 1201057 h 1201057"/>
                <a:gd name="connsiteX5" fmla="*/ 0 w 878327"/>
                <a:gd name="connsiteY5" fmla="*/ 1201057 h 1201057"/>
                <a:gd name="connsiteX6" fmla="*/ 0 w 878327"/>
                <a:gd name="connsiteY6" fmla="*/ 542312 h 1201057"/>
                <a:gd name="connsiteX7" fmla="*/ 658745 w 878327"/>
                <a:gd name="connsiteY7" fmla="*/ 542312 h 1201057"/>
                <a:gd name="connsiteX8" fmla="*/ 824539 w 878327"/>
                <a:gd name="connsiteY8" fmla="*/ 0 h 120105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389804 w 878327"/>
                <a:gd name="connsiteY3" fmla="*/ 555758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8327" h="878327" stroke="0" extrusionOk="0">
                  <a:moveTo>
                    <a:pt x="0" y="219582"/>
                  </a:moveTo>
                  <a:lnTo>
                    <a:pt x="658745" y="219582"/>
                  </a:lnTo>
                  <a:lnTo>
                    <a:pt x="658745" y="878327"/>
                  </a:lnTo>
                  <a:lnTo>
                    <a:pt x="0" y="878327"/>
                  </a:lnTo>
                  <a:lnTo>
                    <a:pt x="0" y="219582"/>
                  </a:lnTo>
                  <a:close/>
                </a:path>
                <a:path w="878327" h="878327" fill="darkenLess" stroke="0" extrusionOk="0">
                  <a:moveTo>
                    <a:pt x="658745" y="219582"/>
                  </a:moveTo>
                  <a:lnTo>
                    <a:pt x="878327" y="0"/>
                  </a:lnTo>
                  <a:lnTo>
                    <a:pt x="878327" y="658745"/>
                  </a:lnTo>
                  <a:lnTo>
                    <a:pt x="658745" y="878327"/>
                  </a:lnTo>
                  <a:lnTo>
                    <a:pt x="658745" y="219582"/>
                  </a:lnTo>
                  <a:close/>
                </a:path>
                <a:path w="878327" h="878327" fill="lightenLess" stroke="0" extrusionOk="0">
                  <a:moveTo>
                    <a:pt x="0" y="219582"/>
                  </a:moveTo>
                  <a:lnTo>
                    <a:pt x="219582" y="0"/>
                  </a:lnTo>
                  <a:lnTo>
                    <a:pt x="878327" y="0"/>
                  </a:lnTo>
                  <a:lnTo>
                    <a:pt x="389804" y="555758"/>
                  </a:lnTo>
                  <a:lnTo>
                    <a:pt x="0" y="219582"/>
                  </a:lnTo>
                  <a:close/>
                </a:path>
                <a:path w="878327" h="878327" fill="none" extrusionOk="0">
                  <a:moveTo>
                    <a:pt x="0" y="219582"/>
                  </a:moveTo>
                  <a:lnTo>
                    <a:pt x="219582" y="0"/>
                  </a:lnTo>
                  <a:lnTo>
                    <a:pt x="878327" y="0"/>
                  </a:lnTo>
                  <a:lnTo>
                    <a:pt x="878327" y="658745"/>
                  </a:lnTo>
                  <a:lnTo>
                    <a:pt x="658745" y="878327"/>
                  </a:lnTo>
                  <a:lnTo>
                    <a:pt x="0" y="878327"/>
                  </a:lnTo>
                  <a:lnTo>
                    <a:pt x="0" y="219582"/>
                  </a:lnTo>
                  <a:close/>
                </a:path>
              </a:pathLst>
            </a:custGeom>
            <a:noFill/>
            <a:ln w="15875">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grpSp>
      <p:sp>
        <p:nvSpPr>
          <p:cNvPr id="283" name="Rounded Rectangle 149">
            <a:extLst>
              <a:ext uri="{FF2B5EF4-FFF2-40B4-BE49-F238E27FC236}">
                <a16:creationId xmlns:a16="http://schemas.microsoft.com/office/drawing/2014/main" id="{591FAF2F-4811-4119-809C-DD2BC4CC1AF4}"/>
              </a:ext>
            </a:extLst>
          </p:cNvPr>
          <p:cNvSpPr/>
          <p:nvPr/>
        </p:nvSpPr>
        <p:spPr>
          <a:xfrm>
            <a:off x="3145197" y="5202175"/>
            <a:ext cx="550295" cy="268941"/>
          </a:xfrm>
          <a:prstGeom prst="roundRect">
            <a:avLst>
              <a:gd name="adj" fmla="val 9784"/>
            </a:avLst>
          </a:prstGeom>
          <a:solidFill>
            <a:schemeClr val="bg1"/>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schemeClr val="accent2"/>
                </a:solidFill>
                <a:latin typeface="Calibri Light" panose="020F0302020204030204" pitchFamily="34" charset="0"/>
                <a:cs typeface="Calibri Light" panose="020F0302020204030204" pitchFamily="34" charset="0"/>
              </a:rPr>
              <a:t>vDisk</a:t>
            </a:r>
          </a:p>
        </p:txBody>
      </p:sp>
      <p:grpSp>
        <p:nvGrpSpPr>
          <p:cNvPr id="286" name="Group 285">
            <a:extLst>
              <a:ext uri="{FF2B5EF4-FFF2-40B4-BE49-F238E27FC236}">
                <a16:creationId xmlns:a16="http://schemas.microsoft.com/office/drawing/2014/main" id="{31EF2F0B-148F-4152-9702-F2C731A1C7D3}"/>
              </a:ext>
            </a:extLst>
          </p:cNvPr>
          <p:cNvGrpSpPr/>
          <p:nvPr/>
        </p:nvGrpSpPr>
        <p:grpSpPr>
          <a:xfrm>
            <a:off x="2530157" y="4871424"/>
            <a:ext cx="552168" cy="650704"/>
            <a:chOff x="4179690" y="3303613"/>
            <a:chExt cx="460942" cy="544307"/>
          </a:xfrm>
        </p:grpSpPr>
        <p:grpSp>
          <p:nvGrpSpPr>
            <p:cNvPr id="287" name="Group 286">
              <a:extLst>
                <a:ext uri="{FF2B5EF4-FFF2-40B4-BE49-F238E27FC236}">
                  <a16:creationId xmlns:a16="http://schemas.microsoft.com/office/drawing/2014/main" id="{11675976-FA04-4135-A8B6-D783139DA36D}"/>
                </a:ext>
              </a:extLst>
            </p:cNvPr>
            <p:cNvGrpSpPr/>
            <p:nvPr/>
          </p:nvGrpSpPr>
          <p:grpSpPr>
            <a:xfrm>
              <a:off x="4179690" y="3303613"/>
              <a:ext cx="460937" cy="544307"/>
              <a:chOff x="4702403" y="3391051"/>
              <a:chExt cx="431803" cy="540675"/>
            </a:xfrm>
            <a:noFill/>
          </p:grpSpPr>
          <p:sp>
            <p:nvSpPr>
              <p:cNvPr id="290" name="Oval 126">
                <a:extLst>
                  <a:ext uri="{FF2B5EF4-FFF2-40B4-BE49-F238E27FC236}">
                    <a16:creationId xmlns:a16="http://schemas.microsoft.com/office/drawing/2014/main" id="{03807A1F-4589-4C24-9AB6-6D6F7950E09E}"/>
                  </a:ext>
                </a:extLst>
              </p:cNvPr>
              <p:cNvSpPr/>
              <p:nvPr/>
            </p:nvSpPr>
            <p:spPr>
              <a:xfrm>
                <a:off x="4702403" y="3864588"/>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91" name="Oval 290">
                <a:extLst>
                  <a:ext uri="{FF2B5EF4-FFF2-40B4-BE49-F238E27FC236}">
                    <a16:creationId xmlns:a16="http://schemas.microsoft.com/office/drawing/2014/main" id="{70E576A2-9F97-45CD-AAE2-6D74C3970412}"/>
                  </a:ext>
                </a:extLst>
              </p:cNvPr>
              <p:cNvSpPr/>
              <p:nvPr/>
            </p:nvSpPr>
            <p:spPr>
              <a:xfrm>
                <a:off x="4702404" y="3391051"/>
                <a:ext cx="431800" cy="134278"/>
              </a:xfrm>
              <a:prstGeom prst="ellipse">
                <a:avLst/>
              </a:prstGeom>
              <a:grpFill/>
              <a:ln w="12700">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2" name="Oval 126">
                <a:extLst>
                  <a:ext uri="{FF2B5EF4-FFF2-40B4-BE49-F238E27FC236}">
                    <a16:creationId xmlns:a16="http://schemas.microsoft.com/office/drawing/2014/main" id="{ACDA45F8-4B9B-48C1-91F6-C5A76B0B58E7}"/>
                  </a:ext>
                </a:extLst>
              </p:cNvPr>
              <p:cNvSpPr/>
              <p:nvPr/>
            </p:nvSpPr>
            <p:spPr>
              <a:xfrm>
                <a:off x="4702403" y="3762991"/>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93" name="Oval 126">
                <a:extLst>
                  <a:ext uri="{FF2B5EF4-FFF2-40B4-BE49-F238E27FC236}">
                    <a16:creationId xmlns:a16="http://schemas.microsoft.com/office/drawing/2014/main" id="{4F7F0221-728E-40EE-B269-B53D96A9230E}"/>
                  </a:ext>
                </a:extLst>
              </p:cNvPr>
              <p:cNvSpPr/>
              <p:nvPr/>
            </p:nvSpPr>
            <p:spPr>
              <a:xfrm>
                <a:off x="4702405" y="3560997"/>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94" name="Oval 126">
                <a:extLst>
                  <a:ext uri="{FF2B5EF4-FFF2-40B4-BE49-F238E27FC236}">
                    <a16:creationId xmlns:a16="http://schemas.microsoft.com/office/drawing/2014/main" id="{192AECDD-4A39-4F30-88FD-4448491A5E42}"/>
                  </a:ext>
                </a:extLst>
              </p:cNvPr>
              <p:cNvSpPr/>
              <p:nvPr/>
            </p:nvSpPr>
            <p:spPr>
              <a:xfrm>
                <a:off x="4702405" y="3661919"/>
                <a:ext cx="431801" cy="67138"/>
              </a:xfrm>
              <a:custGeom>
                <a:avLst/>
                <a:gdLst>
                  <a:gd name="connsiteX0" fmla="*/ 0 w 431800"/>
                  <a:gd name="connsiteY0" fmla="*/ 67139 h 134278"/>
                  <a:gd name="connsiteX1" fmla="*/ 215900 w 431800"/>
                  <a:gd name="connsiteY1" fmla="*/ 0 h 134278"/>
                  <a:gd name="connsiteX2" fmla="*/ 431800 w 431800"/>
                  <a:gd name="connsiteY2" fmla="*/ 67139 h 134278"/>
                  <a:gd name="connsiteX3" fmla="*/ 215900 w 431800"/>
                  <a:gd name="connsiteY3" fmla="*/ 134278 h 134278"/>
                  <a:gd name="connsiteX4" fmla="*/ 0 w 431800"/>
                  <a:gd name="connsiteY4" fmla="*/ 67139 h 134278"/>
                  <a:gd name="connsiteX0" fmla="*/ 0 w 437801"/>
                  <a:gd name="connsiteY0" fmla="*/ 8393 h 75532"/>
                  <a:gd name="connsiteX1" fmla="*/ 431800 w 437801"/>
                  <a:gd name="connsiteY1" fmla="*/ 8393 h 75532"/>
                  <a:gd name="connsiteX2" fmla="*/ 215900 w 437801"/>
                  <a:gd name="connsiteY2" fmla="*/ 75532 h 75532"/>
                  <a:gd name="connsiteX3" fmla="*/ 0 w 437801"/>
                  <a:gd name="connsiteY3" fmla="*/ 8393 h 75532"/>
                  <a:gd name="connsiteX0" fmla="*/ 431800 w 523240"/>
                  <a:gd name="connsiteY0" fmla="*/ 4866 h 96306"/>
                  <a:gd name="connsiteX1" fmla="*/ 215900 w 523240"/>
                  <a:gd name="connsiteY1" fmla="*/ 72005 h 96306"/>
                  <a:gd name="connsiteX2" fmla="*/ 0 w 523240"/>
                  <a:gd name="connsiteY2" fmla="*/ 4866 h 96306"/>
                  <a:gd name="connsiteX3" fmla="*/ 523240 w 523240"/>
                  <a:gd name="connsiteY3" fmla="*/ 96306 h 96306"/>
                  <a:gd name="connsiteX0" fmla="*/ 431800 w 437801"/>
                  <a:gd name="connsiteY0" fmla="*/ 0 h 67139"/>
                  <a:gd name="connsiteX1" fmla="*/ 215900 w 437801"/>
                  <a:gd name="connsiteY1" fmla="*/ 67139 h 67139"/>
                  <a:gd name="connsiteX2" fmla="*/ 0 w 437801"/>
                  <a:gd name="connsiteY2" fmla="*/ 0 h 67139"/>
                  <a:gd name="connsiteX0" fmla="*/ 431800 w 431805"/>
                  <a:gd name="connsiteY0" fmla="*/ 0 h 67139"/>
                  <a:gd name="connsiteX1" fmla="*/ 215900 w 431805"/>
                  <a:gd name="connsiteY1" fmla="*/ 67139 h 67139"/>
                  <a:gd name="connsiteX2" fmla="*/ 0 w 431805"/>
                  <a:gd name="connsiteY2" fmla="*/ 0 h 67139"/>
                </a:gdLst>
                <a:ahLst/>
                <a:cxnLst>
                  <a:cxn ang="0">
                    <a:pos x="connsiteX0" y="connsiteY0"/>
                  </a:cxn>
                  <a:cxn ang="0">
                    <a:pos x="connsiteX1" y="connsiteY1"/>
                  </a:cxn>
                  <a:cxn ang="0">
                    <a:pos x="connsiteX2" y="connsiteY2"/>
                  </a:cxn>
                </a:cxnLst>
                <a:rect l="l" t="t" r="r" b="b"/>
                <a:pathLst>
                  <a:path w="431805" h="67139">
                    <a:moveTo>
                      <a:pt x="431800" y="0"/>
                    </a:moveTo>
                    <a:cubicBezTo>
                      <a:pt x="432666" y="26867"/>
                      <a:pt x="335138" y="67139"/>
                      <a:pt x="215900" y="67139"/>
                    </a:cubicBezTo>
                    <a:cubicBezTo>
                      <a:pt x="96662" y="67139"/>
                      <a:pt x="0" y="37080"/>
                      <a:pt x="0" y="0"/>
                    </a:cubicBezTo>
                  </a:path>
                </a:pathLst>
              </a:custGeom>
              <a:grpFill/>
              <a:ln w="12700" cap="rnd">
                <a:solidFill>
                  <a:srgbClr val="58626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grpSp>
        <p:cxnSp>
          <p:nvCxnSpPr>
            <p:cNvPr id="288" name="Straight Connector 287">
              <a:extLst>
                <a:ext uri="{FF2B5EF4-FFF2-40B4-BE49-F238E27FC236}">
                  <a16:creationId xmlns:a16="http://schemas.microsoft.com/office/drawing/2014/main" id="{25EF9680-7035-4BA5-8715-414385CAE428}"/>
                </a:ext>
              </a:extLst>
            </p:cNvPr>
            <p:cNvCxnSpPr/>
            <p:nvPr/>
          </p:nvCxnSpPr>
          <p:spPr>
            <a:xfrm flipH="1">
              <a:off x="4179696"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CEC4570-0BBA-4372-8F3F-34A076ED22F0}"/>
                </a:ext>
              </a:extLst>
            </p:cNvPr>
            <p:cNvCxnSpPr/>
            <p:nvPr/>
          </p:nvCxnSpPr>
          <p:spPr>
            <a:xfrm flipH="1">
              <a:off x="4640631" y="3371203"/>
              <a:ext cx="1" cy="409128"/>
            </a:xfrm>
            <a:prstGeom prst="line">
              <a:avLst/>
            </a:prstGeom>
            <a:noFill/>
            <a:ln w="12700">
              <a:solidFill>
                <a:srgbClr val="58626A"/>
              </a:solidFill>
              <a:prstDash val="solid"/>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F08D587D-A43E-4778-B470-AC60AE5DCFCD}"/>
              </a:ext>
            </a:extLst>
          </p:cNvPr>
          <p:cNvGrpSpPr/>
          <p:nvPr/>
        </p:nvGrpSpPr>
        <p:grpSpPr>
          <a:xfrm>
            <a:off x="2466411" y="3837735"/>
            <a:ext cx="257066" cy="257066"/>
            <a:chOff x="5463073" y="2241371"/>
            <a:chExt cx="878327" cy="878327"/>
          </a:xfrm>
        </p:grpSpPr>
        <p:sp>
          <p:nvSpPr>
            <p:cNvPr id="296" name="Cube 10">
              <a:extLst>
                <a:ext uri="{FF2B5EF4-FFF2-40B4-BE49-F238E27FC236}">
                  <a16:creationId xmlns:a16="http://schemas.microsoft.com/office/drawing/2014/main" id="{236F8433-1AC4-40E5-80B5-2AE98727E45D}"/>
                </a:ext>
              </a:extLst>
            </p:cNvPr>
            <p:cNvSpPr/>
            <p:nvPr/>
          </p:nvSpPr>
          <p:spPr>
            <a:xfrm>
              <a:off x="5463073" y="2241371"/>
              <a:ext cx="878327" cy="878327"/>
            </a:xfrm>
            <a:custGeom>
              <a:avLst/>
              <a:gdLst>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10" fmla="*/ 658745 w 878327"/>
                <a:gd name="connsiteY10" fmla="*/ 219582 h 878327"/>
                <a:gd name="connsiteX11" fmla="*/ 658745 w 878327"/>
                <a:gd name="connsiteY11" fmla="*/ 878327 h 878327"/>
                <a:gd name="connsiteX0" fmla="*/ 57559 w 935886"/>
                <a:gd name="connsiteY0" fmla="*/ 219582 h 1388085"/>
                <a:gd name="connsiteX1" fmla="*/ 716304 w 935886"/>
                <a:gd name="connsiteY1" fmla="*/ 219582 h 1388085"/>
                <a:gd name="connsiteX2" fmla="*/ 716304 w 935886"/>
                <a:gd name="connsiteY2" fmla="*/ 878327 h 1388085"/>
                <a:gd name="connsiteX3" fmla="*/ 57559 w 935886"/>
                <a:gd name="connsiteY3" fmla="*/ 878327 h 1388085"/>
                <a:gd name="connsiteX4" fmla="*/ 57559 w 935886"/>
                <a:gd name="connsiteY4" fmla="*/ 219582 h 1388085"/>
                <a:gd name="connsiteX0" fmla="*/ 716304 w 935886"/>
                <a:gd name="connsiteY0" fmla="*/ 219582 h 1388085"/>
                <a:gd name="connsiteX1" fmla="*/ 935886 w 935886"/>
                <a:gd name="connsiteY1" fmla="*/ 0 h 1388085"/>
                <a:gd name="connsiteX2" fmla="*/ 935886 w 935886"/>
                <a:gd name="connsiteY2" fmla="*/ 658745 h 1388085"/>
                <a:gd name="connsiteX3" fmla="*/ 716304 w 935886"/>
                <a:gd name="connsiteY3" fmla="*/ 878327 h 1388085"/>
                <a:gd name="connsiteX4" fmla="*/ 716304 w 935886"/>
                <a:gd name="connsiteY4" fmla="*/ 219582 h 1388085"/>
                <a:gd name="connsiteX0" fmla="*/ 57559 w 935886"/>
                <a:gd name="connsiteY0" fmla="*/ 219582 h 1388085"/>
                <a:gd name="connsiteX1" fmla="*/ 277141 w 935886"/>
                <a:gd name="connsiteY1" fmla="*/ 0 h 1388085"/>
                <a:gd name="connsiteX2" fmla="*/ 935886 w 935886"/>
                <a:gd name="connsiteY2" fmla="*/ 0 h 1388085"/>
                <a:gd name="connsiteX3" fmla="*/ 716304 w 935886"/>
                <a:gd name="connsiteY3" fmla="*/ 219582 h 1388085"/>
                <a:gd name="connsiteX4" fmla="*/ 57559 w 935886"/>
                <a:gd name="connsiteY4" fmla="*/ 219582 h 1388085"/>
                <a:gd name="connsiteX0" fmla="*/ 57559 w 935886"/>
                <a:gd name="connsiteY0" fmla="*/ 219582 h 1388085"/>
                <a:gd name="connsiteX1" fmla="*/ 277141 w 935886"/>
                <a:gd name="connsiteY1" fmla="*/ 0 h 1388085"/>
                <a:gd name="connsiteX2" fmla="*/ 935886 w 935886"/>
                <a:gd name="connsiteY2" fmla="*/ 0 h 1388085"/>
                <a:gd name="connsiteX3" fmla="*/ 935886 w 935886"/>
                <a:gd name="connsiteY3" fmla="*/ 658745 h 1388085"/>
                <a:gd name="connsiteX4" fmla="*/ 716304 w 935886"/>
                <a:gd name="connsiteY4" fmla="*/ 878327 h 1388085"/>
                <a:gd name="connsiteX5" fmla="*/ 57559 w 935886"/>
                <a:gd name="connsiteY5" fmla="*/ 878327 h 1388085"/>
                <a:gd name="connsiteX6" fmla="*/ 57559 w 935886"/>
                <a:gd name="connsiteY6" fmla="*/ 219582 h 1388085"/>
                <a:gd name="connsiteX7" fmla="*/ 57559 w 935886"/>
                <a:gd name="connsiteY7" fmla="*/ 219582 h 1388085"/>
                <a:gd name="connsiteX8" fmla="*/ 716304 w 935886"/>
                <a:gd name="connsiteY8" fmla="*/ 219582 h 1388085"/>
                <a:gd name="connsiteX9" fmla="*/ 935886 w 935886"/>
                <a:gd name="connsiteY9" fmla="*/ 0 h 1388085"/>
                <a:gd name="connsiteX10" fmla="*/ 716304 w 935886"/>
                <a:gd name="connsiteY10" fmla="*/ 219582 h 1388085"/>
                <a:gd name="connsiteX11" fmla="*/ 716304 w 935886"/>
                <a:gd name="connsiteY11" fmla="*/ 878327 h 1388085"/>
                <a:gd name="connsiteX12" fmla="*/ 0 w 935886"/>
                <a:gd name="connsiteY12" fmla="*/ 1381800 h 1388085"/>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10" fmla="*/ 658745 w 878327"/>
                <a:gd name="connsiteY10" fmla="*/ 219582 h 878327"/>
                <a:gd name="connsiteX11" fmla="*/ 658745 w 878327"/>
                <a:gd name="connsiteY11" fmla="*/ 878327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0 w 878327"/>
                <a:gd name="connsiteY7" fmla="*/ 219582 h 878327"/>
                <a:gd name="connsiteX8" fmla="*/ 658745 w 878327"/>
                <a:gd name="connsiteY8" fmla="*/ 219582 h 878327"/>
                <a:gd name="connsiteX9" fmla="*/ 878327 w 878327"/>
                <a:gd name="connsiteY9" fmla="*/ 0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7" fmla="*/ 658745 w 878327"/>
                <a:gd name="connsiteY7" fmla="*/ 219582 h 878327"/>
                <a:gd name="connsiteX8" fmla="*/ 878327 w 878327"/>
                <a:gd name="connsiteY8" fmla="*/ 0 h 878327"/>
                <a:gd name="connsiteX0" fmla="*/ 0 w 878327"/>
                <a:gd name="connsiteY0" fmla="*/ 542312 h 1201057"/>
                <a:gd name="connsiteX1" fmla="*/ 658745 w 878327"/>
                <a:gd name="connsiteY1" fmla="*/ 542312 h 1201057"/>
                <a:gd name="connsiteX2" fmla="*/ 658745 w 878327"/>
                <a:gd name="connsiteY2" fmla="*/ 1201057 h 1201057"/>
                <a:gd name="connsiteX3" fmla="*/ 0 w 878327"/>
                <a:gd name="connsiteY3" fmla="*/ 1201057 h 1201057"/>
                <a:gd name="connsiteX4" fmla="*/ 0 w 878327"/>
                <a:gd name="connsiteY4" fmla="*/ 542312 h 1201057"/>
                <a:gd name="connsiteX0" fmla="*/ 658745 w 878327"/>
                <a:gd name="connsiteY0" fmla="*/ 542312 h 1201057"/>
                <a:gd name="connsiteX1" fmla="*/ 878327 w 878327"/>
                <a:gd name="connsiteY1" fmla="*/ 322730 h 1201057"/>
                <a:gd name="connsiteX2" fmla="*/ 878327 w 878327"/>
                <a:gd name="connsiteY2" fmla="*/ 981475 h 1201057"/>
                <a:gd name="connsiteX3" fmla="*/ 658745 w 878327"/>
                <a:gd name="connsiteY3" fmla="*/ 1201057 h 1201057"/>
                <a:gd name="connsiteX4" fmla="*/ 658745 w 878327"/>
                <a:gd name="connsiteY4" fmla="*/ 542312 h 1201057"/>
                <a:gd name="connsiteX0" fmla="*/ 0 w 878327"/>
                <a:gd name="connsiteY0" fmla="*/ 542312 h 1201057"/>
                <a:gd name="connsiteX1" fmla="*/ 219582 w 878327"/>
                <a:gd name="connsiteY1" fmla="*/ 322730 h 1201057"/>
                <a:gd name="connsiteX2" fmla="*/ 878327 w 878327"/>
                <a:gd name="connsiteY2" fmla="*/ 322730 h 1201057"/>
                <a:gd name="connsiteX3" fmla="*/ 658745 w 878327"/>
                <a:gd name="connsiteY3" fmla="*/ 542312 h 1201057"/>
                <a:gd name="connsiteX4" fmla="*/ 0 w 878327"/>
                <a:gd name="connsiteY4" fmla="*/ 542312 h 1201057"/>
                <a:gd name="connsiteX0" fmla="*/ 0 w 878327"/>
                <a:gd name="connsiteY0" fmla="*/ 542312 h 1201057"/>
                <a:gd name="connsiteX1" fmla="*/ 219582 w 878327"/>
                <a:gd name="connsiteY1" fmla="*/ 322730 h 1201057"/>
                <a:gd name="connsiteX2" fmla="*/ 878327 w 878327"/>
                <a:gd name="connsiteY2" fmla="*/ 322730 h 1201057"/>
                <a:gd name="connsiteX3" fmla="*/ 878327 w 878327"/>
                <a:gd name="connsiteY3" fmla="*/ 981475 h 1201057"/>
                <a:gd name="connsiteX4" fmla="*/ 658745 w 878327"/>
                <a:gd name="connsiteY4" fmla="*/ 1201057 h 1201057"/>
                <a:gd name="connsiteX5" fmla="*/ 0 w 878327"/>
                <a:gd name="connsiteY5" fmla="*/ 1201057 h 1201057"/>
                <a:gd name="connsiteX6" fmla="*/ 0 w 878327"/>
                <a:gd name="connsiteY6" fmla="*/ 542312 h 1201057"/>
                <a:gd name="connsiteX7" fmla="*/ 658745 w 878327"/>
                <a:gd name="connsiteY7" fmla="*/ 542312 h 1201057"/>
                <a:gd name="connsiteX8" fmla="*/ 824539 w 878327"/>
                <a:gd name="connsiteY8" fmla="*/ 0 h 120105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658745 w 878327"/>
                <a:gd name="connsiteY3" fmla="*/ 219582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 name="connsiteX0" fmla="*/ 0 w 878327"/>
                <a:gd name="connsiteY0" fmla="*/ 219582 h 878327"/>
                <a:gd name="connsiteX1" fmla="*/ 658745 w 878327"/>
                <a:gd name="connsiteY1" fmla="*/ 219582 h 878327"/>
                <a:gd name="connsiteX2" fmla="*/ 658745 w 878327"/>
                <a:gd name="connsiteY2" fmla="*/ 878327 h 878327"/>
                <a:gd name="connsiteX3" fmla="*/ 0 w 878327"/>
                <a:gd name="connsiteY3" fmla="*/ 878327 h 878327"/>
                <a:gd name="connsiteX4" fmla="*/ 0 w 878327"/>
                <a:gd name="connsiteY4" fmla="*/ 219582 h 878327"/>
                <a:gd name="connsiteX0" fmla="*/ 658745 w 878327"/>
                <a:gd name="connsiteY0" fmla="*/ 219582 h 878327"/>
                <a:gd name="connsiteX1" fmla="*/ 878327 w 878327"/>
                <a:gd name="connsiteY1" fmla="*/ 0 h 878327"/>
                <a:gd name="connsiteX2" fmla="*/ 878327 w 878327"/>
                <a:gd name="connsiteY2" fmla="*/ 658745 h 878327"/>
                <a:gd name="connsiteX3" fmla="*/ 658745 w 878327"/>
                <a:gd name="connsiteY3" fmla="*/ 878327 h 878327"/>
                <a:gd name="connsiteX4" fmla="*/ 658745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389804 w 878327"/>
                <a:gd name="connsiteY3" fmla="*/ 555758 h 878327"/>
                <a:gd name="connsiteX4" fmla="*/ 0 w 878327"/>
                <a:gd name="connsiteY4" fmla="*/ 219582 h 878327"/>
                <a:gd name="connsiteX0" fmla="*/ 0 w 878327"/>
                <a:gd name="connsiteY0" fmla="*/ 219582 h 878327"/>
                <a:gd name="connsiteX1" fmla="*/ 219582 w 878327"/>
                <a:gd name="connsiteY1" fmla="*/ 0 h 878327"/>
                <a:gd name="connsiteX2" fmla="*/ 878327 w 878327"/>
                <a:gd name="connsiteY2" fmla="*/ 0 h 878327"/>
                <a:gd name="connsiteX3" fmla="*/ 878327 w 878327"/>
                <a:gd name="connsiteY3" fmla="*/ 658745 h 878327"/>
                <a:gd name="connsiteX4" fmla="*/ 658745 w 878327"/>
                <a:gd name="connsiteY4" fmla="*/ 878327 h 878327"/>
                <a:gd name="connsiteX5" fmla="*/ 0 w 878327"/>
                <a:gd name="connsiteY5" fmla="*/ 878327 h 878327"/>
                <a:gd name="connsiteX6" fmla="*/ 0 w 878327"/>
                <a:gd name="connsiteY6" fmla="*/ 219582 h 878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8327" h="878327" stroke="0" extrusionOk="0">
                  <a:moveTo>
                    <a:pt x="0" y="219582"/>
                  </a:moveTo>
                  <a:lnTo>
                    <a:pt x="658745" y="219582"/>
                  </a:lnTo>
                  <a:lnTo>
                    <a:pt x="658745" y="878327"/>
                  </a:lnTo>
                  <a:lnTo>
                    <a:pt x="0" y="878327"/>
                  </a:lnTo>
                  <a:lnTo>
                    <a:pt x="0" y="219582"/>
                  </a:lnTo>
                  <a:close/>
                </a:path>
                <a:path w="878327" h="878327" fill="darkenLess" stroke="0" extrusionOk="0">
                  <a:moveTo>
                    <a:pt x="658745" y="219582"/>
                  </a:moveTo>
                  <a:lnTo>
                    <a:pt x="878327" y="0"/>
                  </a:lnTo>
                  <a:lnTo>
                    <a:pt x="878327" y="658745"/>
                  </a:lnTo>
                  <a:lnTo>
                    <a:pt x="658745" y="878327"/>
                  </a:lnTo>
                  <a:lnTo>
                    <a:pt x="658745" y="219582"/>
                  </a:lnTo>
                  <a:close/>
                </a:path>
                <a:path w="878327" h="878327" fill="lightenLess" stroke="0" extrusionOk="0">
                  <a:moveTo>
                    <a:pt x="0" y="219582"/>
                  </a:moveTo>
                  <a:lnTo>
                    <a:pt x="219582" y="0"/>
                  </a:lnTo>
                  <a:lnTo>
                    <a:pt x="878327" y="0"/>
                  </a:lnTo>
                  <a:lnTo>
                    <a:pt x="389804" y="555758"/>
                  </a:lnTo>
                  <a:lnTo>
                    <a:pt x="0" y="219582"/>
                  </a:lnTo>
                  <a:close/>
                </a:path>
                <a:path w="878327" h="878327" fill="none" extrusionOk="0">
                  <a:moveTo>
                    <a:pt x="0" y="219582"/>
                  </a:moveTo>
                  <a:lnTo>
                    <a:pt x="219582" y="0"/>
                  </a:lnTo>
                  <a:lnTo>
                    <a:pt x="878327" y="0"/>
                  </a:lnTo>
                  <a:lnTo>
                    <a:pt x="878327" y="658745"/>
                  </a:lnTo>
                  <a:lnTo>
                    <a:pt x="658745" y="878327"/>
                  </a:lnTo>
                  <a:lnTo>
                    <a:pt x="0" y="878327"/>
                  </a:lnTo>
                  <a:lnTo>
                    <a:pt x="0" y="219582"/>
                  </a:lnTo>
                  <a:close/>
                </a:path>
              </a:pathLst>
            </a:custGeom>
            <a:noFill/>
            <a:ln w="15875">
              <a:solidFill>
                <a:srgbClr val="59595B"/>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err="1">
                <a:solidFill>
                  <a:schemeClr val="bg1"/>
                </a:solidFill>
              </a:endParaRPr>
            </a:p>
          </p:txBody>
        </p:sp>
        <p:cxnSp>
          <p:nvCxnSpPr>
            <p:cNvPr id="297" name="Elbow Connector 115">
              <a:extLst>
                <a:ext uri="{FF2B5EF4-FFF2-40B4-BE49-F238E27FC236}">
                  <a16:creationId xmlns:a16="http://schemas.microsoft.com/office/drawing/2014/main" id="{F6F073D8-FF99-46CD-861D-6C5E9272C96E}"/>
                </a:ext>
              </a:extLst>
            </p:cNvPr>
            <p:cNvCxnSpPr>
              <a:stCxn id="296" idx="0"/>
              <a:endCxn id="296" idx="4"/>
            </p:cNvCxnSpPr>
            <p:nvPr/>
          </p:nvCxnSpPr>
          <p:spPr>
            <a:xfrm>
              <a:off x="5463073" y="2460953"/>
              <a:ext cx="658745" cy="658745"/>
            </a:xfrm>
            <a:prstGeom prst="bentConnector3">
              <a:avLst>
                <a:gd name="adj1" fmla="val 99347"/>
              </a:avLst>
            </a:prstGeom>
            <a:noFill/>
            <a:ln w="15875">
              <a:solidFill>
                <a:srgbClr val="59595B"/>
              </a:solidFill>
            </a:ln>
            <a:effectLst/>
          </p:spPr>
          <p:style>
            <a:lnRef idx="1">
              <a:schemeClr val="accent1"/>
            </a:lnRef>
            <a:fillRef idx="3">
              <a:schemeClr val="accent1"/>
            </a:fillRef>
            <a:effectRef idx="2">
              <a:schemeClr val="accent1"/>
            </a:effectRef>
            <a:fontRef idx="minor">
              <a:schemeClr val="lt1"/>
            </a:fontRef>
          </p:style>
        </p:cxnSp>
        <p:cxnSp>
          <p:nvCxnSpPr>
            <p:cNvPr id="298" name="Straight Connector 297">
              <a:extLst>
                <a:ext uri="{FF2B5EF4-FFF2-40B4-BE49-F238E27FC236}">
                  <a16:creationId xmlns:a16="http://schemas.microsoft.com/office/drawing/2014/main" id="{71663164-FAFB-4ACE-9A1E-6240F3D28050}"/>
                </a:ext>
              </a:extLst>
            </p:cNvPr>
            <p:cNvCxnSpPr>
              <a:endCxn id="296" idx="2"/>
            </p:cNvCxnSpPr>
            <p:nvPr/>
          </p:nvCxnSpPr>
          <p:spPr>
            <a:xfrm flipV="1">
              <a:off x="6116850" y="2241371"/>
              <a:ext cx="224550" cy="219582"/>
            </a:xfrm>
            <a:prstGeom prst="line">
              <a:avLst/>
            </a:prstGeom>
            <a:noFill/>
            <a:ln w="15875">
              <a:solidFill>
                <a:srgbClr val="59595B"/>
              </a:solidFill>
            </a:ln>
            <a:effectLst/>
          </p:spPr>
          <p:style>
            <a:lnRef idx="1">
              <a:schemeClr val="accent1"/>
            </a:lnRef>
            <a:fillRef idx="3">
              <a:schemeClr val="accent1"/>
            </a:fillRef>
            <a:effectRef idx="2">
              <a:schemeClr val="accent1"/>
            </a:effectRef>
            <a:fontRef idx="minor">
              <a:schemeClr val="lt1"/>
            </a:fontRef>
          </p:style>
        </p:cxnSp>
      </p:grpSp>
      <p:sp>
        <p:nvSpPr>
          <p:cNvPr id="301" name="Rounded Rectangle 149">
            <a:extLst>
              <a:ext uri="{FF2B5EF4-FFF2-40B4-BE49-F238E27FC236}">
                <a16:creationId xmlns:a16="http://schemas.microsoft.com/office/drawing/2014/main" id="{7F40D07C-C6A7-4E62-A56B-3AC7DC66611C}"/>
              </a:ext>
            </a:extLst>
          </p:cNvPr>
          <p:cNvSpPr/>
          <p:nvPr/>
        </p:nvSpPr>
        <p:spPr>
          <a:xfrm>
            <a:off x="8260011" y="5212786"/>
            <a:ext cx="550295" cy="268941"/>
          </a:xfrm>
          <a:prstGeom prst="roundRect">
            <a:avLst>
              <a:gd name="adj" fmla="val 9784"/>
            </a:avLst>
          </a:prstGeom>
          <a:solidFill>
            <a:schemeClr val="bg1"/>
          </a:solidFill>
          <a:ln w="12700">
            <a:solidFill>
              <a:srgbClr val="BA0C2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400" b="1" dirty="0">
                <a:solidFill>
                  <a:schemeClr val="accent2"/>
                </a:solidFill>
                <a:latin typeface="Calibri Light" panose="020F0302020204030204" pitchFamily="34" charset="0"/>
                <a:cs typeface="Calibri Light" panose="020F0302020204030204" pitchFamily="34" charset="0"/>
              </a:rPr>
              <a:t>vDisk</a:t>
            </a:r>
          </a:p>
        </p:txBody>
      </p:sp>
    </p:spTree>
    <p:extLst>
      <p:ext uri="{BB962C8B-B14F-4D97-AF65-F5344CB8AC3E}">
        <p14:creationId xmlns:p14="http://schemas.microsoft.com/office/powerpoint/2010/main" val="28933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500"/>
                                        <p:tgtEl>
                                          <p:spTgt spid="2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4"/>
                                        </p:tgtEl>
                                        <p:attrNameLst>
                                          <p:attrName>style.visibility</p:attrName>
                                        </p:attrNameLst>
                                      </p:cBhvr>
                                      <p:to>
                                        <p:strVal val="visible"/>
                                      </p:to>
                                    </p:set>
                                  </p:childTnLst>
                                </p:cTn>
                              </p:par>
                            </p:childTnLst>
                          </p:cTn>
                        </p:par>
                        <p:par>
                          <p:cTn id="18" fill="hold">
                            <p:stCondLst>
                              <p:cond delay="0"/>
                            </p:stCondLst>
                            <p:childTnLst>
                              <p:par>
                                <p:cTn id="19" presetID="0" presetClass="path" presetSubtype="0" accel="50000" decel="50000" fill="hold" grpId="1" nodeType="afterEffect">
                                  <p:stCondLst>
                                    <p:cond delay="0"/>
                                  </p:stCondLst>
                                  <p:childTnLst>
                                    <p:animMotion origin="layout" path="M 2.70833E-6 2.59259E-6 L 0.00039 0.08518 " pathEditMode="relative" rAng="0" ptsTypes="AA">
                                      <p:cBhvr>
                                        <p:cTn id="20" dur="1000" fill="hold"/>
                                        <p:tgtEl>
                                          <p:spTgt spid="185"/>
                                        </p:tgtEl>
                                        <p:attrNameLst>
                                          <p:attrName>ppt_x</p:attrName>
                                          <p:attrName>ppt_y</p:attrName>
                                        </p:attrNameLst>
                                      </p:cBhvr>
                                      <p:rCtr x="13" y="4259"/>
                                    </p:animMotion>
                                  </p:childTnLst>
                                </p:cTn>
                              </p:par>
                              <p:par>
                                <p:cTn id="21" presetID="0" presetClass="path" presetSubtype="0" accel="50000" decel="50000" fill="hold" grpId="1" nodeType="withEffect">
                                  <p:stCondLst>
                                    <p:cond delay="0"/>
                                  </p:stCondLst>
                                  <p:childTnLst>
                                    <p:animMotion origin="layout" path="M -4.16667E-6 2.59259E-6 L -0.0625 0.08541 " pathEditMode="relative" rAng="0" ptsTypes="AA">
                                      <p:cBhvr>
                                        <p:cTn id="22" dur="1000" fill="hold"/>
                                        <p:tgtEl>
                                          <p:spTgt spid="186"/>
                                        </p:tgtEl>
                                        <p:attrNameLst>
                                          <p:attrName>ppt_x</p:attrName>
                                          <p:attrName>ppt_y</p:attrName>
                                        </p:attrNameLst>
                                      </p:cBhvr>
                                      <p:rCtr x="-3125" y="4259"/>
                                    </p:animMotion>
                                  </p:childTnLst>
                                </p:cTn>
                              </p:par>
                              <p:par>
                                <p:cTn id="23" presetID="0" presetClass="path" presetSubtype="0" accel="50000" decel="50000" fill="hold" grpId="1" nodeType="withEffect">
                                  <p:stCondLst>
                                    <p:cond delay="0"/>
                                  </p:stCondLst>
                                  <p:childTnLst>
                                    <p:animMotion origin="layout" path="M -3.125E-6 2.59259E-6 L 0.00039 0.08727 " pathEditMode="relative" rAng="0" ptsTypes="AA">
                                      <p:cBhvr>
                                        <p:cTn id="24" dur="1000" fill="hold"/>
                                        <p:tgtEl>
                                          <p:spTgt spid="183"/>
                                        </p:tgtEl>
                                        <p:attrNameLst>
                                          <p:attrName>ppt_x</p:attrName>
                                          <p:attrName>ppt_y</p:attrName>
                                        </p:attrNameLst>
                                      </p:cBhvr>
                                      <p:rCtr x="13" y="4352"/>
                                    </p:animMotion>
                                  </p:childTnLst>
                                </p:cTn>
                              </p:par>
                              <p:par>
                                <p:cTn id="25" presetID="0" presetClass="path" presetSubtype="0" accel="50000" decel="50000" fill="hold" grpId="1" nodeType="withEffect">
                                  <p:stCondLst>
                                    <p:cond delay="0"/>
                                  </p:stCondLst>
                                  <p:childTnLst>
                                    <p:animMotion origin="layout" path="M 5.55112E-17 2.59259E-6 L -0.0625 0.08842 " pathEditMode="relative" rAng="0" ptsTypes="AA">
                                      <p:cBhvr>
                                        <p:cTn id="26" dur="1000" fill="hold"/>
                                        <p:tgtEl>
                                          <p:spTgt spid="184"/>
                                        </p:tgtEl>
                                        <p:attrNameLst>
                                          <p:attrName>ppt_x</p:attrName>
                                          <p:attrName>ppt_y</p:attrName>
                                        </p:attrNameLst>
                                      </p:cBhvr>
                                      <p:rCtr x="-3125" y="4421"/>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5"/>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6.25E-7 -7.40741E-7 L 0.01563 0.17963 " pathEditMode="relative" rAng="0" ptsTypes="AA">
                                      <p:cBhvr>
                                        <p:cTn id="34" dur="2000" fill="hold"/>
                                        <p:tgtEl>
                                          <p:spTgt spid="295"/>
                                        </p:tgtEl>
                                        <p:attrNameLst>
                                          <p:attrName>ppt_x</p:attrName>
                                          <p:attrName>ppt_y</p:attrName>
                                        </p:attrNameLst>
                                      </p:cBhvr>
                                      <p:rCtr x="781" y="8981"/>
                                    </p:animMotion>
                                  </p:childTnLst>
                                </p:cTn>
                              </p:par>
                            </p:childTnLst>
                          </p:cTn>
                        </p:par>
                        <p:par>
                          <p:cTn id="35" fill="hold">
                            <p:stCondLst>
                              <p:cond delay="2000"/>
                            </p:stCondLst>
                            <p:childTnLst>
                              <p:par>
                                <p:cTn id="36" presetID="63" presetClass="path" presetSubtype="0" accel="50000" decel="50000" fill="hold" nodeType="afterEffect">
                                  <p:stCondLst>
                                    <p:cond delay="0"/>
                                  </p:stCondLst>
                                  <p:childTnLst>
                                    <p:animMotion origin="layout" path="M -4.16667E-7 -7.40741E-7 L 0.46354 -0.00185 " pathEditMode="relative" rAng="0" ptsTypes="AA">
                                      <p:cBhvr>
                                        <p:cTn id="37" dur="2000" fill="hold"/>
                                        <p:tgtEl>
                                          <p:spTgt spid="275"/>
                                        </p:tgtEl>
                                        <p:attrNameLst>
                                          <p:attrName>ppt_x</p:attrName>
                                          <p:attrName>ppt_y</p:attrName>
                                        </p:attrNameLst>
                                      </p:cBhvr>
                                      <p:rCtr x="23203" y="-93"/>
                                    </p:animMotion>
                                  </p:childTnLst>
                                </p:cTn>
                              </p:par>
                            </p:childTnLst>
                          </p:cTn>
                        </p:par>
                        <p:par>
                          <p:cTn id="38" fill="hold">
                            <p:stCondLst>
                              <p:cond delay="4000"/>
                            </p:stCondLst>
                            <p:childTnLst>
                              <p:par>
                                <p:cTn id="39" presetID="1" presetClass="entr" presetSubtype="0" fill="hold" nodeType="afterEffect">
                                  <p:stCondLst>
                                    <p:cond delay="0"/>
                                  </p:stCondLst>
                                  <p:childTnLst>
                                    <p:set>
                                      <p:cBhvr>
                                        <p:cTn id="40" dur="1" fill="hold">
                                          <p:stCondLst>
                                            <p:cond delay="0"/>
                                          </p:stCondLst>
                                        </p:cTn>
                                        <p:tgtEl>
                                          <p:spTgt spid="279"/>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2.91667E-6 1.11111E-6 L -0.02604 0.18148 " pathEditMode="relative" rAng="0" ptsTypes="AA">
                                      <p:cBhvr>
                                        <p:cTn id="42" dur="2000" fill="hold"/>
                                        <p:tgtEl>
                                          <p:spTgt spid="279"/>
                                        </p:tgtEl>
                                        <p:attrNameLst>
                                          <p:attrName>ppt_x</p:attrName>
                                          <p:attrName>ppt_y</p:attrName>
                                        </p:attrNameLst>
                                      </p:cBhvr>
                                      <p:rCtr x="-1302" y="90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3" grpId="1" animBg="1"/>
      <p:bldP spid="184" grpId="0" animBg="1"/>
      <p:bldP spid="184" grpId="1" animBg="1"/>
      <p:bldP spid="185" grpId="0" animBg="1"/>
      <p:bldP spid="185" grpId="1" animBg="1"/>
      <p:bldP spid="186" grpId="0" animBg="1"/>
      <p:bldP spid="18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DC84-916F-6E34-9C21-E535C5C08A99}"/>
              </a:ext>
            </a:extLst>
          </p:cNvPr>
          <p:cNvSpPr>
            <a:spLocks noGrp="1"/>
          </p:cNvSpPr>
          <p:nvPr>
            <p:ph type="title"/>
          </p:nvPr>
        </p:nvSpPr>
        <p:spPr/>
        <p:txBody>
          <a:bodyPr/>
          <a:lstStyle/>
          <a:p>
            <a:r>
              <a:rPr lang="en-US" dirty="0"/>
              <a:t>Zerto LAB Architecture</a:t>
            </a:r>
          </a:p>
        </p:txBody>
      </p:sp>
      <p:pic>
        <p:nvPicPr>
          <p:cNvPr id="3" name="Picture 2">
            <a:extLst>
              <a:ext uri="{FF2B5EF4-FFF2-40B4-BE49-F238E27FC236}">
                <a16:creationId xmlns:a16="http://schemas.microsoft.com/office/drawing/2014/main" id="{F37FD4DA-3379-9F44-8A47-E947523AD311}"/>
              </a:ext>
            </a:extLst>
          </p:cNvPr>
          <p:cNvPicPr>
            <a:picLocks noChangeAspect="1"/>
          </p:cNvPicPr>
          <p:nvPr/>
        </p:nvPicPr>
        <p:blipFill>
          <a:blip r:embed="rId2"/>
          <a:stretch>
            <a:fillRect/>
          </a:stretch>
        </p:blipFill>
        <p:spPr>
          <a:xfrm>
            <a:off x="2825750" y="1478721"/>
            <a:ext cx="6540500" cy="4318000"/>
          </a:xfrm>
          <a:prstGeom prst="rect">
            <a:avLst/>
          </a:prstGeom>
        </p:spPr>
      </p:pic>
    </p:spTree>
    <p:extLst>
      <p:ext uri="{BB962C8B-B14F-4D97-AF65-F5344CB8AC3E}">
        <p14:creationId xmlns:p14="http://schemas.microsoft.com/office/powerpoint/2010/main" val="307415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A7D27-1B4F-8049-CF29-FEA991E5983F}"/>
              </a:ext>
            </a:extLst>
          </p:cNvPr>
          <p:cNvSpPr>
            <a:spLocks noGrp="1"/>
          </p:cNvSpPr>
          <p:nvPr>
            <p:ph type="body" sz="quarter" idx="13"/>
          </p:nvPr>
        </p:nvSpPr>
        <p:spPr>
          <a:xfrm>
            <a:off x="2204815" y="2446003"/>
            <a:ext cx="7597211" cy="1231106"/>
          </a:xfrm>
        </p:spPr>
        <p:txBody>
          <a:bodyPr/>
          <a:lstStyle/>
          <a:p>
            <a:r>
              <a:rPr lang="en-US" dirty="0">
                <a:hlinkClick r:id="rId2"/>
              </a:rPr>
              <a:t>DEMO VIDEO</a:t>
            </a:r>
            <a:endParaRPr lang="en-US" dirty="0"/>
          </a:p>
        </p:txBody>
      </p:sp>
    </p:spTree>
    <p:extLst>
      <p:ext uri="{BB962C8B-B14F-4D97-AF65-F5344CB8AC3E}">
        <p14:creationId xmlns:p14="http://schemas.microsoft.com/office/powerpoint/2010/main" val="314446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21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0-D4CB-4FDD-8FA8-754615F470DF}"/>
              </a:ext>
            </a:extLst>
          </p:cNvPr>
          <p:cNvSpPr>
            <a:spLocks noGrp="1"/>
          </p:cNvSpPr>
          <p:nvPr>
            <p:ph type="title"/>
          </p:nvPr>
        </p:nvSpPr>
        <p:spPr bwMode="gray"/>
        <p:txBody>
          <a:bodyPr/>
          <a:lstStyle/>
          <a:p>
            <a:r>
              <a:rPr lang="en-US" dirty="0"/>
              <a:t>Agenda</a:t>
            </a:r>
          </a:p>
        </p:txBody>
      </p:sp>
      <p:sp>
        <p:nvSpPr>
          <p:cNvPr id="14" name="Oval 13">
            <a:extLst>
              <a:ext uri="{FF2B5EF4-FFF2-40B4-BE49-F238E27FC236}">
                <a16:creationId xmlns:a16="http://schemas.microsoft.com/office/drawing/2014/main" id="{D119B301-2704-470A-AAD9-D42F1F907E37}"/>
              </a:ext>
            </a:extLst>
          </p:cNvPr>
          <p:cNvSpPr>
            <a:spLocks noChangeAspect="1"/>
          </p:cNvSpPr>
          <p:nvPr/>
        </p:nvSpPr>
        <p:spPr bwMode="gray">
          <a:xfrm>
            <a:off x="3353242" y="171194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1</a:t>
            </a:r>
          </a:p>
        </p:txBody>
      </p:sp>
      <p:sp>
        <p:nvSpPr>
          <p:cNvPr id="15" name="Oval 14">
            <a:extLst>
              <a:ext uri="{FF2B5EF4-FFF2-40B4-BE49-F238E27FC236}">
                <a16:creationId xmlns:a16="http://schemas.microsoft.com/office/drawing/2014/main" id="{BCF265F5-283C-4BEC-B8C8-3502F1EA6B9F}"/>
              </a:ext>
            </a:extLst>
          </p:cNvPr>
          <p:cNvSpPr>
            <a:spLocks noChangeAspect="1"/>
          </p:cNvSpPr>
          <p:nvPr/>
        </p:nvSpPr>
        <p:spPr bwMode="gray">
          <a:xfrm>
            <a:off x="3353242" y="250484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2</a:t>
            </a:r>
          </a:p>
        </p:txBody>
      </p:sp>
      <p:sp>
        <p:nvSpPr>
          <p:cNvPr id="16" name="Oval 15">
            <a:extLst>
              <a:ext uri="{FF2B5EF4-FFF2-40B4-BE49-F238E27FC236}">
                <a16:creationId xmlns:a16="http://schemas.microsoft.com/office/drawing/2014/main" id="{09C1FA2E-473E-4A94-9046-C1B6F6D21DFA}"/>
              </a:ext>
            </a:extLst>
          </p:cNvPr>
          <p:cNvSpPr>
            <a:spLocks noChangeAspect="1"/>
          </p:cNvSpPr>
          <p:nvPr/>
        </p:nvSpPr>
        <p:spPr bwMode="gray">
          <a:xfrm>
            <a:off x="3353242" y="330391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3</a:t>
            </a:r>
          </a:p>
        </p:txBody>
      </p:sp>
      <p:sp>
        <p:nvSpPr>
          <p:cNvPr id="17" name="Oval 16">
            <a:extLst>
              <a:ext uri="{FF2B5EF4-FFF2-40B4-BE49-F238E27FC236}">
                <a16:creationId xmlns:a16="http://schemas.microsoft.com/office/drawing/2014/main" id="{7E257BED-3429-4B77-82D4-489B76C9FB44}"/>
              </a:ext>
            </a:extLst>
          </p:cNvPr>
          <p:cNvSpPr>
            <a:spLocks noChangeAspect="1"/>
          </p:cNvSpPr>
          <p:nvPr/>
        </p:nvSpPr>
        <p:spPr bwMode="gray">
          <a:xfrm>
            <a:off x="3353242" y="409065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4</a:t>
            </a:r>
          </a:p>
        </p:txBody>
      </p:sp>
      <p:sp>
        <p:nvSpPr>
          <p:cNvPr id="18" name="Oval 17">
            <a:extLst>
              <a:ext uri="{FF2B5EF4-FFF2-40B4-BE49-F238E27FC236}">
                <a16:creationId xmlns:a16="http://schemas.microsoft.com/office/drawing/2014/main" id="{68468265-192F-4BFE-90CF-079702ED205C}"/>
              </a:ext>
            </a:extLst>
          </p:cNvPr>
          <p:cNvSpPr>
            <a:spLocks noChangeAspect="1"/>
          </p:cNvSpPr>
          <p:nvPr/>
        </p:nvSpPr>
        <p:spPr bwMode="gray">
          <a:xfrm>
            <a:off x="3353242" y="488937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5</a:t>
            </a:r>
          </a:p>
        </p:txBody>
      </p:sp>
      <p:sp>
        <p:nvSpPr>
          <p:cNvPr id="19" name="TextBox 18">
            <a:extLst>
              <a:ext uri="{FF2B5EF4-FFF2-40B4-BE49-F238E27FC236}">
                <a16:creationId xmlns:a16="http://schemas.microsoft.com/office/drawing/2014/main" id="{58CD1F7C-CDBD-4257-A574-C722DC722BC1}"/>
              </a:ext>
            </a:extLst>
          </p:cNvPr>
          <p:cNvSpPr txBox="1"/>
          <p:nvPr/>
        </p:nvSpPr>
        <p:spPr bwMode="gray">
          <a:xfrm>
            <a:off x="4231757" y="1863154"/>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Overview</a:t>
            </a:r>
          </a:p>
        </p:txBody>
      </p:sp>
      <p:sp>
        <p:nvSpPr>
          <p:cNvPr id="20" name="TextBox 19">
            <a:extLst>
              <a:ext uri="{FF2B5EF4-FFF2-40B4-BE49-F238E27FC236}">
                <a16:creationId xmlns:a16="http://schemas.microsoft.com/office/drawing/2014/main" id="{1E657321-4E49-4723-AC67-E433045DA9A7}"/>
              </a:ext>
            </a:extLst>
          </p:cNvPr>
          <p:cNvSpPr txBox="1"/>
          <p:nvPr/>
        </p:nvSpPr>
        <p:spPr bwMode="gray">
          <a:xfrm>
            <a:off x="4231757" y="2656056"/>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Zerto Capabilities </a:t>
            </a:r>
          </a:p>
        </p:txBody>
      </p:sp>
      <p:sp>
        <p:nvSpPr>
          <p:cNvPr id="21" name="TextBox 20">
            <a:extLst>
              <a:ext uri="{FF2B5EF4-FFF2-40B4-BE49-F238E27FC236}">
                <a16:creationId xmlns:a16="http://schemas.microsoft.com/office/drawing/2014/main" id="{7C8F5172-DFE7-400C-8A20-39381EE1FF68}"/>
              </a:ext>
            </a:extLst>
          </p:cNvPr>
          <p:cNvSpPr txBox="1"/>
          <p:nvPr/>
        </p:nvSpPr>
        <p:spPr bwMode="gray">
          <a:xfrm>
            <a:off x="4231757" y="3455121"/>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Rehost Migration Process</a:t>
            </a:r>
          </a:p>
        </p:txBody>
      </p:sp>
      <p:sp>
        <p:nvSpPr>
          <p:cNvPr id="22" name="TextBox 21">
            <a:extLst>
              <a:ext uri="{FF2B5EF4-FFF2-40B4-BE49-F238E27FC236}">
                <a16:creationId xmlns:a16="http://schemas.microsoft.com/office/drawing/2014/main" id="{654AE797-611F-4CE2-94E1-740B8621E1DC}"/>
              </a:ext>
            </a:extLst>
          </p:cNvPr>
          <p:cNvSpPr txBox="1"/>
          <p:nvPr/>
        </p:nvSpPr>
        <p:spPr bwMode="gray">
          <a:xfrm>
            <a:off x="4231757" y="4241860"/>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Refactoring</a:t>
            </a:r>
          </a:p>
        </p:txBody>
      </p:sp>
      <p:sp>
        <p:nvSpPr>
          <p:cNvPr id="23" name="TextBox 22">
            <a:extLst>
              <a:ext uri="{FF2B5EF4-FFF2-40B4-BE49-F238E27FC236}">
                <a16:creationId xmlns:a16="http://schemas.microsoft.com/office/drawing/2014/main" id="{C5E16CF7-7BD2-4B36-ADAF-FAEAB284FDA4}"/>
              </a:ext>
            </a:extLst>
          </p:cNvPr>
          <p:cNvSpPr txBox="1"/>
          <p:nvPr/>
        </p:nvSpPr>
        <p:spPr bwMode="gray">
          <a:xfrm>
            <a:off x="4231757" y="5040582"/>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Q&amp;A</a:t>
            </a:r>
          </a:p>
        </p:txBody>
      </p:sp>
      <p:sp>
        <p:nvSpPr>
          <p:cNvPr id="3" name="Rectangle: Top Corners Rounded 2">
            <a:extLst>
              <a:ext uri="{FF2B5EF4-FFF2-40B4-BE49-F238E27FC236}">
                <a16:creationId xmlns:a16="http://schemas.microsoft.com/office/drawing/2014/main" id="{9BBB3565-CDCC-1751-8681-9175ADE7B24B}"/>
              </a:ext>
            </a:extLst>
          </p:cNvPr>
          <p:cNvSpPr/>
          <p:nvPr/>
        </p:nvSpPr>
        <p:spPr bwMode="gray">
          <a:xfrm>
            <a:off x="2302736" y="-13446"/>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Tree>
    <p:extLst>
      <p:ext uri="{BB962C8B-B14F-4D97-AF65-F5344CB8AC3E}">
        <p14:creationId xmlns:p14="http://schemas.microsoft.com/office/powerpoint/2010/main" val="163251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79561"/>
            <a:ext cx="11277600" cy="4433047"/>
          </a:xfrm>
        </p:spPr>
        <p:txBody>
          <a:bodyPr/>
          <a:lstStyle/>
          <a:p>
            <a:pPr marL="285750" indent="-285750">
              <a:buFont typeface="Arial" panose="020B0604020202020204" pitchFamily="34" charset="0"/>
              <a:buChar char="•"/>
            </a:pPr>
            <a:r>
              <a:rPr lang="en-US" dirty="0"/>
              <a:t>Optum Connect provides the </a:t>
            </a:r>
            <a:r>
              <a:rPr lang="en-IN" dirty="0"/>
              <a:t>Cloud Implementation strategy as a service to the customers which includes application assessment and migration-as-a-service to the cloud </a:t>
            </a:r>
          </a:p>
          <a:p>
            <a:pPr marL="285750" indent="-285750">
              <a:buFont typeface="Arial" panose="020B0604020202020204" pitchFamily="34" charset="0"/>
              <a:buChar char="•"/>
            </a:pPr>
            <a:r>
              <a:rPr lang="en-IN" dirty="0"/>
              <a:t>Provide seamless migration to the Cloud with end-to-end automation</a:t>
            </a:r>
          </a:p>
          <a:p>
            <a:pPr marL="285750" indent="-285750">
              <a:buFont typeface="Arial" panose="020B0604020202020204" pitchFamily="34" charset="0"/>
              <a:buChar char="•"/>
            </a:pPr>
            <a:r>
              <a:rPr lang="en-IN" dirty="0"/>
              <a:t>Optum Connect Cloud(OCC) team recommends Zerto as a preferred Migration tool for Lift &amp; Shift (Rehost) migrations</a:t>
            </a:r>
          </a:p>
          <a:p>
            <a:pPr marL="285750" indent="-285750">
              <a:buFont typeface="Arial" panose="020B0604020202020204" pitchFamily="34" charset="0"/>
              <a:buChar char="•"/>
            </a:pPr>
            <a:r>
              <a:rPr lang="en-IN" dirty="0"/>
              <a:t>Refactor application / Database with minimal code change to use Cloud native benefits</a:t>
            </a:r>
          </a:p>
          <a:p>
            <a:pPr marL="285750" indent="-285750">
              <a:buFont typeface="Arial" panose="020B0604020202020204" pitchFamily="34" charset="0"/>
              <a:buChar char="•"/>
            </a:pPr>
            <a:r>
              <a:rPr lang="en-IN" dirty="0"/>
              <a:t>Refactoring helps the customers to reduce the infra cost and increase scalability/agility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US" sz="1800" b="0" i="0"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dirty="0">
              <a:solidFill>
                <a:schemeClr val="accent6"/>
              </a:solidFill>
            </a:endParaRPr>
          </a:p>
          <a:p>
            <a:endParaRPr lang="en-US" dirty="0">
              <a:solidFill>
                <a:schemeClr val="accent6"/>
              </a:solidFill>
            </a:endParaRPr>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Migration-as-a Service Overview </a:t>
            </a:r>
          </a:p>
        </p:txBody>
      </p:sp>
    </p:spTree>
    <p:extLst>
      <p:ext uri="{BB962C8B-B14F-4D97-AF65-F5344CB8AC3E}">
        <p14:creationId xmlns:p14="http://schemas.microsoft.com/office/powerpoint/2010/main" val="321939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C97230D-B672-DD44-9BB6-BCB10432E68E}"/>
              </a:ext>
            </a:extLst>
          </p:cNvPr>
          <p:cNvCxnSpPr/>
          <p:nvPr/>
        </p:nvCxnSpPr>
        <p:spPr>
          <a:xfrm>
            <a:off x="1658983" y="2355186"/>
            <a:ext cx="8843554" cy="0"/>
          </a:xfrm>
          <a:prstGeom prst="line">
            <a:avLst/>
          </a:prstGeom>
          <a:ln w="28575">
            <a:solidFill>
              <a:schemeClr val="tx1">
                <a:lumMod val="25000"/>
                <a:lumOff val="75000"/>
              </a:schemeClr>
            </a:solidFill>
          </a:ln>
          <a:effectLst/>
        </p:spPr>
        <p:style>
          <a:lnRef idx="2">
            <a:schemeClr val="accent1"/>
          </a:lnRef>
          <a:fillRef idx="0">
            <a:schemeClr val="accent1"/>
          </a:fillRef>
          <a:effectRef idx="1">
            <a:schemeClr val="accent1"/>
          </a:effectRef>
          <a:fontRef idx="minor">
            <a:schemeClr val="tx1"/>
          </a:fontRef>
        </p:style>
      </p:cxnSp>
      <p:sp>
        <p:nvSpPr>
          <p:cNvPr id="87" name="Title 5">
            <a:extLst>
              <a:ext uri="{FF2B5EF4-FFF2-40B4-BE49-F238E27FC236}">
                <a16:creationId xmlns:a16="http://schemas.microsoft.com/office/drawing/2014/main" id="{DAC404F5-7DF1-BA4A-BA0C-FFC7A8BB6646}"/>
              </a:ext>
            </a:extLst>
          </p:cNvPr>
          <p:cNvSpPr txBox="1">
            <a:spLocks/>
          </p:cNvSpPr>
          <p:nvPr/>
        </p:nvSpPr>
        <p:spPr>
          <a:xfrm>
            <a:off x="1823130" y="3574710"/>
            <a:ext cx="1033623" cy="473539"/>
          </a:xfrm>
          <a:prstGeom prst="rect">
            <a:avLst/>
          </a:prstGeom>
          <a:ln>
            <a:noFill/>
          </a:ln>
        </p:spPr>
        <p:txBody>
          <a:bodyPr vert="horz" lIns="0" tIns="0" rIns="0" bIns="0" rtlCol="0" anchor="t">
            <a:noAutofit/>
          </a:bodyPr>
          <a:lstStyle>
            <a:defPPr>
              <a:defRPr lang="en-US"/>
            </a:defPPr>
            <a:lvl1pPr marR="0" lvl="0" indent="0" algn="ctr" defTabSz="914309" fontAlgn="auto">
              <a:lnSpc>
                <a:spcPct val="90000"/>
              </a:lnSpc>
              <a:spcBef>
                <a:spcPct val="0"/>
              </a:spcBef>
              <a:spcAft>
                <a:spcPts val="0"/>
              </a:spcAft>
              <a:buClrTx/>
              <a:buSzTx/>
              <a:buFontTx/>
              <a:buNone/>
              <a:tabLst/>
              <a:defRPr kumimoji="0" sz="1600" b="1" i="0" u="none" strike="noStrike" cap="none" spc="0" normalizeH="0" baseline="0">
                <a:ln>
                  <a:noFill/>
                </a:ln>
                <a:solidFill>
                  <a:schemeClr val="bg1"/>
                </a:solidFill>
                <a:effectLst/>
                <a:uLnTx/>
                <a:uFillTx/>
                <a:latin typeface="Source Sans Pro" panose="020B0503030403020204" pitchFamily="34" charset="0"/>
                <a:ea typeface="Calibri" charset="0"/>
                <a:cs typeface="Calibri Light" panose="020F0302020204030204" pitchFamily="34" charset="0"/>
              </a:defRPr>
            </a:lvl1pPr>
          </a:lstStyle>
          <a:p>
            <a:r>
              <a:rPr lang="en-US" sz="1400">
                <a:solidFill>
                  <a:schemeClr val="tx1"/>
                </a:solidFill>
                <a:latin typeface="Source Sans Pro Semibold" panose="020B0503030403020204" pitchFamily="34" charset="0"/>
                <a:ea typeface="Source Sans Pro Semibold" panose="020B0503030403020204" pitchFamily="34" charset="0"/>
              </a:rPr>
              <a:t>Disaster </a:t>
            </a:r>
            <a:br>
              <a:rPr lang="en-US" sz="1400">
                <a:solidFill>
                  <a:schemeClr val="tx1"/>
                </a:solidFill>
                <a:latin typeface="Source Sans Pro Semibold" panose="020B0503030403020204" pitchFamily="34" charset="0"/>
                <a:ea typeface="Source Sans Pro Semibold" panose="020B0503030403020204" pitchFamily="34" charset="0"/>
              </a:rPr>
            </a:br>
            <a:r>
              <a:rPr lang="en-US" sz="1400">
                <a:solidFill>
                  <a:schemeClr val="tx1"/>
                </a:solidFill>
                <a:latin typeface="Source Sans Pro Semibold" panose="020B0503030403020204" pitchFamily="34" charset="0"/>
                <a:ea typeface="Source Sans Pro Semibold" panose="020B0503030403020204" pitchFamily="34" charset="0"/>
              </a:rPr>
              <a:t>Recovery</a:t>
            </a:r>
          </a:p>
        </p:txBody>
      </p:sp>
      <p:sp>
        <p:nvSpPr>
          <p:cNvPr id="85" name="Title 5">
            <a:extLst>
              <a:ext uri="{FF2B5EF4-FFF2-40B4-BE49-F238E27FC236}">
                <a16:creationId xmlns:a16="http://schemas.microsoft.com/office/drawing/2014/main" id="{3A5D4B71-B686-8D42-AA96-897924409EC0}"/>
              </a:ext>
            </a:extLst>
          </p:cNvPr>
          <p:cNvSpPr txBox="1">
            <a:spLocks/>
          </p:cNvSpPr>
          <p:nvPr/>
        </p:nvSpPr>
        <p:spPr>
          <a:xfrm>
            <a:off x="3116810" y="3574710"/>
            <a:ext cx="1090213" cy="478215"/>
          </a:xfrm>
          <a:prstGeom prst="rect">
            <a:avLst/>
          </a:prstGeom>
          <a:ln>
            <a:noFill/>
          </a:ln>
        </p:spPr>
        <p:txBody>
          <a:bodyPr vert="horz" lIns="0" tIns="0" rIns="0" bIns="0" rtlCol="0" anchor="t">
            <a:noAutofit/>
          </a:bodyPr>
          <a:lstStyle>
            <a:defPPr>
              <a:defRPr lang="en-US"/>
            </a:defPPr>
            <a:lvl1pPr marR="0" lvl="0" indent="0" algn="ctr" defTabSz="914309" fontAlgn="auto">
              <a:lnSpc>
                <a:spcPct val="90000"/>
              </a:lnSpc>
              <a:spcBef>
                <a:spcPct val="0"/>
              </a:spcBef>
              <a:spcAft>
                <a:spcPts val="0"/>
              </a:spcAft>
              <a:buClrTx/>
              <a:buSzTx/>
              <a:buFontTx/>
              <a:buNone/>
              <a:tabLst/>
              <a:defRPr kumimoji="0" sz="1600" b="1" i="0" u="none" strike="noStrike" cap="none" spc="0" normalizeH="0" baseline="0">
                <a:ln>
                  <a:noFill/>
                </a:ln>
                <a:solidFill>
                  <a:schemeClr val="bg1"/>
                </a:solidFill>
                <a:effectLst/>
                <a:uLnTx/>
                <a:uFillTx/>
                <a:latin typeface="Source Sans Pro" panose="020B0503030403020204" pitchFamily="34" charset="0"/>
                <a:ea typeface="Calibri" charset="0"/>
                <a:cs typeface="Calibri Light" panose="020F0302020204030204" pitchFamily="34" charset="0"/>
              </a:defRPr>
            </a:lvl1pPr>
          </a:lstStyle>
          <a:p>
            <a:r>
              <a:rPr lang="en-US" sz="1400">
                <a:solidFill>
                  <a:schemeClr val="tx1"/>
                </a:solidFill>
                <a:latin typeface="Source Sans Pro Semibold" panose="020B0503030403020204" pitchFamily="34" charset="0"/>
                <a:ea typeface="Source Sans Pro Semibold" panose="020B0503030403020204" pitchFamily="34" charset="0"/>
              </a:rPr>
              <a:t>Continuous Backup</a:t>
            </a:r>
          </a:p>
        </p:txBody>
      </p:sp>
      <p:sp>
        <p:nvSpPr>
          <p:cNvPr id="83" name="Title 5">
            <a:extLst>
              <a:ext uri="{FF2B5EF4-FFF2-40B4-BE49-F238E27FC236}">
                <a16:creationId xmlns:a16="http://schemas.microsoft.com/office/drawing/2014/main" id="{DAC806C8-7B68-5E47-9740-F5D427DFBD44}"/>
              </a:ext>
            </a:extLst>
          </p:cNvPr>
          <p:cNvSpPr txBox="1">
            <a:spLocks/>
          </p:cNvSpPr>
          <p:nvPr/>
        </p:nvSpPr>
        <p:spPr>
          <a:xfrm>
            <a:off x="5799791" y="3573034"/>
            <a:ext cx="1654017" cy="478214"/>
          </a:xfrm>
          <a:prstGeom prst="rect">
            <a:avLst/>
          </a:prstGeom>
          <a:ln>
            <a:noFill/>
          </a:ln>
        </p:spPr>
        <p:txBody>
          <a:bodyPr vert="horz" lIns="0" tIns="0" rIns="0" bIns="0" rtlCol="0" anchor="t">
            <a:noAutofit/>
          </a:bodyPr>
          <a:lstStyle>
            <a:defPPr>
              <a:defRPr lang="en-US"/>
            </a:defPPr>
            <a:lvl1pPr marR="0" lvl="0" indent="0" algn="ctr" defTabSz="914309" fontAlgn="auto">
              <a:lnSpc>
                <a:spcPct val="90000"/>
              </a:lnSpc>
              <a:spcBef>
                <a:spcPct val="0"/>
              </a:spcBef>
              <a:spcAft>
                <a:spcPts val="0"/>
              </a:spcAft>
              <a:buClrTx/>
              <a:buSzTx/>
              <a:buFontTx/>
              <a:buNone/>
              <a:tabLst/>
              <a:defRPr kumimoji="0" sz="1600" b="1" i="0" u="none" strike="noStrike" cap="none" spc="0" normalizeH="0" baseline="0">
                <a:ln>
                  <a:noFill/>
                </a:ln>
                <a:solidFill>
                  <a:schemeClr val="bg1"/>
                </a:solidFill>
                <a:effectLst/>
                <a:uLnTx/>
                <a:uFillTx/>
                <a:latin typeface="Source Sans Pro" panose="020B0503030403020204" pitchFamily="34" charset="0"/>
                <a:ea typeface="Calibri" charset="0"/>
                <a:cs typeface="Calibri Light" panose="020F0302020204030204" pitchFamily="34" charset="0"/>
              </a:defRPr>
            </a:lvl1pPr>
          </a:lstStyle>
          <a:p>
            <a:r>
              <a:rPr lang="en-US" sz="1400">
                <a:solidFill>
                  <a:schemeClr val="tx1"/>
                </a:solidFill>
                <a:latin typeface="Source Sans Pro Semibold" panose="020B0503030403020204" pitchFamily="34" charset="0"/>
                <a:ea typeface="Source Sans Pro Semibold" panose="020B0503030403020204" pitchFamily="34" charset="0"/>
              </a:rPr>
              <a:t>Data Mobility</a:t>
            </a:r>
          </a:p>
          <a:p>
            <a:r>
              <a:rPr lang="en-US" sz="1400">
                <a:solidFill>
                  <a:schemeClr val="tx1"/>
                </a:solidFill>
                <a:latin typeface="Source Sans Pro Semibold" panose="020B0503030403020204" pitchFamily="34" charset="0"/>
                <a:ea typeface="Source Sans Pro Semibold" panose="020B0503030403020204" pitchFamily="34" charset="0"/>
              </a:rPr>
              <a:t>&amp; Migrations</a:t>
            </a:r>
          </a:p>
        </p:txBody>
      </p:sp>
      <p:sp>
        <p:nvSpPr>
          <p:cNvPr id="81" name="Title 5">
            <a:extLst>
              <a:ext uri="{FF2B5EF4-FFF2-40B4-BE49-F238E27FC236}">
                <a16:creationId xmlns:a16="http://schemas.microsoft.com/office/drawing/2014/main" id="{52DBFD3D-C7E7-A44B-9448-CB9364C8585A}"/>
              </a:ext>
            </a:extLst>
          </p:cNvPr>
          <p:cNvSpPr txBox="1">
            <a:spLocks/>
          </p:cNvSpPr>
          <p:nvPr/>
        </p:nvSpPr>
        <p:spPr>
          <a:xfrm>
            <a:off x="7737335" y="3538075"/>
            <a:ext cx="1187302" cy="478214"/>
          </a:xfrm>
          <a:prstGeom prst="rect">
            <a:avLst/>
          </a:prstGeom>
          <a:ln>
            <a:noFill/>
          </a:ln>
        </p:spPr>
        <p:txBody>
          <a:bodyPr vert="horz" lIns="0" tIns="0" rIns="0" bIns="0" rtlCol="0" anchor="t">
            <a:noAutofit/>
          </a:bodyPr>
          <a:lstStyle>
            <a:defPPr>
              <a:defRPr lang="en-US"/>
            </a:defPPr>
            <a:lvl1pPr marR="0" lvl="0" indent="0" algn="ctr" defTabSz="914309" fontAlgn="auto">
              <a:lnSpc>
                <a:spcPct val="90000"/>
              </a:lnSpc>
              <a:spcBef>
                <a:spcPct val="0"/>
              </a:spcBef>
              <a:spcAft>
                <a:spcPts val="0"/>
              </a:spcAft>
              <a:buClrTx/>
              <a:buSzTx/>
              <a:buFontTx/>
              <a:buNone/>
              <a:tabLst/>
              <a:defRPr kumimoji="0" sz="1600" b="1" i="0" u="none" strike="noStrike" cap="none" spc="0" normalizeH="0" baseline="0">
                <a:ln>
                  <a:noFill/>
                </a:ln>
                <a:solidFill>
                  <a:schemeClr val="bg1"/>
                </a:solidFill>
                <a:effectLst/>
                <a:uLnTx/>
                <a:uFillTx/>
                <a:latin typeface="Source Sans Pro" panose="020B0503030403020204" pitchFamily="34" charset="0"/>
                <a:ea typeface="Calibri" charset="0"/>
                <a:cs typeface="Calibri Light" panose="020F0302020204030204" pitchFamily="34" charset="0"/>
              </a:defRPr>
            </a:lvl1pPr>
          </a:lstStyle>
          <a:p>
            <a:r>
              <a:rPr lang="en-US" sz="1400">
                <a:solidFill>
                  <a:schemeClr val="tx1"/>
                </a:solidFill>
                <a:latin typeface="Source Sans Pro Semibold" panose="020B0503030403020204" pitchFamily="34" charset="0"/>
                <a:ea typeface="Source Sans Pro Semibold" panose="020B0503030403020204" pitchFamily="34" charset="0"/>
              </a:rPr>
              <a:t>Test &amp; Development</a:t>
            </a:r>
          </a:p>
        </p:txBody>
      </p:sp>
      <p:sp>
        <p:nvSpPr>
          <p:cNvPr id="79" name="Title 5">
            <a:extLst>
              <a:ext uri="{FF2B5EF4-FFF2-40B4-BE49-F238E27FC236}">
                <a16:creationId xmlns:a16="http://schemas.microsoft.com/office/drawing/2014/main" id="{60CD57A1-0A9E-6A4A-868E-05FD9699A84C}"/>
              </a:ext>
            </a:extLst>
          </p:cNvPr>
          <p:cNvSpPr txBox="1">
            <a:spLocks/>
          </p:cNvSpPr>
          <p:nvPr/>
        </p:nvSpPr>
        <p:spPr>
          <a:xfrm>
            <a:off x="4442872" y="3574710"/>
            <a:ext cx="1208732" cy="501217"/>
          </a:xfrm>
          <a:prstGeom prst="rect">
            <a:avLst/>
          </a:prstGeom>
          <a:ln>
            <a:noFill/>
          </a:ln>
        </p:spPr>
        <p:txBody>
          <a:bodyPr vert="horz" lIns="0" tIns="0" rIns="0" bIns="0" rtlCol="0" anchor="t">
            <a:noAutofit/>
          </a:bodyPr>
          <a:lstStyle>
            <a:defPPr>
              <a:defRPr lang="en-US"/>
            </a:defPPr>
            <a:lvl1pPr marR="0" lvl="0" indent="0" algn="ctr" defTabSz="914309" fontAlgn="auto">
              <a:lnSpc>
                <a:spcPct val="90000"/>
              </a:lnSpc>
              <a:spcBef>
                <a:spcPct val="0"/>
              </a:spcBef>
              <a:spcAft>
                <a:spcPts val="0"/>
              </a:spcAft>
              <a:buClrTx/>
              <a:buSzTx/>
              <a:buFontTx/>
              <a:buNone/>
              <a:tabLst/>
              <a:defRPr kumimoji="0" sz="1600" b="1" i="0" u="none" strike="noStrike" cap="none" spc="0" normalizeH="0" baseline="0">
                <a:ln>
                  <a:noFill/>
                </a:ln>
                <a:solidFill>
                  <a:schemeClr val="bg1"/>
                </a:solidFill>
                <a:effectLst/>
                <a:uLnTx/>
                <a:uFillTx/>
                <a:latin typeface="Source Sans Pro" panose="020B0503030403020204" pitchFamily="34" charset="0"/>
                <a:ea typeface="Calibri" charset="0"/>
                <a:cs typeface="Calibri Light" panose="020F0302020204030204" pitchFamily="34" charset="0"/>
              </a:defRPr>
            </a:lvl1pPr>
          </a:lstStyle>
          <a:p>
            <a:r>
              <a:rPr lang="en-US" sz="1400">
                <a:solidFill>
                  <a:schemeClr val="tx1"/>
                </a:solidFill>
                <a:latin typeface="Source Sans Pro Semibold" panose="020B0503030403020204" pitchFamily="34" charset="0"/>
                <a:ea typeface="Source Sans Pro Semibold" panose="020B0503030403020204" pitchFamily="34" charset="0"/>
              </a:rPr>
              <a:t>Long-term Retention</a:t>
            </a:r>
          </a:p>
        </p:txBody>
      </p:sp>
      <p:sp>
        <p:nvSpPr>
          <p:cNvPr id="35" name="Rectangle: Rounded Corners 4">
            <a:extLst>
              <a:ext uri="{FF2B5EF4-FFF2-40B4-BE49-F238E27FC236}">
                <a16:creationId xmlns:a16="http://schemas.microsoft.com/office/drawing/2014/main" id="{AA5DBEC9-782A-334B-A3F0-A64A69C0FA77}"/>
              </a:ext>
            </a:extLst>
          </p:cNvPr>
          <p:cNvSpPr/>
          <p:nvPr/>
        </p:nvSpPr>
        <p:spPr>
          <a:xfrm>
            <a:off x="1262293" y="1914973"/>
            <a:ext cx="9658139" cy="2993917"/>
          </a:xfrm>
          <a:prstGeom prst="roundRect">
            <a:avLst>
              <a:gd name="adj" fmla="val 0"/>
            </a:avLst>
          </a:prstGeom>
          <a:noFill/>
          <a:ln w="12700" cap="flat" cmpd="sng" algn="ctr">
            <a:solidFill>
              <a:srgbClr val="C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u="none" strike="noStrike" kern="0" cap="none" spc="0" normalizeH="0" baseline="0" noProof="0">
              <a:ln>
                <a:noFill/>
              </a:ln>
              <a:solidFill>
                <a:srgbClr val="FFFFFF"/>
              </a:solidFill>
              <a:effectLst/>
              <a:uLnTx/>
              <a:uFillTx/>
              <a:latin typeface="Source Sans Pro Light" panose="020B0403030403020204" pitchFamily="34" charset="0"/>
              <a:ea typeface="+mn-ea"/>
              <a:cs typeface="+mn-cs"/>
            </a:endParaRPr>
          </a:p>
        </p:txBody>
      </p:sp>
      <p:sp>
        <p:nvSpPr>
          <p:cNvPr id="88" name="Rectangle 87">
            <a:extLst>
              <a:ext uri="{FF2B5EF4-FFF2-40B4-BE49-F238E27FC236}">
                <a16:creationId xmlns:a16="http://schemas.microsoft.com/office/drawing/2014/main" id="{225C48CF-8E3F-2B42-BC2D-6D26E9E09284}"/>
              </a:ext>
            </a:extLst>
          </p:cNvPr>
          <p:cNvSpPr/>
          <p:nvPr/>
        </p:nvSpPr>
        <p:spPr>
          <a:xfrm>
            <a:off x="1448504" y="4221121"/>
            <a:ext cx="9329917" cy="539122"/>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1">
                    <a:lumMod val="50000"/>
                  </a:schemeClr>
                </a:solidFill>
                <a:latin typeface="Source Sans Pro" panose="020B0503030403020204" pitchFamily="34" charset="0"/>
              </a:rPr>
              <a:t>Continuous Data Protection</a:t>
            </a:r>
          </a:p>
        </p:txBody>
      </p:sp>
      <p:pic>
        <p:nvPicPr>
          <p:cNvPr id="86" name="Graphic 85">
            <a:extLst>
              <a:ext uri="{FF2B5EF4-FFF2-40B4-BE49-F238E27FC236}">
                <a16:creationId xmlns:a16="http://schemas.microsoft.com/office/drawing/2014/main" id="{F41C84DA-7254-874E-9E1E-84CEDAFDD3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6591" y="2771118"/>
            <a:ext cx="891142" cy="891142"/>
          </a:xfrm>
          <a:prstGeom prst="rect">
            <a:avLst/>
          </a:prstGeom>
        </p:spPr>
      </p:pic>
      <p:pic>
        <p:nvPicPr>
          <p:cNvPr id="84" name="Graphic 83">
            <a:extLst>
              <a:ext uri="{FF2B5EF4-FFF2-40B4-BE49-F238E27FC236}">
                <a16:creationId xmlns:a16="http://schemas.microsoft.com/office/drawing/2014/main" id="{493A6911-15A0-DD40-8F8D-FE28AC3153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0284" y="2841634"/>
            <a:ext cx="669528" cy="669528"/>
          </a:xfrm>
          <a:prstGeom prst="rect">
            <a:avLst/>
          </a:prstGeom>
        </p:spPr>
      </p:pic>
      <p:pic>
        <p:nvPicPr>
          <p:cNvPr id="82" name="Graphic 81">
            <a:extLst>
              <a:ext uri="{FF2B5EF4-FFF2-40B4-BE49-F238E27FC236}">
                <a16:creationId xmlns:a16="http://schemas.microsoft.com/office/drawing/2014/main" id="{FCBF6944-9DE5-E440-BC87-406D70F2F1FA}"/>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06489" y="2680081"/>
            <a:ext cx="915659" cy="915660"/>
          </a:xfrm>
          <a:prstGeom prst="rect">
            <a:avLst/>
          </a:prstGeom>
        </p:spPr>
      </p:pic>
      <p:pic>
        <p:nvPicPr>
          <p:cNvPr id="80" name="Graphic 79">
            <a:extLst>
              <a:ext uri="{FF2B5EF4-FFF2-40B4-BE49-F238E27FC236}">
                <a16:creationId xmlns:a16="http://schemas.microsoft.com/office/drawing/2014/main" id="{A95393DE-0AC2-4442-BA14-CC220DF8545B}"/>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64688" y="2742024"/>
            <a:ext cx="794629" cy="794629"/>
          </a:xfrm>
          <a:prstGeom prst="rect">
            <a:avLst/>
          </a:prstGeom>
        </p:spPr>
      </p:pic>
      <p:pic>
        <p:nvPicPr>
          <p:cNvPr id="77" name="Graphic 76">
            <a:extLst>
              <a:ext uri="{FF2B5EF4-FFF2-40B4-BE49-F238E27FC236}">
                <a16:creationId xmlns:a16="http://schemas.microsoft.com/office/drawing/2014/main" id="{069AE416-DF09-E54F-B26B-224F234CA96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36210" y="2848449"/>
            <a:ext cx="736481" cy="736481"/>
          </a:xfrm>
          <a:prstGeom prst="rect">
            <a:avLst/>
          </a:prstGeom>
        </p:spPr>
      </p:pic>
      <p:sp>
        <p:nvSpPr>
          <p:cNvPr id="50" name="Rectangle 49">
            <a:extLst>
              <a:ext uri="{FF2B5EF4-FFF2-40B4-BE49-F238E27FC236}">
                <a16:creationId xmlns:a16="http://schemas.microsoft.com/office/drawing/2014/main" id="{9267C2D0-9486-0245-A90E-516ED83F367E}"/>
              </a:ext>
            </a:extLst>
          </p:cNvPr>
          <p:cNvSpPr/>
          <p:nvPr/>
        </p:nvSpPr>
        <p:spPr>
          <a:xfrm>
            <a:off x="4314919" y="2088174"/>
            <a:ext cx="3597086" cy="5305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1">
                    <a:lumMod val="50000"/>
                  </a:schemeClr>
                </a:solidFill>
                <a:latin typeface="Source Sans Pro" panose="020B0503030403020204" pitchFamily="34" charset="0"/>
              </a:rPr>
              <a:t>Orchestration  |  Automation  |  Analytics</a:t>
            </a:r>
          </a:p>
        </p:txBody>
      </p:sp>
      <p:grpSp>
        <p:nvGrpSpPr>
          <p:cNvPr id="42" name="Group 41">
            <a:extLst>
              <a:ext uri="{FF2B5EF4-FFF2-40B4-BE49-F238E27FC236}">
                <a16:creationId xmlns:a16="http://schemas.microsoft.com/office/drawing/2014/main" id="{79420754-7AD6-8649-A733-F28B6E10B9FA}"/>
              </a:ext>
            </a:extLst>
          </p:cNvPr>
          <p:cNvGrpSpPr/>
          <p:nvPr/>
        </p:nvGrpSpPr>
        <p:grpSpPr>
          <a:xfrm>
            <a:off x="1502406" y="-447719"/>
            <a:ext cx="9105098" cy="213861"/>
            <a:chOff x="1451258" y="866691"/>
            <a:chExt cx="10843425" cy="616469"/>
          </a:xfrm>
        </p:grpSpPr>
        <p:sp>
          <p:nvSpPr>
            <p:cNvPr id="44" name="Rectangle 43">
              <a:extLst>
                <a:ext uri="{FF2B5EF4-FFF2-40B4-BE49-F238E27FC236}">
                  <a16:creationId xmlns:a16="http://schemas.microsoft.com/office/drawing/2014/main" id="{5F5325B2-4EA1-4348-94F0-510833311EEA}"/>
                </a:ext>
              </a:extLst>
            </p:cNvPr>
            <p:cNvSpPr/>
            <p:nvPr/>
          </p:nvSpPr>
          <p:spPr>
            <a:xfrm>
              <a:off x="2692386" y="868267"/>
              <a:ext cx="914400" cy="613316"/>
            </a:xfrm>
            <a:prstGeom prst="rect">
              <a:avLst/>
            </a:prstGeom>
            <a:solidFill>
              <a:srgbClr val="294B9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bg1"/>
                </a:solidFill>
              </a:endParaRPr>
            </a:p>
          </p:txBody>
        </p:sp>
        <p:sp>
          <p:nvSpPr>
            <p:cNvPr id="45" name="Rectangle 44">
              <a:extLst>
                <a:ext uri="{FF2B5EF4-FFF2-40B4-BE49-F238E27FC236}">
                  <a16:creationId xmlns:a16="http://schemas.microsoft.com/office/drawing/2014/main" id="{6C0C5ACB-4824-2B4B-AEB4-4E7DBED8C294}"/>
                </a:ext>
              </a:extLst>
            </p:cNvPr>
            <p:cNvSpPr/>
            <p:nvPr/>
          </p:nvSpPr>
          <p:spPr>
            <a:xfrm>
              <a:off x="7656898" y="868267"/>
              <a:ext cx="914400" cy="613316"/>
            </a:xfrm>
            <a:prstGeom prst="rect">
              <a:avLst/>
            </a:prstGeom>
            <a:solidFill>
              <a:srgbClr val="6245B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bg1"/>
                </a:solidFill>
              </a:endParaRPr>
            </a:p>
          </p:txBody>
        </p:sp>
        <p:sp>
          <p:nvSpPr>
            <p:cNvPr id="46" name="Rectangle 45">
              <a:extLst>
                <a:ext uri="{FF2B5EF4-FFF2-40B4-BE49-F238E27FC236}">
                  <a16:creationId xmlns:a16="http://schemas.microsoft.com/office/drawing/2014/main" id="{A38D3304-CBD6-914A-9A0E-44161CD41DAF}"/>
                </a:ext>
              </a:extLst>
            </p:cNvPr>
            <p:cNvSpPr/>
            <p:nvPr/>
          </p:nvSpPr>
          <p:spPr>
            <a:xfrm>
              <a:off x="8898026" y="868267"/>
              <a:ext cx="914400" cy="613316"/>
            </a:xfrm>
            <a:prstGeom prst="rect">
              <a:avLst/>
            </a:prstGeom>
            <a:solidFill>
              <a:srgbClr val="2E0988"/>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bg1"/>
                </a:solidFill>
              </a:endParaRPr>
            </a:p>
          </p:txBody>
        </p:sp>
        <p:sp>
          <p:nvSpPr>
            <p:cNvPr id="47" name="Rectangle 46">
              <a:extLst>
                <a:ext uri="{FF2B5EF4-FFF2-40B4-BE49-F238E27FC236}">
                  <a16:creationId xmlns:a16="http://schemas.microsoft.com/office/drawing/2014/main" id="{AEAD393A-A03E-C041-8454-0037194DDC9E}"/>
                </a:ext>
              </a:extLst>
            </p:cNvPr>
            <p:cNvSpPr/>
            <p:nvPr/>
          </p:nvSpPr>
          <p:spPr>
            <a:xfrm>
              <a:off x="3933514" y="868267"/>
              <a:ext cx="914400" cy="613316"/>
            </a:xfrm>
            <a:prstGeom prst="rect">
              <a:avLst/>
            </a:prstGeom>
            <a:solidFill>
              <a:srgbClr val="215DAC"/>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bg1"/>
                </a:solidFill>
              </a:endParaRPr>
            </a:p>
          </p:txBody>
        </p:sp>
        <p:sp>
          <p:nvSpPr>
            <p:cNvPr id="48" name="Rectangle 47">
              <a:extLst>
                <a:ext uri="{FF2B5EF4-FFF2-40B4-BE49-F238E27FC236}">
                  <a16:creationId xmlns:a16="http://schemas.microsoft.com/office/drawing/2014/main" id="{E4D05737-5776-204B-A3D0-7778634F83C6}"/>
                </a:ext>
              </a:extLst>
            </p:cNvPr>
            <p:cNvSpPr/>
            <p:nvPr/>
          </p:nvSpPr>
          <p:spPr>
            <a:xfrm>
              <a:off x="1451258" y="866691"/>
              <a:ext cx="914400" cy="616469"/>
            </a:xfrm>
            <a:prstGeom prst="rect">
              <a:avLst/>
            </a:prstGeom>
            <a:solidFill>
              <a:srgbClr val="15438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solidFill>
                  <a:schemeClr val="tx1"/>
                </a:solidFill>
              </a:endParaRPr>
            </a:p>
          </p:txBody>
        </p:sp>
        <p:sp>
          <p:nvSpPr>
            <p:cNvPr id="49" name="Rectangle 48">
              <a:extLst>
                <a:ext uri="{FF2B5EF4-FFF2-40B4-BE49-F238E27FC236}">
                  <a16:creationId xmlns:a16="http://schemas.microsoft.com/office/drawing/2014/main" id="{68BC1389-25E1-C346-860C-97D9CF297850}"/>
                </a:ext>
              </a:extLst>
            </p:cNvPr>
            <p:cNvSpPr/>
            <p:nvPr/>
          </p:nvSpPr>
          <p:spPr>
            <a:xfrm>
              <a:off x="5174642" y="866691"/>
              <a:ext cx="914400" cy="616469"/>
            </a:xfrm>
            <a:prstGeom prst="rect">
              <a:avLst/>
            </a:prstGeom>
            <a:solidFill>
              <a:srgbClr val="6784AE"/>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solidFill>
                  <a:schemeClr val="tx1"/>
                </a:solidFill>
              </a:endParaRPr>
            </a:p>
          </p:txBody>
        </p:sp>
        <p:sp>
          <p:nvSpPr>
            <p:cNvPr id="51" name="Rectangle 50">
              <a:extLst>
                <a:ext uri="{FF2B5EF4-FFF2-40B4-BE49-F238E27FC236}">
                  <a16:creationId xmlns:a16="http://schemas.microsoft.com/office/drawing/2014/main" id="{B1E64D62-B4B5-DD42-9D6B-4343EDF3CD71}"/>
                </a:ext>
              </a:extLst>
            </p:cNvPr>
            <p:cNvSpPr/>
            <p:nvPr/>
          </p:nvSpPr>
          <p:spPr>
            <a:xfrm>
              <a:off x="6415770" y="866691"/>
              <a:ext cx="914400" cy="616469"/>
            </a:xfrm>
            <a:prstGeom prst="rect">
              <a:avLst/>
            </a:prstGeom>
            <a:solidFill>
              <a:srgbClr val="43BB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solidFill>
                  <a:schemeClr val="tx1"/>
                </a:solidFill>
              </a:endParaRPr>
            </a:p>
          </p:txBody>
        </p:sp>
        <p:sp>
          <p:nvSpPr>
            <p:cNvPr id="52" name="Rectangle 51">
              <a:extLst>
                <a:ext uri="{FF2B5EF4-FFF2-40B4-BE49-F238E27FC236}">
                  <a16:creationId xmlns:a16="http://schemas.microsoft.com/office/drawing/2014/main" id="{F20F0A72-0085-FD42-B5D7-812E8EB2BA59}"/>
                </a:ext>
              </a:extLst>
            </p:cNvPr>
            <p:cNvSpPr/>
            <p:nvPr/>
          </p:nvSpPr>
          <p:spPr>
            <a:xfrm>
              <a:off x="10139154" y="866691"/>
              <a:ext cx="914400" cy="616469"/>
            </a:xfrm>
            <a:prstGeom prst="rect">
              <a:avLst/>
            </a:prstGeom>
            <a:solidFill>
              <a:srgbClr val="1D2137"/>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solidFill>
                  <a:schemeClr val="tx1"/>
                </a:solidFill>
              </a:endParaRPr>
            </a:p>
          </p:txBody>
        </p:sp>
        <p:sp>
          <p:nvSpPr>
            <p:cNvPr id="54" name="Rectangle 53">
              <a:extLst>
                <a:ext uri="{FF2B5EF4-FFF2-40B4-BE49-F238E27FC236}">
                  <a16:creationId xmlns:a16="http://schemas.microsoft.com/office/drawing/2014/main" id="{392830BD-0168-CB44-B405-F24A2EE9A6F2}"/>
                </a:ext>
              </a:extLst>
            </p:cNvPr>
            <p:cNvSpPr/>
            <p:nvPr/>
          </p:nvSpPr>
          <p:spPr>
            <a:xfrm>
              <a:off x="11380283" y="866691"/>
              <a:ext cx="914400" cy="616469"/>
            </a:xfrm>
            <a:prstGeom prst="rect">
              <a:avLst/>
            </a:prstGeom>
            <a:solidFill>
              <a:srgbClr val="2198F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solidFill>
                  <a:schemeClr val="tx1"/>
                </a:solidFill>
              </a:endParaRPr>
            </a:p>
          </p:txBody>
        </p:sp>
      </p:grpSp>
      <p:pic>
        <p:nvPicPr>
          <p:cNvPr id="1028" name="Picture 4">
            <a:extLst>
              <a:ext uri="{FF2B5EF4-FFF2-40B4-BE49-F238E27FC236}">
                <a16:creationId xmlns:a16="http://schemas.microsoft.com/office/drawing/2014/main" id="{BFE51647-3025-4FFE-B8A6-A5DB9DBD565E}"/>
              </a:ext>
            </a:extLst>
          </p:cNvPr>
          <p:cNvPicPr>
            <a:picLocks noChangeAspect="1" noChangeArrowheads="1"/>
          </p:cNvPicPr>
          <p:nvPr/>
        </p:nvPicPr>
        <p:blipFill rotWithShape="1">
          <a:blip r:embed="rId13" cstate="email">
            <a:extLst>
              <a:ext uri="{28A0092B-C50C-407E-A947-70E740481C1C}">
                <a14:useLocalDpi xmlns:a14="http://schemas.microsoft.com/office/drawing/2010/main" val="0"/>
              </a:ext>
            </a:extLst>
          </a:blip>
          <a:srcRect t="25397" b="23121"/>
          <a:stretch/>
        </p:blipFill>
        <p:spPr bwMode="auto">
          <a:xfrm>
            <a:off x="9194333" y="5809302"/>
            <a:ext cx="1091686" cy="3122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EKS Spinning up Wordpress - Jonah Jones - Medium">
            <a:extLst>
              <a:ext uri="{FF2B5EF4-FFF2-40B4-BE49-F238E27FC236}">
                <a16:creationId xmlns:a16="http://schemas.microsoft.com/office/drawing/2014/main" id="{A6AB5A41-4BCE-4C68-9F63-7986B8668FD6}"/>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6221235" y="5810593"/>
            <a:ext cx="1171878" cy="31779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a:extLst>
              <a:ext uri="{FF2B5EF4-FFF2-40B4-BE49-F238E27FC236}">
                <a16:creationId xmlns:a16="http://schemas.microsoft.com/office/drawing/2014/main" id="{C4632330-B4C8-47CC-84C7-C4211631231A}"/>
              </a:ext>
            </a:extLst>
          </p:cNvPr>
          <p:cNvPicPr>
            <a:picLocks noChangeAspect="1"/>
          </p:cNvPicPr>
          <p:nvPr/>
        </p:nvPicPr>
        <p:blipFill>
          <a:blip r:embed="rId15"/>
          <a:stretch>
            <a:fillRect/>
          </a:stretch>
        </p:blipFill>
        <p:spPr>
          <a:xfrm>
            <a:off x="1972900" y="5870224"/>
            <a:ext cx="841835" cy="143961"/>
          </a:xfrm>
          <a:prstGeom prst="rect">
            <a:avLst/>
          </a:prstGeom>
        </p:spPr>
      </p:pic>
      <p:pic>
        <p:nvPicPr>
          <p:cNvPr id="1034" name="Picture 10" descr="Google Kubernetes Engine">
            <a:extLst>
              <a:ext uri="{FF2B5EF4-FFF2-40B4-BE49-F238E27FC236}">
                <a16:creationId xmlns:a16="http://schemas.microsoft.com/office/drawing/2014/main" id="{DE808257-163A-471C-A31D-438D2C90F0FC}"/>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4800967" y="5737685"/>
            <a:ext cx="705654" cy="40904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18489671-662D-DC4A-B458-11DA1C0FB871}"/>
              </a:ext>
            </a:extLst>
          </p:cNvPr>
          <p:cNvPicPr>
            <a:picLocks noChangeAspect="1"/>
          </p:cNvPicPr>
          <p:nvPr/>
        </p:nvPicPr>
        <p:blipFill>
          <a:blip r:embed="rId17"/>
          <a:stretch>
            <a:fillRect/>
          </a:stretch>
        </p:blipFill>
        <p:spPr>
          <a:xfrm>
            <a:off x="7914128" y="5836955"/>
            <a:ext cx="699082" cy="284582"/>
          </a:xfrm>
          <a:prstGeom prst="rect">
            <a:avLst/>
          </a:prstGeom>
        </p:spPr>
      </p:pic>
      <p:pic>
        <p:nvPicPr>
          <p:cNvPr id="41" name="Graphic 40">
            <a:extLst>
              <a:ext uri="{FF2B5EF4-FFF2-40B4-BE49-F238E27FC236}">
                <a16:creationId xmlns:a16="http://schemas.microsoft.com/office/drawing/2014/main" id="{15B311B0-D4B6-F542-A71B-00B092E1FC7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814159" y="5035119"/>
            <a:ext cx="964262" cy="642841"/>
          </a:xfrm>
          <a:prstGeom prst="rect">
            <a:avLst/>
          </a:prstGeom>
        </p:spPr>
      </p:pic>
      <p:pic>
        <p:nvPicPr>
          <p:cNvPr id="53" name="Picture 52" descr="A picture containing drawing&#10;&#10;Description automatically generated">
            <a:extLst>
              <a:ext uri="{FF2B5EF4-FFF2-40B4-BE49-F238E27FC236}">
                <a16:creationId xmlns:a16="http://schemas.microsoft.com/office/drawing/2014/main" id="{8CF74A71-77D1-3845-A12A-8C7C4779EB51}"/>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1354220" y="5033291"/>
            <a:ext cx="1802055" cy="594235"/>
          </a:xfrm>
          <a:prstGeom prst="rect">
            <a:avLst/>
          </a:prstGeom>
        </p:spPr>
      </p:pic>
      <p:pic>
        <p:nvPicPr>
          <p:cNvPr id="55" name="Picture 54" descr="A picture containing drawing&#10;&#10;Description automatically generated">
            <a:extLst>
              <a:ext uri="{FF2B5EF4-FFF2-40B4-BE49-F238E27FC236}">
                <a16:creationId xmlns:a16="http://schemas.microsoft.com/office/drawing/2014/main" id="{C432AD8B-0301-1B4A-A307-149E5F5516D1}"/>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6368119" y="5032580"/>
            <a:ext cx="1497739" cy="580034"/>
          </a:xfrm>
          <a:prstGeom prst="rect">
            <a:avLst/>
          </a:prstGeom>
        </p:spPr>
      </p:pic>
      <p:pic>
        <p:nvPicPr>
          <p:cNvPr id="56" name="Graphic 55">
            <a:extLst>
              <a:ext uri="{FF2B5EF4-FFF2-40B4-BE49-F238E27FC236}">
                <a16:creationId xmlns:a16="http://schemas.microsoft.com/office/drawing/2014/main" id="{CA8BFFFF-285E-F94C-8246-5859F624AB49}"/>
              </a:ext>
            </a:extLst>
          </p:cNvPr>
          <p:cNvPicPr>
            <a:picLocks noChangeAspect="1"/>
          </p:cNvPicPr>
          <p:nvPr/>
        </p:nvPicPr>
        <p:blipFill>
          <a:blip r:embed="rId22" cstate="email">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393540" y="5096601"/>
            <a:ext cx="488783" cy="488783"/>
          </a:xfrm>
          <a:prstGeom prst="rect">
            <a:avLst/>
          </a:prstGeom>
        </p:spPr>
      </p:pic>
      <p:pic>
        <p:nvPicPr>
          <p:cNvPr id="57" name="Picture 56" descr="A picture containing drawing&#10;&#10;Description automatically generated">
            <a:extLst>
              <a:ext uri="{FF2B5EF4-FFF2-40B4-BE49-F238E27FC236}">
                <a16:creationId xmlns:a16="http://schemas.microsoft.com/office/drawing/2014/main" id="{78392F10-70EE-3344-95C6-C22EFC872A2D}"/>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3381634" y="5110334"/>
            <a:ext cx="1631159" cy="416285"/>
          </a:xfrm>
          <a:prstGeom prst="rect">
            <a:avLst/>
          </a:prstGeom>
        </p:spPr>
      </p:pic>
      <p:pic>
        <p:nvPicPr>
          <p:cNvPr id="58" name="Graphic 57">
            <a:extLst>
              <a:ext uri="{FF2B5EF4-FFF2-40B4-BE49-F238E27FC236}">
                <a16:creationId xmlns:a16="http://schemas.microsoft.com/office/drawing/2014/main" id="{B1BF961C-4A66-5443-BCD2-1A4A6247C40C}"/>
              </a:ext>
            </a:extLst>
          </p:cNvPr>
          <p:cNvPicPr>
            <a:picLocks noChangeAspect="1"/>
          </p:cNvPicPr>
          <p:nvPr/>
        </p:nvPicPr>
        <p:blipFill>
          <a:blip r:embed="rId25" cstate="email">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364101" y="4918998"/>
            <a:ext cx="964262" cy="964262"/>
          </a:xfrm>
          <a:prstGeom prst="rect">
            <a:avLst/>
          </a:prstGeom>
        </p:spPr>
      </p:pic>
      <p:sp>
        <p:nvSpPr>
          <p:cNvPr id="59" name="Rectangle 58">
            <a:extLst>
              <a:ext uri="{FF2B5EF4-FFF2-40B4-BE49-F238E27FC236}">
                <a16:creationId xmlns:a16="http://schemas.microsoft.com/office/drawing/2014/main" id="{440F0024-C41D-F446-AFC8-0A301809EFC6}"/>
              </a:ext>
            </a:extLst>
          </p:cNvPr>
          <p:cNvSpPr/>
          <p:nvPr/>
        </p:nvSpPr>
        <p:spPr>
          <a:xfrm>
            <a:off x="4019951" y="1292938"/>
            <a:ext cx="4152099" cy="369332"/>
          </a:xfrm>
          <a:prstGeom prst="rect">
            <a:avLst/>
          </a:prstGeom>
        </p:spPr>
        <p:txBody>
          <a:bodyPr wrap="none">
            <a:spAutoFit/>
          </a:bodyPr>
          <a:lstStyle/>
          <a:p>
            <a:pPr algn="ctr"/>
            <a:r>
              <a:rPr lang="en-US" dirty="0">
                <a:latin typeface="Source Sans Pro" panose="020B0503030403020204" pitchFamily="34" charset="0"/>
                <a:ea typeface="Source Sans Pro" panose="020B0503030403020204" pitchFamily="34" charset="0"/>
                <a:cs typeface="Calibri Light" panose="020F0502020204030204" pitchFamily="34" charset="0"/>
              </a:rPr>
              <a:t>Cloud Data Management and Protection</a:t>
            </a:r>
            <a:endParaRPr lang="en-US" dirty="0">
              <a:latin typeface="Source Sans Pro" panose="020B0503030403020204" pitchFamily="34" charset="0"/>
              <a:ea typeface="Source Sans Pro" panose="020B0503030403020204" pitchFamily="34" charset="0"/>
            </a:endParaRPr>
          </a:p>
        </p:txBody>
      </p:sp>
      <p:sp>
        <p:nvSpPr>
          <p:cNvPr id="60" name="Title 5">
            <a:extLst>
              <a:ext uri="{FF2B5EF4-FFF2-40B4-BE49-F238E27FC236}">
                <a16:creationId xmlns:a16="http://schemas.microsoft.com/office/drawing/2014/main" id="{123D0738-952B-E040-87A9-A5C4F03FA9EE}"/>
              </a:ext>
            </a:extLst>
          </p:cNvPr>
          <p:cNvSpPr txBox="1">
            <a:spLocks/>
          </p:cNvSpPr>
          <p:nvPr/>
        </p:nvSpPr>
        <p:spPr>
          <a:xfrm>
            <a:off x="9103149" y="3522479"/>
            <a:ext cx="1503652" cy="478214"/>
          </a:xfrm>
          <a:prstGeom prst="rect">
            <a:avLst/>
          </a:prstGeom>
          <a:ln>
            <a:noFill/>
          </a:ln>
        </p:spPr>
        <p:txBody>
          <a:bodyPr vert="horz" lIns="0" tIns="0" rIns="0" bIns="0" rtlCol="0" anchor="t">
            <a:noAutofit/>
          </a:bodyPr>
          <a:lstStyle>
            <a:defPPr>
              <a:defRPr lang="en-US"/>
            </a:defPPr>
            <a:lvl1pPr marR="0" lvl="0" indent="0" algn="ctr" defTabSz="914309" fontAlgn="auto">
              <a:lnSpc>
                <a:spcPct val="90000"/>
              </a:lnSpc>
              <a:spcBef>
                <a:spcPct val="0"/>
              </a:spcBef>
              <a:spcAft>
                <a:spcPts val="0"/>
              </a:spcAft>
              <a:buClrTx/>
              <a:buSzTx/>
              <a:buFontTx/>
              <a:buNone/>
              <a:tabLst/>
              <a:defRPr kumimoji="0" sz="1600" b="1" i="0" u="none" strike="noStrike" cap="none" spc="0" normalizeH="0" baseline="0">
                <a:ln>
                  <a:noFill/>
                </a:ln>
                <a:solidFill>
                  <a:schemeClr val="bg1"/>
                </a:solidFill>
                <a:effectLst/>
                <a:uLnTx/>
                <a:uFillTx/>
                <a:latin typeface="Source Sans Pro" panose="020B0503030403020204" pitchFamily="34" charset="0"/>
                <a:ea typeface="Calibri" charset="0"/>
                <a:cs typeface="Calibri Light" panose="020F0302020204030204" pitchFamily="34" charset="0"/>
              </a:defRPr>
            </a:lvl1pPr>
          </a:lstStyle>
          <a:p>
            <a:r>
              <a:rPr lang="en-US" sz="1400">
                <a:solidFill>
                  <a:schemeClr val="tx1"/>
                </a:solidFill>
                <a:latin typeface="Source Sans Pro Semibold" panose="020B0503030403020204" pitchFamily="34" charset="0"/>
                <a:ea typeface="Source Sans Pro Semibold" panose="020B0503030403020204" pitchFamily="34" charset="0"/>
              </a:rPr>
              <a:t>Security &amp; Compliance</a:t>
            </a:r>
          </a:p>
        </p:txBody>
      </p:sp>
      <p:pic>
        <p:nvPicPr>
          <p:cNvPr id="64" name="Graphic 63">
            <a:extLst>
              <a:ext uri="{FF2B5EF4-FFF2-40B4-BE49-F238E27FC236}">
                <a16:creationId xmlns:a16="http://schemas.microsoft.com/office/drawing/2014/main" id="{29E4FBBB-ADE1-6143-9AF6-C6FA6E3459C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9496705" y="2839173"/>
            <a:ext cx="650570" cy="650570"/>
          </a:xfrm>
          <a:prstGeom prst="rect">
            <a:avLst/>
          </a:prstGeom>
        </p:spPr>
      </p:pic>
      <p:pic>
        <p:nvPicPr>
          <p:cNvPr id="9" name="Graphic 8">
            <a:extLst>
              <a:ext uri="{FF2B5EF4-FFF2-40B4-BE49-F238E27FC236}">
                <a16:creationId xmlns:a16="http://schemas.microsoft.com/office/drawing/2014/main" id="{6CAC3A91-9A76-5248-8433-88F57D25BEE2}"/>
              </a:ext>
            </a:extLst>
          </p:cNvPr>
          <p:cNvPicPr>
            <a:picLocks noChangeAspect="1"/>
          </p:cNvPicPr>
          <p:nvPr/>
        </p:nvPicPr>
        <p:blipFill>
          <a:blip r:embed="rId29" cstate="email">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340801" y="5421865"/>
            <a:ext cx="1040678" cy="1040678"/>
          </a:xfrm>
          <a:prstGeom prst="rect">
            <a:avLst/>
          </a:prstGeom>
        </p:spPr>
      </p:pic>
      <p:sp>
        <p:nvSpPr>
          <p:cNvPr id="6" name="Title 5">
            <a:extLst>
              <a:ext uri="{FF2B5EF4-FFF2-40B4-BE49-F238E27FC236}">
                <a16:creationId xmlns:a16="http://schemas.microsoft.com/office/drawing/2014/main" id="{51E6555D-58E9-C541-BF07-BBB1C92267AD}"/>
              </a:ext>
            </a:extLst>
          </p:cNvPr>
          <p:cNvSpPr>
            <a:spLocks noGrp="1"/>
          </p:cNvSpPr>
          <p:nvPr>
            <p:ph type="title"/>
          </p:nvPr>
        </p:nvSpPr>
        <p:spPr>
          <a:xfrm>
            <a:off x="457200" y="642139"/>
            <a:ext cx="11277600" cy="829456"/>
          </a:xfrm>
        </p:spPr>
        <p:txBody>
          <a:bodyPr/>
          <a:lstStyle/>
          <a:p>
            <a:pPr algn="ctr"/>
            <a:r>
              <a:rPr lang="en-US" dirty="0"/>
              <a:t>The Zerto Platform</a:t>
            </a:r>
          </a:p>
        </p:txBody>
      </p:sp>
    </p:spTree>
    <p:extLst>
      <p:ext uri="{BB962C8B-B14F-4D97-AF65-F5344CB8AC3E}">
        <p14:creationId xmlns:p14="http://schemas.microsoft.com/office/powerpoint/2010/main" val="23484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F59F-8627-4F67-9E7F-A4933C0A3929}"/>
              </a:ext>
            </a:extLst>
          </p:cNvPr>
          <p:cNvSpPr>
            <a:spLocks noGrp="1"/>
          </p:cNvSpPr>
          <p:nvPr>
            <p:ph type="title"/>
          </p:nvPr>
        </p:nvSpPr>
        <p:spPr/>
        <p:txBody>
          <a:bodyPr/>
          <a:lstStyle/>
          <a:p>
            <a:r>
              <a:rPr lang="en-US" dirty="0"/>
              <a:t>Zerto Capabilities</a:t>
            </a:r>
          </a:p>
        </p:txBody>
      </p:sp>
      <p:pic>
        <p:nvPicPr>
          <p:cNvPr id="3" name="Picture 2">
            <a:extLst>
              <a:ext uri="{FF2B5EF4-FFF2-40B4-BE49-F238E27FC236}">
                <a16:creationId xmlns:a16="http://schemas.microsoft.com/office/drawing/2014/main" id="{516AC4E1-AA6F-479D-AF7B-DE7D47690A25}"/>
              </a:ext>
            </a:extLst>
          </p:cNvPr>
          <p:cNvPicPr>
            <a:picLocks noChangeAspect="1"/>
          </p:cNvPicPr>
          <p:nvPr/>
        </p:nvPicPr>
        <p:blipFill>
          <a:blip r:embed="rId2" cstate="screen">
            <a:extLst>
              <a:ext uri="{28A0092B-C50C-407E-A947-70E740481C1C}">
                <a14:useLocalDpi xmlns:a14="http://schemas.microsoft.com/office/drawing/2010/main"/>
              </a:ext>
            </a:extLst>
          </a:blip>
          <a:stretch/>
        </p:blipFill>
        <p:spPr bwMode="gray">
          <a:xfrm>
            <a:off x="802433" y="1821144"/>
            <a:ext cx="612648" cy="612648"/>
          </a:xfrm>
          <a:prstGeom prst="rect">
            <a:avLst/>
          </a:prstGeom>
        </p:spPr>
      </p:pic>
      <p:sp>
        <p:nvSpPr>
          <p:cNvPr id="11" name="TextBox 10">
            <a:extLst>
              <a:ext uri="{FF2B5EF4-FFF2-40B4-BE49-F238E27FC236}">
                <a16:creationId xmlns:a16="http://schemas.microsoft.com/office/drawing/2014/main" id="{E61F2F0A-6174-41BA-B360-3F1D80C13589}"/>
              </a:ext>
            </a:extLst>
          </p:cNvPr>
          <p:cNvSpPr txBox="1"/>
          <p:nvPr/>
        </p:nvSpPr>
        <p:spPr bwMode="gray">
          <a:xfrm>
            <a:off x="802433"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Repeatability</a:t>
            </a:r>
          </a:p>
        </p:txBody>
      </p:sp>
      <p:sp>
        <p:nvSpPr>
          <p:cNvPr id="12" name="TextBox 11">
            <a:extLst>
              <a:ext uri="{FF2B5EF4-FFF2-40B4-BE49-F238E27FC236}">
                <a16:creationId xmlns:a16="http://schemas.microsoft.com/office/drawing/2014/main" id="{FC2B7FAA-33D2-4071-A76A-D23827EC9079}"/>
              </a:ext>
            </a:extLst>
          </p:cNvPr>
          <p:cNvSpPr txBox="1"/>
          <p:nvPr/>
        </p:nvSpPr>
        <p:spPr bwMode="gray">
          <a:xfrm>
            <a:off x="802433" y="3213298"/>
            <a:ext cx="2239347" cy="861774"/>
          </a:xfrm>
          <a:prstGeom prst="rect">
            <a:avLst/>
          </a:prstGeom>
          <a:noFill/>
        </p:spPr>
        <p:txBody>
          <a:bodyPr vert="horz" wrap="square" lIns="0" tIns="0" rIns="0" bIns="0" rtlCol="0">
            <a:spAutoFit/>
          </a:bodyPr>
          <a:lstStyle/>
          <a:p>
            <a:pPr>
              <a:spcBef>
                <a:spcPts val="600"/>
              </a:spcBef>
            </a:pPr>
            <a:r>
              <a:rPr lang="en-IN" sz="1400" dirty="0"/>
              <a:t>Built-in orchestration and automation, the migration workflow is the same from one application to the next</a:t>
            </a:r>
            <a:endParaRPr lang="en-US" sz="1400" dirty="0"/>
          </a:p>
        </p:txBody>
      </p:sp>
      <p:pic>
        <p:nvPicPr>
          <p:cNvPr id="9" name="Picture 8">
            <a:extLst>
              <a:ext uri="{FF2B5EF4-FFF2-40B4-BE49-F238E27FC236}">
                <a16:creationId xmlns:a16="http://schemas.microsoft.com/office/drawing/2014/main" id="{BA5E4751-65EE-478B-A25D-128FA8ED1000}"/>
              </a:ext>
            </a:extLst>
          </p:cNvPr>
          <p:cNvPicPr>
            <a:picLocks noChangeAspect="1"/>
          </p:cNvPicPr>
          <p:nvPr/>
        </p:nvPicPr>
        <p:blipFill>
          <a:blip r:embed="rId3" cstate="screen">
            <a:extLst>
              <a:ext uri="{28A0092B-C50C-407E-A947-70E740481C1C}">
                <a14:useLocalDpi xmlns:a14="http://schemas.microsoft.com/office/drawing/2010/main"/>
              </a:ext>
            </a:extLst>
          </a:blip>
          <a:stretch/>
        </p:blipFill>
        <p:spPr bwMode="gray">
          <a:xfrm>
            <a:off x="3575258" y="1821144"/>
            <a:ext cx="612648" cy="612648"/>
          </a:xfrm>
          <a:prstGeom prst="rect">
            <a:avLst/>
          </a:prstGeom>
        </p:spPr>
      </p:pic>
      <p:sp>
        <p:nvSpPr>
          <p:cNvPr id="13" name="TextBox 12">
            <a:extLst>
              <a:ext uri="{FF2B5EF4-FFF2-40B4-BE49-F238E27FC236}">
                <a16:creationId xmlns:a16="http://schemas.microsoft.com/office/drawing/2014/main" id="{7EF3BF80-3763-4196-AD70-55F6EF497CD1}"/>
              </a:ext>
            </a:extLst>
          </p:cNvPr>
          <p:cNvSpPr txBox="1"/>
          <p:nvPr/>
        </p:nvSpPr>
        <p:spPr bwMode="gray">
          <a:xfrm>
            <a:off x="3575258"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Reduced Downtime</a:t>
            </a:r>
          </a:p>
        </p:txBody>
      </p:sp>
      <p:sp>
        <p:nvSpPr>
          <p:cNvPr id="14" name="TextBox 13">
            <a:extLst>
              <a:ext uri="{FF2B5EF4-FFF2-40B4-BE49-F238E27FC236}">
                <a16:creationId xmlns:a16="http://schemas.microsoft.com/office/drawing/2014/main" id="{CF8898D2-08BF-4288-9C94-08C0E66BFEB9}"/>
              </a:ext>
            </a:extLst>
          </p:cNvPr>
          <p:cNvSpPr txBox="1"/>
          <p:nvPr/>
        </p:nvSpPr>
        <p:spPr bwMode="gray">
          <a:xfrm>
            <a:off x="3575258" y="3213298"/>
            <a:ext cx="2239347" cy="861774"/>
          </a:xfrm>
          <a:prstGeom prst="rect">
            <a:avLst/>
          </a:prstGeom>
          <a:noFill/>
        </p:spPr>
        <p:txBody>
          <a:bodyPr vert="horz" wrap="square" lIns="0" tIns="0" rIns="0" bIns="0" rtlCol="0">
            <a:spAutoFit/>
          </a:bodyPr>
          <a:lstStyle/>
          <a:p>
            <a:pPr>
              <a:spcBef>
                <a:spcPts val="600"/>
              </a:spcBef>
            </a:pPr>
            <a:r>
              <a:rPr lang="en-IN" sz="1400" dirty="0"/>
              <a:t>Provides full confidence that the migration will go as planned—with zero data loss and minimal downtime</a:t>
            </a:r>
            <a:endParaRPr lang="en-US" sz="1400" dirty="0"/>
          </a:p>
        </p:txBody>
      </p:sp>
      <p:pic>
        <p:nvPicPr>
          <p:cNvPr id="10" name="Picture 9">
            <a:extLst>
              <a:ext uri="{FF2B5EF4-FFF2-40B4-BE49-F238E27FC236}">
                <a16:creationId xmlns:a16="http://schemas.microsoft.com/office/drawing/2014/main" id="{0C0EB5D6-6E18-4183-A5BB-E8E5FB0B59F9}"/>
              </a:ext>
            </a:extLst>
          </p:cNvPr>
          <p:cNvPicPr>
            <a:picLocks noChangeAspect="1"/>
          </p:cNvPicPr>
          <p:nvPr/>
        </p:nvPicPr>
        <p:blipFill>
          <a:blip r:embed="rId4" cstate="screen">
            <a:extLst>
              <a:ext uri="{28A0092B-C50C-407E-A947-70E740481C1C}">
                <a14:useLocalDpi xmlns:a14="http://schemas.microsoft.com/office/drawing/2010/main"/>
              </a:ext>
            </a:extLst>
          </a:blip>
          <a:stretch/>
        </p:blipFill>
        <p:spPr bwMode="gray">
          <a:xfrm>
            <a:off x="6213549" y="1821144"/>
            <a:ext cx="612648" cy="612648"/>
          </a:xfrm>
          <a:prstGeom prst="rect">
            <a:avLst/>
          </a:prstGeom>
        </p:spPr>
      </p:pic>
      <p:sp>
        <p:nvSpPr>
          <p:cNvPr id="15" name="TextBox 14">
            <a:extLst>
              <a:ext uri="{FF2B5EF4-FFF2-40B4-BE49-F238E27FC236}">
                <a16:creationId xmlns:a16="http://schemas.microsoft.com/office/drawing/2014/main" id="{A207BB70-BB0D-47E5-A64B-2CBE8B10EA25}"/>
              </a:ext>
            </a:extLst>
          </p:cNvPr>
          <p:cNvSpPr txBox="1"/>
          <p:nvPr/>
        </p:nvSpPr>
        <p:spPr bwMode="gray">
          <a:xfrm>
            <a:off x="621354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Visibility</a:t>
            </a:r>
          </a:p>
        </p:txBody>
      </p:sp>
      <p:sp>
        <p:nvSpPr>
          <p:cNvPr id="16" name="TextBox 15">
            <a:extLst>
              <a:ext uri="{FF2B5EF4-FFF2-40B4-BE49-F238E27FC236}">
                <a16:creationId xmlns:a16="http://schemas.microsoft.com/office/drawing/2014/main" id="{ECC37854-0F23-4DCF-A461-90AC5CCD6B59}"/>
              </a:ext>
            </a:extLst>
          </p:cNvPr>
          <p:cNvSpPr txBox="1"/>
          <p:nvPr/>
        </p:nvSpPr>
        <p:spPr bwMode="gray">
          <a:xfrm>
            <a:off x="6213549" y="3213298"/>
            <a:ext cx="2384007" cy="1077218"/>
          </a:xfrm>
          <a:prstGeom prst="rect">
            <a:avLst/>
          </a:prstGeom>
          <a:noFill/>
        </p:spPr>
        <p:txBody>
          <a:bodyPr vert="horz" wrap="square" lIns="0" tIns="0" rIns="0" bIns="0" rtlCol="0">
            <a:spAutoFit/>
          </a:bodyPr>
          <a:lstStyle/>
          <a:p>
            <a:pPr>
              <a:spcBef>
                <a:spcPts val="600"/>
              </a:spcBef>
            </a:pPr>
            <a:r>
              <a:rPr lang="en-IN" sz="1400" dirty="0"/>
              <a:t>Nondisruptive testing capabilities allows to migrate the applications without impacting production applications</a:t>
            </a:r>
            <a:endParaRPr lang="en-US" sz="1400" dirty="0"/>
          </a:p>
        </p:txBody>
      </p:sp>
      <p:pic>
        <p:nvPicPr>
          <p:cNvPr id="8" name="Picture 7">
            <a:extLst>
              <a:ext uri="{FF2B5EF4-FFF2-40B4-BE49-F238E27FC236}">
                <a16:creationId xmlns:a16="http://schemas.microsoft.com/office/drawing/2014/main" id="{14E2E7E0-DBFE-4787-8D82-82F7A4F0EB7C}"/>
              </a:ext>
            </a:extLst>
          </p:cNvPr>
          <p:cNvPicPr>
            <a:picLocks noChangeAspect="1"/>
          </p:cNvPicPr>
          <p:nvPr/>
        </p:nvPicPr>
        <p:blipFill>
          <a:blip r:embed="rId5" cstate="screen">
            <a:extLst>
              <a:ext uri="{28A0092B-C50C-407E-A947-70E740481C1C}">
                <a14:useLocalDpi xmlns:a14="http://schemas.microsoft.com/office/drawing/2010/main"/>
              </a:ext>
            </a:extLst>
          </a:blip>
          <a:stretch/>
        </p:blipFill>
        <p:spPr bwMode="gray">
          <a:xfrm>
            <a:off x="9120909" y="1821144"/>
            <a:ext cx="612648" cy="612648"/>
          </a:xfrm>
          <a:prstGeom prst="rect">
            <a:avLst/>
          </a:prstGeom>
        </p:spPr>
      </p:pic>
      <p:sp>
        <p:nvSpPr>
          <p:cNvPr id="17" name="TextBox 16">
            <a:extLst>
              <a:ext uri="{FF2B5EF4-FFF2-40B4-BE49-F238E27FC236}">
                <a16:creationId xmlns:a16="http://schemas.microsoft.com/office/drawing/2014/main" id="{9E2B34DE-CAA0-4108-82B8-A457BAA55572}"/>
              </a:ext>
            </a:extLst>
          </p:cNvPr>
          <p:cNvSpPr txBox="1"/>
          <p:nvPr/>
        </p:nvSpPr>
        <p:spPr bwMode="gray">
          <a:xfrm>
            <a:off x="912090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Consistency</a:t>
            </a:r>
          </a:p>
        </p:txBody>
      </p:sp>
      <p:sp>
        <p:nvSpPr>
          <p:cNvPr id="18" name="TextBox 17">
            <a:extLst>
              <a:ext uri="{FF2B5EF4-FFF2-40B4-BE49-F238E27FC236}">
                <a16:creationId xmlns:a16="http://schemas.microsoft.com/office/drawing/2014/main" id="{72F7F779-A287-4510-9D76-FE243DFD6DEF}"/>
              </a:ext>
            </a:extLst>
          </p:cNvPr>
          <p:cNvSpPr txBox="1"/>
          <p:nvPr/>
        </p:nvSpPr>
        <p:spPr bwMode="gray">
          <a:xfrm>
            <a:off x="9120909" y="3213298"/>
            <a:ext cx="2239347" cy="1077218"/>
          </a:xfrm>
          <a:prstGeom prst="rect">
            <a:avLst/>
          </a:prstGeom>
          <a:noFill/>
        </p:spPr>
        <p:txBody>
          <a:bodyPr vert="horz" wrap="square" lIns="0" tIns="0" rIns="0" bIns="0" rtlCol="0">
            <a:spAutoFit/>
          </a:bodyPr>
          <a:lstStyle/>
          <a:p>
            <a:pPr>
              <a:spcBef>
                <a:spcPts val="600"/>
              </a:spcBef>
            </a:pPr>
            <a:r>
              <a:rPr lang="en-IN" sz="1400" dirty="0"/>
              <a:t>Built-in disk consistency and write-order fidelity keep the applications consistent between current and target sites</a:t>
            </a:r>
            <a:endParaRPr lang="en-US" sz="1400" dirty="0"/>
          </a:p>
        </p:txBody>
      </p:sp>
    </p:spTree>
    <p:extLst>
      <p:ext uri="{BB962C8B-B14F-4D97-AF65-F5344CB8AC3E}">
        <p14:creationId xmlns:p14="http://schemas.microsoft.com/office/powerpoint/2010/main" val="106137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668F-0347-885A-DAF7-B1E7BE76FD43}"/>
              </a:ext>
            </a:extLst>
          </p:cNvPr>
          <p:cNvSpPr>
            <a:spLocks noGrp="1"/>
          </p:cNvSpPr>
          <p:nvPr>
            <p:ph type="title"/>
          </p:nvPr>
        </p:nvSpPr>
        <p:spPr/>
        <p:txBody>
          <a:bodyPr/>
          <a:lstStyle/>
          <a:p>
            <a:r>
              <a:rPr lang="en-US" dirty="0"/>
              <a:t>Rehosting Migration Process</a:t>
            </a:r>
          </a:p>
        </p:txBody>
      </p:sp>
      <p:sp>
        <p:nvSpPr>
          <p:cNvPr id="13" name="Chevron 25">
            <a:extLst>
              <a:ext uri="{FF2B5EF4-FFF2-40B4-BE49-F238E27FC236}">
                <a16:creationId xmlns:a16="http://schemas.microsoft.com/office/drawing/2014/main" id="{DC369EA5-6990-7070-0328-AB42AC8799D1}"/>
              </a:ext>
            </a:extLst>
          </p:cNvPr>
          <p:cNvSpPr/>
          <p:nvPr/>
        </p:nvSpPr>
        <p:spPr bwMode="gray">
          <a:xfrm>
            <a:off x="852637"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Assessment</a:t>
            </a:r>
          </a:p>
        </p:txBody>
      </p:sp>
      <p:sp>
        <p:nvSpPr>
          <p:cNvPr id="14" name="Chevron 13">
            <a:extLst>
              <a:ext uri="{FF2B5EF4-FFF2-40B4-BE49-F238E27FC236}">
                <a16:creationId xmlns:a16="http://schemas.microsoft.com/office/drawing/2014/main" id="{9A18D090-63DA-AB5B-A633-045E05E56F3E}"/>
              </a:ext>
            </a:extLst>
          </p:cNvPr>
          <p:cNvSpPr/>
          <p:nvPr/>
        </p:nvSpPr>
        <p:spPr bwMode="gray">
          <a:xfrm>
            <a:off x="2539705"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Define the Migration strategy</a:t>
            </a:r>
          </a:p>
        </p:txBody>
      </p:sp>
      <p:sp>
        <p:nvSpPr>
          <p:cNvPr id="15" name="Chevron 14">
            <a:extLst>
              <a:ext uri="{FF2B5EF4-FFF2-40B4-BE49-F238E27FC236}">
                <a16:creationId xmlns:a16="http://schemas.microsoft.com/office/drawing/2014/main" id="{93FABD7F-34D9-895B-A16F-4F1D1BE1EF0E}"/>
              </a:ext>
            </a:extLst>
          </p:cNvPr>
          <p:cNvSpPr/>
          <p:nvPr/>
        </p:nvSpPr>
        <p:spPr bwMode="gray">
          <a:xfrm>
            <a:off x="4226771"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Prepare &amp; Replicate the VMs</a:t>
            </a:r>
          </a:p>
        </p:txBody>
      </p:sp>
      <p:sp>
        <p:nvSpPr>
          <p:cNvPr id="16" name="Chevron 15">
            <a:extLst>
              <a:ext uri="{FF2B5EF4-FFF2-40B4-BE49-F238E27FC236}">
                <a16:creationId xmlns:a16="http://schemas.microsoft.com/office/drawing/2014/main" id="{A9695F2F-4540-FE00-A0BD-683215CC8D86}"/>
              </a:ext>
            </a:extLst>
          </p:cNvPr>
          <p:cNvSpPr/>
          <p:nvPr/>
        </p:nvSpPr>
        <p:spPr bwMode="gray">
          <a:xfrm>
            <a:off x="5913839"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Test Failover</a:t>
            </a:r>
          </a:p>
        </p:txBody>
      </p:sp>
      <p:sp>
        <p:nvSpPr>
          <p:cNvPr id="17" name="Chevron 16">
            <a:extLst>
              <a:ext uri="{FF2B5EF4-FFF2-40B4-BE49-F238E27FC236}">
                <a16:creationId xmlns:a16="http://schemas.microsoft.com/office/drawing/2014/main" id="{6B45E0A2-DCFB-A9D7-5A8C-F914DC7D42B3}"/>
              </a:ext>
            </a:extLst>
          </p:cNvPr>
          <p:cNvSpPr/>
          <p:nvPr/>
        </p:nvSpPr>
        <p:spPr bwMode="gray">
          <a:xfrm>
            <a:off x="7600905"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Migrate the VMs to Cloud</a:t>
            </a:r>
          </a:p>
        </p:txBody>
      </p:sp>
      <p:sp>
        <p:nvSpPr>
          <p:cNvPr id="3" name="Chevron 2">
            <a:extLst>
              <a:ext uri="{FF2B5EF4-FFF2-40B4-BE49-F238E27FC236}">
                <a16:creationId xmlns:a16="http://schemas.microsoft.com/office/drawing/2014/main" id="{9745F936-F421-19A2-9CEB-B495B1812F32}"/>
              </a:ext>
            </a:extLst>
          </p:cNvPr>
          <p:cNvSpPr/>
          <p:nvPr/>
        </p:nvSpPr>
        <p:spPr bwMode="gray">
          <a:xfrm>
            <a:off x="9205868"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App Validation</a:t>
            </a:r>
          </a:p>
        </p:txBody>
      </p:sp>
    </p:spTree>
    <p:extLst>
      <p:ext uri="{BB962C8B-B14F-4D97-AF65-F5344CB8AC3E}">
        <p14:creationId xmlns:p14="http://schemas.microsoft.com/office/powerpoint/2010/main" val="25495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668F-0347-885A-DAF7-B1E7BE76FD43}"/>
              </a:ext>
            </a:extLst>
          </p:cNvPr>
          <p:cNvSpPr>
            <a:spLocks noGrp="1"/>
          </p:cNvSpPr>
          <p:nvPr>
            <p:ph type="title"/>
          </p:nvPr>
        </p:nvSpPr>
        <p:spPr/>
        <p:txBody>
          <a:bodyPr/>
          <a:lstStyle/>
          <a:p>
            <a:r>
              <a:rPr lang="en-US" dirty="0"/>
              <a:t>Refactoring – SQL Server Migration</a:t>
            </a:r>
          </a:p>
        </p:txBody>
      </p:sp>
      <p:sp>
        <p:nvSpPr>
          <p:cNvPr id="13" name="Chevron 25">
            <a:extLst>
              <a:ext uri="{FF2B5EF4-FFF2-40B4-BE49-F238E27FC236}">
                <a16:creationId xmlns:a16="http://schemas.microsoft.com/office/drawing/2014/main" id="{DC369EA5-6990-7070-0328-AB42AC8799D1}"/>
              </a:ext>
            </a:extLst>
          </p:cNvPr>
          <p:cNvSpPr/>
          <p:nvPr/>
        </p:nvSpPr>
        <p:spPr bwMode="gray">
          <a:xfrm>
            <a:off x="1083373" y="2535515"/>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Assessment</a:t>
            </a:r>
          </a:p>
        </p:txBody>
      </p:sp>
      <p:sp>
        <p:nvSpPr>
          <p:cNvPr id="14" name="Chevron 13">
            <a:extLst>
              <a:ext uri="{FF2B5EF4-FFF2-40B4-BE49-F238E27FC236}">
                <a16:creationId xmlns:a16="http://schemas.microsoft.com/office/drawing/2014/main" id="{9A18D090-63DA-AB5B-A633-045E05E56F3E}"/>
              </a:ext>
            </a:extLst>
          </p:cNvPr>
          <p:cNvSpPr/>
          <p:nvPr/>
        </p:nvSpPr>
        <p:spPr bwMode="gray">
          <a:xfrm>
            <a:off x="2770441" y="2535515"/>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Collect Performance Data </a:t>
            </a:r>
          </a:p>
        </p:txBody>
      </p:sp>
      <p:sp>
        <p:nvSpPr>
          <p:cNvPr id="15" name="Chevron 14">
            <a:extLst>
              <a:ext uri="{FF2B5EF4-FFF2-40B4-BE49-F238E27FC236}">
                <a16:creationId xmlns:a16="http://schemas.microsoft.com/office/drawing/2014/main" id="{93FABD7F-34D9-895B-A16F-4F1D1BE1EF0E}"/>
              </a:ext>
            </a:extLst>
          </p:cNvPr>
          <p:cNvSpPr/>
          <p:nvPr/>
        </p:nvSpPr>
        <p:spPr bwMode="gray">
          <a:xfrm>
            <a:off x="4457507" y="2535515"/>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Backup the DB</a:t>
            </a:r>
          </a:p>
        </p:txBody>
      </p:sp>
      <p:sp>
        <p:nvSpPr>
          <p:cNvPr id="16" name="Chevron 15">
            <a:extLst>
              <a:ext uri="{FF2B5EF4-FFF2-40B4-BE49-F238E27FC236}">
                <a16:creationId xmlns:a16="http://schemas.microsoft.com/office/drawing/2014/main" id="{A9695F2F-4540-FE00-A0BD-683215CC8D86}"/>
              </a:ext>
            </a:extLst>
          </p:cNvPr>
          <p:cNvSpPr/>
          <p:nvPr/>
        </p:nvSpPr>
        <p:spPr bwMode="gray">
          <a:xfrm>
            <a:off x="6144575" y="2535515"/>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Migrate using Azure DMS</a:t>
            </a:r>
          </a:p>
        </p:txBody>
      </p:sp>
      <p:sp>
        <p:nvSpPr>
          <p:cNvPr id="17" name="Chevron 16">
            <a:extLst>
              <a:ext uri="{FF2B5EF4-FFF2-40B4-BE49-F238E27FC236}">
                <a16:creationId xmlns:a16="http://schemas.microsoft.com/office/drawing/2014/main" id="{6B45E0A2-DCFB-A9D7-5A8C-F914DC7D42B3}"/>
              </a:ext>
            </a:extLst>
          </p:cNvPr>
          <p:cNvSpPr/>
          <p:nvPr/>
        </p:nvSpPr>
        <p:spPr bwMode="gray">
          <a:xfrm>
            <a:off x="7831641" y="2535515"/>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Perform the DB Cutover</a:t>
            </a:r>
          </a:p>
        </p:txBody>
      </p:sp>
      <p:sp>
        <p:nvSpPr>
          <p:cNvPr id="3" name="Chevron 2">
            <a:extLst>
              <a:ext uri="{FF2B5EF4-FFF2-40B4-BE49-F238E27FC236}">
                <a16:creationId xmlns:a16="http://schemas.microsoft.com/office/drawing/2014/main" id="{9745F936-F421-19A2-9CEB-B495B1812F32}"/>
              </a:ext>
            </a:extLst>
          </p:cNvPr>
          <p:cNvSpPr/>
          <p:nvPr/>
        </p:nvSpPr>
        <p:spPr bwMode="gray">
          <a:xfrm>
            <a:off x="9436604" y="2535515"/>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DB Validation</a:t>
            </a:r>
          </a:p>
        </p:txBody>
      </p:sp>
      <p:pic>
        <p:nvPicPr>
          <p:cNvPr id="1026" name="Picture 2">
            <a:extLst>
              <a:ext uri="{FF2B5EF4-FFF2-40B4-BE49-F238E27FC236}">
                <a16:creationId xmlns:a16="http://schemas.microsoft.com/office/drawing/2014/main" id="{5126687B-5ED5-6190-825A-6AEAE8069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89" y="3598663"/>
            <a:ext cx="6651827" cy="182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10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A986-A489-17F7-F5CB-6DCC54811579}"/>
              </a:ext>
            </a:extLst>
          </p:cNvPr>
          <p:cNvSpPr>
            <a:spLocks noGrp="1"/>
          </p:cNvSpPr>
          <p:nvPr>
            <p:ph type="title"/>
          </p:nvPr>
        </p:nvSpPr>
        <p:spPr>
          <a:xfrm>
            <a:off x="457199" y="555639"/>
            <a:ext cx="9601200" cy="304699"/>
          </a:xfrm>
        </p:spPr>
        <p:txBody>
          <a:bodyPr/>
          <a:lstStyle/>
          <a:p>
            <a:r>
              <a:rPr lang="en-US" dirty="0"/>
              <a:t>Refactoring – App Service Migration</a:t>
            </a:r>
          </a:p>
        </p:txBody>
      </p:sp>
      <p:sp>
        <p:nvSpPr>
          <p:cNvPr id="3" name="TextBox 2">
            <a:extLst>
              <a:ext uri="{FF2B5EF4-FFF2-40B4-BE49-F238E27FC236}">
                <a16:creationId xmlns:a16="http://schemas.microsoft.com/office/drawing/2014/main" id="{7D662082-2AFF-8B82-8BCF-EC6070CA4331}"/>
              </a:ext>
            </a:extLst>
          </p:cNvPr>
          <p:cNvSpPr txBox="1"/>
          <p:nvPr/>
        </p:nvSpPr>
        <p:spPr bwMode="gray">
          <a:xfrm>
            <a:off x="646043" y="1470991"/>
            <a:ext cx="10714383" cy="1969770"/>
          </a:xfrm>
          <a:prstGeom prst="rect">
            <a:avLst/>
          </a:prstGeom>
          <a:noFill/>
        </p:spPr>
        <p:txBody>
          <a:bodyPr vert="horz" wrap="square" lIns="0" tIns="0" rIns="0" bIns="0" rtlCol="0">
            <a:spAutoFit/>
          </a:bodyPr>
          <a:lstStyle/>
          <a:p>
            <a:pPr marL="285750" indent="-285750" algn="l">
              <a:spcBef>
                <a:spcPts val="600"/>
              </a:spcBef>
              <a:buFont typeface="Arial" panose="020B0604020202020204" pitchFamily="34" charset="0"/>
              <a:buChar char="•"/>
            </a:pPr>
            <a:r>
              <a:rPr lang="en-US" sz="1400" dirty="0"/>
              <a:t>Assess and migrate Apps using Microsoft Native App service Migration assistant</a:t>
            </a:r>
          </a:p>
          <a:p>
            <a:pPr marL="285750" indent="-285750" algn="l">
              <a:spcBef>
                <a:spcPts val="600"/>
              </a:spcBef>
              <a:buFont typeface="Arial" panose="020B0604020202020204" pitchFamily="34" charset="0"/>
              <a:buChar char="•"/>
            </a:pPr>
            <a:r>
              <a:rPr lang="en-US" sz="1400" dirty="0"/>
              <a:t>Performs readiness checks and general assessment of App Configurations</a:t>
            </a:r>
          </a:p>
          <a:p>
            <a:pPr marL="285750" indent="-285750" algn="l">
              <a:spcBef>
                <a:spcPts val="600"/>
              </a:spcBef>
              <a:buFont typeface="Arial" panose="020B0604020202020204" pitchFamily="34" charset="0"/>
              <a:buChar char="•"/>
            </a:pPr>
            <a:r>
              <a:rPr lang="en-US" sz="1400" dirty="0"/>
              <a:t>Supported workloads - </a:t>
            </a:r>
            <a:r>
              <a:rPr lang="en-US" sz="1400" dirty="0" err="1"/>
              <a:t>.Net</a:t>
            </a:r>
            <a:r>
              <a:rPr lang="en-US" sz="1400" dirty="0"/>
              <a:t>, Java and PHP apps</a:t>
            </a:r>
          </a:p>
          <a:p>
            <a:pPr marL="285750" indent="-285750" algn="l">
              <a:spcBef>
                <a:spcPts val="600"/>
              </a:spcBef>
              <a:buFont typeface="Arial" panose="020B0604020202020204" pitchFamily="34" charset="0"/>
              <a:buChar char="•"/>
            </a:pPr>
            <a:endParaRPr lang="en-US" sz="1400" dirty="0"/>
          </a:p>
          <a:p>
            <a:pPr marL="285750" indent="-285750" algn="l">
              <a:spcBef>
                <a:spcPts val="600"/>
              </a:spcBef>
              <a:buFont typeface="Arial" panose="020B0604020202020204" pitchFamily="34" charset="0"/>
              <a:buChar char="•"/>
            </a:pPr>
            <a:endParaRPr lang="en-US" sz="1400" dirty="0"/>
          </a:p>
          <a:p>
            <a:pPr algn="l">
              <a:spcBef>
                <a:spcPts val="600"/>
              </a:spcBef>
            </a:pPr>
            <a:endParaRPr lang="en-US" sz="1400" dirty="0"/>
          </a:p>
          <a:p>
            <a:pPr algn="l">
              <a:spcBef>
                <a:spcPts val="600"/>
              </a:spcBef>
            </a:pPr>
            <a:endParaRPr lang="en-US" sz="1400" dirty="0"/>
          </a:p>
        </p:txBody>
      </p:sp>
      <p:sp>
        <p:nvSpPr>
          <p:cNvPr id="4" name="Chevron 25">
            <a:extLst>
              <a:ext uri="{FF2B5EF4-FFF2-40B4-BE49-F238E27FC236}">
                <a16:creationId xmlns:a16="http://schemas.microsoft.com/office/drawing/2014/main" id="{D60BCEF1-D472-F0DD-D5A3-0E6E4B304BE0}"/>
              </a:ext>
            </a:extLst>
          </p:cNvPr>
          <p:cNvSpPr/>
          <p:nvPr/>
        </p:nvSpPr>
        <p:spPr bwMode="gray">
          <a:xfrm>
            <a:off x="2087225" y="3429000"/>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Assessment</a:t>
            </a:r>
          </a:p>
        </p:txBody>
      </p:sp>
      <p:sp>
        <p:nvSpPr>
          <p:cNvPr id="5" name="Chevron 4">
            <a:extLst>
              <a:ext uri="{FF2B5EF4-FFF2-40B4-BE49-F238E27FC236}">
                <a16:creationId xmlns:a16="http://schemas.microsoft.com/office/drawing/2014/main" id="{7B1EE7AB-972C-BA2D-86F4-01F116F6D3DE}"/>
              </a:ext>
            </a:extLst>
          </p:cNvPr>
          <p:cNvSpPr/>
          <p:nvPr/>
        </p:nvSpPr>
        <p:spPr bwMode="gray">
          <a:xfrm>
            <a:off x="3774293" y="3429000"/>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Download App svc Assistant</a:t>
            </a:r>
          </a:p>
        </p:txBody>
      </p:sp>
      <p:sp>
        <p:nvSpPr>
          <p:cNvPr id="6" name="Chevron 5">
            <a:extLst>
              <a:ext uri="{FF2B5EF4-FFF2-40B4-BE49-F238E27FC236}">
                <a16:creationId xmlns:a16="http://schemas.microsoft.com/office/drawing/2014/main" id="{89AEB665-2933-9775-9672-2C199D56D668}"/>
              </a:ext>
            </a:extLst>
          </p:cNvPr>
          <p:cNvSpPr/>
          <p:nvPr/>
        </p:nvSpPr>
        <p:spPr bwMode="gray">
          <a:xfrm>
            <a:off x="5461359" y="3429000"/>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Migrate </a:t>
            </a:r>
          </a:p>
        </p:txBody>
      </p:sp>
      <p:sp>
        <p:nvSpPr>
          <p:cNvPr id="7" name="Chevron 6">
            <a:extLst>
              <a:ext uri="{FF2B5EF4-FFF2-40B4-BE49-F238E27FC236}">
                <a16:creationId xmlns:a16="http://schemas.microsoft.com/office/drawing/2014/main" id="{6E9D6763-322E-526C-13B7-E13BACAAD30C}"/>
              </a:ext>
            </a:extLst>
          </p:cNvPr>
          <p:cNvSpPr/>
          <p:nvPr/>
        </p:nvSpPr>
        <p:spPr bwMode="gray">
          <a:xfrm>
            <a:off x="7068914" y="3429000"/>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Perform the Cutover</a:t>
            </a:r>
          </a:p>
        </p:txBody>
      </p:sp>
    </p:spTree>
    <p:extLst>
      <p:ext uri="{BB962C8B-B14F-4D97-AF65-F5344CB8AC3E}">
        <p14:creationId xmlns:p14="http://schemas.microsoft.com/office/powerpoint/2010/main" val="425552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20847"/>
            <a:ext cx="11277600" cy="4433047"/>
          </a:xfrm>
        </p:spPr>
        <p:txBody>
          <a:bodyPr/>
          <a:lstStyle/>
          <a:p>
            <a:endParaRPr lang="en-US" dirty="0"/>
          </a:p>
          <a:p>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POC Scope</a:t>
            </a:r>
          </a:p>
        </p:txBody>
      </p:sp>
      <p:graphicFrame>
        <p:nvGraphicFramePr>
          <p:cNvPr id="4" name="Table 4">
            <a:extLst>
              <a:ext uri="{FF2B5EF4-FFF2-40B4-BE49-F238E27FC236}">
                <a16:creationId xmlns:a16="http://schemas.microsoft.com/office/drawing/2014/main" id="{0B11E123-9402-E719-C1F7-09D71EC39DE8}"/>
              </a:ext>
            </a:extLst>
          </p:cNvPr>
          <p:cNvGraphicFramePr>
            <a:graphicFrameLocks noGrp="1"/>
          </p:cNvGraphicFramePr>
          <p:nvPr>
            <p:extLst>
              <p:ext uri="{D42A27DB-BD31-4B8C-83A1-F6EECF244321}">
                <p14:modId xmlns:p14="http://schemas.microsoft.com/office/powerpoint/2010/main" val="2900332100"/>
              </p:ext>
            </p:extLst>
          </p:nvPr>
        </p:nvGraphicFramePr>
        <p:xfrm>
          <a:off x="1650866" y="1524000"/>
          <a:ext cx="9279587" cy="3528952"/>
        </p:xfrm>
        <a:graphic>
          <a:graphicData uri="http://schemas.openxmlformats.org/drawingml/2006/table">
            <a:tbl>
              <a:tblPr firstRow="1" bandRow="1">
                <a:tableStyleId>{912C8C85-51F0-491E-9774-3900AFEF0FD7}</a:tableStyleId>
              </a:tblPr>
              <a:tblGrid>
                <a:gridCol w="1559687">
                  <a:extLst>
                    <a:ext uri="{9D8B030D-6E8A-4147-A177-3AD203B41FA5}">
                      <a16:colId xmlns:a16="http://schemas.microsoft.com/office/drawing/2014/main" val="3501592041"/>
                    </a:ext>
                  </a:extLst>
                </a:gridCol>
                <a:gridCol w="1170368">
                  <a:extLst>
                    <a:ext uri="{9D8B030D-6E8A-4147-A177-3AD203B41FA5}">
                      <a16:colId xmlns:a16="http://schemas.microsoft.com/office/drawing/2014/main" val="2790977586"/>
                    </a:ext>
                  </a:extLst>
                </a:gridCol>
                <a:gridCol w="2168966">
                  <a:extLst>
                    <a:ext uri="{9D8B030D-6E8A-4147-A177-3AD203B41FA5}">
                      <a16:colId xmlns:a16="http://schemas.microsoft.com/office/drawing/2014/main" val="396742114"/>
                    </a:ext>
                  </a:extLst>
                </a:gridCol>
                <a:gridCol w="1330992">
                  <a:extLst>
                    <a:ext uri="{9D8B030D-6E8A-4147-A177-3AD203B41FA5}">
                      <a16:colId xmlns:a16="http://schemas.microsoft.com/office/drawing/2014/main" val="554997246"/>
                    </a:ext>
                  </a:extLst>
                </a:gridCol>
                <a:gridCol w="1524787">
                  <a:extLst>
                    <a:ext uri="{9D8B030D-6E8A-4147-A177-3AD203B41FA5}">
                      <a16:colId xmlns:a16="http://schemas.microsoft.com/office/drawing/2014/main" val="1091133534"/>
                    </a:ext>
                  </a:extLst>
                </a:gridCol>
                <a:gridCol w="1524787">
                  <a:extLst>
                    <a:ext uri="{9D8B030D-6E8A-4147-A177-3AD203B41FA5}">
                      <a16:colId xmlns:a16="http://schemas.microsoft.com/office/drawing/2014/main" val="4080290109"/>
                    </a:ext>
                  </a:extLst>
                </a:gridCol>
              </a:tblGrid>
              <a:tr h="498623">
                <a:tc>
                  <a:txBody>
                    <a:bodyPr/>
                    <a:lstStyle/>
                    <a:p>
                      <a:r>
                        <a:rPr lang="en-US" dirty="0"/>
                        <a: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Tech Stack/Application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Migration Strategy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POC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4432857"/>
                  </a:ext>
                </a:extLst>
              </a:tr>
              <a:tr h="655841">
                <a:tc>
                  <a:txBody>
                    <a:bodyPr/>
                    <a:lstStyle/>
                    <a:p>
                      <a:r>
                        <a:rPr lang="en-US" dirty="0"/>
                        <a:t>Windows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VMware 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IIS, </a:t>
                      </a:r>
                      <a:r>
                        <a:rPr lang="en-US" dirty="0" err="1"/>
                        <a:t>ASP.Net</a:t>
                      </a:r>
                      <a:r>
                        <a:rPr lang="en-US" dirty="0"/>
                        <a:t> DB – MS SQL  </a:t>
                      </a:r>
                    </a:p>
                    <a:p>
                      <a:r>
                        <a:rPr lang="en-US" dirty="0"/>
                        <a:t>Web Application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Lift &amp; Shift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Azure 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638802"/>
                  </a:ext>
                </a:extLst>
              </a:tr>
              <a:tr h="466376">
                <a:tc>
                  <a:txBody>
                    <a:bodyPr/>
                    <a:lstStyle/>
                    <a:p>
                      <a:r>
                        <a:rPr lang="en-US" dirty="0"/>
                        <a:t>Ubuntu 22.04 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VMware VM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Apache, </a:t>
                      </a:r>
                      <a:r>
                        <a:rPr lang="en-US" dirty="0" err="1"/>
                        <a:t>PHP,MySQL</a:t>
                      </a:r>
                      <a:r>
                        <a:rPr lang="en-US" dirty="0"/>
                        <a:t> </a:t>
                      </a:r>
                      <a:r>
                        <a:rPr lang="en-US" dirty="0" err="1"/>
                        <a:t>Wordpress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Lift &amp; Shift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2804731"/>
                  </a:ext>
                </a:extLst>
              </a:tr>
              <a:tr h="466376">
                <a:tc>
                  <a:txBody>
                    <a:bodyPr/>
                    <a:lstStyle/>
                    <a:p>
                      <a:r>
                        <a:rPr lang="en-US" dirty="0"/>
                        <a:t>RHEL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VMware VM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NGINX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Lift &amp; Shift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VM</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5895278"/>
                  </a:ext>
                </a:extLst>
              </a:tr>
              <a:tr h="466376">
                <a:tc>
                  <a:txBody>
                    <a:bodyPr/>
                    <a:lstStyle/>
                    <a:p>
                      <a:r>
                        <a:rPr lang="en-US" dirty="0"/>
                        <a:t>SQL Server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VMware 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Azure SQL 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715185"/>
                  </a:ext>
                </a:extLst>
              </a:tr>
              <a:tr h="466376">
                <a:tc>
                  <a:txBody>
                    <a:bodyPr/>
                    <a:lstStyle/>
                    <a:p>
                      <a:r>
                        <a:rPr lang="en-US" dirty="0"/>
                        <a:t>SQL Server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VMware 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Azure SQL 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926382"/>
                  </a:ext>
                </a:extLst>
              </a:tr>
              <a:tr h="466376">
                <a:tc>
                  <a:txBody>
                    <a:bodyPr/>
                    <a:lstStyle/>
                    <a:p>
                      <a:r>
                        <a:rPr lang="en-US" dirty="0"/>
                        <a:t>Web 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VMware 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ASP.NET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Azure Web App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858046"/>
                  </a:ext>
                </a:extLst>
              </a:tr>
            </a:tbl>
          </a:graphicData>
        </a:graphic>
      </p:graphicFrame>
    </p:spTree>
    <p:extLst>
      <p:ext uri="{BB962C8B-B14F-4D97-AF65-F5344CB8AC3E}">
        <p14:creationId xmlns:p14="http://schemas.microsoft.com/office/powerpoint/2010/main" val="1657475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588D825874C14490D31E3D35F848BE" ma:contentTypeVersion="2" ma:contentTypeDescription="Create a new document." ma:contentTypeScope="" ma:versionID="b97f05ed2cebf44085048620afc246a1">
  <xsd:schema xmlns:xsd="http://www.w3.org/2001/XMLSchema" xmlns:xs="http://www.w3.org/2001/XMLSchema" xmlns:p="http://schemas.microsoft.com/office/2006/metadata/properties" xmlns:ns2="22e8b6fc-af62-4b01-846c-f486ae42c471" targetNamespace="http://schemas.microsoft.com/office/2006/metadata/properties" ma:root="true" ma:fieldsID="d32a3ce4a41c705009b31cccb3431c25" ns2:_="">
    <xsd:import namespace="22e8b6fc-af62-4b01-846c-f486ae42c4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8b6fc-af62-4b01-846c-f486ae42c4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A6EA5-9BC6-419E-9501-5CFA7D9DEE66}">
  <ds:schemaRefs>
    <ds:schemaRef ds:uri="19cb5f1b-7801-4634-988a-da9dc50d4d46"/>
    <ds:schemaRef ds:uri="7358073b-7b59-4573-b0d5-3e3801481e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CB136FA-F626-4DC4-BB6D-1C39562123E5}">
  <ds:schemaRefs>
    <ds:schemaRef ds:uri="http://schemas.microsoft.com/sharepoint/v3/contenttype/forms"/>
  </ds:schemaRefs>
</ds:datastoreItem>
</file>

<file path=customXml/itemProps3.xml><?xml version="1.0" encoding="utf-8"?>
<ds:datastoreItem xmlns:ds="http://schemas.openxmlformats.org/officeDocument/2006/customXml" ds:itemID="{7377EC2E-568C-4069-8FCD-7D78A3561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8b6fc-af62-4b01-846c-f486ae42c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9782</TotalTime>
  <Words>602</Words>
  <Application>Microsoft Macintosh PowerPoint</Application>
  <PresentationFormat>Widescreen</PresentationFormat>
  <Paragraphs>178</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Source Sans Pro</vt:lpstr>
      <vt:lpstr>Source Sans Pro Light</vt:lpstr>
      <vt:lpstr>Source Sans Pro Semibold</vt:lpstr>
      <vt:lpstr>Optum Theme</vt:lpstr>
      <vt:lpstr>Migration-as-a-Service POC Demo</vt:lpstr>
      <vt:lpstr>Agenda</vt:lpstr>
      <vt:lpstr>Migration-as-a Service Overview </vt:lpstr>
      <vt:lpstr>The Zerto Platform</vt:lpstr>
      <vt:lpstr>Zerto Capabilities</vt:lpstr>
      <vt:lpstr>Rehosting Migration Process</vt:lpstr>
      <vt:lpstr>Refactoring – SQL Server Migration</vt:lpstr>
      <vt:lpstr>Refactoring – App Service Migration</vt:lpstr>
      <vt:lpstr>POC Scope</vt:lpstr>
      <vt:lpstr>PowerPoint Presentation</vt:lpstr>
      <vt:lpstr>Continuous Data Replication</vt:lpstr>
      <vt:lpstr>Zerto LAB Architecture</vt:lpstr>
      <vt:lpstr>PowerPoint Presentation</vt:lpstr>
      <vt:lpstr>PowerPoint Presentation</vt:lpstr>
    </vt:vector>
  </TitlesOfParts>
  <Manager/>
  <Company>Optum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Nokes, Melanie</dc:creator>
  <cp:keywords/>
  <dc:description>Optum 2022 template developed by Creative Partners. 16:9 on-screen</dc:description>
  <cp:lastModifiedBy>Jakka, Srichand</cp:lastModifiedBy>
  <cp:revision>200</cp:revision>
  <dcterms:created xsi:type="dcterms:W3CDTF">2022-01-27T01:22:46Z</dcterms:created>
  <dcterms:modified xsi:type="dcterms:W3CDTF">2023-06-26T17:56:52Z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0x010100B5588D825874C14490D31E3D35F848BE</vt:lpwstr>
  </property>
  <property fmtid="{D5CDD505-2E9C-101B-9397-08002B2CF9AE}" pid="3" name="Order">
    <vt:r8>867200</vt:r8>
  </property>
  <property fmtid="{D5CDD505-2E9C-101B-9397-08002B2CF9AE}" pid="4" name="MSIP_Label_a8a73c85-e524-44a6-bd58-7df7ef87be8f_Enabled">
    <vt:lpwstr>true</vt:lpwstr>
  </property>
  <property fmtid="{D5CDD505-2E9C-101B-9397-08002B2CF9AE}" pid="5" name="MSIP_Label_a8a73c85-e524-44a6-bd58-7df7ef87be8f_SetDate">
    <vt:lpwstr>2023-01-22T08:36:42Z</vt:lpwstr>
  </property>
  <property fmtid="{D5CDD505-2E9C-101B-9397-08002B2CF9AE}" pid="6" name="MSIP_Label_a8a73c85-e524-44a6-bd58-7df7ef87be8f_Method">
    <vt:lpwstr>Standard</vt:lpwstr>
  </property>
  <property fmtid="{D5CDD505-2E9C-101B-9397-08002B2CF9AE}" pid="7" name="MSIP_Label_a8a73c85-e524-44a6-bd58-7df7ef87be8f_Name">
    <vt:lpwstr>Internal Label</vt:lpwstr>
  </property>
  <property fmtid="{D5CDD505-2E9C-101B-9397-08002B2CF9AE}" pid="8" name="MSIP_Label_a8a73c85-e524-44a6-bd58-7df7ef87be8f_SiteId">
    <vt:lpwstr>db05faca-c82a-4b9d-b9c5-0f64b6755421</vt:lpwstr>
  </property>
  <property fmtid="{D5CDD505-2E9C-101B-9397-08002B2CF9AE}" pid="9" name="MSIP_Label_a8a73c85-e524-44a6-bd58-7df7ef87be8f_ActionId">
    <vt:lpwstr>17b320c3-5132-4d22-9642-1a9b88ee6598</vt:lpwstr>
  </property>
  <property fmtid="{D5CDD505-2E9C-101B-9397-08002B2CF9AE}" pid="10" name="MSIP_Label_a8a73c85-e524-44a6-bd58-7df7ef87be8f_ContentBits">
    <vt:lpwstr>0</vt:lpwstr>
  </property>
</Properties>
</file>