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drawings/drawing1.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87" r:id="rId2"/>
    <p:sldId id="2145706582" r:id="rId3"/>
    <p:sldId id="2146847344" r:id="rId4"/>
    <p:sldId id="2145707030" r:id="rId5"/>
    <p:sldId id="2146847345" r:id="rId6"/>
    <p:sldId id="2146847346" r:id="rId7"/>
    <p:sldId id="2145707032" r:id="rId8"/>
    <p:sldId id="2146847349" r:id="rId9"/>
    <p:sldId id="2146847347" r:id="rId10"/>
    <p:sldId id="2146847327" r:id="rId11"/>
    <p:sldId id="2146847339" r:id="rId12"/>
    <p:sldId id="2146847342" r:id="rId13"/>
    <p:sldId id="2146847348" r:id="rId14"/>
    <p:sldId id="2146847343" r:id="rId15"/>
    <p:sldId id="44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5855C3-C06F-8E43-8EA3-8D71E1D8DE8F}" v="5" dt="2023-05-03T09:29:17.622"/>
  </p1510:revLst>
</p1510:revInfo>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88" autoAdjust="0"/>
    <p:restoredTop sz="97364" autoAdjust="0"/>
  </p:normalViewPr>
  <p:slideViewPr>
    <p:cSldViewPr snapToGrid="0" showGuides="1">
      <p:cViewPr varScale="1">
        <p:scale>
          <a:sx n="109" d="100"/>
          <a:sy n="109" d="100"/>
        </p:scale>
        <p:origin x="200" y="10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117" d="100"/>
          <a:sy n="117" d="100"/>
        </p:scale>
        <p:origin x="502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 Ismail" userId="2c2b2194-a7fb-4768-93f1-3a53c06ea25f" providerId="ADAL" clId="{6F5855C3-C06F-8E43-8EA3-8D71E1D8DE8F}"/>
    <pc:docChg chg="custSel modSld">
      <pc:chgData name="Khan, Ismail" userId="2c2b2194-a7fb-4768-93f1-3a53c06ea25f" providerId="ADAL" clId="{6F5855C3-C06F-8E43-8EA3-8D71E1D8DE8F}" dt="2023-05-03T09:31:41.017" v="15" actId="20577"/>
      <pc:docMkLst>
        <pc:docMk/>
      </pc:docMkLst>
      <pc:sldChg chg="addSp delSp modSp mod">
        <pc:chgData name="Khan, Ismail" userId="2c2b2194-a7fb-4768-93f1-3a53c06ea25f" providerId="ADAL" clId="{6F5855C3-C06F-8E43-8EA3-8D71E1D8DE8F}" dt="2023-05-03T09:31:41.017" v="15" actId="20577"/>
        <pc:sldMkLst>
          <pc:docMk/>
          <pc:sldMk cId="3766354701" sldId="2145707032"/>
        </pc:sldMkLst>
        <pc:spChg chg="mod">
          <ac:chgData name="Khan, Ismail" userId="2c2b2194-a7fb-4768-93f1-3a53c06ea25f" providerId="ADAL" clId="{6F5855C3-C06F-8E43-8EA3-8D71E1D8DE8F}" dt="2023-05-03T09:31:41.017" v="15" actId="20577"/>
          <ac:spMkLst>
            <pc:docMk/>
            <pc:sldMk cId="3766354701" sldId="2145707032"/>
            <ac:spMk id="45" creationId="{E9DA620F-4CD7-5B4C-1E99-FA0F73EE5205}"/>
          </ac:spMkLst>
        </pc:spChg>
        <pc:graphicFrameChg chg="mod">
          <ac:chgData name="Khan, Ismail" userId="2c2b2194-a7fb-4768-93f1-3a53c06ea25f" providerId="ADAL" clId="{6F5855C3-C06F-8E43-8EA3-8D71E1D8DE8F}" dt="2023-05-03T09:29:17.621" v="13" actId="20577"/>
          <ac:graphicFrameMkLst>
            <pc:docMk/>
            <pc:sldMk cId="3766354701" sldId="2145707032"/>
            <ac:graphicFrameMk id="6" creationId="{CE9E507E-B5B2-76B7-1500-D1A047B77FF2}"/>
          </ac:graphicFrameMkLst>
        </pc:graphicFrameChg>
        <pc:cxnChg chg="add del mod">
          <ac:chgData name="Khan, Ismail" userId="2c2b2194-a7fb-4768-93f1-3a53c06ea25f" providerId="ADAL" clId="{6F5855C3-C06F-8E43-8EA3-8D71E1D8DE8F}" dt="2023-05-03T08:45:00.041" v="3" actId="478"/>
          <ac:cxnSpMkLst>
            <pc:docMk/>
            <pc:sldMk cId="3766354701" sldId="2145707032"/>
            <ac:cxnSpMk id="2" creationId="{2103606C-C5F6-6792-65B2-04B0D979C54C}"/>
          </ac:cxnSpMkLst>
        </pc:cxnChg>
        <pc:cxnChg chg="add mod">
          <ac:chgData name="Khan, Ismail" userId="2c2b2194-a7fb-4768-93f1-3a53c06ea25f" providerId="ADAL" clId="{6F5855C3-C06F-8E43-8EA3-8D71E1D8DE8F}" dt="2023-05-03T08:46:03.305" v="5" actId="1076"/>
          <ac:cxnSpMkLst>
            <pc:docMk/>
            <pc:sldMk cId="3766354701" sldId="2145707032"/>
            <ac:cxnSpMk id="5" creationId="{069D740A-3A9D-E8E8-EB14-D26847A8E9E8}"/>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w="0">
              <a:solidFill>
                <a:schemeClr val="bg1"/>
              </a:solidFill>
            </a:ln>
          </c:spPr>
          <c:dPt>
            <c:idx val="0"/>
            <c:bubble3D val="0"/>
            <c:spPr>
              <a:solidFill>
                <a:srgbClr val="007C89"/>
              </a:solidFill>
              <a:ln w="0">
                <a:solidFill>
                  <a:schemeClr val="bg1"/>
                </a:solidFill>
              </a:ln>
              <a:effectLst/>
            </c:spPr>
            <c:extLst>
              <c:ext xmlns:c16="http://schemas.microsoft.com/office/drawing/2014/chart" uri="{C3380CC4-5D6E-409C-BE32-E72D297353CC}">
                <c16:uniqueId val="{00000001-8573-D74A-8AD6-E7FA64C5F95F}"/>
              </c:ext>
            </c:extLst>
          </c:dPt>
          <c:dLbls>
            <c:dLbl>
              <c:idx val="0"/>
              <c:tx>
                <c:rich>
                  <a:bodyPr/>
                  <a:lstStyle/>
                  <a:p>
                    <a:r>
                      <a:rPr lang="en-US"/>
                      <a:t>365</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573-D74A-8AD6-E7FA64C5F95F}"/>
                </c:ext>
              </c:extLst>
            </c:dLbl>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ext>
            </c:extLst>
          </c:dLbls>
          <c:cat>
            <c:strRef>
              <c:f>Sheet1!$A$2</c:f>
              <c:strCache>
                <c:ptCount val="1"/>
                <c:pt idx="0">
                  <c:v>Total Applcations</c:v>
                </c:pt>
              </c:strCache>
            </c:strRef>
          </c:cat>
          <c:val>
            <c:numRef>
              <c:f>Sheet1!$B$2</c:f>
              <c:numCache>
                <c:formatCode>General</c:formatCode>
                <c:ptCount val="1"/>
                <c:pt idx="0">
                  <c:v>20</c:v>
                </c:pt>
              </c:numCache>
            </c:numRef>
          </c:val>
          <c:extLst>
            <c:ext xmlns:c16="http://schemas.microsoft.com/office/drawing/2014/chart" uri="{C3380CC4-5D6E-409C-BE32-E72D297353CC}">
              <c16:uniqueId val="{0000000C-8573-D74A-8AD6-E7FA64C5F95F}"/>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cap="flat" cmpd="sng" algn="ctr">
      <a:noFill/>
      <a:prstDash val="solid"/>
      <a:miter lim="800000"/>
    </a:ln>
    <a:effectLst/>
  </c:spPr>
  <c:txPr>
    <a:bodyPr/>
    <a:lstStyle/>
    <a:p>
      <a:pPr>
        <a:defRPr sz="11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Sheet1!$C$8</c:f>
              <c:strCache>
                <c:ptCount val="1"/>
                <c:pt idx="0">
                  <c:v>Dashboard</c:v>
                </c:pt>
              </c:strCache>
            </c:strRef>
          </c:tx>
          <c:spPr>
            <a:ln w="25400" cap="rnd">
              <a:solidFill>
                <a:schemeClr val="bg1"/>
              </a:solidFill>
            </a:ln>
          </c:spPr>
          <c:dPt>
            <c:idx val="0"/>
            <c:bubble3D val="0"/>
            <c:spPr>
              <a:solidFill>
                <a:schemeClr val="accent1"/>
              </a:solidFill>
              <a:ln w="25400" cap="rnd">
                <a:solidFill>
                  <a:schemeClr val="bg1"/>
                </a:solidFill>
              </a:ln>
              <a:effectLst/>
            </c:spPr>
            <c:extLst>
              <c:ext xmlns:c16="http://schemas.microsoft.com/office/drawing/2014/chart" uri="{C3380CC4-5D6E-409C-BE32-E72D297353CC}">
                <c16:uniqueId val="{00000001-1D8E-0147-A290-AC321647198A}"/>
              </c:ext>
            </c:extLst>
          </c:dPt>
          <c:dPt>
            <c:idx val="1"/>
            <c:bubble3D val="0"/>
            <c:spPr>
              <a:solidFill>
                <a:srgbClr val="007000"/>
              </a:solidFill>
              <a:ln w="25400" cap="rnd">
                <a:solidFill>
                  <a:schemeClr val="bg1"/>
                </a:solidFill>
              </a:ln>
              <a:effectLst/>
            </c:spPr>
            <c:extLst>
              <c:ext xmlns:c16="http://schemas.microsoft.com/office/drawing/2014/chart" uri="{C3380CC4-5D6E-409C-BE32-E72D297353CC}">
                <c16:uniqueId val="{00000003-1D8E-0147-A290-AC321647198A}"/>
              </c:ext>
            </c:extLst>
          </c:dPt>
          <c:dPt>
            <c:idx val="2"/>
            <c:bubble3D val="0"/>
            <c:spPr>
              <a:solidFill>
                <a:srgbClr val="F5B700"/>
              </a:solidFill>
              <a:ln w="25400" cap="rnd">
                <a:solidFill>
                  <a:schemeClr val="bg1"/>
                </a:solidFill>
              </a:ln>
              <a:effectLst/>
            </c:spPr>
            <c:extLst>
              <c:ext xmlns:c16="http://schemas.microsoft.com/office/drawing/2014/chart" uri="{C3380CC4-5D6E-409C-BE32-E72D297353CC}">
                <c16:uniqueId val="{00000005-1D8E-0147-A290-AC321647198A}"/>
              </c:ext>
            </c:extLst>
          </c:dPt>
          <c:dPt>
            <c:idx val="3"/>
            <c:bubble3D val="0"/>
            <c:spPr>
              <a:solidFill>
                <a:srgbClr val="C40000"/>
              </a:solidFill>
              <a:ln w="25400" cap="rnd">
                <a:solidFill>
                  <a:schemeClr val="bg1"/>
                </a:solidFill>
              </a:ln>
              <a:effectLst/>
            </c:spPr>
            <c:extLst>
              <c:ext xmlns:c16="http://schemas.microsoft.com/office/drawing/2014/chart" uri="{C3380CC4-5D6E-409C-BE32-E72D297353CC}">
                <c16:uniqueId val="{00000007-1D8E-0147-A290-AC321647198A}"/>
              </c:ext>
            </c:extLst>
          </c:dPt>
          <c:dPt>
            <c:idx val="4"/>
            <c:bubble3D val="0"/>
            <c:spPr>
              <a:noFill/>
              <a:ln w="25400" cap="rnd">
                <a:solidFill>
                  <a:schemeClr val="bg1"/>
                </a:solidFill>
              </a:ln>
              <a:effectLst/>
            </c:spPr>
            <c:extLst>
              <c:ext xmlns:c16="http://schemas.microsoft.com/office/drawing/2014/chart" uri="{C3380CC4-5D6E-409C-BE32-E72D297353CC}">
                <c16:uniqueId val="{00000009-1D8E-0147-A290-AC321647198A}"/>
              </c:ext>
            </c:extLst>
          </c:dPt>
          <c:val>
            <c:numRef>
              <c:f>Sheet1!$C$9:$C$13</c:f>
              <c:numCache>
                <c:formatCode>General</c:formatCode>
                <c:ptCount val="5"/>
                <c:pt idx="1">
                  <c:v>33</c:v>
                </c:pt>
                <c:pt idx="2">
                  <c:v>34</c:v>
                </c:pt>
                <c:pt idx="3">
                  <c:v>33</c:v>
                </c:pt>
                <c:pt idx="4">
                  <c:v>100</c:v>
                </c:pt>
              </c:numCache>
            </c:numRef>
          </c:val>
          <c:extLst>
            <c:ext xmlns:c16="http://schemas.microsoft.com/office/drawing/2014/chart" uri="{C3380CC4-5D6E-409C-BE32-E72D297353CC}">
              <c16:uniqueId val="{0000000A-1D8E-0147-A290-AC321647198A}"/>
            </c:ext>
          </c:extLst>
        </c:ser>
        <c:dLbls>
          <c:showLegendKey val="0"/>
          <c:showVal val="0"/>
          <c:showCatName val="0"/>
          <c:showSerName val="0"/>
          <c:showPercent val="0"/>
          <c:showBubbleSize val="0"/>
          <c:showLeaderLines val="1"/>
        </c:dLbls>
        <c:firstSliceAng val="270"/>
        <c:holeSize val="50"/>
      </c:doughnutChart>
      <c:pieChart>
        <c:varyColors val="1"/>
        <c:ser>
          <c:idx val="1"/>
          <c:order val="1"/>
          <c:tx>
            <c:v>Needle</c:v>
          </c:tx>
          <c:dPt>
            <c:idx val="0"/>
            <c:bubble3D val="0"/>
            <c:spPr>
              <a:solidFill>
                <a:schemeClr val="accent1"/>
              </a:solidFill>
              <a:ln>
                <a:noFill/>
              </a:ln>
              <a:effectLst/>
            </c:spPr>
            <c:extLst>
              <c:ext xmlns:c16="http://schemas.microsoft.com/office/drawing/2014/chart" uri="{C3380CC4-5D6E-409C-BE32-E72D297353CC}">
                <c16:uniqueId val="{0000000C-1D8E-0147-A290-AC321647198A}"/>
              </c:ext>
            </c:extLst>
          </c:dPt>
          <c:dPt>
            <c:idx val="1"/>
            <c:bubble3D val="0"/>
            <c:spPr>
              <a:noFill/>
              <a:ln>
                <a:noFill/>
              </a:ln>
              <a:effectLst/>
            </c:spPr>
            <c:extLst>
              <c:ext xmlns:c16="http://schemas.microsoft.com/office/drawing/2014/chart" uri="{C3380CC4-5D6E-409C-BE32-E72D297353CC}">
                <c16:uniqueId val="{0000000E-1D8E-0147-A290-AC321647198A}"/>
              </c:ext>
            </c:extLst>
          </c:dPt>
          <c:dPt>
            <c:idx val="2"/>
            <c:bubble3D val="0"/>
            <c:spPr>
              <a:solidFill>
                <a:schemeClr val="tx1"/>
              </a:solidFill>
              <a:ln w="25400" cap="rnd">
                <a:solidFill>
                  <a:srgbClr val="212121"/>
                </a:solidFill>
              </a:ln>
              <a:effectLst/>
            </c:spPr>
            <c:extLst>
              <c:ext xmlns:c16="http://schemas.microsoft.com/office/drawing/2014/chart" uri="{C3380CC4-5D6E-409C-BE32-E72D297353CC}">
                <c16:uniqueId val="{00000010-1D8E-0147-A290-AC321647198A}"/>
              </c:ext>
            </c:extLst>
          </c:dPt>
          <c:dPt>
            <c:idx val="3"/>
            <c:bubble3D val="0"/>
            <c:spPr>
              <a:noFill/>
              <a:ln>
                <a:noFill/>
              </a:ln>
              <a:effectLst/>
            </c:spPr>
            <c:extLst>
              <c:ext xmlns:c16="http://schemas.microsoft.com/office/drawing/2014/chart" uri="{C3380CC4-5D6E-409C-BE32-E72D297353CC}">
                <c16:uniqueId val="{00000012-1D8E-0147-A290-AC321647198A}"/>
              </c:ext>
            </c:extLst>
          </c:dPt>
          <c:dLbls>
            <c:dLbl>
              <c:idx val="2"/>
              <c:layout>
                <c:manualLayout>
                  <c:x val="-3.5859558004441411E-3"/>
                  <c:y val="1.201128878696018E-5"/>
                </c:manualLayout>
              </c:layout>
              <c:tx>
                <c:rich>
                  <a:bodyPr rot="0" spcFirstLastPara="1" vertOverflow="ellipsis" vert="horz" wrap="square" lIns="38100" tIns="19050" rIns="38100" bIns="19050" anchor="ctr" anchorCtr="1">
                    <a:noAutofit/>
                  </a:bodyPr>
                  <a:lstStyle/>
                  <a:p>
                    <a:pPr>
                      <a:defRPr sz="1100" b="1" i="0" u="none" strike="noStrike" kern="1200" baseline="0">
                        <a:solidFill>
                          <a:schemeClr val="tx1"/>
                        </a:solidFill>
                        <a:latin typeface="+mn-lt"/>
                        <a:ea typeface="+mn-ea"/>
                        <a:cs typeface="+mn-cs"/>
                      </a:defRPr>
                    </a:pPr>
                    <a:r>
                      <a:rPr lang="en-US" sz="1100" b="1" dirty="0">
                        <a:solidFill>
                          <a:schemeClr val="tx1"/>
                        </a:solidFill>
                      </a:rPr>
                      <a:t>I</a:t>
                    </a:r>
                  </a:p>
                </c:rich>
              </c:tx>
              <c:numFmt formatCode="[$$-409]#,##0.00" sourceLinked="0"/>
              <c:spPr>
                <a:noFill/>
                <a:ln>
                  <a:noFill/>
                </a:ln>
                <a:effectLst/>
              </c:spPr>
              <c:showLegendKey val="0"/>
              <c:showVal val="0"/>
              <c:showCatName val="0"/>
              <c:showSerName val="0"/>
              <c:showPercent val="0"/>
              <c:showBubbleSize val="0"/>
              <c:extLst>
                <c:ext xmlns:c15="http://schemas.microsoft.com/office/drawing/2012/chart" uri="{CE6537A1-D6FC-4f65-9D91-7224C49458BB}">
                  <c15:layout>
                    <c:manualLayout>
                      <c:w val="5.6653601210657926E-2"/>
                      <c:h val="7.1985022074924285E-2"/>
                    </c:manualLayout>
                  </c15:layout>
                  <c15:showDataLabelsRange val="0"/>
                </c:ext>
                <c:ext xmlns:c16="http://schemas.microsoft.com/office/drawing/2014/chart" uri="{C3380CC4-5D6E-409C-BE32-E72D297353CC}">
                  <c16:uniqueId val="{00000010-1D8E-0147-A290-AC321647198A}"/>
                </c:ext>
              </c:extLst>
            </c:dLbl>
            <c:numFmt formatCode="[$$-409]#,##0.00" sourceLinked="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val>
            <c:numRef>
              <c:f>Sheet1!$C$3:$C$6</c:f>
              <c:numCache>
                <c:formatCode>General</c:formatCode>
                <c:ptCount val="4"/>
                <c:pt idx="1">
                  <c:v>5</c:v>
                </c:pt>
                <c:pt idx="2">
                  <c:v>1</c:v>
                </c:pt>
                <c:pt idx="3">
                  <c:v>194</c:v>
                </c:pt>
              </c:numCache>
            </c:numRef>
          </c:val>
          <c:extLst>
            <c:ext xmlns:c16="http://schemas.microsoft.com/office/drawing/2014/chart" uri="{C3380CC4-5D6E-409C-BE32-E72D297353CC}">
              <c16:uniqueId val="{00000013-1D8E-0147-A290-AC321647198A}"/>
            </c:ext>
          </c:extLst>
        </c:ser>
        <c:ser>
          <c:idx val="2"/>
          <c:order val="2"/>
          <c:tx>
            <c:v>Needle Value</c:v>
          </c:tx>
          <c:dPt>
            <c:idx val="0"/>
            <c:bubble3D val="0"/>
            <c:spPr>
              <a:solidFill>
                <a:schemeClr val="accent1"/>
              </a:solidFill>
              <a:ln>
                <a:noFill/>
              </a:ln>
              <a:effectLst/>
            </c:spPr>
            <c:extLst>
              <c:ext xmlns:c16="http://schemas.microsoft.com/office/drawing/2014/chart" uri="{C3380CC4-5D6E-409C-BE32-E72D297353CC}">
                <c16:uniqueId val="{00000015-1D8E-0147-A290-AC321647198A}"/>
              </c:ext>
            </c:extLst>
          </c:dPt>
          <c:dPt>
            <c:idx val="1"/>
            <c:bubble3D val="0"/>
            <c:spPr>
              <a:solidFill>
                <a:schemeClr val="accent2"/>
              </a:solidFill>
              <a:ln>
                <a:noFill/>
              </a:ln>
              <a:effectLst/>
            </c:spPr>
            <c:extLst>
              <c:ext xmlns:c16="http://schemas.microsoft.com/office/drawing/2014/chart" uri="{C3380CC4-5D6E-409C-BE32-E72D297353CC}">
                <c16:uniqueId val="{00000017-1D8E-0147-A290-AC321647198A}"/>
              </c:ext>
            </c:extLst>
          </c:dPt>
          <c:dPt>
            <c:idx val="2"/>
            <c:bubble3D val="0"/>
            <c:spPr>
              <a:solidFill>
                <a:schemeClr val="accent3"/>
              </a:solidFill>
              <a:ln>
                <a:noFill/>
              </a:ln>
              <a:effectLst/>
            </c:spPr>
            <c:extLst>
              <c:ext xmlns:c16="http://schemas.microsoft.com/office/drawing/2014/chart" uri="{C3380CC4-5D6E-409C-BE32-E72D297353CC}">
                <c16:uniqueId val="{00000019-1D8E-0147-A290-AC321647198A}"/>
              </c:ext>
            </c:extLst>
          </c:dPt>
          <c:dPt>
            <c:idx val="3"/>
            <c:bubble3D val="0"/>
            <c:spPr>
              <a:solidFill>
                <a:schemeClr val="accent4"/>
              </a:solidFill>
              <a:ln>
                <a:noFill/>
              </a:ln>
              <a:effectLst/>
            </c:spPr>
            <c:extLst>
              <c:ext xmlns:c16="http://schemas.microsoft.com/office/drawing/2014/chart" uri="{C3380CC4-5D6E-409C-BE32-E72D297353CC}">
                <c16:uniqueId val="{0000001B-1D8E-0147-A290-AC321647198A}"/>
              </c:ext>
            </c:extLst>
          </c:dPt>
          <c:val>
            <c:numRef>
              <c:f>Sheet1!$C$3:$C$6</c:f>
              <c:numCache>
                <c:formatCode>General</c:formatCode>
                <c:ptCount val="4"/>
                <c:pt idx="1">
                  <c:v>5</c:v>
                </c:pt>
                <c:pt idx="2">
                  <c:v>1</c:v>
                </c:pt>
                <c:pt idx="3">
                  <c:v>194</c:v>
                </c:pt>
              </c:numCache>
            </c:numRef>
          </c:val>
          <c:extLst>
            <c:ext xmlns:c16="http://schemas.microsoft.com/office/drawing/2014/chart" uri="{C3380CC4-5D6E-409C-BE32-E72D297353CC}">
              <c16:uniqueId val="{0000001C-1D8E-0147-A290-AC321647198A}"/>
            </c:ext>
          </c:extLst>
        </c:ser>
        <c:dLbls>
          <c:showLegendKey val="0"/>
          <c:showVal val="0"/>
          <c:showCatName val="0"/>
          <c:showSerName val="0"/>
          <c:showPercent val="0"/>
          <c:showBubbleSize val="0"/>
          <c:showLeaderLines val="1"/>
        </c:dLbls>
        <c:firstSliceAng val="27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0.48585</cdr:x>
      <cdr:y>0.48233</cdr:y>
    </cdr:from>
    <cdr:to>
      <cdr:x>0.51246</cdr:x>
      <cdr:y>0.52225</cdr:y>
    </cdr:to>
    <cdr:sp macro="" textlink="">
      <cdr:nvSpPr>
        <cdr:cNvPr id="3" name="Oval 2"/>
        <cdr:cNvSpPr/>
      </cdr:nvSpPr>
      <cdr:spPr bwMode="gray">
        <a:xfrm xmlns:a="http://schemas.openxmlformats.org/drawingml/2006/main">
          <a:off x="1179687" y="780764"/>
          <a:ext cx="64612" cy="64620"/>
        </a:xfrm>
        <a:prstGeom xmlns:a="http://schemas.openxmlformats.org/drawingml/2006/main" prst="ellipse">
          <a:avLst/>
        </a:prstGeom>
        <a:solidFill xmlns:a="http://schemas.openxmlformats.org/drawingml/2006/main">
          <a:srgbClr val="212121"/>
        </a:solidFill>
        <a:ln xmlns:a="http://schemas.openxmlformats.org/drawingml/2006/main" w="19050">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ot="0" spcFirstLastPara="0" vert="horz" wrap="square" lIns="91440" tIns="45720" rIns="91440" bIns="45720" numCol="1" spcCol="0" rtlCol="0" fromWordArt="0" anchor="t" anchorCtr="0" forceAA="0" compatLnSpc="1">
          <a:prstTxWarp prst="textNoShape">
            <a:avLst/>
          </a:prstTxWarp>
          <a:noAutofit/>
        </a:bodyPr>
        <a:lstStyle xmlns:a="http://schemas.openxmlformats.org/drawingml/2006/main">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xmlns:a="http://schemas.openxmlformats.org/drawingml/2006/main">
          <a:endParaRPr lang="en-US"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19F032-53C1-4EE3-9E67-4B8CDE8C71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0F4F1F5-4CAA-4EE9-86E4-08109754C1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25276F-4347-4A77-8779-25794A5FA3F1}" type="datetimeFigureOut">
              <a:rPr lang="en-US" smtClean="0"/>
              <a:t>5/3/23</a:t>
            </a:fld>
            <a:endParaRPr lang="en-US" dirty="0"/>
          </a:p>
        </p:txBody>
      </p:sp>
      <p:sp>
        <p:nvSpPr>
          <p:cNvPr id="4" name="Footer Placeholder 3">
            <a:extLst>
              <a:ext uri="{FF2B5EF4-FFF2-40B4-BE49-F238E27FC236}">
                <a16:creationId xmlns:a16="http://schemas.microsoft.com/office/drawing/2014/main" id="{5CEF2806-7C9E-4564-812D-E429CAC3FB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7F9D17-42B3-4D87-99EA-88FFB2D9DA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FF870-1514-40BF-9921-34C59D16DE59}" type="slidenum">
              <a:rPr lang="en-US" smtClean="0"/>
              <a:t>‹#›</a:t>
            </a:fld>
            <a:endParaRPr lang="en-US" dirty="0"/>
          </a:p>
        </p:txBody>
      </p:sp>
    </p:spTree>
    <p:extLst>
      <p:ext uri="{BB962C8B-B14F-4D97-AF65-F5344CB8AC3E}">
        <p14:creationId xmlns:p14="http://schemas.microsoft.com/office/powerpoint/2010/main" val="2837579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2CE62-7DAD-4D46-9C44-FB8B2B29EAD6}" type="datetimeFigureOut">
              <a:rPr lang="en-US" smtClean="0"/>
              <a:t>5/3/23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6350" cap="rnd">
            <a:solidFill>
              <a:schemeClr val="accent1"/>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E816B-EE8A-4A59-BF27-832760D86835}" type="slidenum">
              <a:rPr lang="en-US" smtClean="0"/>
              <a:t>‹#›</a:t>
            </a:fld>
            <a:endParaRPr lang="en-US" dirty="0"/>
          </a:p>
        </p:txBody>
      </p:sp>
    </p:spTree>
    <p:extLst>
      <p:ext uri="{BB962C8B-B14F-4D97-AF65-F5344CB8AC3E}">
        <p14:creationId xmlns:p14="http://schemas.microsoft.com/office/powerpoint/2010/main" val="409684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cxnSp>
        <p:nvCxnSpPr>
          <p:cNvPr id="10" name="Orange 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Covers</a:t>
            </a:r>
          </a:p>
        </p:txBody>
      </p:sp>
    </p:spTree>
    <p:extLst>
      <p:ext uri="{BB962C8B-B14F-4D97-AF65-F5344CB8AC3E}">
        <p14:creationId xmlns:p14="http://schemas.microsoft.com/office/powerpoint/2010/main" val="379671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91B49150-1D91-41AC-9706-7B003B9B505B}" type="datetime1">
              <a:rPr lang="en-US" smtClean="0"/>
              <a:t>5/3/23</a:t>
            </a:fld>
            <a:endParaRPr lang="en-US" dirty="0"/>
          </a:p>
        </p:txBody>
      </p:sp>
      <p:sp>
        <p:nvSpPr>
          <p:cNvPr id="6" name="Slide Number Placeholder 5" hidden="1">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dirty="0"/>
          </a:p>
        </p:txBody>
      </p:sp>
      <p:sp>
        <p:nvSpPr>
          <p:cNvPr id="5" name="Footer Placeholder 4" hidden="1">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dirty="0"/>
              <a:t>Click to type text. To activate sub-level formatting,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Tree>
    <p:extLst>
      <p:ext uri="{BB962C8B-B14F-4D97-AF65-F5344CB8AC3E}">
        <p14:creationId xmlns:p14="http://schemas.microsoft.com/office/powerpoint/2010/main" val="1217844453"/>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792" userDrawn="1">
          <p15:clr>
            <a:srgbClr val="FBAE40"/>
          </p15:clr>
        </p15:guide>
        <p15:guide id="3" orient="horz" pos="34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0979BA85-8310-4250-AB3A-A97C30E154CC}" type="datetime1">
              <a:rPr lang="en-US" smtClean="0"/>
              <a:t>5/3/23</a:t>
            </a:fld>
            <a:endParaRPr lang="en-US" dirty="0"/>
          </a:p>
        </p:txBody>
      </p:sp>
      <p:sp>
        <p:nvSpPr>
          <p:cNvPr id="4" name="Slide Number Placeholder 3" hidden="1">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dirty="0"/>
          </a:p>
        </p:txBody>
      </p:sp>
      <p:sp>
        <p:nvSpPr>
          <p:cNvPr id="3" name="Footer Placeholder 2" hidden="1">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Tree>
    <p:extLst>
      <p:ext uri="{BB962C8B-B14F-4D97-AF65-F5344CB8AC3E}">
        <p14:creationId xmlns:p14="http://schemas.microsoft.com/office/powerpoint/2010/main" val="3283214495"/>
      </p:ext>
    </p:extLst>
  </p:cSld>
  <p:clrMapOvr>
    <a:masterClrMapping/>
  </p:clrMapOvr>
  <p:extLst>
    <p:ext uri="{DCECCB84-F9BA-43D5-87BE-67443E8EF086}">
      <p15:sldGuideLst xmlns:p15="http://schemas.microsoft.com/office/powerpoint/2012/main">
        <p15:guide id="1" orient="horz" pos="3776" userDrawn="1">
          <p15:clr>
            <a:srgbClr val="FBAE40"/>
          </p15:clr>
        </p15:guide>
        <p15:guide id="4" orient="horz" pos="34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Quotes/</a:t>
            </a:r>
            <a:br>
              <a:rPr lang="en-US" sz="15000" b="1" dirty="0">
                <a:solidFill>
                  <a:schemeClr val="bg1"/>
                </a:solidFill>
              </a:rPr>
            </a:br>
            <a:r>
              <a:rPr lang="en-US" sz="15000" b="1" dirty="0">
                <a:solidFill>
                  <a:schemeClr val="bg1"/>
                </a:solidFill>
              </a:rPr>
              <a:t>facts</a:t>
            </a:r>
          </a:p>
        </p:txBody>
      </p:sp>
      <p:cxnSp>
        <p:nvCxnSpPr>
          <p:cNvPr id="4" name="Orange 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348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5/3/23</a:t>
            </a:fld>
            <a:endParaRPr lang="en-US" dirty="0"/>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Tree>
    <p:extLst>
      <p:ext uri="{BB962C8B-B14F-4D97-AF65-F5344CB8AC3E}">
        <p14:creationId xmlns:p14="http://schemas.microsoft.com/office/powerpoint/2010/main" val="2335421038"/>
      </p:ext>
    </p:extLst>
  </p:cSld>
  <p:clrMapOvr>
    <a:masterClrMapping/>
  </p:clrMapOvr>
  <p:extLst>
    <p:ext uri="{DCECCB84-F9BA-43D5-87BE-67443E8EF086}">
      <p15:sldGuideLst xmlns:p15="http://schemas.microsoft.com/office/powerpoint/2012/main">
        <p15:guide id="1" orient="horz" pos="1160" userDrawn="1">
          <p15:clr>
            <a:srgbClr val="FBAE40"/>
          </p15:clr>
        </p15:guide>
        <p15:guide id="2" pos="1245" userDrawn="1">
          <p15:clr>
            <a:srgbClr val="FBAE40"/>
          </p15:clr>
        </p15:guide>
        <p15:guide id="3" pos="6433" userDrawn="1">
          <p15:clr>
            <a:srgbClr val="FBAE40"/>
          </p15:clr>
        </p15:guide>
        <p15:guide id="4" orient="horz" pos="292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5/3/23</a:t>
            </a:fld>
            <a:endParaRPr lang="en-US" dirty="0"/>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dirty="0"/>
              <a:t>Insert attribution photo</a:t>
            </a:r>
          </a:p>
        </p:txBody>
      </p:sp>
    </p:spTree>
    <p:extLst>
      <p:ext uri="{BB962C8B-B14F-4D97-AF65-F5344CB8AC3E}">
        <p14:creationId xmlns:p14="http://schemas.microsoft.com/office/powerpoint/2010/main" val="3320868232"/>
      </p:ext>
    </p:extLst>
  </p:cSld>
  <p:clrMapOvr>
    <a:masterClrMapping/>
  </p:clrMapOvr>
  <p:extLst>
    <p:ext uri="{DCECCB84-F9BA-43D5-87BE-67443E8EF086}">
      <p15:sldGuideLst xmlns:p15="http://schemas.microsoft.com/office/powerpoint/2012/main">
        <p15:guide id="1" pos="1248" userDrawn="1">
          <p15:clr>
            <a:srgbClr val="FFC000"/>
          </p15:clr>
        </p15:guide>
        <p15:guide id="2" pos="6432" userDrawn="1">
          <p15:clr>
            <a:srgbClr val="FFC000"/>
          </p15:clr>
        </p15:guide>
        <p15:guide id="3" orient="horz" pos="904" userDrawn="1">
          <p15:clr>
            <a:srgbClr val="FFC000"/>
          </p15:clr>
        </p15:guide>
        <p15:guide id="4" orient="horz" pos="2448" userDrawn="1">
          <p15:clr>
            <a:srgbClr val="FFC00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5/3/23</a:t>
            </a:fld>
            <a:endParaRPr lang="en-US" dirty="0"/>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AF8F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spTree>
    <p:extLst>
      <p:ext uri="{BB962C8B-B14F-4D97-AF65-F5344CB8AC3E}">
        <p14:creationId xmlns:p14="http://schemas.microsoft.com/office/powerpoint/2010/main" val="3207771130"/>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5/3/23</a:t>
            </a:fld>
            <a:endParaRPr lang="en-US" dirty="0"/>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AF8F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dirty="0"/>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dirty="0"/>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dirty="0"/>
              <a:t>Insert attribution photo</a:t>
            </a:r>
          </a:p>
        </p:txBody>
      </p:sp>
    </p:spTree>
    <p:extLst>
      <p:ext uri="{BB962C8B-B14F-4D97-AF65-F5344CB8AC3E}">
        <p14:creationId xmlns:p14="http://schemas.microsoft.com/office/powerpoint/2010/main" val="352463988"/>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5/3/23</a:t>
            </a:fld>
            <a:endParaRPr lang="en-US" dirty="0"/>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dirty="0"/>
              <a:t>Context about fact</a:t>
            </a:r>
          </a:p>
        </p:txBody>
      </p:sp>
    </p:spTree>
    <p:extLst>
      <p:ext uri="{BB962C8B-B14F-4D97-AF65-F5344CB8AC3E}">
        <p14:creationId xmlns:p14="http://schemas.microsoft.com/office/powerpoint/2010/main" val="42145627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5/3/23</a:t>
            </a:fld>
            <a:endParaRPr lang="en-US" dirty="0"/>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dirty="0"/>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dirty="0"/>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dirty="0"/>
              <a:t>Context about fact</a:t>
            </a:r>
          </a:p>
        </p:txBody>
      </p:sp>
    </p:spTree>
    <p:extLst>
      <p:ext uri="{BB962C8B-B14F-4D97-AF65-F5344CB8AC3E}">
        <p14:creationId xmlns:p14="http://schemas.microsoft.com/office/powerpoint/2010/main" val="286323963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Closing</a:t>
            </a:r>
          </a:p>
        </p:txBody>
      </p:sp>
      <p:cxnSp>
        <p:nvCxnSpPr>
          <p:cNvPr id="4" name="Orange 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840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rgbClr val="FAF8F2"/>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5/3/23</a:t>
            </a:fld>
            <a:endParaRPr lang="en-US" dirty="0"/>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spTree>
    <p:extLst>
      <p:ext uri="{BB962C8B-B14F-4D97-AF65-F5344CB8AC3E}">
        <p14:creationId xmlns:p14="http://schemas.microsoft.com/office/powerpoint/2010/main" val="341320292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AF8F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dirty="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dirty="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dirty="0">
                <a:solidFill>
                  <a:schemeClr val="tx1"/>
                </a:solidFill>
                <a:latin typeface="+mn-lt"/>
              </a:rPr>
              <a:t>© 2023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2004102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Section headers</a:t>
            </a:r>
          </a:p>
        </p:txBody>
      </p:sp>
      <p:cxnSp>
        <p:nvCxnSpPr>
          <p:cNvPr id="4" name="Orange 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54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BFB956A-C3EE-4CEE-8CC6-BB9E3DB82FC2}" type="datetime1">
              <a:rPr lang="en-US" smtClean="0"/>
              <a:t>5/3/23</a:t>
            </a:fld>
            <a:endParaRPr lang="en-US" dirty="0"/>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dirty="0"/>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Tree>
    <p:extLst>
      <p:ext uri="{BB962C8B-B14F-4D97-AF65-F5344CB8AC3E}">
        <p14:creationId xmlns:p14="http://schemas.microsoft.com/office/powerpoint/2010/main" val="24658691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6"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53CF638C-039E-4A48-A8EB-E2D0262E67A1}" type="datetime1">
              <a:rPr lang="en-US" smtClean="0"/>
              <a:t>5/3/23</a:t>
            </a:fld>
            <a:endParaRPr lang="en-US" dirty="0"/>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dirty="0"/>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dirty="0"/>
              <a:t>Section title; Arial 55pt, sentence case</a:t>
            </a:r>
          </a:p>
        </p:txBody>
      </p:sp>
    </p:spTree>
    <p:extLst>
      <p:ext uri="{BB962C8B-B14F-4D97-AF65-F5344CB8AC3E}">
        <p14:creationId xmlns:p14="http://schemas.microsoft.com/office/powerpoint/2010/main" val="29125007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7"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dirty="0">
                <a:solidFill>
                  <a:schemeClr val="bg1"/>
                </a:solidFill>
              </a:rPr>
              <a:t>Standard layouts</a:t>
            </a:r>
          </a:p>
        </p:txBody>
      </p:sp>
      <p:cxnSp>
        <p:nvCxnSpPr>
          <p:cNvPr id="4" name="Orange 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29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017203D-7AF0-48CF-9AA1-1400585FFB1C}" type="datetime1">
              <a:rPr lang="en-US" smtClean="0"/>
              <a:t>5/3/23</a:t>
            </a:fld>
            <a:endParaRPr lang="en-US" dirty="0"/>
          </a:p>
        </p:txBody>
      </p:sp>
      <p:sp>
        <p:nvSpPr>
          <p:cNvPr id="5" name="Slide Number Placeholder 4" hidden="1">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dirty="0"/>
          </a:p>
        </p:txBody>
      </p:sp>
      <p:sp>
        <p:nvSpPr>
          <p:cNvPr id="4" name="Footer Placeholder 3" hidden="1">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Tree>
    <p:extLst>
      <p:ext uri="{BB962C8B-B14F-4D97-AF65-F5344CB8AC3E}">
        <p14:creationId xmlns:p14="http://schemas.microsoft.com/office/powerpoint/2010/main" val="1485012413"/>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793" userDrawn="1">
          <p15:clr>
            <a:srgbClr val="FBAE40"/>
          </p15:clr>
        </p15:guide>
        <p15:guide id="4" orient="horz" pos="34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5/3/23</a:t>
            </a:fld>
            <a:endParaRPr lang="en-US" dirty="0"/>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dirty="0"/>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dirty="0"/>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dirty="0"/>
              <a:t>Slide title; Arial 22pt bold, sentence case (1 line)</a:t>
            </a:r>
          </a:p>
        </p:txBody>
      </p:sp>
    </p:spTree>
    <p:extLst>
      <p:ext uri="{BB962C8B-B14F-4D97-AF65-F5344CB8AC3E}">
        <p14:creationId xmlns:p14="http://schemas.microsoft.com/office/powerpoint/2010/main" val="1078718518"/>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603" userDrawn="1">
          <p15:clr>
            <a:srgbClr val="FBAE40"/>
          </p15:clr>
        </p15:guide>
        <p15:guide id="3" orient="horz" pos="1014" userDrawn="1">
          <p15:clr>
            <a:srgbClr val="FBAE40"/>
          </p15:clr>
        </p15:guide>
        <p15:guide id="4" orient="horz" pos="34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C9C2E934-DCF6-42A5-85FE-8C1CB869FF21}" type="datetime1">
              <a:rPr lang="en-US" smtClean="0"/>
              <a:t>5/3/23</a:t>
            </a:fld>
            <a:endParaRPr lang="en-US" dirty="0"/>
          </a:p>
        </p:txBody>
      </p:sp>
      <p:sp>
        <p:nvSpPr>
          <p:cNvPr id="8" name="Slide Number Placeholder 7" hidden="1">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dirty="0"/>
          </a:p>
        </p:txBody>
      </p:sp>
      <p:sp>
        <p:nvSpPr>
          <p:cNvPr id="7" name="Footer Placeholder 6" hidden="1">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dirty="0"/>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dirty="0"/>
              <a:t>Slide title; Arial 22pt bold, sentence case. This layout accommodates a slide title that extends downward to a second line (max. 2 lines).</a:t>
            </a:r>
          </a:p>
        </p:txBody>
      </p:sp>
    </p:spTree>
    <p:extLst>
      <p:ext uri="{BB962C8B-B14F-4D97-AF65-F5344CB8AC3E}">
        <p14:creationId xmlns:p14="http://schemas.microsoft.com/office/powerpoint/2010/main" val="975390374"/>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1016" userDrawn="1">
          <p15:clr>
            <a:srgbClr val="FBAE40"/>
          </p15:clr>
        </p15:guide>
        <p15:guide id="4" orient="horz" pos="34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36062A-1655-4530-ACBD-3C58ED2B33A6}"/>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F05F61D3-6EEE-4B43-A90B-FDAB6329CC17}" type="datetime1">
              <a:rPr lang="en-US" smtClean="0"/>
              <a:t>5/3/23</a:t>
            </a:fld>
            <a:endParaRPr lang="en-US" dirty="0"/>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dirty="0"/>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dirty="0"/>
              <a:t>Confidential property of Optum. Do not distribute or reproduce without express permission from Optum.</a:t>
            </a: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dirty="0">
                <a:solidFill>
                  <a:schemeClr val="tx1"/>
                </a:solidFill>
              </a:rPr>
              <a:t>© 2023 Optum, Inc. All rights reserved.</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dirty="0">
              <a:solidFill>
                <a:schemeClr val="tx1"/>
              </a:solidFill>
            </a:endParaRP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4"/>
            <a:r>
              <a:rPr lang="en-US" dirty="0"/>
              <a:t>Sixth level</a:t>
            </a:r>
          </a:p>
          <a:p>
            <a:pPr lvl="4"/>
            <a:r>
              <a:rPr lang="en-US" dirty="0"/>
              <a:t>Seventh level</a:t>
            </a:r>
          </a:p>
          <a:p>
            <a:pPr lvl="4"/>
            <a:r>
              <a:rPr lang="en-US" dirty="0"/>
              <a:t>Eighth level</a:t>
            </a:r>
          </a:p>
          <a:p>
            <a:pPr lvl="4"/>
            <a:r>
              <a:rPr lang="en-US" dirty="0"/>
              <a:t>Nineth level</a:t>
            </a:r>
          </a:p>
        </p:txBody>
      </p:sp>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dirty="0"/>
              <a:t>Click to edit Master title style</a:t>
            </a:r>
          </a:p>
        </p:txBody>
      </p:sp>
      <p:pic>
        <p:nvPicPr>
          <p:cNvPr id="13" name="Optum logo" descr="Optum logo">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bwMode="gray">
          <a:xfrm>
            <a:off x="461961" y="6343650"/>
            <a:ext cx="773055" cy="223837"/>
          </a:xfrm>
          <a:prstGeom prst="rect">
            <a:avLst/>
          </a:prstGeom>
        </p:spPr>
      </p:pic>
    </p:spTree>
    <p:extLst>
      <p:ext uri="{BB962C8B-B14F-4D97-AF65-F5344CB8AC3E}">
        <p14:creationId xmlns:p14="http://schemas.microsoft.com/office/powerpoint/2010/main" val="3529229862"/>
      </p:ext>
    </p:extLst>
  </p:cSld>
  <p:clrMap bg1="lt1" tx1="dk1" bg2="lt2" tx2="dk2" accent1="accent1" accent2="accent2" accent3="accent3" accent4="accent4" accent5="accent5" accent6="accent6" hlink="hlink" folHlink="folHlink"/>
  <p:sldLayoutIdLst>
    <p:sldLayoutId id="2147483675" r:id="rId1"/>
    <p:sldLayoutId id="2147483699" r:id="rId2"/>
    <p:sldLayoutId id="2147483676" r:id="rId3"/>
    <p:sldLayoutId id="2147483685" r:id="rId4"/>
    <p:sldLayoutId id="2147483684" r:id="rId5"/>
    <p:sldLayoutId id="2147483677" r:id="rId6"/>
    <p:sldLayoutId id="2147483654" r:id="rId7"/>
    <p:sldLayoutId id="2147483662" r:id="rId8"/>
    <p:sldLayoutId id="2147483683" r:id="rId9"/>
    <p:sldLayoutId id="2147483650" r:id="rId10"/>
    <p:sldLayoutId id="2147483655" r:id="rId11"/>
    <p:sldLayoutId id="2147483678" r:id="rId12"/>
    <p:sldLayoutId id="2147483664" r:id="rId13"/>
    <p:sldLayoutId id="2147483696" r:id="rId14"/>
    <p:sldLayoutId id="2147483695" r:id="rId15"/>
    <p:sldLayoutId id="2147483697" r:id="rId16"/>
    <p:sldLayoutId id="2147483692" r:id="rId17"/>
    <p:sldLayoutId id="2147483698" r:id="rId18"/>
    <p:sldLayoutId id="2147483680" r:id="rId19"/>
    <p:sldLayoutId id="2147483663" r:id="rId20"/>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userDrawn="1">
          <p15:clr>
            <a:srgbClr val="C35EA4"/>
          </p15:clr>
        </p15:guide>
        <p15:guide id="4" pos="739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10.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9618-4146-48C9-B7FC-366E0B86F5B7}"/>
              </a:ext>
            </a:extLst>
          </p:cNvPr>
          <p:cNvSpPr>
            <a:spLocks noGrp="1"/>
          </p:cNvSpPr>
          <p:nvPr>
            <p:ph type="title"/>
          </p:nvPr>
        </p:nvSpPr>
        <p:spPr>
          <a:xfrm>
            <a:off x="463462" y="1882440"/>
            <a:ext cx="4709160" cy="2437590"/>
          </a:xfrm>
        </p:spPr>
        <p:txBody>
          <a:bodyPr/>
          <a:lstStyle/>
          <a:p>
            <a:r>
              <a:rPr lang="en-US" sz="4400" dirty="0"/>
              <a:t>Application Secrets Management in Azure</a:t>
            </a:r>
            <a:endParaRPr lang="en-US" dirty="0"/>
          </a:p>
        </p:txBody>
      </p:sp>
      <p:sp>
        <p:nvSpPr>
          <p:cNvPr id="6" name="Text Placeholder 5">
            <a:extLst>
              <a:ext uri="{FF2B5EF4-FFF2-40B4-BE49-F238E27FC236}">
                <a16:creationId xmlns:a16="http://schemas.microsoft.com/office/drawing/2014/main" id="{AAF39D82-6717-450E-9F99-8F429240F906}"/>
              </a:ext>
            </a:extLst>
          </p:cNvPr>
          <p:cNvSpPr>
            <a:spLocks noGrp="1"/>
          </p:cNvSpPr>
          <p:nvPr>
            <p:ph type="body" sz="quarter" idx="10"/>
          </p:nvPr>
        </p:nvSpPr>
        <p:spPr>
          <a:xfrm>
            <a:off x="463462" y="4635651"/>
            <a:ext cx="4709160" cy="276999"/>
          </a:xfrm>
        </p:spPr>
        <p:txBody>
          <a:bodyPr/>
          <a:lstStyle/>
          <a:p>
            <a:endParaRPr lang="en-US" dirty="0"/>
          </a:p>
        </p:txBody>
      </p:sp>
      <p:sp>
        <p:nvSpPr>
          <p:cNvPr id="7" name="Text Placeholder 6">
            <a:extLst>
              <a:ext uri="{FF2B5EF4-FFF2-40B4-BE49-F238E27FC236}">
                <a16:creationId xmlns:a16="http://schemas.microsoft.com/office/drawing/2014/main" id="{62EBB786-E99A-4315-895A-4CCD7E5761D6}"/>
              </a:ext>
            </a:extLst>
          </p:cNvPr>
          <p:cNvSpPr>
            <a:spLocks noGrp="1"/>
          </p:cNvSpPr>
          <p:nvPr>
            <p:ph type="body" sz="quarter" idx="11"/>
          </p:nvPr>
        </p:nvSpPr>
        <p:spPr/>
        <p:txBody>
          <a:bodyPr/>
          <a:lstStyle/>
          <a:p>
            <a:r>
              <a:rPr lang="en-US" dirty="0"/>
              <a:t>April 10, 2023</a:t>
            </a:r>
          </a:p>
        </p:txBody>
      </p:sp>
    </p:spTree>
    <p:extLst>
      <p:ext uri="{BB962C8B-B14F-4D97-AF65-F5344CB8AC3E}">
        <p14:creationId xmlns:p14="http://schemas.microsoft.com/office/powerpoint/2010/main" val="358781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8924A48B-F270-459C-9C03-EEE53385B86C}"/>
              </a:ext>
            </a:extLst>
          </p:cNvPr>
          <p:cNvSpPr>
            <a:spLocks/>
          </p:cNvSpPr>
          <p:nvPr/>
        </p:nvSpPr>
        <p:spPr bwMode="gray">
          <a:xfrm>
            <a:off x="3" y="1589"/>
            <a:ext cx="3162165" cy="6856412"/>
          </a:xfrm>
          <a:custGeom>
            <a:avLst/>
            <a:gdLst>
              <a:gd name="connsiteX0" fmla="*/ 0 w 3162165"/>
              <a:gd name="connsiteY0" fmla="*/ 6854822 h 6856412"/>
              <a:gd name="connsiteX1" fmla="*/ 3123474 w 3162165"/>
              <a:gd name="connsiteY1" fmla="*/ 6854822 h 6856412"/>
              <a:gd name="connsiteX2" fmla="*/ 3125181 w 3162165"/>
              <a:gd name="connsiteY2" fmla="*/ 6856412 h 6856412"/>
              <a:gd name="connsiteX3" fmla="*/ 0 w 3162165"/>
              <a:gd name="connsiteY3" fmla="*/ 6856412 h 6856412"/>
              <a:gd name="connsiteX4" fmla="*/ 0 w 3162165"/>
              <a:gd name="connsiteY4" fmla="*/ 0 h 6856412"/>
              <a:gd name="connsiteX5" fmla="*/ 3162165 w 3162165"/>
              <a:gd name="connsiteY5" fmla="*/ 0 h 6856412"/>
              <a:gd name="connsiteX6" fmla="*/ 1594027 w 3162165"/>
              <a:gd name="connsiteY6" fmla="*/ 3444821 h 6856412"/>
              <a:gd name="connsiteX7" fmla="*/ 2353791 w 3162165"/>
              <a:gd name="connsiteY7" fmla="*/ 5970704 h 6856412"/>
              <a:gd name="connsiteX8" fmla="*/ 2369330 w 3162165"/>
              <a:gd name="connsiteY8" fmla="*/ 5992811 h 6856412"/>
              <a:gd name="connsiteX9" fmla="*/ 0 w 3162165"/>
              <a:gd name="connsiteY9" fmla="*/ 5992811 h 6856412"/>
              <a:gd name="connsiteX10" fmla="*/ 0 w 3162165"/>
              <a:gd name="connsiteY10" fmla="*/ 5828411 h 6856412"/>
              <a:gd name="connsiteX11" fmla="*/ 0 w 3162165"/>
              <a:gd name="connsiteY11" fmla="*/ 0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2165" h="6856412">
                <a:moveTo>
                  <a:pt x="0" y="6854822"/>
                </a:moveTo>
                <a:lnTo>
                  <a:pt x="3123474" y="6854822"/>
                </a:lnTo>
                <a:lnTo>
                  <a:pt x="3125181" y="6856412"/>
                </a:lnTo>
                <a:cubicBezTo>
                  <a:pt x="3125181" y="6856412"/>
                  <a:pt x="3125181" y="6856412"/>
                  <a:pt x="0" y="6856412"/>
                </a:cubicBezTo>
                <a:close/>
                <a:moveTo>
                  <a:pt x="0" y="0"/>
                </a:moveTo>
                <a:cubicBezTo>
                  <a:pt x="0" y="0"/>
                  <a:pt x="0" y="0"/>
                  <a:pt x="3162165" y="0"/>
                </a:cubicBezTo>
                <a:cubicBezTo>
                  <a:pt x="2200571" y="834437"/>
                  <a:pt x="1594027" y="2067631"/>
                  <a:pt x="1594027" y="3444821"/>
                </a:cubicBezTo>
                <a:cubicBezTo>
                  <a:pt x="1594027" y="4378947"/>
                  <a:pt x="1873722" y="5248503"/>
                  <a:pt x="2353791" y="5970704"/>
                </a:cubicBezTo>
                <a:lnTo>
                  <a:pt x="2369330" y="5992811"/>
                </a:lnTo>
                <a:lnTo>
                  <a:pt x="0" y="5992811"/>
                </a:lnTo>
                <a:lnTo>
                  <a:pt x="0" y="5828411"/>
                </a:lnTo>
                <a:cubicBezTo>
                  <a:pt x="0" y="4921351"/>
                  <a:pt x="0" y="3213943"/>
                  <a:pt x="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square">
            <a:noAutofit/>
          </a:bodyPr>
          <a:lstStyle/>
          <a:p>
            <a:pPr eaLnBrk="1" fontAlgn="auto" hangingPunct="1">
              <a:spcBef>
                <a:spcPts val="0"/>
              </a:spcBef>
              <a:spcAft>
                <a:spcPts val="0"/>
              </a:spcAft>
              <a:defRPr/>
            </a:pPr>
            <a:endParaRPr lang="en-US">
              <a:latin typeface="+mn-lt"/>
            </a:endParaRPr>
          </a:p>
        </p:txBody>
      </p:sp>
      <p:sp>
        <p:nvSpPr>
          <p:cNvPr id="17" name="Freeform: Shape 16">
            <a:extLst>
              <a:ext uri="{FF2B5EF4-FFF2-40B4-BE49-F238E27FC236}">
                <a16:creationId xmlns:a16="http://schemas.microsoft.com/office/drawing/2014/main" id="{C7DC374D-64F2-4D70-A32C-600B233A4EAB}"/>
              </a:ext>
            </a:extLst>
          </p:cNvPr>
          <p:cNvSpPr>
            <a:spLocks/>
          </p:cNvSpPr>
          <p:nvPr/>
        </p:nvSpPr>
        <p:spPr bwMode="gray">
          <a:xfrm>
            <a:off x="9029837" y="1589"/>
            <a:ext cx="3162165" cy="6856412"/>
          </a:xfrm>
          <a:custGeom>
            <a:avLst/>
            <a:gdLst>
              <a:gd name="connsiteX0" fmla="*/ 0 w 3162165"/>
              <a:gd name="connsiteY0" fmla="*/ 0 h 6856412"/>
              <a:gd name="connsiteX1" fmla="*/ 3162165 w 3162165"/>
              <a:gd name="connsiteY1" fmla="*/ 0 h 6856412"/>
              <a:gd name="connsiteX2" fmla="*/ 3162165 w 3162165"/>
              <a:gd name="connsiteY2" fmla="*/ 6856412 h 6856412"/>
              <a:gd name="connsiteX3" fmla="*/ 36984 w 3162165"/>
              <a:gd name="connsiteY3" fmla="*/ 6856412 h 6856412"/>
              <a:gd name="connsiteX4" fmla="*/ 38690 w 3162165"/>
              <a:gd name="connsiteY4" fmla="*/ 6854822 h 6856412"/>
              <a:gd name="connsiteX5" fmla="*/ 3162163 w 3162165"/>
              <a:gd name="connsiteY5" fmla="*/ 6854822 h 6856412"/>
              <a:gd name="connsiteX6" fmla="*/ 3162163 w 3162165"/>
              <a:gd name="connsiteY6" fmla="*/ 5992811 h 6856412"/>
              <a:gd name="connsiteX7" fmla="*/ 792835 w 3162165"/>
              <a:gd name="connsiteY7" fmla="*/ 5992811 h 6856412"/>
              <a:gd name="connsiteX8" fmla="*/ 808374 w 3162165"/>
              <a:gd name="connsiteY8" fmla="*/ 5970704 h 6856412"/>
              <a:gd name="connsiteX9" fmla="*/ 1568138 w 3162165"/>
              <a:gd name="connsiteY9" fmla="*/ 3444821 h 6856412"/>
              <a:gd name="connsiteX10" fmla="*/ 0 w 3162165"/>
              <a:gd name="connsiteY10" fmla="*/ 0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2165" h="6856412">
                <a:moveTo>
                  <a:pt x="0" y="0"/>
                </a:moveTo>
                <a:cubicBezTo>
                  <a:pt x="0" y="0"/>
                  <a:pt x="0" y="0"/>
                  <a:pt x="3162165" y="0"/>
                </a:cubicBezTo>
                <a:lnTo>
                  <a:pt x="3162165" y="6856412"/>
                </a:lnTo>
                <a:cubicBezTo>
                  <a:pt x="3162165" y="6856412"/>
                  <a:pt x="3162165" y="6856412"/>
                  <a:pt x="36984" y="6856412"/>
                </a:cubicBezTo>
                <a:lnTo>
                  <a:pt x="38690" y="6854822"/>
                </a:lnTo>
                <a:lnTo>
                  <a:pt x="3162163" y="6854822"/>
                </a:lnTo>
                <a:lnTo>
                  <a:pt x="3162163" y="5992811"/>
                </a:lnTo>
                <a:lnTo>
                  <a:pt x="792835" y="5992811"/>
                </a:lnTo>
                <a:lnTo>
                  <a:pt x="808374" y="5970704"/>
                </a:lnTo>
                <a:cubicBezTo>
                  <a:pt x="1288444" y="5248503"/>
                  <a:pt x="1568138" y="4378947"/>
                  <a:pt x="1568138" y="3444821"/>
                </a:cubicBezTo>
                <a:cubicBezTo>
                  <a:pt x="1568138" y="2067631"/>
                  <a:pt x="961594" y="834437"/>
                  <a:pt x="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square">
            <a:noAutofit/>
          </a:bodyPr>
          <a:lstStyle/>
          <a:p>
            <a:pPr eaLnBrk="1" fontAlgn="auto" hangingPunct="1">
              <a:spcBef>
                <a:spcPts val="0"/>
              </a:spcBef>
              <a:spcAft>
                <a:spcPts val="0"/>
              </a:spcAft>
              <a:defRPr/>
            </a:pPr>
            <a:endParaRPr lang="en-US">
              <a:latin typeface="+mn-lt"/>
            </a:endParaRPr>
          </a:p>
        </p:txBody>
      </p:sp>
      <p:sp>
        <p:nvSpPr>
          <p:cNvPr id="9" name="TextBox 8">
            <a:extLst>
              <a:ext uri="{FF2B5EF4-FFF2-40B4-BE49-F238E27FC236}">
                <a16:creationId xmlns:a16="http://schemas.microsoft.com/office/drawing/2014/main" id="{9F55554F-E5F1-4F23-8E54-636175CE900E}"/>
              </a:ext>
            </a:extLst>
          </p:cNvPr>
          <p:cNvSpPr txBox="1"/>
          <p:nvPr/>
        </p:nvSpPr>
        <p:spPr bwMode="gray">
          <a:xfrm>
            <a:off x="4341845" y="1890117"/>
            <a:ext cx="3508311" cy="1538883"/>
          </a:xfrm>
          <a:prstGeom prst="rect">
            <a:avLst/>
          </a:prstGeom>
          <a:noFill/>
        </p:spPr>
        <p:txBody>
          <a:bodyPr vert="horz" wrap="square" lIns="0" tIns="0" rIns="0" bIns="0" rtlCol="0">
            <a:spAutoFit/>
          </a:bodyPr>
          <a:lstStyle/>
          <a:p>
            <a:pPr algn="ctr">
              <a:spcBef>
                <a:spcPts val="600"/>
              </a:spcBef>
            </a:pPr>
            <a:r>
              <a:rPr lang="en-US" sz="10000" b="1" dirty="0">
                <a:solidFill>
                  <a:schemeClr val="accent6"/>
                </a:solidFill>
              </a:rPr>
              <a:t>Q&amp;A</a:t>
            </a:r>
          </a:p>
        </p:txBody>
      </p:sp>
      <p:cxnSp>
        <p:nvCxnSpPr>
          <p:cNvPr id="11" name="Straight Connector 10">
            <a:extLst>
              <a:ext uri="{FF2B5EF4-FFF2-40B4-BE49-F238E27FC236}">
                <a16:creationId xmlns:a16="http://schemas.microsoft.com/office/drawing/2014/main" id="{FACF17F8-4F7A-48A1-B25F-FA95B4FF796E}"/>
              </a:ext>
            </a:extLst>
          </p:cNvPr>
          <p:cNvCxnSpPr/>
          <p:nvPr/>
        </p:nvCxnSpPr>
        <p:spPr bwMode="gray">
          <a:xfrm>
            <a:off x="4639289" y="3565849"/>
            <a:ext cx="2913422" cy="0"/>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462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4053-F059-4052-A377-025F5A125122}"/>
              </a:ext>
            </a:extLst>
          </p:cNvPr>
          <p:cNvSpPr>
            <a:spLocks noGrp="1"/>
          </p:cNvSpPr>
          <p:nvPr>
            <p:ph type="title"/>
          </p:nvPr>
        </p:nvSpPr>
        <p:spPr bwMode="gray">
          <a:xfrm>
            <a:off x="457199" y="555639"/>
            <a:ext cx="9601200" cy="304699"/>
          </a:xfrm>
        </p:spPr>
        <p:txBody>
          <a:bodyPr/>
          <a:lstStyle/>
          <a:p>
            <a:pPr lvl="0" defTabSz="793439">
              <a:spcAft>
                <a:spcPct val="35000"/>
              </a:spcAft>
              <a:defRPr/>
            </a:pPr>
            <a:r>
              <a:rPr lang="en-US" dirty="0"/>
              <a:t>Appendix</a:t>
            </a:r>
          </a:p>
        </p:txBody>
      </p:sp>
      <p:pic>
        <p:nvPicPr>
          <p:cNvPr id="7" name="Picture 6">
            <a:extLst>
              <a:ext uri="{FF2B5EF4-FFF2-40B4-BE49-F238E27FC236}">
                <a16:creationId xmlns:a16="http://schemas.microsoft.com/office/drawing/2014/main" id="{A54A74E0-8B21-C2DB-BF82-9E18732CC1A3}"/>
              </a:ext>
            </a:extLst>
          </p:cNvPr>
          <p:cNvPicPr>
            <a:picLocks noChangeAspect="1"/>
          </p:cNvPicPr>
          <p:nvPr/>
        </p:nvPicPr>
        <p:blipFill>
          <a:blip r:embed="rId2"/>
          <a:stretch>
            <a:fillRect/>
          </a:stretch>
        </p:blipFill>
        <p:spPr>
          <a:xfrm>
            <a:off x="457199" y="1202150"/>
            <a:ext cx="8941227" cy="3600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98380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4053-F059-4052-A377-025F5A125122}"/>
              </a:ext>
            </a:extLst>
          </p:cNvPr>
          <p:cNvSpPr>
            <a:spLocks noGrp="1"/>
          </p:cNvSpPr>
          <p:nvPr>
            <p:ph type="title"/>
          </p:nvPr>
        </p:nvSpPr>
        <p:spPr bwMode="gray">
          <a:xfrm>
            <a:off x="457199" y="555639"/>
            <a:ext cx="9601200" cy="304699"/>
          </a:xfrm>
        </p:spPr>
        <p:txBody>
          <a:bodyPr/>
          <a:lstStyle/>
          <a:p>
            <a:pPr lvl="0" defTabSz="793439">
              <a:spcAft>
                <a:spcPct val="35000"/>
              </a:spcAft>
              <a:defRPr/>
            </a:pPr>
            <a:r>
              <a:rPr lang="en-US" dirty="0"/>
              <a:t>Appendix</a:t>
            </a:r>
          </a:p>
        </p:txBody>
      </p:sp>
      <p:pic>
        <p:nvPicPr>
          <p:cNvPr id="3" name="Picture 2">
            <a:extLst>
              <a:ext uri="{FF2B5EF4-FFF2-40B4-BE49-F238E27FC236}">
                <a16:creationId xmlns:a16="http://schemas.microsoft.com/office/drawing/2014/main" id="{D90821B1-28EA-8741-86E3-C23210161C54}"/>
              </a:ext>
            </a:extLst>
          </p:cNvPr>
          <p:cNvPicPr>
            <a:picLocks noChangeAspect="1"/>
          </p:cNvPicPr>
          <p:nvPr/>
        </p:nvPicPr>
        <p:blipFill>
          <a:blip r:embed="rId2"/>
          <a:stretch>
            <a:fillRect/>
          </a:stretch>
        </p:blipFill>
        <p:spPr>
          <a:xfrm>
            <a:off x="457200" y="1284410"/>
            <a:ext cx="8867755" cy="3600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0720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4053-F059-4052-A377-025F5A125122}"/>
              </a:ext>
            </a:extLst>
          </p:cNvPr>
          <p:cNvSpPr>
            <a:spLocks noGrp="1"/>
          </p:cNvSpPr>
          <p:nvPr>
            <p:ph type="title"/>
          </p:nvPr>
        </p:nvSpPr>
        <p:spPr bwMode="gray">
          <a:xfrm>
            <a:off x="457199" y="555639"/>
            <a:ext cx="9601200" cy="304699"/>
          </a:xfrm>
        </p:spPr>
        <p:txBody>
          <a:bodyPr/>
          <a:lstStyle/>
          <a:p>
            <a:pPr lvl="0" defTabSz="793439">
              <a:spcAft>
                <a:spcPct val="35000"/>
              </a:spcAft>
              <a:defRPr/>
            </a:pPr>
            <a:r>
              <a:rPr lang="en-US" dirty="0"/>
              <a:t>Appendix</a:t>
            </a:r>
          </a:p>
        </p:txBody>
      </p:sp>
      <p:pic>
        <p:nvPicPr>
          <p:cNvPr id="5" name="Picture 4">
            <a:extLst>
              <a:ext uri="{FF2B5EF4-FFF2-40B4-BE49-F238E27FC236}">
                <a16:creationId xmlns:a16="http://schemas.microsoft.com/office/drawing/2014/main" id="{7515E3C7-35D4-21CA-8C1B-6E51D161CE82}"/>
              </a:ext>
            </a:extLst>
          </p:cNvPr>
          <p:cNvPicPr>
            <a:picLocks noChangeAspect="1"/>
          </p:cNvPicPr>
          <p:nvPr/>
        </p:nvPicPr>
        <p:blipFill>
          <a:blip r:embed="rId2"/>
          <a:stretch>
            <a:fillRect/>
          </a:stretch>
        </p:blipFill>
        <p:spPr>
          <a:xfrm>
            <a:off x="457199" y="1212660"/>
            <a:ext cx="8941227" cy="36000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17296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CFF245-6B7D-CBD1-04BC-FB4CC4907C94}"/>
              </a:ext>
            </a:extLst>
          </p:cNvPr>
          <p:cNvPicPr>
            <a:picLocks noChangeAspect="1"/>
          </p:cNvPicPr>
          <p:nvPr/>
        </p:nvPicPr>
        <p:blipFill>
          <a:blip r:embed="rId2"/>
          <a:stretch>
            <a:fillRect/>
          </a:stretch>
        </p:blipFill>
        <p:spPr>
          <a:xfrm>
            <a:off x="602435" y="1212660"/>
            <a:ext cx="8650754" cy="3444007"/>
          </a:xfrm>
          <a:prstGeom prst="rect">
            <a:avLst/>
          </a:prstGeom>
          <a:effectLst>
            <a:outerShdw blurRad="50800" dist="38100" dir="2700000" algn="tl" rotWithShape="0">
              <a:prstClr val="black">
                <a:alpha val="40000"/>
              </a:prstClr>
            </a:outerShdw>
          </a:effectLst>
        </p:spPr>
      </p:pic>
      <p:sp>
        <p:nvSpPr>
          <p:cNvPr id="2" name="Title 1">
            <a:extLst>
              <a:ext uri="{FF2B5EF4-FFF2-40B4-BE49-F238E27FC236}">
                <a16:creationId xmlns:a16="http://schemas.microsoft.com/office/drawing/2014/main" id="{93BC4053-F059-4052-A377-025F5A125122}"/>
              </a:ext>
            </a:extLst>
          </p:cNvPr>
          <p:cNvSpPr>
            <a:spLocks noGrp="1"/>
          </p:cNvSpPr>
          <p:nvPr>
            <p:ph type="title"/>
          </p:nvPr>
        </p:nvSpPr>
        <p:spPr bwMode="gray">
          <a:xfrm>
            <a:off x="457199" y="555639"/>
            <a:ext cx="9601200" cy="304699"/>
          </a:xfrm>
        </p:spPr>
        <p:txBody>
          <a:bodyPr/>
          <a:lstStyle/>
          <a:p>
            <a:pPr lvl="0" defTabSz="793439">
              <a:spcAft>
                <a:spcPct val="35000"/>
              </a:spcAft>
              <a:defRPr/>
            </a:pPr>
            <a:r>
              <a:rPr lang="en-US" dirty="0"/>
              <a:t>Appendix</a:t>
            </a:r>
          </a:p>
        </p:txBody>
      </p:sp>
    </p:spTree>
    <p:extLst>
      <p:ext uri="{BB962C8B-B14F-4D97-AF65-F5344CB8AC3E}">
        <p14:creationId xmlns:p14="http://schemas.microsoft.com/office/powerpoint/2010/main" val="291616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9473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E2EAFA-181D-4D49-91BA-9ADABC922404}"/>
              </a:ext>
            </a:extLst>
          </p:cNvPr>
          <p:cNvSpPr/>
          <p:nvPr/>
        </p:nvSpPr>
        <p:spPr bwMode="gray">
          <a:xfrm>
            <a:off x="0" y="0"/>
            <a:ext cx="3966517" cy="5994400"/>
          </a:xfrm>
          <a:prstGeom prst="rect">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2" name="Title 1">
            <a:extLst>
              <a:ext uri="{FF2B5EF4-FFF2-40B4-BE49-F238E27FC236}">
                <a16:creationId xmlns:a16="http://schemas.microsoft.com/office/drawing/2014/main" id="{3D397DA9-08F0-4479-A79E-794F2317E64C}"/>
              </a:ext>
            </a:extLst>
          </p:cNvPr>
          <p:cNvSpPr>
            <a:spLocks noGrp="1"/>
          </p:cNvSpPr>
          <p:nvPr>
            <p:ph type="title"/>
          </p:nvPr>
        </p:nvSpPr>
        <p:spPr bwMode="gray">
          <a:xfrm>
            <a:off x="457199" y="555639"/>
            <a:ext cx="2808515" cy="304699"/>
          </a:xfrm>
        </p:spPr>
        <p:txBody>
          <a:bodyPr/>
          <a:lstStyle/>
          <a:p>
            <a:r>
              <a:rPr lang="en-US" dirty="0"/>
              <a:t>Session objectives</a:t>
            </a:r>
          </a:p>
        </p:txBody>
      </p:sp>
      <p:sp>
        <p:nvSpPr>
          <p:cNvPr id="6" name="TextBox 5">
            <a:extLst>
              <a:ext uri="{FF2B5EF4-FFF2-40B4-BE49-F238E27FC236}">
                <a16:creationId xmlns:a16="http://schemas.microsoft.com/office/drawing/2014/main" id="{2A7BF4E5-60F4-4A6F-AD22-F5FBA9FCCF22}"/>
              </a:ext>
            </a:extLst>
          </p:cNvPr>
          <p:cNvSpPr txBox="1"/>
          <p:nvPr/>
        </p:nvSpPr>
        <p:spPr bwMode="gray">
          <a:xfrm>
            <a:off x="5609627" y="555639"/>
            <a:ext cx="2979575" cy="290849"/>
          </a:xfrm>
          <a:prstGeom prst="rect">
            <a:avLst/>
          </a:prstGeom>
          <a:noFill/>
        </p:spPr>
        <p:txBody>
          <a:bodyPr vert="horz" wrap="square" lIns="0" tIns="0" rIns="0" bIns="0" rtlCol="0">
            <a:spAutoFit/>
          </a:bodyPr>
          <a:lstStyle/>
          <a:p>
            <a:pPr algn="l">
              <a:lnSpc>
                <a:spcPct val="90000"/>
              </a:lnSpc>
            </a:pPr>
            <a:r>
              <a:rPr lang="en-US" sz="2100" b="1" dirty="0">
                <a:solidFill>
                  <a:schemeClr val="accent6"/>
                </a:solidFill>
              </a:rPr>
              <a:t>Agenda</a:t>
            </a:r>
          </a:p>
        </p:txBody>
      </p:sp>
      <p:sp>
        <p:nvSpPr>
          <p:cNvPr id="26" name="TextBox 25">
            <a:extLst>
              <a:ext uri="{FF2B5EF4-FFF2-40B4-BE49-F238E27FC236}">
                <a16:creationId xmlns:a16="http://schemas.microsoft.com/office/drawing/2014/main" id="{C15DC676-1282-4028-B685-06DC56BE496D}"/>
              </a:ext>
            </a:extLst>
          </p:cNvPr>
          <p:cNvSpPr txBox="1"/>
          <p:nvPr/>
        </p:nvSpPr>
        <p:spPr bwMode="gray">
          <a:xfrm>
            <a:off x="469639" y="1754725"/>
            <a:ext cx="2751965" cy="430887"/>
          </a:xfrm>
          <a:prstGeom prst="rect">
            <a:avLst/>
          </a:prstGeom>
          <a:noFill/>
        </p:spPr>
        <p:txBody>
          <a:bodyPr vert="horz" wrap="square" lIns="0" tIns="0" rIns="0" bIns="0" rtlCol="0">
            <a:spAutoFit/>
          </a:bodyPr>
          <a:lstStyle/>
          <a:p>
            <a:pPr marL="174625" indent="-174625">
              <a:spcBef>
                <a:spcPts val="600"/>
              </a:spcBef>
              <a:buFont typeface="Arial" panose="020B0604020202020204" pitchFamily="34" charset="0"/>
              <a:buChar char="•"/>
            </a:pPr>
            <a:r>
              <a:rPr lang="en-US" sz="1400" dirty="0">
                <a:solidFill>
                  <a:schemeClr val="accent6"/>
                </a:solidFill>
              </a:rPr>
              <a:t>Application Secrets Management in Azure</a:t>
            </a:r>
          </a:p>
        </p:txBody>
      </p:sp>
      <p:sp>
        <p:nvSpPr>
          <p:cNvPr id="27" name="Oval 26">
            <a:extLst>
              <a:ext uri="{FF2B5EF4-FFF2-40B4-BE49-F238E27FC236}">
                <a16:creationId xmlns:a16="http://schemas.microsoft.com/office/drawing/2014/main" id="{A79A5017-CF63-4FFF-9F0A-965E26767561}"/>
              </a:ext>
            </a:extLst>
          </p:cNvPr>
          <p:cNvSpPr>
            <a:spLocks noChangeAspect="1"/>
          </p:cNvSpPr>
          <p:nvPr/>
        </p:nvSpPr>
        <p:spPr bwMode="gray">
          <a:xfrm>
            <a:off x="5009386" y="1139634"/>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1</a:t>
            </a:r>
          </a:p>
        </p:txBody>
      </p:sp>
      <p:sp>
        <p:nvSpPr>
          <p:cNvPr id="28" name="Oval 27">
            <a:extLst>
              <a:ext uri="{FF2B5EF4-FFF2-40B4-BE49-F238E27FC236}">
                <a16:creationId xmlns:a16="http://schemas.microsoft.com/office/drawing/2014/main" id="{A1282487-4D66-4F37-8D96-75E8EFEC4D86}"/>
              </a:ext>
            </a:extLst>
          </p:cNvPr>
          <p:cNvSpPr>
            <a:spLocks noChangeAspect="1"/>
          </p:cNvSpPr>
          <p:nvPr/>
        </p:nvSpPr>
        <p:spPr bwMode="gray">
          <a:xfrm>
            <a:off x="5009386" y="1855412"/>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2</a:t>
            </a:r>
          </a:p>
        </p:txBody>
      </p:sp>
      <p:sp>
        <p:nvSpPr>
          <p:cNvPr id="29" name="Oval 28">
            <a:extLst>
              <a:ext uri="{FF2B5EF4-FFF2-40B4-BE49-F238E27FC236}">
                <a16:creationId xmlns:a16="http://schemas.microsoft.com/office/drawing/2014/main" id="{0CE5BE1C-D0D9-4FDA-B1C1-E8E503A1CA34}"/>
              </a:ext>
            </a:extLst>
          </p:cNvPr>
          <p:cNvSpPr>
            <a:spLocks noChangeAspect="1"/>
          </p:cNvSpPr>
          <p:nvPr/>
        </p:nvSpPr>
        <p:spPr bwMode="gray">
          <a:xfrm>
            <a:off x="5005147" y="2571190"/>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3</a:t>
            </a:r>
          </a:p>
        </p:txBody>
      </p:sp>
      <p:sp>
        <p:nvSpPr>
          <p:cNvPr id="30" name="Oval 29">
            <a:extLst>
              <a:ext uri="{FF2B5EF4-FFF2-40B4-BE49-F238E27FC236}">
                <a16:creationId xmlns:a16="http://schemas.microsoft.com/office/drawing/2014/main" id="{B522DDD3-D3E3-4A70-A238-E970A742F0BC}"/>
              </a:ext>
            </a:extLst>
          </p:cNvPr>
          <p:cNvSpPr>
            <a:spLocks noChangeAspect="1"/>
          </p:cNvSpPr>
          <p:nvPr/>
        </p:nvSpPr>
        <p:spPr bwMode="gray">
          <a:xfrm>
            <a:off x="5013517" y="3286968"/>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4</a:t>
            </a:r>
          </a:p>
        </p:txBody>
      </p:sp>
      <p:sp>
        <p:nvSpPr>
          <p:cNvPr id="33" name="TextBox 32">
            <a:extLst>
              <a:ext uri="{FF2B5EF4-FFF2-40B4-BE49-F238E27FC236}">
                <a16:creationId xmlns:a16="http://schemas.microsoft.com/office/drawing/2014/main" id="{557BABC2-DC6A-4FEB-89AF-8D1C4046EB4D}"/>
              </a:ext>
            </a:extLst>
          </p:cNvPr>
          <p:cNvSpPr txBox="1"/>
          <p:nvPr/>
        </p:nvSpPr>
        <p:spPr bwMode="gray">
          <a:xfrm>
            <a:off x="5609627" y="1196044"/>
            <a:ext cx="2882732" cy="246221"/>
          </a:xfrm>
          <a:prstGeom prst="rect">
            <a:avLst/>
          </a:prstGeom>
          <a:noFill/>
        </p:spPr>
        <p:txBody>
          <a:bodyPr vert="horz" wrap="square" lIns="0" tIns="0" rIns="0" bIns="0" rtlCol="0" anchor="ctr" anchorCtr="0">
            <a:spAutoFit/>
          </a:bodyPr>
          <a:lstStyle/>
          <a:p>
            <a:r>
              <a:rPr lang="en-US" sz="1600" dirty="0"/>
              <a:t>Secret’s Management Lifecycle</a:t>
            </a:r>
          </a:p>
        </p:txBody>
      </p:sp>
      <p:sp>
        <p:nvSpPr>
          <p:cNvPr id="34" name="TextBox 33">
            <a:extLst>
              <a:ext uri="{FF2B5EF4-FFF2-40B4-BE49-F238E27FC236}">
                <a16:creationId xmlns:a16="http://schemas.microsoft.com/office/drawing/2014/main" id="{F0827C1D-E273-4106-907E-FA19FDCC589B}"/>
              </a:ext>
            </a:extLst>
          </p:cNvPr>
          <p:cNvSpPr txBox="1"/>
          <p:nvPr/>
        </p:nvSpPr>
        <p:spPr bwMode="gray">
          <a:xfrm>
            <a:off x="5609627" y="1914339"/>
            <a:ext cx="2979575" cy="246221"/>
          </a:xfrm>
          <a:prstGeom prst="rect">
            <a:avLst/>
          </a:prstGeom>
          <a:noFill/>
        </p:spPr>
        <p:txBody>
          <a:bodyPr vert="horz" wrap="square" lIns="0" tIns="0" rIns="0" bIns="0" rtlCol="0" anchor="ctr" anchorCtr="0">
            <a:spAutoFit/>
          </a:bodyPr>
          <a:lstStyle/>
          <a:p>
            <a:r>
              <a:rPr lang="en-US" sz="1600" dirty="0"/>
              <a:t>Secret Creation</a:t>
            </a:r>
          </a:p>
        </p:txBody>
      </p:sp>
      <p:sp>
        <p:nvSpPr>
          <p:cNvPr id="35" name="TextBox 34">
            <a:extLst>
              <a:ext uri="{FF2B5EF4-FFF2-40B4-BE49-F238E27FC236}">
                <a16:creationId xmlns:a16="http://schemas.microsoft.com/office/drawing/2014/main" id="{8303C47A-5DCC-4161-8839-442FB8D09D73}"/>
              </a:ext>
            </a:extLst>
          </p:cNvPr>
          <p:cNvSpPr txBox="1"/>
          <p:nvPr/>
        </p:nvSpPr>
        <p:spPr bwMode="gray">
          <a:xfrm>
            <a:off x="5609627" y="2632634"/>
            <a:ext cx="3618456" cy="246221"/>
          </a:xfrm>
          <a:prstGeom prst="rect">
            <a:avLst/>
          </a:prstGeom>
          <a:noFill/>
        </p:spPr>
        <p:txBody>
          <a:bodyPr vert="horz" wrap="square" lIns="0" tIns="0" rIns="0" bIns="0" rtlCol="0" anchor="ctr" anchorCtr="0">
            <a:spAutoFit/>
          </a:bodyPr>
          <a:lstStyle/>
          <a:p>
            <a:r>
              <a:rPr lang="en-US" sz="1600" dirty="0"/>
              <a:t>Application Authentication using Secret</a:t>
            </a:r>
          </a:p>
        </p:txBody>
      </p:sp>
      <p:sp>
        <p:nvSpPr>
          <p:cNvPr id="36" name="TextBox 35">
            <a:extLst>
              <a:ext uri="{FF2B5EF4-FFF2-40B4-BE49-F238E27FC236}">
                <a16:creationId xmlns:a16="http://schemas.microsoft.com/office/drawing/2014/main" id="{4B96B4E2-889E-498E-9C86-88F447A40EC9}"/>
              </a:ext>
            </a:extLst>
          </p:cNvPr>
          <p:cNvSpPr txBox="1"/>
          <p:nvPr/>
        </p:nvSpPr>
        <p:spPr bwMode="gray">
          <a:xfrm>
            <a:off x="5609627" y="3341853"/>
            <a:ext cx="3755090" cy="246221"/>
          </a:xfrm>
          <a:prstGeom prst="rect">
            <a:avLst/>
          </a:prstGeom>
          <a:noFill/>
        </p:spPr>
        <p:txBody>
          <a:bodyPr vert="horz" wrap="square" lIns="0" tIns="0" rIns="0" bIns="0" rtlCol="0" anchor="ctr" anchorCtr="0">
            <a:spAutoFit/>
          </a:bodyPr>
          <a:lstStyle/>
          <a:p>
            <a:r>
              <a:rPr lang="en-US" sz="1600" dirty="0"/>
              <a:t>Auto-Rotation of Secret</a:t>
            </a:r>
          </a:p>
        </p:txBody>
      </p:sp>
      <p:sp>
        <p:nvSpPr>
          <p:cNvPr id="3" name="Oval 2">
            <a:extLst>
              <a:ext uri="{FF2B5EF4-FFF2-40B4-BE49-F238E27FC236}">
                <a16:creationId xmlns:a16="http://schemas.microsoft.com/office/drawing/2014/main" id="{FA4E707A-ED99-51E9-9AC7-D9BCE710503C}"/>
              </a:ext>
            </a:extLst>
          </p:cNvPr>
          <p:cNvSpPr>
            <a:spLocks noChangeAspect="1"/>
          </p:cNvSpPr>
          <p:nvPr/>
        </p:nvSpPr>
        <p:spPr bwMode="gray">
          <a:xfrm>
            <a:off x="5013517" y="4002746"/>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5</a:t>
            </a:r>
          </a:p>
        </p:txBody>
      </p:sp>
      <p:sp>
        <p:nvSpPr>
          <p:cNvPr id="4" name="TextBox 3">
            <a:extLst>
              <a:ext uri="{FF2B5EF4-FFF2-40B4-BE49-F238E27FC236}">
                <a16:creationId xmlns:a16="http://schemas.microsoft.com/office/drawing/2014/main" id="{BF5D0391-C50B-675E-BACC-DAE5ACC2BB15}"/>
              </a:ext>
            </a:extLst>
          </p:cNvPr>
          <p:cNvSpPr txBox="1"/>
          <p:nvPr/>
        </p:nvSpPr>
        <p:spPr bwMode="gray">
          <a:xfrm>
            <a:off x="5609627" y="4051072"/>
            <a:ext cx="3755090" cy="246221"/>
          </a:xfrm>
          <a:prstGeom prst="rect">
            <a:avLst/>
          </a:prstGeom>
          <a:noFill/>
        </p:spPr>
        <p:txBody>
          <a:bodyPr vert="horz" wrap="square" lIns="0" tIns="0" rIns="0" bIns="0" rtlCol="0" anchor="ctr" anchorCtr="0">
            <a:spAutoFit/>
          </a:bodyPr>
          <a:lstStyle/>
          <a:p>
            <a:r>
              <a:rPr lang="en-US" sz="1600" dirty="0"/>
              <a:t>Decommission of Secret</a:t>
            </a:r>
          </a:p>
        </p:txBody>
      </p:sp>
      <p:sp>
        <p:nvSpPr>
          <p:cNvPr id="7" name="Oval 6">
            <a:extLst>
              <a:ext uri="{FF2B5EF4-FFF2-40B4-BE49-F238E27FC236}">
                <a16:creationId xmlns:a16="http://schemas.microsoft.com/office/drawing/2014/main" id="{1756FD6F-C862-C6B2-D0E9-7FE3A33E61F9}"/>
              </a:ext>
            </a:extLst>
          </p:cNvPr>
          <p:cNvSpPr>
            <a:spLocks noChangeAspect="1"/>
          </p:cNvSpPr>
          <p:nvPr/>
        </p:nvSpPr>
        <p:spPr bwMode="gray">
          <a:xfrm>
            <a:off x="5013517" y="4718524"/>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6</a:t>
            </a:r>
          </a:p>
        </p:txBody>
      </p:sp>
      <p:sp>
        <p:nvSpPr>
          <p:cNvPr id="8" name="TextBox 7">
            <a:extLst>
              <a:ext uri="{FF2B5EF4-FFF2-40B4-BE49-F238E27FC236}">
                <a16:creationId xmlns:a16="http://schemas.microsoft.com/office/drawing/2014/main" id="{5BAED80C-6051-F681-8B16-9E3DDC28C4B3}"/>
              </a:ext>
            </a:extLst>
          </p:cNvPr>
          <p:cNvSpPr txBox="1"/>
          <p:nvPr/>
        </p:nvSpPr>
        <p:spPr bwMode="gray">
          <a:xfrm>
            <a:off x="5609627" y="4760291"/>
            <a:ext cx="3755090" cy="246221"/>
          </a:xfrm>
          <a:prstGeom prst="rect">
            <a:avLst/>
          </a:prstGeom>
          <a:noFill/>
        </p:spPr>
        <p:txBody>
          <a:bodyPr vert="horz" wrap="square" lIns="0" tIns="0" rIns="0" bIns="0" rtlCol="0" anchor="ctr" anchorCtr="0">
            <a:spAutoFit/>
          </a:bodyPr>
          <a:lstStyle/>
          <a:p>
            <a:r>
              <a:rPr lang="en-US" sz="1600" dirty="0"/>
              <a:t>Demo</a:t>
            </a:r>
          </a:p>
        </p:txBody>
      </p:sp>
      <p:sp>
        <p:nvSpPr>
          <p:cNvPr id="9" name="Oval 8">
            <a:extLst>
              <a:ext uri="{FF2B5EF4-FFF2-40B4-BE49-F238E27FC236}">
                <a16:creationId xmlns:a16="http://schemas.microsoft.com/office/drawing/2014/main" id="{5055DB61-CD3F-68E6-B913-82EA0F85AF61}"/>
              </a:ext>
            </a:extLst>
          </p:cNvPr>
          <p:cNvSpPr>
            <a:spLocks noChangeAspect="1"/>
          </p:cNvSpPr>
          <p:nvPr/>
        </p:nvSpPr>
        <p:spPr bwMode="gray">
          <a:xfrm>
            <a:off x="5013517" y="5352606"/>
            <a:ext cx="365760" cy="365760"/>
          </a:xfrm>
          <a:prstGeom prst="ellipse">
            <a:avLst/>
          </a:prstGeom>
          <a:solidFill>
            <a:schemeClr val="accent6"/>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bg1"/>
                </a:solidFill>
              </a:rPr>
              <a:t>6</a:t>
            </a:r>
          </a:p>
        </p:txBody>
      </p:sp>
      <p:sp>
        <p:nvSpPr>
          <p:cNvPr id="10" name="TextBox 9">
            <a:extLst>
              <a:ext uri="{FF2B5EF4-FFF2-40B4-BE49-F238E27FC236}">
                <a16:creationId xmlns:a16="http://schemas.microsoft.com/office/drawing/2014/main" id="{9CCF8C0A-E8F7-8E89-250D-A942D71277C9}"/>
              </a:ext>
            </a:extLst>
          </p:cNvPr>
          <p:cNvSpPr txBox="1"/>
          <p:nvPr/>
        </p:nvSpPr>
        <p:spPr bwMode="gray">
          <a:xfrm>
            <a:off x="5609627" y="5394373"/>
            <a:ext cx="3755090" cy="246221"/>
          </a:xfrm>
          <a:prstGeom prst="rect">
            <a:avLst/>
          </a:prstGeom>
          <a:noFill/>
        </p:spPr>
        <p:txBody>
          <a:bodyPr vert="horz" wrap="square" lIns="0" tIns="0" rIns="0" bIns="0" rtlCol="0" anchor="ctr" anchorCtr="0">
            <a:spAutoFit/>
          </a:bodyPr>
          <a:lstStyle/>
          <a:p>
            <a:r>
              <a:rPr lang="en-US" sz="1600" dirty="0"/>
              <a:t>Appendix</a:t>
            </a:r>
          </a:p>
        </p:txBody>
      </p:sp>
    </p:spTree>
    <p:extLst>
      <p:ext uri="{BB962C8B-B14F-4D97-AF65-F5344CB8AC3E}">
        <p14:creationId xmlns:p14="http://schemas.microsoft.com/office/powerpoint/2010/main" val="164714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DBCF-C1FD-4F8E-A26A-A776594BE176}"/>
              </a:ext>
            </a:extLst>
          </p:cNvPr>
          <p:cNvSpPr>
            <a:spLocks noGrp="1"/>
          </p:cNvSpPr>
          <p:nvPr>
            <p:ph type="title"/>
          </p:nvPr>
        </p:nvSpPr>
        <p:spPr>
          <a:xfrm>
            <a:off x="457199" y="555639"/>
            <a:ext cx="9601200" cy="637097"/>
          </a:xfrm>
        </p:spPr>
        <p:txBody>
          <a:bodyPr/>
          <a:lstStyle/>
          <a:p>
            <a:r>
              <a:rPr lang="en-US" sz="2400" dirty="0"/>
              <a:t>Secret’s Management Lifecycle</a:t>
            </a:r>
            <a:br>
              <a:rPr lang="en-US" sz="2400" dirty="0"/>
            </a:br>
            <a:endParaRPr lang="en-US" dirty="0"/>
          </a:p>
        </p:txBody>
      </p:sp>
      <p:sp>
        <p:nvSpPr>
          <p:cNvPr id="3" name="Oval 2">
            <a:extLst>
              <a:ext uri="{FF2B5EF4-FFF2-40B4-BE49-F238E27FC236}">
                <a16:creationId xmlns:a16="http://schemas.microsoft.com/office/drawing/2014/main" id="{2B8131B6-3E54-4F6F-9FC9-F3A9ABBAAC9D}"/>
              </a:ext>
            </a:extLst>
          </p:cNvPr>
          <p:cNvSpPr>
            <a:spLocks noChangeAspect="1"/>
          </p:cNvSpPr>
          <p:nvPr/>
        </p:nvSpPr>
        <p:spPr bwMode="gray">
          <a:xfrm>
            <a:off x="331972" y="1397034"/>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sp>
        <p:nvSpPr>
          <p:cNvPr id="4" name="Oval 3">
            <a:extLst>
              <a:ext uri="{FF2B5EF4-FFF2-40B4-BE49-F238E27FC236}">
                <a16:creationId xmlns:a16="http://schemas.microsoft.com/office/drawing/2014/main" id="{C833EB52-D75C-463B-B718-2F50F6A776DD}"/>
              </a:ext>
            </a:extLst>
          </p:cNvPr>
          <p:cNvSpPr>
            <a:spLocks noChangeAspect="1"/>
          </p:cNvSpPr>
          <p:nvPr/>
        </p:nvSpPr>
        <p:spPr bwMode="gray">
          <a:xfrm>
            <a:off x="2423872" y="1392795"/>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sp>
        <p:nvSpPr>
          <p:cNvPr id="5" name="Oval 4">
            <a:extLst>
              <a:ext uri="{FF2B5EF4-FFF2-40B4-BE49-F238E27FC236}">
                <a16:creationId xmlns:a16="http://schemas.microsoft.com/office/drawing/2014/main" id="{9B15266B-FF1B-4DAD-AF96-05547B505D63}"/>
              </a:ext>
            </a:extLst>
          </p:cNvPr>
          <p:cNvSpPr>
            <a:spLocks noChangeAspect="1"/>
          </p:cNvSpPr>
          <p:nvPr/>
        </p:nvSpPr>
        <p:spPr bwMode="gray">
          <a:xfrm>
            <a:off x="6603667" y="1392795"/>
            <a:ext cx="1314062" cy="1314062"/>
          </a:xfrm>
          <a:prstGeom prst="ellipse">
            <a:avLst/>
          </a:prstGeom>
          <a:solidFill>
            <a:schemeClr val="accent6"/>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9" name="Straight Arrow Connector 8">
            <a:extLst>
              <a:ext uri="{FF2B5EF4-FFF2-40B4-BE49-F238E27FC236}">
                <a16:creationId xmlns:a16="http://schemas.microsoft.com/office/drawing/2014/main" id="{61486321-2FAE-44C2-A135-104B239158B3}"/>
              </a:ext>
            </a:extLst>
          </p:cNvPr>
          <p:cNvCxnSpPr>
            <a:cxnSpLocks/>
          </p:cNvCxnSpPr>
          <p:nvPr/>
        </p:nvCxnSpPr>
        <p:spPr bwMode="gray">
          <a:xfrm>
            <a:off x="1762388" y="2049826"/>
            <a:ext cx="540000"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4F19BA7-1B20-4B19-AA16-896B0953DCA6}"/>
              </a:ext>
            </a:extLst>
          </p:cNvPr>
          <p:cNvCxnSpPr>
            <a:cxnSpLocks/>
          </p:cNvCxnSpPr>
          <p:nvPr/>
        </p:nvCxnSpPr>
        <p:spPr bwMode="gray">
          <a:xfrm flipV="1">
            <a:off x="3868163" y="2043820"/>
            <a:ext cx="540000" cy="1976"/>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66808FAE-E30B-4E75-8C73-0BA2551057BB}"/>
              </a:ext>
            </a:extLst>
          </p:cNvPr>
          <p:cNvSpPr txBox="1"/>
          <p:nvPr/>
        </p:nvSpPr>
        <p:spPr bwMode="gray">
          <a:xfrm>
            <a:off x="517916" y="1717076"/>
            <a:ext cx="940925" cy="646331"/>
          </a:xfrm>
          <a:prstGeom prst="rect">
            <a:avLst/>
          </a:prstGeom>
          <a:noFill/>
        </p:spPr>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solidFill>
              </a:rPr>
              <a:t>Generate Application Secret</a:t>
            </a:r>
          </a:p>
        </p:txBody>
      </p:sp>
      <p:sp>
        <p:nvSpPr>
          <p:cNvPr id="23" name="TextBox 22">
            <a:extLst>
              <a:ext uri="{FF2B5EF4-FFF2-40B4-BE49-F238E27FC236}">
                <a16:creationId xmlns:a16="http://schemas.microsoft.com/office/drawing/2014/main" id="{339BE32A-82D4-41A5-A9AA-859A3BF6B0B7}"/>
              </a:ext>
            </a:extLst>
          </p:cNvPr>
          <p:cNvSpPr txBox="1"/>
          <p:nvPr/>
        </p:nvSpPr>
        <p:spPr bwMode="gray">
          <a:xfrm>
            <a:off x="2594636" y="1618939"/>
            <a:ext cx="940925" cy="861774"/>
          </a:xfrm>
          <a:prstGeom prst="rect">
            <a:avLst/>
          </a:prstGeom>
          <a:noFill/>
        </p:spPr>
        <p:txBody>
          <a:bodyPr vert="horz" wrap="square" lIns="0" tIns="0" rIns="0" bIns="0" rtlCol="0" anchor="ctr">
            <a:spAutoFit/>
          </a:bodyPr>
          <a:lstStyle/>
          <a:p>
            <a:pPr algn="ctr" rtl="0" eaLnBrk="1" fontAlgn="auto" hangingPunct="1">
              <a:lnSpc>
                <a:spcPct val="100000"/>
              </a:lnSpc>
              <a:spcBef>
                <a:spcPts val="600"/>
              </a:spcBef>
              <a:spcAft>
                <a:spcPts val="0"/>
              </a:spcAft>
            </a:pPr>
            <a:r>
              <a:rPr lang="en-US" sz="1400" dirty="0">
                <a:solidFill>
                  <a:schemeClr val="accent6"/>
                </a:solidFill>
              </a:rPr>
              <a:t>Save the secret in Azure Key Vault</a:t>
            </a:r>
          </a:p>
        </p:txBody>
      </p:sp>
      <p:sp>
        <p:nvSpPr>
          <p:cNvPr id="24" name="TextBox 23">
            <a:extLst>
              <a:ext uri="{FF2B5EF4-FFF2-40B4-BE49-F238E27FC236}">
                <a16:creationId xmlns:a16="http://schemas.microsoft.com/office/drawing/2014/main" id="{15D25C32-369A-4F66-A266-F905C06A4093}"/>
              </a:ext>
            </a:extLst>
          </p:cNvPr>
          <p:cNvSpPr txBox="1"/>
          <p:nvPr/>
        </p:nvSpPr>
        <p:spPr bwMode="gray">
          <a:xfrm>
            <a:off x="6793559" y="1932520"/>
            <a:ext cx="940925" cy="215444"/>
          </a:xfrm>
          <a:prstGeom prst="rect">
            <a:avLst/>
          </a:prstGeom>
          <a:noFill/>
        </p:spPr>
        <p:txBody>
          <a:bodyPr vert="horz" wrap="square" lIns="0" tIns="0" rIns="0" bIns="0" rtlCol="0" anchor="ctr">
            <a:spAutoFit/>
          </a:bodyPr>
          <a:lstStyle/>
          <a:p>
            <a:pPr algn="ctr">
              <a:spcBef>
                <a:spcPts val="600"/>
              </a:spcBef>
            </a:pPr>
            <a:r>
              <a:rPr lang="en-US" sz="1400" b="1" dirty="0">
                <a:solidFill>
                  <a:schemeClr val="bg1"/>
                </a:solidFill>
              </a:rPr>
              <a:t>Complete</a:t>
            </a:r>
          </a:p>
        </p:txBody>
      </p:sp>
      <p:sp>
        <p:nvSpPr>
          <p:cNvPr id="6" name="Oval 5">
            <a:extLst>
              <a:ext uri="{FF2B5EF4-FFF2-40B4-BE49-F238E27FC236}">
                <a16:creationId xmlns:a16="http://schemas.microsoft.com/office/drawing/2014/main" id="{769971A6-850B-1AA5-05FA-061BE0FA22E2}"/>
              </a:ext>
            </a:extLst>
          </p:cNvPr>
          <p:cNvSpPr>
            <a:spLocks noChangeAspect="1"/>
          </p:cNvSpPr>
          <p:nvPr/>
        </p:nvSpPr>
        <p:spPr bwMode="gray">
          <a:xfrm>
            <a:off x="4515772" y="1383210"/>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7" name="Straight Arrow Connector 6">
            <a:extLst>
              <a:ext uri="{FF2B5EF4-FFF2-40B4-BE49-F238E27FC236}">
                <a16:creationId xmlns:a16="http://schemas.microsoft.com/office/drawing/2014/main" id="{3878E066-1851-055B-7636-61E4030064D4}"/>
              </a:ext>
            </a:extLst>
          </p:cNvPr>
          <p:cNvCxnSpPr>
            <a:cxnSpLocks/>
          </p:cNvCxnSpPr>
          <p:nvPr/>
        </p:nvCxnSpPr>
        <p:spPr bwMode="gray">
          <a:xfrm>
            <a:off x="5966862" y="2049826"/>
            <a:ext cx="540000"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D76A924-D2BB-79CE-2637-1BD158A1807D}"/>
              </a:ext>
            </a:extLst>
          </p:cNvPr>
          <p:cNvSpPr txBox="1"/>
          <p:nvPr/>
        </p:nvSpPr>
        <p:spPr bwMode="gray">
          <a:xfrm>
            <a:off x="4702340" y="1599770"/>
            <a:ext cx="940925" cy="861774"/>
          </a:xfrm>
          <a:prstGeom prst="rect">
            <a:avLst/>
          </a:prstGeom>
          <a:noFill/>
        </p:spPr>
        <p:txBody>
          <a:bodyPr vert="horz" wrap="square" lIns="0" tIns="0" rIns="0" bIns="0" rtlCol="0" anchor="ctr">
            <a:spAutoFit/>
          </a:bodyPr>
          <a:lstStyle/>
          <a:p>
            <a:pPr marR="0" lvl="0" indent="0" algn="ctr">
              <a:spcBef>
                <a:spcPts val="600"/>
              </a:spcBef>
              <a:buClrTx/>
              <a:buSzTx/>
              <a:buFontTx/>
              <a:buNone/>
              <a:tabLst/>
              <a:defRPr/>
            </a:pPr>
            <a:r>
              <a:rPr lang="en-US" sz="1400" dirty="0">
                <a:solidFill>
                  <a:schemeClr val="accent6"/>
                </a:solidFill>
              </a:rPr>
              <a:t>Trigger an Email to the Team Mailbox</a:t>
            </a:r>
          </a:p>
        </p:txBody>
      </p:sp>
      <p:sp>
        <p:nvSpPr>
          <p:cNvPr id="21" name="Oval 20">
            <a:extLst>
              <a:ext uri="{FF2B5EF4-FFF2-40B4-BE49-F238E27FC236}">
                <a16:creationId xmlns:a16="http://schemas.microsoft.com/office/drawing/2014/main" id="{A5DEA666-EABF-281D-B8F2-658D70E53706}"/>
              </a:ext>
            </a:extLst>
          </p:cNvPr>
          <p:cNvSpPr>
            <a:spLocks noChangeAspect="1"/>
          </p:cNvSpPr>
          <p:nvPr/>
        </p:nvSpPr>
        <p:spPr bwMode="gray">
          <a:xfrm>
            <a:off x="331972" y="4886589"/>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sp>
        <p:nvSpPr>
          <p:cNvPr id="26" name="Oval 25">
            <a:extLst>
              <a:ext uri="{FF2B5EF4-FFF2-40B4-BE49-F238E27FC236}">
                <a16:creationId xmlns:a16="http://schemas.microsoft.com/office/drawing/2014/main" id="{F5C2D6D4-6C2A-32BF-BE45-105944F5604D}"/>
              </a:ext>
            </a:extLst>
          </p:cNvPr>
          <p:cNvSpPr>
            <a:spLocks noChangeAspect="1"/>
          </p:cNvSpPr>
          <p:nvPr/>
        </p:nvSpPr>
        <p:spPr bwMode="gray">
          <a:xfrm>
            <a:off x="8700435" y="4886589"/>
            <a:ext cx="1314062" cy="1314062"/>
          </a:xfrm>
          <a:prstGeom prst="ellipse">
            <a:avLst/>
          </a:prstGeom>
          <a:solidFill>
            <a:schemeClr val="accent6"/>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sp>
        <p:nvSpPr>
          <p:cNvPr id="29" name="TextBox 28">
            <a:extLst>
              <a:ext uri="{FF2B5EF4-FFF2-40B4-BE49-F238E27FC236}">
                <a16:creationId xmlns:a16="http://schemas.microsoft.com/office/drawing/2014/main" id="{6CC908E9-3090-E82C-959F-AFC6C3A598F0}"/>
              </a:ext>
            </a:extLst>
          </p:cNvPr>
          <p:cNvSpPr txBox="1"/>
          <p:nvPr/>
        </p:nvSpPr>
        <p:spPr bwMode="gray">
          <a:xfrm>
            <a:off x="517916" y="5092009"/>
            <a:ext cx="940925" cy="861774"/>
          </a:xfrm>
          <a:prstGeom prst="rect">
            <a:avLst/>
          </a:prstGeom>
          <a:noFill/>
        </p:spPr>
        <p:txBody>
          <a:bodyPr vert="horz" wrap="square" lIns="0" tIns="0" rIns="0" bIns="0" rtlCol="0" anchor="ctr">
            <a:spAutoFit/>
          </a:bodyPr>
          <a:lstStyle/>
          <a:p>
            <a:pPr algn="ctr" rtl="0" eaLnBrk="1" fontAlgn="auto" hangingPunct="1">
              <a:lnSpc>
                <a:spcPct val="100000"/>
              </a:lnSpc>
              <a:spcBef>
                <a:spcPts val="600"/>
              </a:spcBef>
              <a:spcAft>
                <a:spcPts val="0"/>
              </a:spcAft>
            </a:pPr>
            <a:r>
              <a:rPr lang="en-US" sz="1400" b="0" i="0" u="none" baseline="0" dirty="0">
                <a:solidFill>
                  <a:schemeClr val="accent6">
                    <a:lumMod val="75000"/>
                  </a:schemeClr>
                </a:solidFill>
              </a:rPr>
              <a:t>Soft delete the secret in Azure Key Vault</a:t>
            </a:r>
          </a:p>
        </p:txBody>
      </p:sp>
      <p:sp>
        <p:nvSpPr>
          <p:cNvPr id="31" name="TextBox 30">
            <a:extLst>
              <a:ext uri="{FF2B5EF4-FFF2-40B4-BE49-F238E27FC236}">
                <a16:creationId xmlns:a16="http://schemas.microsoft.com/office/drawing/2014/main" id="{4E73DBF9-39B3-32D2-24CC-15E52F26B26B}"/>
              </a:ext>
            </a:extLst>
          </p:cNvPr>
          <p:cNvSpPr txBox="1"/>
          <p:nvPr/>
        </p:nvSpPr>
        <p:spPr bwMode="gray">
          <a:xfrm>
            <a:off x="8887003" y="5435898"/>
            <a:ext cx="940925" cy="215444"/>
          </a:xfrm>
          <a:prstGeom prst="rect">
            <a:avLst/>
          </a:prstGeom>
          <a:noFill/>
        </p:spPr>
        <p:txBody>
          <a:bodyPr vert="horz" wrap="square" lIns="0" tIns="0" rIns="0" bIns="0" rtlCol="0" anchor="ctr">
            <a:spAutoFit/>
          </a:bodyPr>
          <a:lstStyle/>
          <a:p>
            <a:pPr algn="ctr">
              <a:spcBef>
                <a:spcPts val="600"/>
              </a:spcBef>
            </a:pPr>
            <a:r>
              <a:rPr lang="en-US" sz="1400" b="1" dirty="0">
                <a:solidFill>
                  <a:schemeClr val="bg1"/>
                </a:solidFill>
              </a:rPr>
              <a:t>Complete</a:t>
            </a:r>
          </a:p>
        </p:txBody>
      </p:sp>
      <p:cxnSp>
        <p:nvCxnSpPr>
          <p:cNvPr id="33" name="Straight Arrow Connector 32">
            <a:extLst>
              <a:ext uri="{FF2B5EF4-FFF2-40B4-BE49-F238E27FC236}">
                <a16:creationId xmlns:a16="http://schemas.microsoft.com/office/drawing/2014/main" id="{4682009D-1169-C4D6-D15D-5DFBBD5DE1F1}"/>
              </a:ext>
            </a:extLst>
          </p:cNvPr>
          <p:cNvCxnSpPr>
            <a:cxnSpLocks/>
          </p:cNvCxnSpPr>
          <p:nvPr/>
        </p:nvCxnSpPr>
        <p:spPr bwMode="gray">
          <a:xfrm flipV="1">
            <a:off x="1737968" y="5550651"/>
            <a:ext cx="540000" cy="14062"/>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A65F2D5C-2857-053A-A458-47C316D1403E}"/>
              </a:ext>
            </a:extLst>
          </p:cNvPr>
          <p:cNvSpPr>
            <a:spLocks noChangeAspect="1"/>
          </p:cNvSpPr>
          <p:nvPr/>
        </p:nvSpPr>
        <p:spPr bwMode="gray">
          <a:xfrm>
            <a:off x="2417793" y="4886589"/>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36" name="Straight Arrow Connector 35">
            <a:extLst>
              <a:ext uri="{FF2B5EF4-FFF2-40B4-BE49-F238E27FC236}">
                <a16:creationId xmlns:a16="http://schemas.microsoft.com/office/drawing/2014/main" id="{3760627A-80D1-6DD5-75B0-4FA93FAE1C77}"/>
              </a:ext>
            </a:extLst>
          </p:cNvPr>
          <p:cNvCxnSpPr>
            <a:cxnSpLocks/>
          </p:cNvCxnSpPr>
          <p:nvPr/>
        </p:nvCxnSpPr>
        <p:spPr bwMode="gray">
          <a:xfrm>
            <a:off x="3844641" y="5543620"/>
            <a:ext cx="540000" cy="14062"/>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9A7F737-345D-871E-2CB5-B541861F2481}"/>
              </a:ext>
            </a:extLst>
          </p:cNvPr>
          <p:cNvSpPr txBox="1"/>
          <p:nvPr/>
        </p:nvSpPr>
        <p:spPr bwMode="gray">
          <a:xfrm>
            <a:off x="2604361" y="5119846"/>
            <a:ext cx="940925" cy="861774"/>
          </a:xfrm>
          <a:prstGeom prst="rect">
            <a:avLst/>
          </a:prstGeom>
          <a:noFill/>
        </p:spPr>
        <p:txBody>
          <a:bodyPr vert="horz" wrap="square" lIns="0" tIns="0" rIns="0" bIns="0" rtlCol="0" anchor="ctr">
            <a:spAutoFit/>
          </a:bodyPr>
          <a:lstStyle/>
          <a:p>
            <a:pPr algn="ctr" rtl="0" eaLnBrk="1" fontAlgn="auto" hangingPunct="1">
              <a:lnSpc>
                <a:spcPct val="100000"/>
              </a:lnSpc>
              <a:spcBef>
                <a:spcPts val="600"/>
              </a:spcBef>
              <a:spcAft>
                <a:spcPts val="0"/>
              </a:spcAft>
            </a:pPr>
            <a:r>
              <a:rPr lang="en-US" sz="1400" b="0" i="0" u="none" baseline="0" dirty="0">
                <a:solidFill>
                  <a:schemeClr val="accent6">
                    <a:lumMod val="75000"/>
                  </a:schemeClr>
                </a:solidFill>
              </a:rPr>
              <a:t>Trigger Email to the Team Mailbox</a:t>
            </a:r>
          </a:p>
        </p:txBody>
      </p:sp>
      <p:sp>
        <p:nvSpPr>
          <p:cNvPr id="38" name="Oval 37">
            <a:extLst>
              <a:ext uri="{FF2B5EF4-FFF2-40B4-BE49-F238E27FC236}">
                <a16:creationId xmlns:a16="http://schemas.microsoft.com/office/drawing/2014/main" id="{D1926217-3063-2AEE-674C-C7709545AA67}"/>
              </a:ext>
            </a:extLst>
          </p:cNvPr>
          <p:cNvSpPr>
            <a:spLocks noChangeAspect="1"/>
          </p:cNvSpPr>
          <p:nvPr/>
        </p:nvSpPr>
        <p:spPr bwMode="gray">
          <a:xfrm>
            <a:off x="4506175" y="4886589"/>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39" name="Straight Arrow Connector 38">
            <a:extLst>
              <a:ext uri="{FF2B5EF4-FFF2-40B4-BE49-F238E27FC236}">
                <a16:creationId xmlns:a16="http://schemas.microsoft.com/office/drawing/2014/main" id="{2AF6EF26-0C86-E0A8-E4DB-2C2757B303DD}"/>
              </a:ext>
            </a:extLst>
          </p:cNvPr>
          <p:cNvCxnSpPr>
            <a:cxnSpLocks/>
          </p:cNvCxnSpPr>
          <p:nvPr/>
        </p:nvCxnSpPr>
        <p:spPr bwMode="gray">
          <a:xfrm>
            <a:off x="5966862" y="5547993"/>
            <a:ext cx="540000"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3913407-FEA2-DCB4-D74A-C7F70F8FA3CA}"/>
              </a:ext>
            </a:extLst>
          </p:cNvPr>
          <p:cNvSpPr txBox="1"/>
          <p:nvPr/>
        </p:nvSpPr>
        <p:spPr bwMode="gray">
          <a:xfrm>
            <a:off x="4692119" y="4999560"/>
            <a:ext cx="940925" cy="1077218"/>
          </a:xfrm>
          <a:prstGeom prst="rect">
            <a:avLst/>
          </a:prstGeom>
          <a:noFill/>
        </p:spPr>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After cooling period, delete the Secret</a:t>
            </a:r>
          </a:p>
        </p:txBody>
      </p:sp>
      <p:sp>
        <p:nvSpPr>
          <p:cNvPr id="41" name="Oval 40">
            <a:extLst>
              <a:ext uri="{FF2B5EF4-FFF2-40B4-BE49-F238E27FC236}">
                <a16:creationId xmlns:a16="http://schemas.microsoft.com/office/drawing/2014/main" id="{17B68B52-225C-FAA8-0008-02AF7F1BC03A}"/>
              </a:ext>
            </a:extLst>
          </p:cNvPr>
          <p:cNvSpPr>
            <a:spLocks noChangeAspect="1"/>
          </p:cNvSpPr>
          <p:nvPr/>
        </p:nvSpPr>
        <p:spPr bwMode="gray">
          <a:xfrm>
            <a:off x="6603305" y="4854674"/>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42" name="Straight Arrow Connector 41">
            <a:extLst>
              <a:ext uri="{FF2B5EF4-FFF2-40B4-BE49-F238E27FC236}">
                <a16:creationId xmlns:a16="http://schemas.microsoft.com/office/drawing/2014/main" id="{DFA84593-5DE5-6064-B6CC-DDC7D9DD7CA5}"/>
              </a:ext>
            </a:extLst>
          </p:cNvPr>
          <p:cNvCxnSpPr>
            <a:cxnSpLocks/>
          </p:cNvCxnSpPr>
          <p:nvPr/>
        </p:nvCxnSpPr>
        <p:spPr bwMode="gray">
          <a:xfrm>
            <a:off x="8034357" y="5541573"/>
            <a:ext cx="540000"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67A9943-6382-19F6-8074-EBACEF03D734}"/>
              </a:ext>
            </a:extLst>
          </p:cNvPr>
          <p:cNvSpPr txBox="1"/>
          <p:nvPr/>
        </p:nvSpPr>
        <p:spPr bwMode="gray">
          <a:xfrm>
            <a:off x="6789873" y="5104542"/>
            <a:ext cx="940925" cy="861774"/>
          </a:xfrm>
          <a:prstGeom prst="rect">
            <a:avLst/>
          </a:prstGeom>
          <a:noFill/>
        </p:spPr>
        <p:txBody>
          <a:bodyPr vert="horz"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Trigger an Email to the Team Mailbox</a:t>
            </a:r>
          </a:p>
        </p:txBody>
      </p:sp>
      <p:sp>
        <p:nvSpPr>
          <p:cNvPr id="45" name="Oval 44">
            <a:extLst>
              <a:ext uri="{FF2B5EF4-FFF2-40B4-BE49-F238E27FC236}">
                <a16:creationId xmlns:a16="http://schemas.microsoft.com/office/drawing/2014/main" id="{F86EC798-561F-F669-8804-BC6413E07E70}"/>
              </a:ext>
            </a:extLst>
          </p:cNvPr>
          <p:cNvSpPr>
            <a:spLocks noChangeAspect="1"/>
          </p:cNvSpPr>
          <p:nvPr/>
        </p:nvSpPr>
        <p:spPr bwMode="gray">
          <a:xfrm>
            <a:off x="331972" y="3144326"/>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sp>
        <p:nvSpPr>
          <p:cNvPr id="46" name="Oval 45">
            <a:extLst>
              <a:ext uri="{FF2B5EF4-FFF2-40B4-BE49-F238E27FC236}">
                <a16:creationId xmlns:a16="http://schemas.microsoft.com/office/drawing/2014/main" id="{38E4BCA7-8C7A-0A12-5B47-E5C4857FB5E7}"/>
              </a:ext>
            </a:extLst>
          </p:cNvPr>
          <p:cNvSpPr>
            <a:spLocks noChangeAspect="1"/>
          </p:cNvSpPr>
          <p:nvPr/>
        </p:nvSpPr>
        <p:spPr bwMode="gray">
          <a:xfrm>
            <a:off x="2423872" y="3148214"/>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sp>
        <p:nvSpPr>
          <p:cNvPr id="47" name="Oval 46">
            <a:extLst>
              <a:ext uri="{FF2B5EF4-FFF2-40B4-BE49-F238E27FC236}">
                <a16:creationId xmlns:a16="http://schemas.microsoft.com/office/drawing/2014/main" id="{E98DAE16-5D0E-3677-5064-EABF8A2F5E5C}"/>
              </a:ext>
            </a:extLst>
          </p:cNvPr>
          <p:cNvSpPr>
            <a:spLocks noChangeAspect="1"/>
          </p:cNvSpPr>
          <p:nvPr/>
        </p:nvSpPr>
        <p:spPr bwMode="gray">
          <a:xfrm>
            <a:off x="6610229" y="3144326"/>
            <a:ext cx="1314062" cy="1314062"/>
          </a:xfrm>
          <a:prstGeom prst="ellipse">
            <a:avLst/>
          </a:prstGeom>
          <a:solidFill>
            <a:schemeClr val="accent6"/>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48" name="Straight Arrow Connector 47">
            <a:extLst>
              <a:ext uri="{FF2B5EF4-FFF2-40B4-BE49-F238E27FC236}">
                <a16:creationId xmlns:a16="http://schemas.microsoft.com/office/drawing/2014/main" id="{F051DBC1-03B6-F7A8-37D2-538253783FC3}"/>
              </a:ext>
            </a:extLst>
          </p:cNvPr>
          <p:cNvCxnSpPr>
            <a:cxnSpLocks/>
          </p:cNvCxnSpPr>
          <p:nvPr/>
        </p:nvCxnSpPr>
        <p:spPr bwMode="gray">
          <a:xfrm>
            <a:off x="1762388" y="3834769"/>
            <a:ext cx="540000"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0679366-064C-BF9E-F03A-BC33989A15B1}"/>
              </a:ext>
            </a:extLst>
          </p:cNvPr>
          <p:cNvCxnSpPr>
            <a:cxnSpLocks/>
          </p:cNvCxnSpPr>
          <p:nvPr/>
        </p:nvCxnSpPr>
        <p:spPr bwMode="gray">
          <a:xfrm flipV="1">
            <a:off x="3868163" y="3834769"/>
            <a:ext cx="540000" cy="754"/>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823D9C4-6412-AA56-E7B6-9029ACF71EFB}"/>
              </a:ext>
            </a:extLst>
          </p:cNvPr>
          <p:cNvSpPr txBox="1"/>
          <p:nvPr/>
        </p:nvSpPr>
        <p:spPr bwMode="gray">
          <a:xfrm>
            <a:off x="517916" y="3471766"/>
            <a:ext cx="940925" cy="677108"/>
          </a:xfrm>
          <a:prstGeom prst="rect">
            <a:avLst/>
          </a:prstGeom>
          <a:noFill/>
        </p:spPr>
        <p:txBody>
          <a:bodyPr vert="horz" wrap="square" lIns="0" tIns="0" rIns="0" bIns="0" rtlCol="0" anchor="ctr">
            <a:spAutoFit/>
          </a:bodyPr>
          <a:lstStyle/>
          <a:p>
            <a:pPr algn="ctr" rtl="0" eaLnBrk="1" fontAlgn="auto" hangingPunct="1">
              <a:lnSpc>
                <a:spcPct val="100000"/>
              </a:lnSpc>
              <a:spcBef>
                <a:spcPts val="600"/>
              </a:spcBef>
              <a:spcAft>
                <a:spcPts val="0"/>
              </a:spcAft>
            </a:pPr>
            <a:r>
              <a:rPr lang="en-US" sz="1400" b="0" i="0" u="none" baseline="0" dirty="0">
                <a:solidFill>
                  <a:schemeClr val="accent6"/>
                </a:solidFill>
              </a:rPr>
              <a:t>Generate a </a:t>
            </a:r>
            <a:r>
              <a:rPr lang="en-US" sz="1400" dirty="0">
                <a:solidFill>
                  <a:schemeClr val="accent6"/>
                </a:solidFill>
              </a:rPr>
              <a:t>N</a:t>
            </a:r>
            <a:r>
              <a:rPr lang="en-US" sz="1400" b="0" i="0" u="none" baseline="0" dirty="0">
                <a:solidFill>
                  <a:schemeClr val="accent6"/>
                </a:solidFill>
              </a:rPr>
              <a:t>ew </a:t>
            </a:r>
            <a:r>
              <a:rPr lang="en-US" sz="1600" dirty="0">
                <a:solidFill>
                  <a:schemeClr val="accent6"/>
                </a:solidFill>
              </a:rPr>
              <a:t>Secret</a:t>
            </a:r>
          </a:p>
        </p:txBody>
      </p:sp>
      <p:sp>
        <p:nvSpPr>
          <p:cNvPr id="51" name="TextBox 50">
            <a:extLst>
              <a:ext uri="{FF2B5EF4-FFF2-40B4-BE49-F238E27FC236}">
                <a16:creationId xmlns:a16="http://schemas.microsoft.com/office/drawing/2014/main" id="{415B1FFE-D3B4-7D60-6624-73747AFF92D1}"/>
              </a:ext>
            </a:extLst>
          </p:cNvPr>
          <p:cNvSpPr txBox="1"/>
          <p:nvPr/>
        </p:nvSpPr>
        <p:spPr bwMode="gray">
          <a:xfrm>
            <a:off x="2594637" y="3374358"/>
            <a:ext cx="940925" cy="861774"/>
          </a:xfrm>
          <a:prstGeom prst="rect">
            <a:avLst/>
          </a:prstGeom>
          <a:noFill/>
        </p:spPr>
        <p:txBody>
          <a:bodyPr vert="horz" wrap="square" lIns="0" tIns="0" rIns="0" bIns="0" rtlCol="0" anchor="ctr">
            <a:spAutoFit/>
          </a:bodyPr>
          <a:lstStyle/>
          <a:p>
            <a:pPr algn="ctr" rtl="0" eaLnBrk="1" fontAlgn="auto" hangingPunct="1">
              <a:lnSpc>
                <a:spcPct val="100000"/>
              </a:lnSpc>
              <a:spcBef>
                <a:spcPts val="600"/>
              </a:spcBef>
              <a:spcAft>
                <a:spcPts val="0"/>
              </a:spcAft>
            </a:pPr>
            <a:r>
              <a:rPr lang="en-US" sz="1400" b="0" i="0" u="none" baseline="0" dirty="0">
                <a:solidFill>
                  <a:schemeClr val="accent6"/>
                </a:solidFill>
              </a:rPr>
              <a:t>Update Azure Vault with New Secret</a:t>
            </a:r>
          </a:p>
        </p:txBody>
      </p:sp>
      <p:sp>
        <p:nvSpPr>
          <p:cNvPr id="52" name="TextBox 51">
            <a:extLst>
              <a:ext uri="{FF2B5EF4-FFF2-40B4-BE49-F238E27FC236}">
                <a16:creationId xmlns:a16="http://schemas.microsoft.com/office/drawing/2014/main" id="{AAF10088-E872-51B5-C3E1-60E4569152A2}"/>
              </a:ext>
            </a:extLst>
          </p:cNvPr>
          <p:cNvSpPr txBox="1"/>
          <p:nvPr/>
        </p:nvSpPr>
        <p:spPr bwMode="gray">
          <a:xfrm>
            <a:off x="6796796" y="3693635"/>
            <a:ext cx="940925" cy="215444"/>
          </a:xfrm>
          <a:prstGeom prst="rect">
            <a:avLst/>
          </a:prstGeom>
          <a:noFill/>
        </p:spPr>
        <p:txBody>
          <a:bodyPr vert="horz" wrap="square" lIns="0" tIns="0" rIns="0" bIns="0" rtlCol="0" anchor="ctr">
            <a:spAutoFit/>
          </a:bodyPr>
          <a:lstStyle/>
          <a:p>
            <a:pPr algn="ctr">
              <a:spcBef>
                <a:spcPts val="600"/>
              </a:spcBef>
            </a:pPr>
            <a:r>
              <a:rPr lang="en-US" sz="1400" b="1" dirty="0">
                <a:solidFill>
                  <a:schemeClr val="bg1"/>
                </a:solidFill>
              </a:rPr>
              <a:t>Complete</a:t>
            </a:r>
          </a:p>
        </p:txBody>
      </p:sp>
      <p:sp>
        <p:nvSpPr>
          <p:cNvPr id="53" name="Oval 52">
            <a:extLst>
              <a:ext uri="{FF2B5EF4-FFF2-40B4-BE49-F238E27FC236}">
                <a16:creationId xmlns:a16="http://schemas.microsoft.com/office/drawing/2014/main" id="{069BCD4F-30AD-8A11-E39A-75562BF96E5A}"/>
              </a:ext>
            </a:extLst>
          </p:cNvPr>
          <p:cNvSpPr>
            <a:spLocks noChangeAspect="1"/>
          </p:cNvSpPr>
          <p:nvPr/>
        </p:nvSpPr>
        <p:spPr bwMode="gray">
          <a:xfrm>
            <a:off x="4506208" y="3144326"/>
            <a:ext cx="1314062" cy="1314062"/>
          </a:xfrm>
          <a:prstGeom prst="ellipse">
            <a:avLst/>
          </a:prstGeom>
          <a:solidFill>
            <a:schemeClr val="bg2"/>
          </a:solidFill>
          <a:ln w="57150" cmpd="sng">
            <a:no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600" dirty="0">
              <a:solidFill>
                <a:schemeClr val="tx2">
                  <a:lumMod val="60000"/>
                  <a:lumOff val="40000"/>
                </a:schemeClr>
              </a:solidFill>
            </a:endParaRPr>
          </a:p>
        </p:txBody>
      </p:sp>
      <p:cxnSp>
        <p:nvCxnSpPr>
          <p:cNvPr id="54" name="Straight Arrow Connector 53">
            <a:extLst>
              <a:ext uri="{FF2B5EF4-FFF2-40B4-BE49-F238E27FC236}">
                <a16:creationId xmlns:a16="http://schemas.microsoft.com/office/drawing/2014/main" id="{7A6229C7-C426-C78D-5056-6C312A1FCAC2}"/>
              </a:ext>
            </a:extLst>
          </p:cNvPr>
          <p:cNvCxnSpPr>
            <a:cxnSpLocks/>
          </p:cNvCxnSpPr>
          <p:nvPr/>
        </p:nvCxnSpPr>
        <p:spPr bwMode="gray">
          <a:xfrm>
            <a:off x="5966862" y="3834769"/>
            <a:ext cx="540000" cy="0"/>
          </a:xfrm>
          <a:prstGeom prst="straightConnector1">
            <a:avLst/>
          </a:prstGeom>
          <a:ln w="38100" cap="rnd">
            <a:solidFill>
              <a:schemeClr val="tx2"/>
            </a:solidFill>
            <a:headEnd w="lg" len="med"/>
            <a:tailEnd type="arrow" w="lg" len="sm"/>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1195F50-DD97-D139-0E03-43498E5350F8}"/>
              </a:ext>
            </a:extLst>
          </p:cNvPr>
          <p:cNvSpPr txBox="1"/>
          <p:nvPr/>
        </p:nvSpPr>
        <p:spPr bwMode="gray">
          <a:xfrm>
            <a:off x="4692776" y="3378992"/>
            <a:ext cx="940925" cy="861774"/>
          </a:xfrm>
          <a:prstGeom prst="rect">
            <a:avLst/>
          </a:prstGeom>
          <a:noFill/>
        </p:spPr>
        <p:txBody>
          <a:bodyPr vert="horz" wrap="square" lIns="0" tIns="0" rIns="0" bIns="0" rtlCol="0" anchor="ctr">
            <a:spAutoFit/>
          </a:bodyPr>
          <a:lstStyle/>
          <a:p>
            <a:pPr marR="0" lvl="0" indent="0" algn="ctr">
              <a:spcBef>
                <a:spcPts val="600"/>
              </a:spcBef>
              <a:buClrTx/>
              <a:buSzTx/>
              <a:buFontTx/>
              <a:buNone/>
              <a:tabLst/>
              <a:defRPr/>
            </a:pPr>
            <a:r>
              <a:rPr lang="en-US" sz="1400" dirty="0">
                <a:solidFill>
                  <a:schemeClr val="accent6"/>
                </a:solidFill>
              </a:rPr>
              <a:t>Trigger an Email to the Team Mailbox</a:t>
            </a:r>
          </a:p>
        </p:txBody>
      </p:sp>
      <p:sp>
        <p:nvSpPr>
          <p:cNvPr id="56" name="TextBox 55">
            <a:extLst>
              <a:ext uri="{FF2B5EF4-FFF2-40B4-BE49-F238E27FC236}">
                <a16:creationId xmlns:a16="http://schemas.microsoft.com/office/drawing/2014/main" id="{73B05C0A-D183-ECF8-A684-843F8736CB95}"/>
              </a:ext>
            </a:extLst>
          </p:cNvPr>
          <p:cNvSpPr txBox="1"/>
          <p:nvPr/>
        </p:nvSpPr>
        <p:spPr bwMode="gray">
          <a:xfrm>
            <a:off x="330814" y="1128124"/>
            <a:ext cx="1556450" cy="230832"/>
          </a:xfrm>
          <a:prstGeom prst="rect">
            <a:avLst/>
          </a:prstGeom>
          <a:noFill/>
        </p:spPr>
        <p:txBody>
          <a:bodyPr vert="horz" wrap="square" lIns="0" tIns="0" rIns="0" bIns="0" rtlCol="0">
            <a:spAutoFit/>
          </a:bodyPr>
          <a:lstStyle/>
          <a:p>
            <a:pPr>
              <a:spcBef>
                <a:spcPts val="600"/>
              </a:spcBef>
            </a:pPr>
            <a:r>
              <a:rPr lang="en-US" sz="1500" b="1" dirty="0"/>
              <a:t>Create</a:t>
            </a:r>
          </a:p>
        </p:txBody>
      </p:sp>
      <p:sp>
        <p:nvSpPr>
          <p:cNvPr id="57" name="TextBox 56">
            <a:extLst>
              <a:ext uri="{FF2B5EF4-FFF2-40B4-BE49-F238E27FC236}">
                <a16:creationId xmlns:a16="http://schemas.microsoft.com/office/drawing/2014/main" id="{F876F384-749B-E8C6-FA17-81010E570400}"/>
              </a:ext>
            </a:extLst>
          </p:cNvPr>
          <p:cNvSpPr txBox="1"/>
          <p:nvPr/>
        </p:nvSpPr>
        <p:spPr bwMode="gray">
          <a:xfrm>
            <a:off x="331972" y="2831831"/>
            <a:ext cx="1556450" cy="230832"/>
          </a:xfrm>
          <a:prstGeom prst="rect">
            <a:avLst/>
          </a:prstGeom>
          <a:noFill/>
        </p:spPr>
        <p:txBody>
          <a:bodyPr vert="horz" wrap="square" lIns="0" tIns="0" rIns="0" bIns="0" rtlCol="0">
            <a:spAutoFit/>
          </a:bodyPr>
          <a:lstStyle/>
          <a:p>
            <a:pPr>
              <a:spcBef>
                <a:spcPts val="600"/>
              </a:spcBef>
            </a:pPr>
            <a:r>
              <a:rPr lang="en-US" sz="1500" b="1" dirty="0"/>
              <a:t>Update</a:t>
            </a:r>
          </a:p>
        </p:txBody>
      </p:sp>
      <p:sp>
        <p:nvSpPr>
          <p:cNvPr id="58" name="TextBox 57">
            <a:extLst>
              <a:ext uri="{FF2B5EF4-FFF2-40B4-BE49-F238E27FC236}">
                <a16:creationId xmlns:a16="http://schemas.microsoft.com/office/drawing/2014/main" id="{500CC44E-9651-1A73-5CC7-4C4830974491}"/>
              </a:ext>
            </a:extLst>
          </p:cNvPr>
          <p:cNvSpPr txBox="1"/>
          <p:nvPr/>
        </p:nvSpPr>
        <p:spPr bwMode="gray">
          <a:xfrm>
            <a:off x="331972" y="4623842"/>
            <a:ext cx="1700416" cy="230832"/>
          </a:xfrm>
          <a:prstGeom prst="rect">
            <a:avLst/>
          </a:prstGeom>
          <a:noFill/>
        </p:spPr>
        <p:txBody>
          <a:bodyPr vert="horz" wrap="square" lIns="0" tIns="0" rIns="0" bIns="0" rtlCol="0">
            <a:spAutoFit/>
          </a:bodyPr>
          <a:lstStyle/>
          <a:p>
            <a:pPr>
              <a:spcBef>
                <a:spcPts val="600"/>
              </a:spcBef>
            </a:pPr>
            <a:r>
              <a:rPr lang="en-US" sz="1500" b="1" dirty="0"/>
              <a:t>Decommission</a:t>
            </a:r>
          </a:p>
        </p:txBody>
      </p:sp>
    </p:spTree>
    <p:extLst>
      <p:ext uri="{BB962C8B-B14F-4D97-AF65-F5344CB8AC3E}">
        <p14:creationId xmlns:p14="http://schemas.microsoft.com/office/powerpoint/2010/main" val="300649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8A4FF68-056D-151C-5B51-8BDDBDB8E756}"/>
              </a:ext>
            </a:extLst>
          </p:cNvPr>
          <p:cNvSpPr/>
          <p:nvPr/>
        </p:nvSpPr>
        <p:spPr bwMode="gray">
          <a:xfrm>
            <a:off x="5055353" y="3753523"/>
            <a:ext cx="2039215" cy="838804"/>
          </a:xfrm>
          <a:prstGeom prst="rect">
            <a:avLst/>
          </a:prstGeom>
          <a:solidFill>
            <a:schemeClr val="bg1">
              <a:lumMod val="95000"/>
            </a:schemeClr>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3" name="Title 2">
            <a:extLst>
              <a:ext uri="{FF2B5EF4-FFF2-40B4-BE49-F238E27FC236}">
                <a16:creationId xmlns:a16="http://schemas.microsoft.com/office/drawing/2014/main" id="{3DF2D95A-4992-D0D3-85E8-0B39743122CC}"/>
              </a:ext>
            </a:extLst>
          </p:cNvPr>
          <p:cNvSpPr>
            <a:spLocks noGrp="1"/>
          </p:cNvSpPr>
          <p:nvPr>
            <p:ph type="title"/>
          </p:nvPr>
        </p:nvSpPr>
        <p:spPr/>
        <p:txBody>
          <a:bodyPr/>
          <a:lstStyle/>
          <a:p>
            <a:r>
              <a:rPr lang="en-US" dirty="0"/>
              <a:t>Secret Creation</a:t>
            </a:r>
          </a:p>
        </p:txBody>
      </p:sp>
      <p:sp>
        <p:nvSpPr>
          <p:cNvPr id="56" name="Content Placeholder 13">
            <a:extLst>
              <a:ext uri="{FF2B5EF4-FFF2-40B4-BE49-F238E27FC236}">
                <a16:creationId xmlns:a16="http://schemas.microsoft.com/office/drawing/2014/main" id="{C313172E-65A9-FE9B-F946-1F6B4AF91718}"/>
              </a:ext>
            </a:extLst>
          </p:cNvPr>
          <p:cNvSpPr txBox="1">
            <a:spLocks/>
          </p:cNvSpPr>
          <p:nvPr/>
        </p:nvSpPr>
        <p:spPr>
          <a:xfrm>
            <a:off x="761898" y="1095968"/>
            <a:ext cx="9769577" cy="1497891"/>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sz="1400" dirty="0"/>
              <a:t>This will be a user-initiated workflow</a:t>
            </a:r>
          </a:p>
          <a:p>
            <a:pPr marL="0" lvl="1" indent="0">
              <a:buNone/>
            </a:pPr>
            <a:endParaRPr lang="en-US" sz="1400" dirty="0"/>
          </a:p>
          <a:p>
            <a:pPr marL="0" lvl="1" indent="0">
              <a:buNone/>
            </a:pPr>
            <a:r>
              <a:rPr lang="en-US" sz="1400" dirty="0"/>
              <a:t>Automation Scripts will create new secrets and save them in Azure Key Vault</a:t>
            </a:r>
          </a:p>
          <a:p>
            <a:pPr marL="0" lvl="1" indent="0">
              <a:buNone/>
            </a:pPr>
            <a:endParaRPr lang="en-US" sz="1400" dirty="0"/>
          </a:p>
          <a:p>
            <a:pPr marL="0" lvl="1" indent="0">
              <a:buNone/>
            </a:pPr>
            <a:r>
              <a:rPr lang="en-US" sz="1400" dirty="0"/>
              <a:t>Azure Active directory and Azure Firewall can be used for Authentication and Authorization</a:t>
            </a:r>
          </a:p>
          <a:p>
            <a:pPr marL="0" lvl="1" indent="0">
              <a:buNone/>
            </a:pPr>
            <a:endParaRPr lang="en-US" sz="1400" dirty="0"/>
          </a:p>
          <a:p>
            <a:pPr lvl="1"/>
            <a:endParaRPr lang="en-US" sz="1400" dirty="0"/>
          </a:p>
        </p:txBody>
      </p:sp>
      <p:sp>
        <p:nvSpPr>
          <p:cNvPr id="58" name="Rounded Rectangle 57">
            <a:extLst>
              <a:ext uri="{FF2B5EF4-FFF2-40B4-BE49-F238E27FC236}">
                <a16:creationId xmlns:a16="http://schemas.microsoft.com/office/drawing/2014/main" id="{6BB3349A-0D92-E801-A47D-4313F900161F}"/>
              </a:ext>
            </a:extLst>
          </p:cNvPr>
          <p:cNvSpPr/>
          <p:nvPr/>
        </p:nvSpPr>
        <p:spPr bwMode="gray">
          <a:xfrm>
            <a:off x="3654603" y="3472610"/>
            <a:ext cx="4803257" cy="2703975"/>
          </a:xfrm>
          <a:prstGeom prst="roundRect">
            <a:avLst/>
          </a:prstGeom>
          <a:noFill/>
          <a:ln w="25400" cap="rnd">
            <a:solidFill>
              <a:schemeClr val="accent1"/>
            </a:solidFill>
            <a:prstDash val="sysDot"/>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pic>
        <p:nvPicPr>
          <p:cNvPr id="59" name="Picture 16" descr="Microsoft Azure - Wikipedia">
            <a:extLst>
              <a:ext uri="{FF2B5EF4-FFF2-40B4-BE49-F238E27FC236}">
                <a16:creationId xmlns:a16="http://schemas.microsoft.com/office/drawing/2014/main" id="{7BAA2D8F-CC1F-8531-E397-B88B2CE00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045" y="3113402"/>
            <a:ext cx="736600" cy="73660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4" descr="Microsoft BI Tools: Azure Automation">
            <a:extLst>
              <a:ext uri="{FF2B5EF4-FFF2-40B4-BE49-F238E27FC236}">
                <a16:creationId xmlns:a16="http://schemas.microsoft.com/office/drawing/2014/main" id="{D944769C-BA8B-7F41-BE9D-4CE0910235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5748" y="5000221"/>
            <a:ext cx="1738428" cy="871477"/>
          </a:xfrm>
          <a:prstGeom prst="rect">
            <a:avLst/>
          </a:prstGeom>
          <a:noFill/>
          <a:extLst>
            <a:ext uri="{909E8E84-426E-40DD-AFC4-6F175D3DCCD1}">
              <a14:hiddenFill xmlns:a14="http://schemas.microsoft.com/office/drawing/2010/main">
                <a:solidFill>
                  <a:srgbClr val="FFFFFF"/>
                </a:solidFill>
              </a14:hiddenFill>
            </a:ext>
          </a:extLst>
        </p:spPr>
      </p:pic>
      <p:sp>
        <p:nvSpPr>
          <p:cNvPr id="61" name="Oval 60">
            <a:extLst>
              <a:ext uri="{FF2B5EF4-FFF2-40B4-BE49-F238E27FC236}">
                <a16:creationId xmlns:a16="http://schemas.microsoft.com/office/drawing/2014/main" id="{2501B813-839A-3767-7792-9D08DCA6DD55}"/>
              </a:ext>
            </a:extLst>
          </p:cNvPr>
          <p:cNvSpPr/>
          <p:nvPr/>
        </p:nvSpPr>
        <p:spPr bwMode="gray">
          <a:xfrm>
            <a:off x="2217698" y="5103151"/>
            <a:ext cx="1058347" cy="680167"/>
          </a:xfrm>
          <a:prstGeom prst="ellipse">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solidFill>
                  <a:srgbClr val="FFFFFF"/>
                </a:solidFill>
              </a:rPr>
              <a:t>Trigger</a:t>
            </a:r>
          </a:p>
        </p:txBody>
      </p:sp>
      <p:pic>
        <p:nvPicPr>
          <p:cNvPr id="62" name="Picture 12" descr="Create a Corporate Email Address » Business Emails starting at $1/month |  IONOS by 1&amp;1">
            <a:extLst>
              <a:ext uri="{FF2B5EF4-FFF2-40B4-BE49-F238E27FC236}">
                <a16:creationId xmlns:a16="http://schemas.microsoft.com/office/drawing/2014/main" id="{70E18892-5EFA-9C94-E533-8A4E7C9CFC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7398" y="5107324"/>
            <a:ext cx="251424" cy="251424"/>
          </a:xfrm>
          <a:prstGeom prst="rect">
            <a:avLst/>
          </a:prstGeom>
          <a:noFill/>
          <a:extLst>
            <a:ext uri="{909E8E84-426E-40DD-AFC4-6F175D3DCCD1}">
              <a14:hiddenFill xmlns:a14="http://schemas.microsoft.com/office/drawing/2010/main">
                <a:solidFill>
                  <a:srgbClr val="FFFFFF"/>
                </a:solidFill>
              </a14:hiddenFill>
            </a:ext>
          </a:extLst>
        </p:spPr>
      </p:pic>
      <p:cxnSp>
        <p:nvCxnSpPr>
          <p:cNvPr id="1024" name="Straight Arrow Connector 1023">
            <a:extLst>
              <a:ext uri="{FF2B5EF4-FFF2-40B4-BE49-F238E27FC236}">
                <a16:creationId xmlns:a16="http://schemas.microsoft.com/office/drawing/2014/main" id="{00E46821-6D06-9FF1-5AD6-B88E67117992}"/>
              </a:ext>
            </a:extLst>
          </p:cNvPr>
          <p:cNvCxnSpPr>
            <a:cxnSpLocks/>
            <a:stCxn id="61" idx="6"/>
            <a:endCxn id="60" idx="1"/>
          </p:cNvCxnSpPr>
          <p:nvPr/>
        </p:nvCxnSpPr>
        <p:spPr bwMode="gray">
          <a:xfrm flipV="1">
            <a:off x="3276045" y="5435960"/>
            <a:ext cx="1929703" cy="7275"/>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pic>
        <p:nvPicPr>
          <p:cNvPr id="1029" name="Picture 8" descr="Azure Active Directory | Knowledgebase">
            <a:extLst>
              <a:ext uri="{FF2B5EF4-FFF2-40B4-BE49-F238E27FC236}">
                <a16:creationId xmlns:a16="http://schemas.microsoft.com/office/drawing/2014/main" id="{CF462007-65A4-C0DD-03C8-E67A0A76B6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7634" y="5078548"/>
            <a:ext cx="729372" cy="729372"/>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F677EC52-3C73-0826-87D4-35AF302611B6}"/>
              </a:ext>
            </a:extLst>
          </p:cNvPr>
          <p:cNvSpPr/>
          <p:nvPr/>
        </p:nvSpPr>
        <p:spPr>
          <a:xfrm>
            <a:off x="5250395" y="5871698"/>
            <a:ext cx="1649133" cy="307777"/>
          </a:xfrm>
          <a:prstGeom prst="rect">
            <a:avLst/>
          </a:prstGeom>
          <a:noFill/>
        </p:spPr>
        <p:txBody>
          <a:bodyPr wrap="square" lIns="91440" tIns="45720" rIns="91440" bIns="45720">
            <a:spAutoFit/>
          </a:bodyPr>
          <a:lstStyle/>
          <a:p>
            <a:pPr algn="ctr"/>
            <a:r>
              <a:rPr lang="en-GB" sz="1400" b="0" cap="none" spc="0" dirty="0">
                <a:ln w="0"/>
                <a:solidFill>
                  <a:schemeClr val="tx1"/>
                </a:solidFill>
                <a:effectLst>
                  <a:outerShdw blurRad="38100" dist="19050" dir="2700000" algn="tl" rotWithShape="0">
                    <a:schemeClr val="dk1">
                      <a:alpha val="40000"/>
                    </a:schemeClr>
                  </a:outerShdw>
                </a:effectLst>
              </a:rPr>
              <a:t>Automation</a:t>
            </a:r>
          </a:p>
        </p:txBody>
      </p:sp>
      <p:sp>
        <p:nvSpPr>
          <p:cNvPr id="1034" name="Rectangle 1033">
            <a:extLst>
              <a:ext uri="{FF2B5EF4-FFF2-40B4-BE49-F238E27FC236}">
                <a16:creationId xmlns:a16="http://schemas.microsoft.com/office/drawing/2014/main" id="{A8266A61-B0E2-6E82-E9C6-AE981168AB5C}"/>
              </a:ext>
            </a:extLst>
          </p:cNvPr>
          <p:cNvSpPr/>
          <p:nvPr/>
        </p:nvSpPr>
        <p:spPr>
          <a:xfrm>
            <a:off x="8554738" y="5807920"/>
            <a:ext cx="1428597" cy="307777"/>
          </a:xfrm>
          <a:prstGeom prst="rect">
            <a:avLst/>
          </a:prstGeom>
          <a:noFill/>
        </p:spPr>
        <p:txBody>
          <a:bodyPr wrap="none" lIns="91440" tIns="45720" rIns="91440" bIns="45720">
            <a:spAutoFit/>
          </a:bodyPr>
          <a:lstStyle/>
          <a:p>
            <a:pPr algn="ctr"/>
            <a:r>
              <a:rPr lang="en-GB" sz="1400" dirty="0">
                <a:ln w="0"/>
                <a:effectLst>
                  <a:outerShdw blurRad="38100" dist="19050" dir="2700000" algn="tl" rotWithShape="0">
                    <a:schemeClr val="dk1">
                      <a:alpha val="40000"/>
                    </a:schemeClr>
                  </a:outerShdw>
                </a:effectLst>
              </a:rPr>
              <a:t>Shared</a:t>
            </a:r>
            <a:r>
              <a:rPr lang="en-GB" sz="1400" b="0" cap="none" spc="0" dirty="0">
                <a:ln w="0"/>
                <a:solidFill>
                  <a:schemeClr val="tx1"/>
                </a:solidFill>
                <a:effectLst>
                  <a:outerShdw blurRad="38100" dist="19050" dir="2700000" algn="tl" rotWithShape="0">
                    <a:schemeClr val="dk1">
                      <a:alpha val="40000"/>
                    </a:schemeClr>
                  </a:outerShdw>
                </a:effectLst>
              </a:rPr>
              <a:t> Mailbox</a:t>
            </a:r>
          </a:p>
        </p:txBody>
      </p:sp>
      <p:cxnSp>
        <p:nvCxnSpPr>
          <p:cNvPr id="1035" name="Straight Arrow Connector 1034">
            <a:extLst>
              <a:ext uri="{FF2B5EF4-FFF2-40B4-BE49-F238E27FC236}">
                <a16:creationId xmlns:a16="http://schemas.microsoft.com/office/drawing/2014/main" id="{8E2BB9BF-23D4-CE01-16B2-C87D69E6D5A5}"/>
              </a:ext>
            </a:extLst>
          </p:cNvPr>
          <p:cNvCxnSpPr>
            <a:cxnSpLocks/>
            <a:stCxn id="60" idx="3"/>
            <a:endCxn id="1029" idx="1"/>
          </p:cNvCxnSpPr>
          <p:nvPr/>
        </p:nvCxnSpPr>
        <p:spPr bwMode="gray">
          <a:xfrm>
            <a:off x="6944176" y="5435960"/>
            <a:ext cx="1963458" cy="7274"/>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pic>
        <p:nvPicPr>
          <p:cNvPr id="1046" name="Picture 1045">
            <a:extLst>
              <a:ext uri="{FF2B5EF4-FFF2-40B4-BE49-F238E27FC236}">
                <a16:creationId xmlns:a16="http://schemas.microsoft.com/office/drawing/2014/main" id="{FC384455-0891-C455-A5BC-B3375DFDBC04}"/>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bwMode="gray">
          <a:xfrm>
            <a:off x="457199" y="1095968"/>
            <a:ext cx="304699" cy="304699"/>
          </a:xfrm>
          <a:prstGeom prst="rect">
            <a:avLst/>
          </a:prstGeom>
        </p:spPr>
      </p:pic>
      <p:pic>
        <p:nvPicPr>
          <p:cNvPr id="1048" name="Picture 1047">
            <a:extLst>
              <a:ext uri="{FF2B5EF4-FFF2-40B4-BE49-F238E27FC236}">
                <a16:creationId xmlns:a16="http://schemas.microsoft.com/office/drawing/2014/main" id="{A27DD571-D0A2-6443-EE79-87F41AA3FD07}"/>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bwMode="gray">
          <a:xfrm>
            <a:off x="457199" y="1669840"/>
            <a:ext cx="304699" cy="304699"/>
          </a:xfrm>
          <a:prstGeom prst="rect">
            <a:avLst/>
          </a:prstGeom>
        </p:spPr>
      </p:pic>
      <p:pic>
        <p:nvPicPr>
          <p:cNvPr id="1026" name="Picture 2" descr="Pricing Details - Key Vault | Microsoft Azure">
            <a:extLst>
              <a:ext uri="{FF2B5EF4-FFF2-40B4-BE49-F238E27FC236}">
                <a16:creationId xmlns:a16="http://schemas.microsoft.com/office/drawing/2014/main" id="{F68D511C-6FF1-CC74-7269-7A7E03EB54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7703" y="3850002"/>
            <a:ext cx="1156865" cy="60735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lexygo integra con Azure Active Directory – Flexygo">
            <a:extLst>
              <a:ext uri="{FF2B5EF4-FFF2-40B4-BE49-F238E27FC236}">
                <a16:creationId xmlns:a16="http://schemas.microsoft.com/office/drawing/2014/main" id="{1C16A47D-268E-444A-A1BA-FA32DE120B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8846" y="3809579"/>
            <a:ext cx="1074355" cy="688199"/>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DBFA24AC-B0F8-EA24-71EB-6DB7557685DC}"/>
              </a:ext>
            </a:extLst>
          </p:cNvPr>
          <p:cNvCxnSpPr>
            <a:cxnSpLocks/>
            <a:stCxn id="60" idx="0"/>
            <a:endCxn id="5" idx="2"/>
          </p:cNvCxnSpPr>
          <p:nvPr/>
        </p:nvCxnSpPr>
        <p:spPr bwMode="gray">
          <a:xfrm flipH="1" flipV="1">
            <a:off x="6074961" y="4592327"/>
            <a:ext cx="1" cy="407894"/>
          </a:xfrm>
          <a:prstGeom prst="straightConnector1">
            <a:avLst/>
          </a:prstGeom>
          <a:ln w="2540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6" name="Picture 15">
            <a:extLst>
              <a:ext uri="{FF2B5EF4-FFF2-40B4-BE49-F238E27FC236}">
                <a16:creationId xmlns:a16="http://schemas.microsoft.com/office/drawing/2014/main" id="{8DBF8CA4-45A7-F622-38BB-81E47633206E}"/>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bwMode="gray">
          <a:xfrm>
            <a:off x="457198" y="2243712"/>
            <a:ext cx="304699" cy="304699"/>
          </a:xfrm>
          <a:prstGeom prst="rect">
            <a:avLst/>
          </a:prstGeom>
        </p:spPr>
      </p:pic>
    </p:spTree>
    <p:extLst>
      <p:ext uri="{BB962C8B-B14F-4D97-AF65-F5344CB8AC3E}">
        <p14:creationId xmlns:p14="http://schemas.microsoft.com/office/powerpoint/2010/main" val="3624310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A0382E-2021-C111-CB73-400F19FE3F40}"/>
              </a:ext>
            </a:extLst>
          </p:cNvPr>
          <p:cNvSpPr>
            <a:spLocks noGrp="1"/>
          </p:cNvSpPr>
          <p:nvPr>
            <p:ph type="title"/>
          </p:nvPr>
        </p:nvSpPr>
        <p:spPr/>
        <p:txBody>
          <a:bodyPr/>
          <a:lstStyle/>
          <a:p>
            <a:r>
              <a:rPr lang="en-US" dirty="0"/>
              <a:t>Application Authentication using secret</a:t>
            </a:r>
          </a:p>
        </p:txBody>
      </p:sp>
      <p:pic>
        <p:nvPicPr>
          <p:cNvPr id="29" name="Picture 2" descr="Azure Key Vault">
            <a:extLst>
              <a:ext uri="{FF2B5EF4-FFF2-40B4-BE49-F238E27FC236}">
                <a16:creationId xmlns:a16="http://schemas.microsoft.com/office/drawing/2014/main" id="{6FAD57F0-BA0C-E606-27A0-3E8D94D34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2283" y="5125379"/>
            <a:ext cx="1028572" cy="540000"/>
          </a:xfrm>
          <a:prstGeom prst="rect">
            <a:avLst/>
          </a:prstGeom>
          <a:noFill/>
          <a:extLst>
            <a:ext uri="{909E8E84-426E-40DD-AFC4-6F175D3DCCD1}">
              <a14:hiddenFill xmlns:a14="http://schemas.microsoft.com/office/drawing/2010/main">
                <a:solidFill>
                  <a:srgbClr val="FFFFFF"/>
                </a:solidFill>
              </a14:hiddenFill>
            </a:ext>
          </a:extLst>
        </p:spPr>
      </p:pic>
      <p:sp>
        <p:nvSpPr>
          <p:cNvPr id="31" name="Rounded Rectangle 30" descr="Application">
            <a:extLst>
              <a:ext uri="{FF2B5EF4-FFF2-40B4-BE49-F238E27FC236}">
                <a16:creationId xmlns:a16="http://schemas.microsoft.com/office/drawing/2014/main" id="{B3C23FFA-A257-0E04-5483-9BC3730D412A}"/>
              </a:ext>
            </a:extLst>
          </p:cNvPr>
          <p:cNvSpPr/>
          <p:nvPr/>
        </p:nvSpPr>
        <p:spPr bwMode="gray">
          <a:xfrm>
            <a:off x="4885908" y="1380190"/>
            <a:ext cx="1764254" cy="644934"/>
          </a:xfrm>
          <a:prstGeom prst="roundRect">
            <a:avLst/>
          </a:prstGeom>
          <a:solidFill>
            <a:srgbClr val="FF612B"/>
          </a:solidFill>
          <a:ln/>
          <a:effectLst>
            <a:outerShdw blurRad="50800" dist="38100" dir="2700000" algn="tl" rotWithShape="0">
              <a:prstClr val="black">
                <a:alpha val="40000"/>
              </a:prstClr>
            </a:outerShdw>
          </a:effectLst>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900" b="0" i="0" u="none" baseline="0" dirty="0">
                <a:solidFill>
                  <a:srgbClr val="FFFFFF"/>
                </a:solidFill>
              </a:rPr>
              <a:t>On Prem Application</a:t>
            </a:r>
          </a:p>
        </p:txBody>
      </p:sp>
      <p:pic>
        <p:nvPicPr>
          <p:cNvPr id="32" name="Picture 8" descr="User">
            <a:extLst>
              <a:ext uri="{FF2B5EF4-FFF2-40B4-BE49-F238E27FC236}">
                <a16:creationId xmlns:a16="http://schemas.microsoft.com/office/drawing/2014/main" id="{EB254354-F154-FAE8-FC99-05C920B80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1977" y="1421749"/>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D5ED30A4-3B1B-6AD3-FA4C-0D59E6F352DF}"/>
              </a:ext>
            </a:extLst>
          </p:cNvPr>
          <p:cNvSpPr/>
          <p:nvPr/>
        </p:nvSpPr>
        <p:spPr>
          <a:xfrm>
            <a:off x="7945787" y="1956438"/>
            <a:ext cx="428322" cy="230832"/>
          </a:xfrm>
          <a:prstGeom prst="rect">
            <a:avLst/>
          </a:prstGeom>
          <a:noFill/>
        </p:spPr>
        <p:txBody>
          <a:bodyPr wrap="none" lIns="91440" tIns="45720" rIns="91440" bIns="45720">
            <a:spAutoFit/>
          </a:bodyPr>
          <a:lstStyle/>
          <a:p>
            <a:pPr algn="ctr"/>
            <a:r>
              <a:rPr lang="en-GB" sz="900" dirty="0">
                <a:ln w="0"/>
                <a:effectLst>
                  <a:outerShdw blurRad="38100" dist="19050" dir="2700000" algn="tl" rotWithShape="0">
                    <a:schemeClr val="dk1">
                      <a:alpha val="40000"/>
                    </a:schemeClr>
                  </a:outerShdw>
                </a:effectLst>
              </a:rPr>
              <a:t>User</a:t>
            </a:r>
            <a:endParaRPr lang="en-GB" sz="900" b="0" cap="none" spc="0" dirty="0">
              <a:ln w="0"/>
              <a:solidFill>
                <a:schemeClr val="tx1"/>
              </a:solidFill>
              <a:effectLst>
                <a:outerShdw blurRad="38100" dist="19050" dir="2700000" algn="tl" rotWithShape="0">
                  <a:schemeClr val="dk1">
                    <a:alpha val="40000"/>
                  </a:schemeClr>
                </a:outerShdw>
              </a:effectLst>
            </a:endParaRPr>
          </a:p>
        </p:txBody>
      </p:sp>
      <p:pic>
        <p:nvPicPr>
          <p:cNvPr id="34" name="Picture 8" descr="Flexygo integra con Azure Active Directory – Flexygo">
            <a:extLst>
              <a:ext uri="{FF2B5EF4-FFF2-40B4-BE49-F238E27FC236}">
                <a16:creationId xmlns:a16="http://schemas.microsoft.com/office/drawing/2014/main" id="{3A939B21-FB91-ADC4-6C0B-2009DD6B03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9357" y="1450427"/>
            <a:ext cx="843000" cy="540000"/>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36">
            <a:extLst>
              <a:ext uri="{FF2B5EF4-FFF2-40B4-BE49-F238E27FC236}">
                <a16:creationId xmlns:a16="http://schemas.microsoft.com/office/drawing/2014/main" id="{86A69ED9-21BE-64E6-91EF-1B6DBCAE0CD1}"/>
              </a:ext>
            </a:extLst>
          </p:cNvPr>
          <p:cNvSpPr/>
          <p:nvPr/>
        </p:nvSpPr>
        <p:spPr>
          <a:xfrm>
            <a:off x="10976691" y="5665379"/>
            <a:ext cx="979755" cy="230832"/>
          </a:xfrm>
          <a:prstGeom prst="rect">
            <a:avLst/>
          </a:prstGeom>
          <a:noFill/>
        </p:spPr>
        <p:txBody>
          <a:bodyPr wrap="none" lIns="91440" tIns="45720" rIns="91440" bIns="45720">
            <a:spAutoFit/>
          </a:bodyPr>
          <a:lstStyle/>
          <a:p>
            <a:pPr algn="ctr"/>
            <a:r>
              <a:rPr lang="en-GB" sz="900" b="0" cap="none" spc="0" dirty="0">
                <a:ln w="0"/>
                <a:solidFill>
                  <a:schemeClr val="tx1"/>
                </a:solidFill>
                <a:effectLst>
                  <a:outerShdw blurRad="38100" dist="19050" dir="2700000" algn="tl" rotWithShape="0">
                    <a:schemeClr val="dk1">
                      <a:alpha val="40000"/>
                    </a:schemeClr>
                  </a:outerShdw>
                </a:effectLst>
              </a:rPr>
              <a:t>Azure </a:t>
            </a:r>
            <a:r>
              <a:rPr lang="en-GB" sz="900" b="0" cap="none" spc="0" dirty="0" err="1">
                <a:ln w="0"/>
                <a:solidFill>
                  <a:schemeClr val="tx1"/>
                </a:solidFill>
                <a:effectLst>
                  <a:outerShdw blurRad="38100" dist="19050" dir="2700000" algn="tl" rotWithShape="0">
                    <a:schemeClr val="dk1">
                      <a:alpha val="40000"/>
                    </a:schemeClr>
                  </a:outerShdw>
                </a:effectLst>
              </a:rPr>
              <a:t>KeyVault</a:t>
            </a:r>
            <a:endParaRPr lang="en-GB" sz="900" b="0" cap="none" spc="0" dirty="0">
              <a:ln w="0"/>
              <a:solidFill>
                <a:schemeClr val="tx1"/>
              </a:solidFill>
              <a:effectLst>
                <a:outerShdw blurRad="38100" dist="19050" dir="2700000" algn="tl" rotWithShape="0">
                  <a:schemeClr val="dk1">
                    <a:alpha val="40000"/>
                  </a:schemeClr>
                </a:outerShdw>
              </a:effectLst>
            </a:endParaRPr>
          </a:p>
        </p:txBody>
      </p:sp>
      <p:sp>
        <p:nvSpPr>
          <p:cNvPr id="38" name="Rectangle 37">
            <a:extLst>
              <a:ext uri="{FF2B5EF4-FFF2-40B4-BE49-F238E27FC236}">
                <a16:creationId xmlns:a16="http://schemas.microsoft.com/office/drawing/2014/main" id="{D2F2BC79-B11B-8B38-2FCD-8E9357EC09D3}"/>
              </a:ext>
            </a:extLst>
          </p:cNvPr>
          <p:cNvSpPr/>
          <p:nvPr/>
        </p:nvSpPr>
        <p:spPr>
          <a:xfrm>
            <a:off x="10783170" y="1990427"/>
            <a:ext cx="1366799" cy="230832"/>
          </a:xfrm>
          <a:prstGeom prst="rect">
            <a:avLst/>
          </a:prstGeom>
          <a:noFill/>
        </p:spPr>
        <p:txBody>
          <a:bodyPr wrap="square" lIns="91440" tIns="45720" rIns="91440" bIns="45720">
            <a:spAutoFit/>
          </a:bodyPr>
          <a:lstStyle/>
          <a:p>
            <a:pPr algn="ctr"/>
            <a:r>
              <a:rPr lang="en-GB" sz="900" b="0" cap="none" spc="0" dirty="0">
                <a:ln w="0"/>
                <a:solidFill>
                  <a:schemeClr val="tx1"/>
                </a:solidFill>
                <a:effectLst>
                  <a:outerShdw blurRad="38100" dist="19050" dir="2700000" algn="tl" rotWithShape="0">
                    <a:schemeClr val="dk1">
                      <a:alpha val="40000"/>
                    </a:schemeClr>
                  </a:outerShdw>
                </a:effectLst>
              </a:rPr>
              <a:t>Azure Active Directory</a:t>
            </a:r>
          </a:p>
        </p:txBody>
      </p:sp>
      <p:sp>
        <p:nvSpPr>
          <p:cNvPr id="39" name="Cloud 38">
            <a:extLst>
              <a:ext uri="{FF2B5EF4-FFF2-40B4-BE49-F238E27FC236}">
                <a16:creationId xmlns:a16="http://schemas.microsoft.com/office/drawing/2014/main" id="{2DFB9E22-726D-BD34-4805-B417C53BEA85}"/>
              </a:ext>
            </a:extLst>
          </p:cNvPr>
          <p:cNvSpPr/>
          <p:nvPr/>
        </p:nvSpPr>
        <p:spPr bwMode="gray">
          <a:xfrm>
            <a:off x="7424745" y="4783580"/>
            <a:ext cx="1826831" cy="1033104"/>
          </a:xfrm>
          <a:prstGeom prst="cloud">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900" b="0" i="0" u="none" baseline="0" dirty="0">
                <a:solidFill>
                  <a:srgbClr val="FFFFFF"/>
                </a:solidFill>
              </a:rPr>
              <a:t>Cloud Application</a:t>
            </a:r>
          </a:p>
        </p:txBody>
      </p:sp>
      <p:sp>
        <p:nvSpPr>
          <p:cNvPr id="43" name="Rectangle 42">
            <a:extLst>
              <a:ext uri="{FF2B5EF4-FFF2-40B4-BE49-F238E27FC236}">
                <a16:creationId xmlns:a16="http://schemas.microsoft.com/office/drawing/2014/main" id="{5931F6E3-C16F-E896-F6AC-5D5ABF476507}"/>
              </a:ext>
            </a:extLst>
          </p:cNvPr>
          <p:cNvSpPr/>
          <p:nvPr/>
        </p:nvSpPr>
        <p:spPr>
          <a:xfrm>
            <a:off x="8795518" y="1471825"/>
            <a:ext cx="1749198" cy="230832"/>
          </a:xfrm>
          <a:prstGeom prst="rect">
            <a:avLst/>
          </a:prstGeom>
          <a:noFill/>
        </p:spPr>
        <p:txBody>
          <a:bodyPr wrap="none" lIns="91440" tIns="45720" rIns="91440" bIns="45720">
            <a:spAutoFit/>
          </a:bodyPr>
          <a:lstStyle/>
          <a:p>
            <a:pPr algn="ctr"/>
            <a:r>
              <a:rPr lang="en-GB" sz="900" dirty="0">
                <a:ln w="0"/>
                <a:effectLst>
                  <a:outerShdw blurRad="38100" dist="19050" dir="2700000" algn="tl" rotWithShape="0">
                    <a:schemeClr val="dk1">
                      <a:alpha val="40000"/>
                    </a:schemeClr>
                  </a:outerShdw>
                </a:effectLst>
              </a:rPr>
              <a:t>1. User Authenticates to Azure</a:t>
            </a:r>
            <a:endParaRPr lang="en-GB" sz="900" b="0" cap="none" spc="0" dirty="0">
              <a:ln w="0"/>
              <a:solidFill>
                <a:schemeClr val="tx1"/>
              </a:solidFill>
              <a:effectLst>
                <a:outerShdw blurRad="38100" dist="19050" dir="2700000" algn="tl" rotWithShape="0">
                  <a:schemeClr val="dk1">
                    <a:alpha val="40000"/>
                  </a:schemeClr>
                </a:outerShdw>
              </a:effectLst>
            </a:endParaRPr>
          </a:p>
        </p:txBody>
      </p:sp>
      <p:sp>
        <p:nvSpPr>
          <p:cNvPr id="44" name="Rectangle 43">
            <a:extLst>
              <a:ext uri="{FF2B5EF4-FFF2-40B4-BE49-F238E27FC236}">
                <a16:creationId xmlns:a16="http://schemas.microsoft.com/office/drawing/2014/main" id="{2617BBF1-7F1A-A0C4-2B4E-F43A96D76335}"/>
              </a:ext>
            </a:extLst>
          </p:cNvPr>
          <p:cNvSpPr/>
          <p:nvPr/>
        </p:nvSpPr>
        <p:spPr>
          <a:xfrm>
            <a:off x="8973230" y="1716710"/>
            <a:ext cx="1499128" cy="230832"/>
          </a:xfrm>
          <a:prstGeom prst="rect">
            <a:avLst/>
          </a:prstGeom>
          <a:noFill/>
        </p:spPr>
        <p:txBody>
          <a:bodyPr wrap="none" lIns="91440" tIns="45720" rIns="91440" bIns="45720">
            <a:spAutoFit/>
          </a:bodyPr>
          <a:lstStyle/>
          <a:p>
            <a:pPr algn="ctr"/>
            <a:r>
              <a:rPr lang="en-GB" sz="900" b="0" cap="none" spc="0" dirty="0">
                <a:ln w="0"/>
                <a:solidFill>
                  <a:schemeClr val="tx1"/>
                </a:solidFill>
                <a:effectLst>
                  <a:outerShdw blurRad="38100" dist="19050" dir="2700000" algn="tl" rotWithShape="0">
                    <a:schemeClr val="dk1">
                      <a:alpha val="40000"/>
                    </a:schemeClr>
                  </a:outerShdw>
                </a:effectLst>
              </a:rPr>
              <a:t>2. Access Token returned</a:t>
            </a:r>
          </a:p>
        </p:txBody>
      </p:sp>
      <p:sp>
        <p:nvSpPr>
          <p:cNvPr id="53" name="Rounded Rectangle 52">
            <a:extLst>
              <a:ext uri="{FF2B5EF4-FFF2-40B4-BE49-F238E27FC236}">
                <a16:creationId xmlns:a16="http://schemas.microsoft.com/office/drawing/2014/main" id="{2355C911-3E03-01C2-CA80-0F143429DB00}"/>
              </a:ext>
            </a:extLst>
          </p:cNvPr>
          <p:cNvSpPr/>
          <p:nvPr/>
        </p:nvSpPr>
        <p:spPr bwMode="gray">
          <a:xfrm>
            <a:off x="7368371" y="977868"/>
            <a:ext cx="4781598" cy="5241427"/>
          </a:xfrm>
          <a:prstGeom prst="roundRect">
            <a:avLst/>
          </a:prstGeom>
          <a:noFill/>
          <a:ln w="25400" cap="rnd">
            <a:solidFill>
              <a:schemeClr val="accent1"/>
            </a:solidFill>
            <a:prstDash val="sysDot"/>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900" b="0" i="0" u="none" baseline="0" dirty="0">
              <a:solidFill>
                <a:srgbClr val="FFFFFF"/>
              </a:solidFill>
            </a:endParaRPr>
          </a:p>
        </p:txBody>
      </p:sp>
      <p:cxnSp>
        <p:nvCxnSpPr>
          <p:cNvPr id="60" name="Straight Arrow Connector 59">
            <a:extLst>
              <a:ext uri="{FF2B5EF4-FFF2-40B4-BE49-F238E27FC236}">
                <a16:creationId xmlns:a16="http://schemas.microsoft.com/office/drawing/2014/main" id="{B65DA30F-C848-F827-0427-8D3130A77A35}"/>
              </a:ext>
            </a:extLst>
          </p:cNvPr>
          <p:cNvCxnSpPr>
            <a:cxnSpLocks/>
            <a:stCxn id="34" idx="1"/>
            <a:endCxn id="32" idx="3"/>
          </p:cNvCxnSpPr>
          <p:nvPr/>
        </p:nvCxnSpPr>
        <p:spPr bwMode="gray">
          <a:xfrm flipH="1" flipV="1">
            <a:off x="8611977" y="1691749"/>
            <a:ext cx="2477380" cy="28678"/>
          </a:xfrm>
          <a:prstGeom prst="straightConnector1">
            <a:avLst/>
          </a:prstGeom>
          <a:ln w="19050" cap="rnd">
            <a:solidFill>
              <a:schemeClr val="accent6"/>
            </a:solidFill>
            <a:rou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F2516F1-1F2C-960D-95ED-0697B1F8717E}"/>
              </a:ext>
            </a:extLst>
          </p:cNvPr>
          <p:cNvCxnSpPr>
            <a:cxnSpLocks/>
            <a:stCxn id="32" idx="3"/>
            <a:endCxn id="29" idx="0"/>
          </p:cNvCxnSpPr>
          <p:nvPr/>
        </p:nvCxnSpPr>
        <p:spPr bwMode="gray">
          <a:xfrm>
            <a:off x="8611977" y="1691749"/>
            <a:ext cx="2854592" cy="3433630"/>
          </a:xfrm>
          <a:prstGeom prst="straightConnector1">
            <a:avLst/>
          </a:prstGeom>
          <a:ln w="19050" cap="rnd">
            <a:solidFill>
              <a:schemeClr val="accent6"/>
            </a:solidFill>
            <a:roun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5D0E9DD-87E6-02E0-5B7C-B4F6612DB7A4}"/>
              </a:ext>
            </a:extLst>
          </p:cNvPr>
          <p:cNvCxnSpPr>
            <a:stCxn id="32" idx="1"/>
            <a:endCxn id="31" idx="3"/>
          </p:cNvCxnSpPr>
          <p:nvPr/>
        </p:nvCxnSpPr>
        <p:spPr bwMode="gray">
          <a:xfrm flipH="1">
            <a:off x="6650162" y="1691749"/>
            <a:ext cx="1421815" cy="10908"/>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D0BD3D8C-1442-17FE-D97D-A6E1D7EAB9DF}"/>
              </a:ext>
            </a:extLst>
          </p:cNvPr>
          <p:cNvCxnSpPr>
            <a:cxnSpLocks/>
            <a:stCxn id="32" idx="2"/>
            <a:endCxn id="39" idx="3"/>
          </p:cNvCxnSpPr>
          <p:nvPr/>
        </p:nvCxnSpPr>
        <p:spPr bwMode="gray">
          <a:xfrm flipH="1">
            <a:off x="8338161" y="1961749"/>
            <a:ext cx="3816" cy="2880900"/>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D48ED1A-2B3E-95C4-0728-14EE61DBB872}"/>
              </a:ext>
            </a:extLst>
          </p:cNvPr>
          <p:cNvCxnSpPr>
            <a:cxnSpLocks/>
            <a:stCxn id="29" idx="0"/>
            <a:endCxn id="38" idx="2"/>
          </p:cNvCxnSpPr>
          <p:nvPr/>
        </p:nvCxnSpPr>
        <p:spPr bwMode="gray">
          <a:xfrm flipV="1">
            <a:off x="11466569" y="2221259"/>
            <a:ext cx="1" cy="2904120"/>
          </a:xfrm>
          <a:prstGeom prst="straightConnector1">
            <a:avLst/>
          </a:prstGeom>
          <a:ln w="19050" cap="rnd">
            <a:solidFill>
              <a:schemeClr val="accent6"/>
            </a:solidFill>
            <a:round/>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Azure Firewall">
            <a:extLst>
              <a:ext uri="{FF2B5EF4-FFF2-40B4-BE49-F238E27FC236}">
                <a16:creationId xmlns:a16="http://schemas.microsoft.com/office/drawing/2014/main" id="{5336B529-7818-1626-2509-0D70B7DBE8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3991" y="3129946"/>
            <a:ext cx="1026994" cy="540000"/>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41E20627-560D-49D0-738B-9BEB72A048FF}"/>
              </a:ext>
            </a:extLst>
          </p:cNvPr>
          <p:cNvSpPr/>
          <p:nvPr/>
        </p:nvSpPr>
        <p:spPr>
          <a:xfrm rot="2971656">
            <a:off x="9056068" y="2994473"/>
            <a:ext cx="2596021" cy="369332"/>
          </a:xfrm>
          <a:prstGeom prst="rect">
            <a:avLst/>
          </a:prstGeom>
          <a:noFill/>
        </p:spPr>
        <p:txBody>
          <a:bodyPr wrap="square" lIns="91440" tIns="45720" rIns="91440" bIns="45720">
            <a:spAutoFit/>
          </a:bodyPr>
          <a:lstStyle/>
          <a:p>
            <a:pPr algn="ctr"/>
            <a:r>
              <a:rPr lang="en-GB" sz="900" b="0" cap="none" spc="0" dirty="0">
                <a:ln w="0"/>
                <a:solidFill>
                  <a:schemeClr val="tx1"/>
                </a:solidFill>
                <a:effectLst>
                  <a:outerShdw blurRad="38100" dist="19050" dir="2700000" algn="tl" rotWithShape="0">
                    <a:schemeClr val="dk1">
                      <a:alpha val="40000"/>
                    </a:schemeClr>
                  </a:outerShdw>
                </a:effectLst>
              </a:rPr>
              <a:t>3. Request Secret through Azure Firewall using Access Token</a:t>
            </a:r>
          </a:p>
        </p:txBody>
      </p:sp>
      <p:sp>
        <p:nvSpPr>
          <p:cNvPr id="52" name="Rectangle 51">
            <a:extLst>
              <a:ext uri="{FF2B5EF4-FFF2-40B4-BE49-F238E27FC236}">
                <a16:creationId xmlns:a16="http://schemas.microsoft.com/office/drawing/2014/main" id="{E1A93156-290A-5B1C-ADF6-3D9FB052D516}"/>
              </a:ext>
            </a:extLst>
          </p:cNvPr>
          <p:cNvSpPr/>
          <p:nvPr/>
        </p:nvSpPr>
        <p:spPr>
          <a:xfrm rot="2905591">
            <a:off x="8791622" y="3641063"/>
            <a:ext cx="1658491" cy="230832"/>
          </a:xfrm>
          <a:prstGeom prst="rect">
            <a:avLst/>
          </a:prstGeom>
          <a:noFill/>
        </p:spPr>
        <p:txBody>
          <a:bodyPr wrap="square" lIns="91440" tIns="45720" rIns="91440" bIns="45720">
            <a:spAutoFit/>
          </a:bodyPr>
          <a:lstStyle/>
          <a:p>
            <a:pPr algn="ctr"/>
            <a:r>
              <a:rPr lang="en-GB" sz="900" b="0" cap="none" spc="0" dirty="0">
                <a:ln w="0"/>
                <a:solidFill>
                  <a:schemeClr val="tx1"/>
                </a:solidFill>
                <a:effectLst>
                  <a:outerShdw blurRad="38100" dist="19050" dir="2700000" algn="tl" rotWithShape="0">
                    <a:schemeClr val="dk1">
                      <a:alpha val="40000"/>
                    </a:schemeClr>
                  </a:outerShdw>
                </a:effectLst>
              </a:rPr>
              <a:t>5. Secret Returned</a:t>
            </a:r>
          </a:p>
        </p:txBody>
      </p:sp>
      <p:sp>
        <p:nvSpPr>
          <p:cNvPr id="93" name="Rectangle 92">
            <a:extLst>
              <a:ext uri="{FF2B5EF4-FFF2-40B4-BE49-F238E27FC236}">
                <a16:creationId xmlns:a16="http://schemas.microsoft.com/office/drawing/2014/main" id="{DE1A2259-D8A7-B154-47A4-00C76B488274}"/>
              </a:ext>
            </a:extLst>
          </p:cNvPr>
          <p:cNvSpPr/>
          <p:nvPr/>
        </p:nvSpPr>
        <p:spPr>
          <a:xfrm rot="5400000">
            <a:off x="10577579" y="3516923"/>
            <a:ext cx="2008810" cy="230832"/>
          </a:xfrm>
          <a:prstGeom prst="rect">
            <a:avLst/>
          </a:prstGeom>
          <a:noFill/>
        </p:spPr>
        <p:txBody>
          <a:bodyPr wrap="square" lIns="91440" tIns="45720" rIns="91440" bIns="45720">
            <a:spAutoFit/>
          </a:bodyPr>
          <a:lstStyle/>
          <a:p>
            <a:pPr algn="ctr"/>
            <a:r>
              <a:rPr lang="en-GB" sz="900" dirty="0">
                <a:ln w="0"/>
                <a:effectLst>
                  <a:outerShdw blurRad="38100" dist="19050" dir="2700000" algn="tl" rotWithShape="0">
                    <a:schemeClr val="dk1">
                      <a:alpha val="40000"/>
                    </a:schemeClr>
                  </a:outerShdw>
                </a:effectLst>
              </a:rPr>
              <a:t>4. Vault validates the Access Token</a:t>
            </a:r>
            <a:endParaRPr lang="en-GB" sz="900" b="0" cap="none" spc="0" dirty="0">
              <a:ln w="0"/>
              <a:solidFill>
                <a:schemeClr val="tx1"/>
              </a:solidFill>
              <a:effectLst>
                <a:outerShdw blurRad="38100" dist="19050" dir="2700000" algn="tl" rotWithShape="0">
                  <a:schemeClr val="dk1">
                    <a:alpha val="40000"/>
                  </a:schemeClr>
                </a:outerShdw>
              </a:effectLst>
            </a:endParaRPr>
          </a:p>
        </p:txBody>
      </p:sp>
      <p:sp>
        <p:nvSpPr>
          <p:cNvPr id="94" name="Rectangle 93">
            <a:extLst>
              <a:ext uri="{FF2B5EF4-FFF2-40B4-BE49-F238E27FC236}">
                <a16:creationId xmlns:a16="http://schemas.microsoft.com/office/drawing/2014/main" id="{202CEC1D-7BE6-E51F-63ED-58DE286F99A9}"/>
              </a:ext>
            </a:extLst>
          </p:cNvPr>
          <p:cNvSpPr/>
          <p:nvPr/>
        </p:nvSpPr>
        <p:spPr>
          <a:xfrm>
            <a:off x="6478942" y="1703415"/>
            <a:ext cx="1764254" cy="369332"/>
          </a:xfrm>
          <a:prstGeom prst="rect">
            <a:avLst/>
          </a:prstGeom>
          <a:noFill/>
        </p:spPr>
        <p:txBody>
          <a:bodyPr wrap="square" lIns="91440" tIns="45720" rIns="91440" bIns="45720">
            <a:spAutoFit/>
          </a:bodyPr>
          <a:lstStyle/>
          <a:p>
            <a:pPr algn="ctr"/>
            <a:r>
              <a:rPr lang="en-GB" sz="900" dirty="0">
                <a:ln w="0"/>
                <a:effectLst>
                  <a:outerShdw blurRad="38100" dist="19050" dir="2700000" algn="tl" rotWithShape="0">
                    <a:schemeClr val="dk1">
                      <a:alpha val="40000"/>
                    </a:schemeClr>
                  </a:outerShdw>
                </a:effectLst>
              </a:rPr>
              <a:t>6a. User authenticates to Application using secret</a:t>
            </a:r>
            <a:endParaRPr lang="en-GB" sz="900" b="0" cap="none" spc="0" dirty="0">
              <a:ln w="0"/>
              <a:solidFill>
                <a:schemeClr val="tx1"/>
              </a:solidFill>
              <a:effectLst>
                <a:outerShdw blurRad="38100" dist="19050" dir="2700000" algn="tl" rotWithShape="0">
                  <a:schemeClr val="dk1">
                    <a:alpha val="40000"/>
                  </a:schemeClr>
                </a:outerShdw>
              </a:effectLst>
            </a:endParaRPr>
          </a:p>
        </p:txBody>
      </p:sp>
      <p:sp>
        <p:nvSpPr>
          <p:cNvPr id="95" name="Rectangle 94">
            <a:extLst>
              <a:ext uri="{FF2B5EF4-FFF2-40B4-BE49-F238E27FC236}">
                <a16:creationId xmlns:a16="http://schemas.microsoft.com/office/drawing/2014/main" id="{CBFFAF7F-73F4-A32D-11BF-51E75991378B}"/>
              </a:ext>
            </a:extLst>
          </p:cNvPr>
          <p:cNvSpPr/>
          <p:nvPr/>
        </p:nvSpPr>
        <p:spPr>
          <a:xfrm rot="5400000">
            <a:off x="7599606" y="3115579"/>
            <a:ext cx="1871880" cy="369332"/>
          </a:xfrm>
          <a:prstGeom prst="rect">
            <a:avLst/>
          </a:prstGeom>
          <a:noFill/>
        </p:spPr>
        <p:txBody>
          <a:bodyPr wrap="square" lIns="91440" tIns="45720" rIns="91440" bIns="45720">
            <a:spAutoFit/>
          </a:bodyPr>
          <a:lstStyle/>
          <a:p>
            <a:pPr algn="ctr"/>
            <a:r>
              <a:rPr lang="en-GB" sz="900" dirty="0">
                <a:ln w="0"/>
                <a:effectLst>
                  <a:outerShdw blurRad="38100" dist="19050" dir="2700000" algn="tl" rotWithShape="0">
                    <a:schemeClr val="dk1">
                      <a:alpha val="40000"/>
                    </a:schemeClr>
                  </a:outerShdw>
                </a:effectLst>
              </a:rPr>
              <a:t>6b. User authenticates to Application using secret</a:t>
            </a:r>
            <a:endParaRPr lang="en-GB" sz="900" b="0" cap="none" spc="0" dirty="0">
              <a:ln w="0"/>
              <a:solidFill>
                <a:schemeClr val="tx1"/>
              </a:solidFill>
              <a:effectLst>
                <a:outerShdw blurRad="38100" dist="19050" dir="2700000" algn="tl" rotWithShape="0">
                  <a:schemeClr val="dk1">
                    <a:alpha val="40000"/>
                  </a:schemeClr>
                </a:outerShdw>
              </a:effectLst>
            </a:endParaRPr>
          </a:p>
        </p:txBody>
      </p:sp>
      <p:sp>
        <p:nvSpPr>
          <p:cNvPr id="97" name="Content Placeholder 13">
            <a:extLst>
              <a:ext uri="{FF2B5EF4-FFF2-40B4-BE49-F238E27FC236}">
                <a16:creationId xmlns:a16="http://schemas.microsoft.com/office/drawing/2014/main" id="{0384747B-4472-5839-7EDC-585FBFADAB4D}"/>
              </a:ext>
            </a:extLst>
          </p:cNvPr>
          <p:cNvSpPr txBox="1">
            <a:spLocks/>
          </p:cNvSpPr>
          <p:nvPr/>
        </p:nvSpPr>
        <p:spPr>
          <a:xfrm>
            <a:off x="679032" y="1291172"/>
            <a:ext cx="3993097" cy="3045726"/>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sz="1400" dirty="0"/>
              <a:t>Azure Active Directory and Azure Firewall is used for Authentication and Authorization</a:t>
            </a:r>
          </a:p>
          <a:p>
            <a:pPr marL="0" lvl="1" indent="0">
              <a:buNone/>
            </a:pPr>
            <a:endParaRPr lang="en-US" sz="1400" dirty="0"/>
          </a:p>
          <a:p>
            <a:pPr marL="0" lvl="1" indent="0">
              <a:buNone/>
            </a:pPr>
            <a:r>
              <a:rPr lang="en-US" sz="1400" dirty="0"/>
              <a:t>This workflow can be implemented for both Cloud and On-Prem Applications</a:t>
            </a:r>
          </a:p>
          <a:p>
            <a:pPr marL="0" lvl="1" indent="0">
              <a:buNone/>
            </a:pPr>
            <a:endParaRPr lang="en-US" sz="1400" dirty="0"/>
          </a:p>
          <a:p>
            <a:pPr marL="0" lvl="1" indent="0">
              <a:buNone/>
            </a:pPr>
            <a:r>
              <a:rPr lang="en-US" sz="1400" dirty="0"/>
              <a:t>Azure Key Vault is used to secure and manage the Application Secrets</a:t>
            </a:r>
          </a:p>
          <a:p>
            <a:pPr lvl="1"/>
            <a:endParaRPr lang="en-US" sz="1400" dirty="0"/>
          </a:p>
        </p:txBody>
      </p:sp>
      <p:pic>
        <p:nvPicPr>
          <p:cNvPr id="98" name="Picture 97">
            <a:extLst>
              <a:ext uri="{FF2B5EF4-FFF2-40B4-BE49-F238E27FC236}">
                <a16:creationId xmlns:a16="http://schemas.microsoft.com/office/drawing/2014/main" id="{B92CE224-5D9D-CCAD-4BD6-0A3537C3571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bwMode="gray">
          <a:xfrm>
            <a:off x="421450" y="1355032"/>
            <a:ext cx="304699" cy="304699"/>
          </a:xfrm>
          <a:prstGeom prst="rect">
            <a:avLst/>
          </a:prstGeom>
        </p:spPr>
      </p:pic>
      <p:pic>
        <p:nvPicPr>
          <p:cNvPr id="99" name="Picture 98">
            <a:extLst>
              <a:ext uri="{FF2B5EF4-FFF2-40B4-BE49-F238E27FC236}">
                <a16:creationId xmlns:a16="http://schemas.microsoft.com/office/drawing/2014/main" id="{BD5E43C4-722F-F9DB-3455-53E15559E3D1}"/>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bwMode="gray">
          <a:xfrm>
            <a:off x="417981" y="2116616"/>
            <a:ext cx="304699" cy="304699"/>
          </a:xfrm>
          <a:prstGeom prst="rect">
            <a:avLst/>
          </a:prstGeom>
        </p:spPr>
      </p:pic>
      <p:pic>
        <p:nvPicPr>
          <p:cNvPr id="30" name="Picture 16" descr="Microsoft Azure">
            <a:extLst>
              <a:ext uri="{FF2B5EF4-FFF2-40B4-BE49-F238E27FC236}">
                <a16:creationId xmlns:a16="http://schemas.microsoft.com/office/drawing/2014/main" id="{FC4E7DF4-D2A9-6BFC-E5DB-5DC279307E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0982" y="784498"/>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99">
            <a:extLst>
              <a:ext uri="{FF2B5EF4-FFF2-40B4-BE49-F238E27FC236}">
                <a16:creationId xmlns:a16="http://schemas.microsoft.com/office/drawing/2014/main" id="{CCB21DAB-2786-9EA7-AF30-10C88181BFD9}"/>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bwMode="gray">
          <a:xfrm>
            <a:off x="424600" y="2923724"/>
            <a:ext cx="304699" cy="304699"/>
          </a:xfrm>
          <a:prstGeom prst="rect">
            <a:avLst/>
          </a:prstGeom>
        </p:spPr>
      </p:pic>
    </p:spTree>
    <p:extLst>
      <p:ext uri="{BB962C8B-B14F-4D97-AF65-F5344CB8AC3E}">
        <p14:creationId xmlns:p14="http://schemas.microsoft.com/office/powerpoint/2010/main" val="199824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ontent Placeholder 13">
            <a:extLst>
              <a:ext uri="{FF2B5EF4-FFF2-40B4-BE49-F238E27FC236}">
                <a16:creationId xmlns:a16="http://schemas.microsoft.com/office/drawing/2014/main" id="{865A95D5-00DA-6A36-7551-4EE8E0FEAA12}"/>
              </a:ext>
            </a:extLst>
          </p:cNvPr>
          <p:cNvSpPr txBox="1">
            <a:spLocks/>
          </p:cNvSpPr>
          <p:nvPr/>
        </p:nvSpPr>
        <p:spPr>
          <a:xfrm>
            <a:off x="761898" y="1095967"/>
            <a:ext cx="9769577" cy="1902993"/>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sz="1400" dirty="0"/>
              <a:t>This is an auto triggered workflow</a:t>
            </a:r>
          </a:p>
          <a:p>
            <a:pPr marL="0" lvl="1" indent="0">
              <a:buNone/>
            </a:pPr>
            <a:endParaRPr lang="en-US" sz="1400" dirty="0"/>
          </a:p>
          <a:p>
            <a:pPr marL="0" lvl="1" indent="0">
              <a:buNone/>
            </a:pPr>
            <a:r>
              <a:rPr lang="en-US" sz="1400" dirty="0"/>
              <a:t>When ‘</a:t>
            </a:r>
            <a:r>
              <a:rPr lang="en-IN" sz="1400" dirty="0" err="1"/>
              <a:t>Microsoft.KeyVault.SecretNearExpiry</a:t>
            </a:r>
            <a:r>
              <a:rPr lang="en-IN" sz="1400" dirty="0"/>
              <a:t>’ event is triggered, a new Secret is created and saved in the Key Vault</a:t>
            </a:r>
          </a:p>
          <a:p>
            <a:pPr marL="0" lvl="1" indent="0">
              <a:buNone/>
            </a:pPr>
            <a:endParaRPr lang="en-IN" sz="1400" dirty="0"/>
          </a:p>
          <a:p>
            <a:pPr marL="0" lvl="1" indent="0">
              <a:buNone/>
            </a:pPr>
            <a:r>
              <a:rPr lang="en-IN" sz="1400" dirty="0"/>
              <a:t>When ‘</a:t>
            </a:r>
            <a:r>
              <a:rPr lang="en-IN" sz="1400" dirty="0" err="1"/>
              <a:t>Microsoft.KeyVault.SecretExpired</a:t>
            </a:r>
            <a:r>
              <a:rPr lang="en-IN" sz="1400" dirty="0"/>
              <a:t>’ event is triggered, the expired secret can be deleted from Azure Key Vault</a:t>
            </a:r>
            <a:endParaRPr lang="en-US" sz="1400" dirty="0"/>
          </a:p>
          <a:p>
            <a:pPr lvl="1"/>
            <a:endParaRPr lang="en-US" dirty="0"/>
          </a:p>
        </p:txBody>
      </p:sp>
      <p:sp>
        <p:nvSpPr>
          <p:cNvPr id="3" name="Title 2">
            <a:extLst>
              <a:ext uri="{FF2B5EF4-FFF2-40B4-BE49-F238E27FC236}">
                <a16:creationId xmlns:a16="http://schemas.microsoft.com/office/drawing/2014/main" id="{DEA0382E-2021-C111-CB73-400F19FE3F40}"/>
              </a:ext>
            </a:extLst>
          </p:cNvPr>
          <p:cNvSpPr>
            <a:spLocks noGrp="1"/>
          </p:cNvSpPr>
          <p:nvPr>
            <p:ph type="title"/>
          </p:nvPr>
        </p:nvSpPr>
        <p:spPr/>
        <p:txBody>
          <a:bodyPr/>
          <a:lstStyle/>
          <a:p>
            <a:r>
              <a:rPr lang="en-US" dirty="0"/>
              <a:t>Auto-Rotation of Secret</a:t>
            </a:r>
          </a:p>
        </p:txBody>
      </p:sp>
      <p:pic>
        <p:nvPicPr>
          <p:cNvPr id="107" name="Picture 106">
            <a:extLst>
              <a:ext uri="{FF2B5EF4-FFF2-40B4-BE49-F238E27FC236}">
                <a16:creationId xmlns:a16="http://schemas.microsoft.com/office/drawing/2014/main" id="{CEB50D70-5490-086D-BEF8-24E4BFC8BF4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7199" y="1072108"/>
            <a:ext cx="304699" cy="304699"/>
          </a:xfrm>
          <a:prstGeom prst="rect">
            <a:avLst/>
          </a:prstGeom>
        </p:spPr>
      </p:pic>
      <p:pic>
        <p:nvPicPr>
          <p:cNvPr id="108" name="Picture 107">
            <a:extLst>
              <a:ext uri="{FF2B5EF4-FFF2-40B4-BE49-F238E27FC236}">
                <a16:creationId xmlns:a16="http://schemas.microsoft.com/office/drawing/2014/main" id="{16B01F27-1CCA-AA51-83CF-A9F61635315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7199" y="1673580"/>
            <a:ext cx="304699" cy="304699"/>
          </a:xfrm>
          <a:prstGeom prst="rect">
            <a:avLst/>
          </a:prstGeom>
        </p:spPr>
      </p:pic>
      <p:pic>
        <p:nvPicPr>
          <p:cNvPr id="109" name="Picture 108">
            <a:extLst>
              <a:ext uri="{FF2B5EF4-FFF2-40B4-BE49-F238E27FC236}">
                <a16:creationId xmlns:a16="http://schemas.microsoft.com/office/drawing/2014/main" id="{9AFFCD27-C506-4776-7C88-51F99510F4E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9076" y="2248007"/>
            <a:ext cx="304699" cy="304699"/>
          </a:xfrm>
          <a:prstGeom prst="rect">
            <a:avLst/>
          </a:prstGeom>
        </p:spPr>
      </p:pic>
      <p:sp>
        <p:nvSpPr>
          <p:cNvPr id="23" name="Rounded Rectangle 22">
            <a:extLst>
              <a:ext uri="{FF2B5EF4-FFF2-40B4-BE49-F238E27FC236}">
                <a16:creationId xmlns:a16="http://schemas.microsoft.com/office/drawing/2014/main" id="{5635DE5A-4664-4A92-DF6B-F16B8A4A3AB9}"/>
              </a:ext>
            </a:extLst>
          </p:cNvPr>
          <p:cNvSpPr/>
          <p:nvPr/>
        </p:nvSpPr>
        <p:spPr bwMode="gray">
          <a:xfrm>
            <a:off x="1134327" y="4232645"/>
            <a:ext cx="1471589" cy="323182"/>
          </a:xfrm>
          <a:prstGeom prst="roundRect">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b="0" i="0" u="none" baseline="0" dirty="0">
                <a:solidFill>
                  <a:srgbClr val="FFFFFF"/>
                </a:solidFill>
              </a:rPr>
              <a:t>Azure KV raises expiring/expired event</a:t>
            </a:r>
          </a:p>
        </p:txBody>
      </p:sp>
      <p:sp>
        <p:nvSpPr>
          <p:cNvPr id="24" name="Rounded Rectangle 23">
            <a:extLst>
              <a:ext uri="{FF2B5EF4-FFF2-40B4-BE49-F238E27FC236}">
                <a16:creationId xmlns:a16="http://schemas.microsoft.com/office/drawing/2014/main" id="{FBA65097-5C61-A0DE-3B3C-757CC94224DB}"/>
              </a:ext>
            </a:extLst>
          </p:cNvPr>
          <p:cNvSpPr/>
          <p:nvPr/>
        </p:nvSpPr>
        <p:spPr bwMode="gray">
          <a:xfrm>
            <a:off x="6472294" y="4247064"/>
            <a:ext cx="1438051" cy="323182"/>
          </a:xfrm>
          <a:prstGeom prst="roundRect">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dirty="0">
                <a:solidFill>
                  <a:srgbClr val="FFFFFF"/>
                </a:solidFill>
              </a:rPr>
              <a:t>Automation Script creates new Secret</a:t>
            </a:r>
            <a:endParaRPr lang="en-US" sz="1000" b="0" i="0" u="none" baseline="0" dirty="0">
              <a:solidFill>
                <a:srgbClr val="FFFFFF"/>
              </a:solidFill>
            </a:endParaRPr>
          </a:p>
        </p:txBody>
      </p:sp>
      <p:sp>
        <p:nvSpPr>
          <p:cNvPr id="25" name="Rounded Rectangle 24">
            <a:extLst>
              <a:ext uri="{FF2B5EF4-FFF2-40B4-BE49-F238E27FC236}">
                <a16:creationId xmlns:a16="http://schemas.microsoft.com/office/drawing/2014/main" id="{9437F9B4-BFA2-6EE2-9E8E-6CDF12FF4EE1}"/>
              </a:ext>
            </a:extLst>
          </p:cNvPr>
          <p:cNvSpPr/>
          <p:nvPr/>
        </p:nvSpPr>
        <p:spPr bwMode="gray">
          <a:xfrm>
            <a:off x="8230338" y="4252910"/>
            <a:ext cx="1594218" cy="323182"/>
          </a:xfrm>
          <a:prstGeom prst="roundRect">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dirty="0">
                <a:solidFill>
                  <a:srgbClr val="FFFFFF"/>
                </a:solidFill>
              </a:rPr>
              <a:t>New Secret saved as new version in Azure KV</a:t>
            </a:r>
            <a:endParaRPr lang="en-US" sz="1000" b="0" i="0" u="none" baseline="0" dirty="0">
              <a:solidFill>
                <a:srgbClr val="FFFFFF"/>
              </a:solidFill>
            </a:endParaRPr>
          </a:p>
        </p:txBody>
      </p:sp>
      <p:cxnSp>
        <p:nvCxnSpPr>
          <p:cNvPr id="27" name="Straight Arrow Connector 26">
            <a:extLst>
              <a:ext uri="{FF2B5EF4-FFF2-40B4-BE49-F238E27FC236}">
                <a16:creationId xmlns:a16="http://schemas.microsoft.com/office/drawing/2014/main" id="{BA2496BD-13C0-7A6E-B7D5-62BD284EBAF7}"/>
              </a:ext>
            </a:extLst>
          </p:cNvPr>
          <p:cNvCxnSpPr>
            <a:cxnSpLocks/>
            <a:stCxn id="23" idx="3"/>
            <a:endCxn id="30" idx="1"/>
          </p:cNvCxnSpPr>
          <p:nvPr/>
        </p:nvCxnSpPr>
        <p:spPr bwMode="gray">
          <a:xfrm>
            <a:off x="2605916" y="4394236"/>
            <a:ext cx="324059" cy="0"/>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7153621-77B8-00D6-C24E-B443E549E57F}"/>
              </a:ext>
            </a:extLst>
          </p:cNvPr>
          <p:cNvCxnSpPr>
            <a:cxnSpLocks/>
            <a:stCxn id="24" idx="3"/>
            <a:endCxn id="25" idx="1"/>
          </p:cNvCxnSpPr>
          <p:nvPr/>
        </p:nvCxnSpPr>
        <p:spPr bwMode="gray">
          <a:xfrm>
            <a:off x="7910345" y="4408655"/>
            <a:ext cx="319993" cy="5846"/>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C4F30FC2-686B-BD89-95FD-F45FFBE6D6CB}"/>
              </a:ext>
            </a:extLst>
          </p:cNvPr>
          <p:cNvSpPr/>
          <p:nvPr/>
        </p:nvSpPr>
        <p:spPr bwMode="gray">
          <a:xfrm>
            <a:off x="2929975" y="4232645"/>
            <a:ext cx="1471590" cy="323182"/>
          </a:xfrm>
          <a:prstGeom prst="roundRect">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dirty="0">
                <a:solidFill>
                  <a:srgbClr val="FFFFFF"/>
                </a:solidFill>
              </a:rPr>
              <a:t>Event </a:t>
            </a:r>
            <a:r>
              <a:rPr lang="en-US" sz="1000" dirty="0" err="1">
                <a:solidFill>
                  <a:srgbClr val="FFFFFF"/>
                </a:solidFill>
              </a:rPr>
              <a:t>Listner</a:t>
            </a:r>
            <a:r>
              <a:rPr lang="en-US" sz="1000" dirty="0">
                <a:solidFill>
                  <a:srgbClr val="FFFFFF"/>
                </a:solidFill>
              </a:rPr>
              <a:t> Service</a:t>
            </a:r>
            <a:endParaRPr lang="en-US" sz="1000" b="0" i="0" u="none" baseline="0" dirty="0">
              <a:solidFill>
                <a:srgbClr val="FFFFFF"/>
              </a:solidFill>
            </a:endParaRPr>
          </a:p>
        </p:txBody>
      </p:sp>
      <p:sp>
        <p:nvSpPr>
          <p:cNvPr id="32" name="Decision 31">
            <a:extLst>
              <a:ext uri="{FF2B5EF4-FFF2-40B4-BE49-F238E27FC236}">
                <a16:creationId xmlns:a16="http://schemas.microsoft.com/office/drawing/2014/main" id="{80AEFC9B-9B2C-A376-E8DE-27EC60A5D893}"/>
              </a:ext>
            </a:extLst>
          </p:cNvPr>
          <p:cNvSpPr/>
          <p:nvPr/>
        </p:nvSpPr>
        <p:spPr bwMode="gray">
          <a:xfrm>
            <a:off x="4725624" y="4046459"/>
            <a:ext cx="1338797" cy="709265"/>
          </a:xfrm>
          <a:prstGeom prst="flowChartDecision">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b="0" i="0" u="none" baseline="0" dirty="0">
                <a:solidFill>
                  <a:srgbClr val="FFFFFF"/>
                </a:solidFill>
              </a:rPr>
              <a:t>Secret Expiring event?</a:t>
            </a:r>
          </a:p>
        </p:txBody>
      </p:sp>
      <p:cxnSp>
        <p:nvCxnSpPr>
          <p:cNvPr id="34" name="Straight Arrow Connector 33">
            <a:extLst>
              <a:ext uri="{FF2B5EF4-FFF2-40B4-BE49-F238E27FC236}">
                <a16:creationId xmlns:a16="http://schemas.microsoft.com/office/drawing/2014/main" id="{A79A2763-E5C1-4B86-0E8F-3DFF0703D02A}"/>
              </a:ext>
            </a:extLst>
          </p:cNvPr>
          <p:cNvCxnSpPr>
            <a:cxnSpLocks/>
            <a:stCxn id="30" idx="3"/>
            <a:endCxn id="32" idx="1"/>
          </p:cNvCxnSpPr>
          <p:nvPr/>
        </p:nvCxnSpPr>
        <p:spPr bwMode="gray">
          <a:xfrm>
            <a:off x="4401565" y="4394236"/>
            <a:ext cx="324059" cy="6856"/>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B877CE9-D2A8-0450-9AEE-87F6C5C891ED}"/>
              </a:ext>
            </a:extLst>
          </p:cNvPr>
          <p:cNvCxnSpPr>
            <a:cxnSpLocks/>
            <a:stCxn id="32" idx="3"/>
            <a:endCxn id="24" idx="1"/>
          </p:cNvCxnSpPr>
          <p:nvPr/>
        </p:nvCxnSpPr>
        <p:spPr bwMode="gray">
          <a:xfrm>
            <a:off x="6064421" y="4401092"/>
            <a:ext cx="407873" cy="7563"/>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sp>
        <p:nvSpPr>
          <p:cNvPr id="37" name="Decision 36">
            <a:extLst>
              <a:ext uri="{FF2B5EF4-FFF2-40B4-BE49-F238E27FC236}">
                <a16:creationId xmlns:a16="http://schemas.microsoft.com/office/drawing/2014/main" id="{DEEDD782-23DE-FBC6-83F7-99508CF55445}"/>
              </a:ext>
            </a:extLst>
          </p:cNvPr>
          <p:cNvSpPr/>
          <p:nvPr/>
        </p:nvSpPr>
        <p:spPr bwMode="gray">
          <a:xfrm>
            <a:off x="4725624" y="5126625"/>
            <a:ext cx="1338797" cy="709265"/>
          </a:xfrm>
          <a:prstGeom prst="flowChartDecision">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b="0" i="0" u="none" baseline="0" dirty="0">
                <a:solidFill>
                  <a:srgbClr val="FFFFFF"/>
                </a:solidFill>
              </a:rPr>
              <a:t>Secret Expired Event?</a:t>
            </a:r>
          </a:p>
        </p:txBody>
      </p:sp>
      <p:sp>
        <p:nvSpPr>
          <p:cNvPr id="38" name="Rounded Rectangle 37">
            <a:extLst>
              <a:ext uri="{FF2B5EF4-FFF2-40B4-BE49-F238E27FC236}">
                <a16:creationId xmlns:a16="http://schemas.microsoft.com/office/drawing/2014/main" id="{77D9D57C-9D08-B9D2-9F03-F355B043C32E}"/>
              </a:ext>
            </a:extLst>
          </p:cNvPr>
          <p:cNvSpPr/>
          <p:nvPr/>
        </p:nvSpPr>
        <p:spPr bwMode="gray">
          <a:xfrm>
            <a:off x="8272673" y="5319666"/>
            <a:ext cx="1594218" cy="323182"/>
          </a:xfrm>
          <a:prstGeom prst="roundRect">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dirty="0">
                <a:solidFill>
                  <a:srgbClr val="FFFFFF"/>
                </a:solidFill>
              </a:rPr>
              <a:t>Automation script Soft deletes the secret</a:t>
            </a:r>
            <a:endParaRPr lang="en-US" sz="1000" b="0" i="0" u="none" baseline="0" dirty="0">
              <a:solidFill>
                <a:srgbClr val="FFFFFF"/>
              </a:solidFill>
            </a:endParaRPr>
          </a:p>
        </p:txBody>
      </p:sp>
      <p:cxnSp>
        <p:nvCxnSpPr>
          <p:cNvPr id="42" name="Straight Arrow Connector 41">
            <a:extLst>
              <a:ext uri="{FF2B5EF4-FFF2-40B4-BE49-F238E27FC236}">
                <a16:creationId xmlns:a16="http://schemas.microsoft.com/office/drawing/2014/main" id="{3C5E93FE-5A3A-307A-338E-08B9D22B23A9}"/>
              </a:ext>
            </a:extLst>
          </p:cNvPr>
          <p:cNvCxnSpPr>
            <a:cxnSpLocks/>
            <a:stCxn id="32" idx="2"/>
            <a:endCxn id="37" idx="0"/>
          </p:cNvCxnSpPr>
          <p:nvPr/>
        </p:nvCxnSpPr>
        <p:spPr bwMode="gray">
          <a:xfrm>
            <a:off x="5395023" y="4755724"/>
            <a:ext cx="0" cy="370901"/>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sp>
        <p:nvSpPr>
          <p:cNvPr id="127" name="Rectangle 126">
            <a:extLst>
              <a:ext uri="{FF2B5EF4-FFF2-40B4-BE49-F238E27FC236}">
                <a16:creationId xmlns:a16="http://schemas.microsoft.com/office/drawing/2014/main" id="{FFBF63EE-9129-F299-726B-856B2F561D58}"/>
              </a:ext>
            </a:extLst>
          </p:cNvPr>
          <p:cNvSpPr/>
          <p:nvPr/>
        </p:nvSpPr>
        <p:spPr>
          <a:xfrm>
            <a:off x="5893374" y="4155730"/>
            <a:ext cx="404278" cy="246221"/>
          </a:xfrm>
          <a:prstGeom prst="rect">
            <a:avLst/>
          </a:prstGeom>
          <a:noFill/>
        </p:spPr>
        <p:txBody>
          <a:bodyPr wrap="none" lIns="91440" tIns="45720" rIns="91440" bIns="45720">
            <a:spAutoFit/>
          </a:bodyPr>
          <a:lstStyle/>
          <a:p>
            <a:pPr algn="ctr"/>
            <a:r>
              <a:rPr lang="en-GB" sz="1000" b="0" cap="none" spc="0" dirty="0">
                <a:ln w="0"/>
                <a:solidFill>
                  <a:schemeClr val="tx1"/>
                </a:solidFill>
                <a:effectLst>
                  <a:outerShdw blurRad="38100" dist="19050" dir="2700000" algn="tl" rotWithShape="0">
                    <a:schemeClr val="dk1">
                      <a:alpha val="40000"/>
                    </a:schemeClr>
                  </a:outerShdw>
                </a:effectLst>
              </a:rPr>
              <a:t>Yes</a:t>
            </a:r>
          </a:p>
        </p:txBody>
      </p:sp>
      <p:sp>
        <p:nvSpPr>
          <p:cNvPr id="128" name="Rectangle 127">
            <a:extLst>
              <a:ext uri="{FF2B5EF4-FFF2-40B4-BE49-F238E27FC236}">
                <a16:creationId xmlns:a16="http://schemas.microsoft.com/office/drawing/2014/main" id="{1A28A3EC-0D86-8734-D3F4-E75C8BEAB159}"/>
              </a:ext>
            </a:extLst>
          </p:cNvPr>
          <p:cNvSpPr/>
          <p:nvPr/>
        </p:nvSpPr>
        <p:spPr>
          <a:xfrm>
            <a:off x="5928311" y="5268234"/>
            <a:ext cx="404278" cy="246221"/>
          </a:xfrm>
          <a:prstGeom prst="rect">
            <a:avLst/>
          </a:prstGeom>
          <a:noFill/>
        </p:spPr>
        <p:txBody>
          <a:bodyPr wrap="none" lIns="91440" tIns="45720" rIns="91440" bIns="45720">
            <a:spAutoFit/>
          </a:bodyPr>
          <a:lstStyle/>
          <a:p>
            <a:pPr algn="ctr"/>
            <a:r>
              <a:rPr lang="en-GB" sz="1000" b="0" cap="none" spc="0" dirty="0">
                <a:ln w="0"/>
                <a:solidFill>
                  <a:schemeClr val="tx1"/>
                </a:solidFill>
                <a:effectLst>
                  <a:outerShdw blurRad="38100" dist="19050" dir="2700000" algn="tl" rotWithShape="0">
                    <a:schemeClr val="dk1">
                      <a:alpha val="40000"/>
                    </a:schemeClr>
                  </a:outerShdw>
                </a:effectLst>
              </a:rPr>
              <a:t>Yes</a:t>
            </a:r>
          </a:p>
        </p:txBody>
      </p:sp>
      <p:sp>
        <p:nvSpPr>
          <p:cNvPr id="129" name="Rectangle 128">
            <a:extLst>
              <a:ext uri="{FF2B5EF4-FFF2-40B4-BE49-F238E27FC236}">
                <a16:creationId xmlns:a16="http://schemas.microsoft.com/office/drawing/2014/main" id="{77EAB58B-B270-C06A-C838-42E4516A57D0}"/>
              </a:ext>
            </a:extLst>
          </p:cNvPr>
          <p:cNvSpPr/>
          <p:nvPr/>
        </p:nvSpPr>
        <p:spPr>
          <a:xfrm>
            <a:off x="5084004" y="4640748"/>
            <a:ext cx="348172" cy="246221"/>
          </a:xfrm>
          <a:prstGeom prst="rect">
            <a:avLst/>
          </a:prstGeom>
          <a:noFill/>
        </p:spPr>
        <p:txBody>
          <a:bodyPr wrap="none" lIns="91440" tIns="45720" rIns="91440" bIns="45720">
            <a:spAutoFit/>
          </a:bodyPr>
          <a:lstStyle/>
          <a:p>
            <a:pPr algn="ctr"/>
            <a:r>
              <a:rPr lang="en-GB" sz="1000" dirty="0">
                <a:ln w="0"/>
                <a:effectLst>
                  <a:outerShdw blurRad="38100" dist="19050" dir="2700000" algn="tl" rotWithShape="0">
                    <a:schemeClr val="dk1">
                      <a:alpha val="40000"/>
                    </a:schemeClr>
                  </a:outerShdw>
                </a:effectLst>
              </a:rPr>
              <a:t>No</a:t>
            </a:r>
            <a:endParaRPr lang="en-GB" sz="1000" b="0" cap="none" spc="0" dirty="0">
              <a:ln w="0"/>
              <a:solidFill>
                <a:schemeClr val="tx1"/>
              </a:solidFill>
              <a:effectLst>
                <a:outerShdw blurRad="38100" dist="19050" dir="2700000" algn="tl" rotWithShape="0">
                  <a:schemeClr val="dk1">
                    <a:alpha val="40000"/>
                  </a:schemeClr>
                </a:outerShdw>
              </a:effectLst>
            </a:endParaRPr>
          </a:p>
        </p:txBody>
      </p:sp>
      <p:sp>
        <p:nvSpPr>
          <p:cNvPr id="130" name="Oval 129">
            <a:extLst>
              <a:ext uri="{FF2B5EF4-FFF2-40B4-BE49-F238E27FC236}">
                <a16:creationId xmlns:a16="http://schemas.microsoft.com/office/drawing/2014/main" id="{CFAA2B91-55B8-25AC-87AB-090DA6269C69}"/>
              </a:ext>
            </a:extLst>
          </p:cNvPr>
          <p:cNvSpPr/>
          <p:nvPr/>
        </p:nvSpPr>
        <p:spPr bwMode="gray">
          <a:xfrm>
            <a:off x="11463418" y="4143697"/>
            <a:ext cx="624453" cy="546850"/>
          </a:xfrm>
          <a:prstGeom prst="ellipse">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b="0" i="0" u="none" baseline="0" dirty="0">
                <a:solidFill>
                  <a:srgbClr val="FFFFFF"/>
                </a:solidFill>
              </a:rPr>
              <a:t>End</a:t>
            </a:r>
          </a:p>
        </p:txBody>
      </p:sp>
      <p:sp>
        <p:nvSpPr>
          <p:cNvPr id="131" name="Oval 130">
            <a:extLst>
              <a:ext uri="{FF2B5EF4-FFF2-40B4-BE49-F238E27FC236}">
                <a16:creationId xmlns:a16="http://schemas.microsoft.com/office/drawing/2014/main" id="{BC24DB66-4B3D-E4B0-D4C3-142D5D465B19}"/>
              </a:ext>
            </a:extLst>
          </p:cNvPr>
          <p:cNvSpPr/>
          <p:nvPr/>
        </p:nvSpPr>
        <p:spPr bwMode="gray">
          <a:xfrm>
            <a:off x="104129" y="4128863"/>
            <a:ext cx="706139" cy="530746"/>
          </a:xfrm>
          <a:prstGeom prst="ellipse">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dirty="0">
                <a:solidFill>
                  <a:srgbClr val="FFFFFF"/>
                </a:solidFill>
              </a:rPr>
              <a:t>Start</a:t>
            </a:r>
            <a:endParaRPr lang="en-US" sz="1000" b="0" i="0" u="none" baseline="0" dirty="0">
              <a:solidFill>
                <a:srgbClr val="FFFFFF"/>
              </a:solidFill>
            </a:endParaRPr>
          </a:p>
        </p:txBody>
      </p:sp>
      <p:cxnSp>
        <p:nvCxnSpPr>
          <p:cNvPr id="163" name="Straight Arrow Connector 162">
            <a:extLst>
              <a:ext uri="{FF2B5EF4-FFF2-40B4-BE49-F238E27FC236}">
                <a16:creationId xmlns:a16="http://schemas.microsoft.com/office/drawing/2014/main" id="{725C97C4-823D-7CDB-41E2-69A4F1B4D614}"/>
              </a:ext>
            </a:extLst>
          </p:cNvPr>
          <p:cNvCxnSpPr>
            <a:stCxn id="131" idx="6"/>
            <a:endCxn id="23" idx="1"/>
          </p:cNvCxnSpPr>
          <p:nvPr/>
        </p:nvCxnSpPr>
        <p:spPr bwMode="gray">
          <a:xfrm>
            <a:off x="810268" y="4394236"/>
            <a:ext cx="324059" cy="0"/>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71" name="Elbow Connector 170">
            <a:extLst>
              <a:ext uri="{FF2B5EF4-FFF2-40B4-BE49-F238E27FC236}">
                <a16:creationId xmlns:a16="http://schemas.microsoft.com/office/drawing/2014/main" id="{0D32CE56-6C8F-BCEB-14FE-BB2AAE1BB871}"/>
              </a:ext>
            </a:extLst>
          </p:cNvPr>
          <p:cNvCxnSpPr>
            <a:cxnSpLocks/>
            <a:stCxn id="38" idx="3"/>
            <a:endCxn id="236" idx="2"/>
          </p:cNvCxnSpPr>
          <p:nvPr/>
        </p:nvCxnSpPr>
        <p:spPr bwMode="gray">
          <a:xfrm flipV="1">
            <a:off x="9866891" y="4578005"/>
            <a:ext cx="798263" cy="903252"/>
          </a:xfrm>
          <a:prstGeom prst="bentConnector2">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73" name="Elbow Connector 172">
            <a:extLst>
              <a:ext uri="{FF2B5EF4-FFF2-40B4-BE49-F238E27FC236}">
                <a16:creationId xmlns:a16="http://schemas.microsoft.com/office/drawing/2014/main" id="{EBC44654-0C9D-F235-A152-F19A1A3B0DF7}"/>
              </a:ext>
            </a:extLst>
          </p:cNvPr>
          <p:cNvCxnSpPr>
            <a:cxnSpLocks/>
            <a:stCxn id="25" idx="3"/>
            <a:endCxn id="236" idx="1"/>
          </p:cNvCxnSpPr>
          <p:nvPr/>
        </p:nvCxnSpPr>
        <p:spPr bwMode="gray">
          <a:xfrm>
            <a:off x="9824556" y="4414501"/>
            <a:ext cx="258691" cy="1913"/>
          </a:xfrm>
          <a:prstGeom prst="bentConnector3">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75" name="Elbow Connector 174">
            <a:extLst>
              <a:ext uri="{FF2B5EF4-FFF2-40B4-BE49-F238E27FC236}">
                <a16:creationId xmlns:a16="http://schemas.microsoft.com/office/drawing/2014/main" id="{D089DB74-47B8-616C-0D19-CA8058747576}"/>
              </a:ext>
            </a:extLst>
          </p:cNvPr>
          <p:cNvCxnSpPr>
            <a:cxnSpLocks/>
            <a:stCxn id="37" idx="2"/>
            <a:endCxn id="130" idx="4"/>
          </p:cNvCxnSpPr>
          <p:nvPr/>
        </p:nvCxnSpPr>
        <p:spPr bwMode="gray">
          <a:xfrm rot="5400000" flipH="1" flipV="1">
            <a:off x="8012662" y="2072908"/>
            <a:ext cx="1145343" cy="6380622"/>
          </a:xfrm>
          <a:prstGeom prst="bentConnector3">
            <a:avLst>
              <a:gd name="adj1" fmla="val -19959"/>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79" name="Elbow Connector 178">
            <a:extLst>
              <a:ext uri="{FF2B5EF4-FFF2-40B4-BE49-F238E27FC236}">
                <a16:creationId xmlns:a16="http://schemas.microsoft.com/office/drawing/2014/main" id="{68E30CFC-4B0A-F56C-4066-DE32BD876D9F}"/>
              </a:ext>
            </a:extLst>
          </p:cNvPr>
          <p:cNvCxnSpPr>
            <a:cxnSpLocks/>
            <a:stCxn id="37" idx="3"/>
            <a:endCxn id="38" idx="1"/>
          </p:cNvCxnSpPr>
          <p:nvPr/>
        </p:nvCxnSpPr>
        <p:spPr bwMode="gray">
          <a:xfrm flipV="1">
            <a:off x="6064421" y="5481257"/>
            <a:ext cx="2208252" cy="1"/>
          </a:xfrm>
          <a:prstGeom prst="bentConnector3">
            <a:avLst>
              <a:gd name="adj1" fmla="val 50000"/>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sp>
        <p:nvSpPr>
          <p:cNvPr id="186" name="Rectangle 185">
            <a:extLst>
              <a:ext uri="{FF2B5EF4-FFF2-40B4-BE49-F238E27FC236}">
                <a16:creationId xmlns:a16="http://schemas.microsoft.com/office/drawing/2014/main" id="{581AB0B0-E9A8-2194-2332-5660B8650E4F}"/>
              </a:ext>
            </a:extLst>
          </p:cNvPr>
          <p:cNvSpPr/>
          <p:nvPr/>
        </p:nvSpPr>
        <p:spPr>
          <a:xfrm>
            <a:off x="5345841" y="5771884"/>
            <a:ext cx="348172" cy="246221"/>
          </a:xfrm>
          <a:prstGeom prst="rect">
            <a:avLst/>
          </a:prstGeom>
          <a:noFill/>
        </p:spPr>
        <p:txBody>
          <a:bodyPr wrap="none" lIns="91440" tIns="45720" rIns="91440" bIns="45720">
            <a:spAutoFit/>
          </a:bodyPr>
          <a:lstStyle/>
          <a:p>
            <a:pPr algn="ctr"/>
            <a:r>
              <a:rPr lang="en-GB" sz="1000" dirty="0">
                <a:ln w="0"/>
                <a:effectLst>
                  <a:outerShdw blurRad="38100" dist="19050" dir="2700000" algn="tl" rotWithShape="0">
                    <a:schemeClr val="dk1">
                      <a:alpha val="40000"/>
                    </a:schemeClr>
                  </a:outerShdw>
                </a:effectLst>
              </a:rPr>
              <a:t>No</a:t>
            </a:r>
            <a:endParaRPr lang="en-GB" sz="1000" b="0" cap="none" spc="0" dirty="0">
              <a:ln w="0"/>
              <a:solidFill>
                <a:schemeClr val="tx1"/>
              </a:solidFill>
              <a:effectLst>
                <a:outerShdw blurRad="38100" dist="19050" dir="2700000" algn="tl" rotWithShape="0">
                  <a:schemeClr val="dk1">
                    <a:alpha val="40000"/>
                  </a:schemeClr>
                </a:outerShdw>
              </a:effectLst>
            </a:endParaRPr>
          </a:p>
        </p:txBody>
      </p:sp>
      <p:sp>
        <p:nvSpPr>
          <p:cNvPr id="236" name="Rounded Rectangle 235">
            <a:extLst>
              <a:ext uri="{FF2B5EF4-FFF2-40B4-BE49-F238E27FC236}">
                <a16:creationId xmlns:a16="http://schemas.microsoft.com/office/drawing/2014/main" id="{20139A98-C179-BC9E-C0B7-396FA737E8D0}"/>
              </a:ext>
            </a:extLst>
          </p:cNvPr>
          <p:cNvSpPr/>
          <p:nvPr/>
        </p:nvSpPr>
        <p:spPr bwMode="gray">
          <a:xfrm>
            <a:off x="10083247" y="4254823"/>
            <a:ext cx="1163814" cy="323182"/>
          </a:xfrm>
          <a:prstGeom prst="roundRect">
            <a:avLst/>
          </a:prstGeom>
          <a:solidFill>
            <a:srgbClr val="FF612B"/>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000" dirty="0">
                <a:solidFill>
                  <a:srgbClr val="FFFFFF"/>
                </a:solidFill>
              </a:rPr>
              <a:t>Mail alert to Shared Mailbox</a:t>
            </a:r>
            <a:endParaRPr lang="en-US" sz="1000" b="0" i="0" u="none" baseline="0" dirty="0">
              <a:solidFill>
                <a:srgbClr val="FFFFFF"/>
              </a:solidFill>
            </a:endParaRPr>
          </a:p>
        </p:txBody>
      </p:sp>
      <p:cxnSp>
        <p:nvCxnSpPr>
          <p:cNvPr id="249" name="Elbow Connector 248">
            <a:extLst>
              <a:ext uri="{FF2B5EF4-FFF2-40B4-BE49-F238E27FC236}">
                <a16:creationId xmlns:a16="http://schemas.microsoft.com/office/drawing/2014/main" id="{5788BCE4-F3D0-73C8-41FD-3AA6E73B4601}"/>
              </a:ext>
            </a:extLst>
          </p:cNvPr>
          <p:cNvCxnSpPr>
            <a:stCxn id="236" idx="3"/>
            <a:endCxn id="130" idx="2"/>
          </p:cNvCxnSpPr>
          <p:nvPr/>
        </p:nvCxnSpPr>
        <p:spPr bwMode="gray">
          <a:xfrm>
            <a:off x="11247061" y="4416414"/>
            <a:ext cx="216357" cy="708"/>
          </a:xfrm>
          <a:prstGeom prst="bentConnector3">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509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2D95A-4992-D0D3-85E8-0B39743122CC}"/>
              </a:ext>
            </a:extLst>
          </p:cNvPr>
          <p:cNvSpPr>
            <a:spLocks noGrp="1"/>
          </p:cNvSpPr>
          <p:nvPr>
            <p:ph type="title"/>
          </p:nvPr>
        </p:nvSpPr>
        <p:spPr/>
        <p:txBody>
          <a:bodyPr/>
          <a:lstStyle/>
          <a:p>
            <a:r>
              <a:rPr lang="en-US" dirty="0"/>
              <a:t>Azure Key Vault Cost</a:t>
            </a:r>
          </a:p>
        </p:txBody>
      </p:sp>
      <p:sp>
        <p:nvSpPr>
          <p:cNvPr id="45" name="Content Placeholder 13">
            <a:extLst>
              <a:ext uri="{FF2B5EF4-FFF2-40B4-BE49-F238E27FC236}">
                <a16:creationId xmlns:a16="http://schemas.microsoft.com/office/drawing/2014/main" id="{E9DA620F-4CD7-5B4C-1E99-FA0F73EE5205}"/>
              </a:ext>
            </a:extLst>
          </p:cNvPr>
          <p:cNvSpPr txBox="1">
            <a:spLocks/>
          </p:cNvSpPr>
          <p:nvPr/>
        </p:nvSpPr>
        <p:spPr>
          <a:xfrm>
            <a:off x="761898" y="1095967"/>
            <a:ext cx="9769577" cy="1525737"/>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sz="1400" dirty="0"/>
              <a:t>The cost of Azure Key Vault implementation is </a:t>
            </a:r>
            <a:r>
              <a:rPr lang="en-IN" sz="1400" dirty="0"/>
              <a:t>$0.030</a:t>
            </a:r>
            <a:r>
              <a:rPr lang="en-US" sz="1400" dirty="0"/>
              <a:t> per 10,000 transactions</a:t>
            </a:r>
          </a:p>
          <a:p>
            <a:pPr marL="0" lvl="1" indent="0">
              <a:buNone/>
            </a:pPr>
            <a:endParaRPr lang="en-US" sz="1400" dirty="0"/>
          </a:p>
          <a:p>
            <a:pPr marL="0" lvl="1" indent="0">
              <a:buNone/>
            </a:pPr>
            <a:r>
              <a:rPr lang="en-US" sz="1400" dirty="0"/>
              <a:t>Assuming the number of transactions per application per day </a:t>
            </a:r>
            <a:r>
              <a:rPr lang="en-US" sz="1400"/>
              <a:t>as </a:t>
            </a:r>
            <a:r>
              <a:rPr lang="en-US" sz="1400" dirty="0"/>
              <a:t>2</a:t>
            </a:r>
            <a:r>
              <a:rPr lang="en-US" sz="1400"/>
              <a:t>00</a:t>
            </a:r>
            <a:endParaRPr lang="en-US" sz="1400" dirty="0"/>
          </a:p>
          <a:p>
            <a:pPr lvl="1"/>
            <a:endParaRPr lang="en-US" dirty="0"/>
          </a:p>
        </p:txBody>
      </p:sp>
      <p:pic>
        <p:nvPicPr>
          <p:cNvPr id="60" name="Picture 59">
            <a:extLst>
              <a:ext uri="{FF2B5EF4-FFF2-40B4-BE49-F238E27FC236}">
                <a16:creationId xmlns:a16="http://schemas.microsoft.com/office/drawing/2014/main" id="{A31EF68B-1989-64E7-C748-73AC494562F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7199" y="1095967"/>
            <a:ext cx="304699" cy="304699"/>
          </a:xfrm>
          <a:prstGeom prst="rect">
            <a:avLst/>
          </a:prstGeom>
        </p:spPr>
      </p:pic>
      <p:pic>
        <p:nvPicPr>
          <p:cNvPr id="61" name="Picture 60">
            <a:extLst>
              <a:ext uri="{FF2B5EF4-FFF2-40B4-BE49-F238E27FC236}">
                <a16:creationId xmlns:a16="http://schemas.microsoft.com/office/drawing/2014/main" id="{6E8F0F22-B749-D5C4-10B6-3548CCF2C43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7199" y="1636295"/>
            <a:ext cx="304699" cy="304699"/>
          </a:xfrm>
          <a:prstGeom prst="rect">
            <a:avLst/>
          </a:prstGeom>
        </p:spPr>
      </p:pic>
      <p:pic>
        <p:nvPicPr>
          <p:cNvPr id="62" name="Picture 61">
            <a:extLst>
              <a:ext uri="{FF2B5EF4-FFF2-40B4-BE49-F238E27FC236}">
                <a16:creationId xmlns:a16="http://schemas.microsoft.com/office/drawing/2014/main" id="{B75EC404-1E62-28A0-16CD-6865B04CF1A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7199" y="2242987"/>
            <a:ext cx="304699" cy="304699"/>
          </a:xfrm>
          <a:prstGeom prst="rect">
            <a:avLst/>
          </a:prstGeom>
        </p:spPr>
      </p:pic>
      <p:graphicFrame>
        <p:nvGraphicFramePr>
          <p:cNvPr id="6" name="Chart 5">
            <a:extLst>
              <a:ext uri="{FF2B5EF4-FFF2-40B4-BE49-F238E27FC236}">
                <a16:creationId xmlns:a16="http://schemas.microsoft.com/office/drawing/2014/main" id="{CE9E507E-B5B2-76B7-1500-D1A047B77FF2}"/>
              </a:ext>
            </a:extLst>
          </p:cNvPr>
          <p:cNvGraphicFramePr/>
          <p:nvPr>
            <p:extLst>
              <p:ext uri="{D42A27DB-BD31-4B8C-83A1-F6EECF244321}">
                <p14:modId xmlns:p14="http://schemas.microsoft.com/office/powerpoint/2010/main" val="3362665745"/>
              </p:ext>
            </p:extLst>
          </p:nvPr>
        </p:nvGraphicFramePr>
        <p:xfrm>
          <a:off x="727468" y="2898678"/>
          <a:ext cx="4904809" cy="3269873"/>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611F35D5-DEE2-378A-B210-2FE8F3FCCB7B}"/>
              </a:ext>
            </a:extLst>
          </p:cNvPr>
          <p:cNvSpPr txBox="1"/>
          <p:nvPr/>
        </p:nvSpPr>
        <p:spPr bwMode="gray">
          <a:xfrm>
            <a:off x="2631688" y="6140248"/>
            <a:ext cx="1312097" cy="169277"/>
          </a:xfrm>
          <a:prstGeom prst="rect">
            <a:avLst/>
          </a:prstGeom>
          <a:noFill/>
        </p:spPr>
        <p:txBody>
          <a:bodyPr vert="horz" wrap="square" lIns="0" tIns="0" rIns="0" bIns="0" rtlCol="0">
            <a:spAutoFit/>
          </a:bodyPr>
          <a:lstStyle/>
          <a:p>
            <a:pPr algn="ctr">
              <a:spcBef>
                <a:spcPts val="600"/>
              </a:spcBef>
            </a:pPr>
            <a:r>
              <a:rPr lang="en-US" sz="1100" i="1" dirty="0"/>
              <a:t>Total Applications</a:t>
            </a:r>
          </a:p>
        </p:txBody>
      </p:sp>
      <p:sp>
        <p:nvSpPr>
          <p:cNvPr id="20" name="TextBox 19">
            <a:extLst>
              <a:ext uri="{FF2B5EF4-FFF2-40B4-BE49-F238E27FC236}">
                <a16:creationId xmlns:a16="http://schemas.microsoft.com/office/drawing/2014/main" id="{D45711B1-BE9B-9EEA-1398-6E6A1FF40B0B}"/>
              </a:ext>
            </a:extLst>
          </p:cNvPr>
          <p:cNvSpPr txBox="1"/>
          <p:nvPr/>
        </p:nvSpPr>
        <p:spPr bwMode="gray">
          <a:xfrm>
            <a:off x="7779834" y="6069623"/>
            <a:ext cx="1312097" cy="169277"/>
          </a:xfrm>
          <a:prstGeom prst="rect">
            <a:avLst/>
          </a:prstGeom>
          <a:noFill/>
        </p:spPr>
        <p:txBody>
          <a:bodyPr vert="horz" wrap="square" lIns="0" tIns="0" rIns="0" bIns="0" rtlCol="0">
            <a:spAutoFit/>
          </a:bodyPr>
          <a:lstStyle/>
          <a:p>
            <a:pPr algn="ctr">
              <a:spcBef>
                <a:spcPts val="600"/>
              </a:spcBef>
            </a:pPr>
            <a:r>
              <a:rPr lang="en-US" sz="1100" i="1" dirty="0"/>
              <a:t>Yearly Cost in $</a:t>
            </a:r>
          </a:p>
        </p:txBody>
      </p:sp>
      <p:graphicFrame>
        <p:nvGraphicFramePr>
          <p:cNvPr id="21" name="Chart 20">
            <a:extLst>
              <a:ext uri="{FF2B5EF4-FFF2-40B4-BE49-F238E27FC236}">
                <a16:creationId xmlns:a16="http://schemas.microsoft.com/office/drawing/2014/main" id="{A5ADEB8F-0A8C-587D-C2F6-C5F84278986F}"/>
              </a:ext>
            </a:extLst>
          </p:cNvPr>
          <p:cNvGraphicFramePr>
            <a:graphicFrameLocks noChangeAspect="1"/>
          </p:cNvGraphicFramePr>
          <p:nvPr>
            <p:extLst>
              <p:ext uri="{D42A27DB-BD31-4B8C-83A1-F6EECF244321}">
                <p14:modId xmlns:p14="http://schemas.microsoft.com/office/powerpoint/2010/main" val="2376453562"/>
              </p:ext>
            </p:extLst>
          </p:nvPr>
        </p:nvGraphicFramePr>
        <p:xfrm>
          <a:off x="6096954" y="2944959"/>
          <a:ext cx="4932855" cy="3288573"/>
        </p:xfrm>
        <a:graphic>
          <a:graphicData uri="http://schemas.openxmlformats.org/drawingml/2006/chart">
            <c:chart xmlns:c="http://schemas.openxmlformats.org/drawingml/2006/chart" xmlns:r="http://schemas.openxmlformats.org/officeDocument/2006/relationships" r:id="rId4"/>
          </a:graphicData>
        </a:graphic>
      </p:graphicFrame>
      <p:cxnSp>
        <p:nvCxnSpPr>
          <p:cNvPr id="5" name="Straight Arrow Connector 4">
            <a:extLst>
              <a:ext uri="{FF2B5EF4-FFF2-40B4-BE49-F238E27FC236}">
                <a16:creationId xmlns:a16="http://schemas.microsoft.com/office/drawing/2014/main" id="{069D740A-3A9D-E8E8-EB14-D26847A8E9E8}"/>
              </a:ext>
            </a:extLst>
          </p:cNvPr>
          <p:cNvCxnSpPr>
            <a:cxnSpLocks/>
          </p:cNvCxnSpPr>
          <p:nvPr/>
        </p:nvCxnSpPr>
        <p:spPr bwMode="gray">
          <a:xfrm>
            <a:off x="4942918" y="4551810"/>
            <a:ext cx="1794414" cy="0"/>
          </a:xfrm>
          <a:prstGeom prst="straightConnector1">
            <a:avLst/>
          </a:prstGeom>
          <a:ln w="19050">
            <a:solidFill>
              <a:schemeClr val="accent6"/>
            </a:solidFill>
            <a:miter lim="800000"/>
            <a:headEnd type="none"/>
            <a:tailEnd type="arrow"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354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F2D95A-4992-D0D3-85E8-0B39743122CC}"/>
              </a:ext>
            </a:extLst>
          </p:cNvPr>
          <p:cNvSpPr>
            <a:spLocks noGrp="1"/>
          </p:cNvSpPr>
          <p:nvPr>
            <p:ph type="title"/>
          </p:nvPr>
        </p:nvSpPr>
        <p:spPr/>
        <p:txBody>
          <a:bodyPr/>
          <a:lstStyle/>
          <a:p>
            <a:r>
              <a:rPr lang="en-US" dirty="0"/>
              <a:t>Decommission of Secret</a:t>
            </a:r>
          </a:p>
        </p:txBody>
      </p:sp>
      <p:sp>
        <p:nvSpPr>
          <p:cNvPr id="45" name="Content Placeholder 13">
            <a:extLst>
              <a:ext uri="{FF2B5EF4-FFF2-40B4-BE49-F238E27FC236}">
                <a16:creationId xmlns:a16="http://schemas.microsoft.com/office/drawing/2014/main" id="{E9DA620F-4CD7-5B4C-1E99-FA0F73EE5205}"/>
              </a:ext>
            </a:extLst>
          </p:cNvPr>
          <p:cNvSpPr txBox="1">
            <a:spLocks/>
          </p:cNvSpPr>
          <p:nvPr/>
        </p:nvSpPr>
        <p:spPr>
          <a:xfrm>
            <a:off x="761898" y="1095967"/>
            <a:ext cx="9769577" cy="1525737"/>
          </a:xfrm>
          <a:prstGeom prst="rect">
            <a:avLst/>
          </a:prstGeom>
        </p:spPr>
        <p:txBody>
          <a:bodyPr/>
          <a:lst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buNone/>
            </a:pPr>
            <a:r>
              <a:rPr lang="en-US" sz="1400" dirty="0"/>
              <a:t>This will be a user-initiated workflow</a:t>
            </a:r>
          </a:p>
          <a:p>
            <a:pPr marL="0" lvl="1" indent="0">
              <a:buNone/>
            </a:pPr>
            <a:endParaRPr lang="en-US" sz="1400" dirty="0"/>
          </a:p>
          <a:p>
            <a:pPr marL="0" lvl="1" indent="0">
              <a:buNone/>
            </a:pPr>
            <a:r>
              <a:rPr lang="en-US" sz="1400" dirty="0"/>
              <a:t>Soft deleted Secrets in Azure Key Vault can be recovered within 90 days of deletion</a:t>
            </a:r>
          </a:p>
          <a:p>
            <a:pPr marL="0" lvl="1" indent="0">
              <a:buNone/>
            </a:pPr>
            <a:endParaRPr lang="en-US" sz="1400" dirty="0"/>
          </a:p>
          <a:p>
            <a:pPr marL="0" lvl="1" indent="0">
              <a:buNone/>
            </a:pPr>
            <a:r>
              <a:rPr lang="en-US" sz="1400" dirty="0"/>
              <a:t>Purging of deleted Secrets in Azure Key Vault is handled automatically by Azure </a:t>
            </a:r>
          </a:p>
          <a:p>
            <a:pPr lvl="1"/>
            <a:endParaRPr lang="en-US" dirty="0"/>
          </a:p>
          <a:p>
            <a:pPr lvl="1"/>
            <a:endParaRPr lang="en-US" dirty="0"/>
          </a:p>
        </p:txBody>
      </p:sp>
      <p:pic>
        <p:nvPicPr>
          <p:cNvPr id="60" name="Picture 59">
            <a:extLst>
              <a:ext uri="{FF2B5EF4-FFF2-40B4-BE49-F238E27FC236}">
                <a16:creationId xmlns:a16="http://schemas.microsoft.com/office/drawing/2014/main" id="{A31EF68B-1989-64E7-C748-73AC494562F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7199" y="1095967"/>
            <a:ext cx="304699" cy="304699"/>
          </a:xfrm>
          <a:prstGeom prst="rect">
            <a:avLst/>
          </a:prstGeom>
        </p:spPr>
      </p:pic>
      <p:pic>
        <p:nvPicPr>
          <p:cNvPr id="61" name="Picture 60">
            <a:extLst>
              <a:ext uri="{FF2B5EF4-FFF2-40B4-BE49-F238E27FC236}">
                <a16:creationId xmlns:a16="http://schemas.microsoft.com/office/drawing/2014/main" id="{6E8F0F22-B749-D5C4-10B6-3548CCF2C43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7199" y="1636295"/>
            <a:ext cx="304699" cy="304699"/>
          </a:xfrm>
          <a:prstGeom prst="rect">
            <a:avLst/>
          </a:prstGeom>
        </p:spPr>
      </p:pic>
      <p:pic>
        <p:nvPicPr>
          <p:cNvPr id="62" name="Picture 61">
            <a:extLst>
              <a:ext uri="{FF2B5EF4-FFF2-40B4-BE49-F238E27FC236}">
                <a16:creationId xmlns:a16="http://schemas.microsoft.com/office/drawing/2014/main" id="{B75EC404-1E62-28A0-16CD-6865B04CF1A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457199" y="2242987"/>
            <a:ext cx="304699" cy="304699"/>
          </a:xfrm>
          <a:prstGeom prst="rect">
            <a:avLst/>
          </a:prstGeom>
        </p:spPr>
      </p:pic>
      <p:sp>
        <p:nvSpPr>
          <p:cNvPr id="22" name="Rectangle 21">
            <a:extLst>
              <a:ext uri="{FF2B5EF4-FFF2-40B4-BE49-F238E27FC236}">
                <a16:creationId xmlns:a16="http://schemas.microsoft.com/office/drawing/2014/main" id="{24F751A7-D3C5-8D10-518E-5F26B0521C7B}"/>
              </a:ext>
            </a:extLst>
          </p:cNvPr>
          <p:cNvSpPr/>
          <p:nvPr/>
        </p:nvSpPr>
        <p:spPr bwMode="gray">
          <a:xfrm>
            <a:off x="5055353" y="3753523"/>
            <a:ext cx="2039215" cy="838804"/>
          </a:xfrm>
          <a:prstGeom prst="rect">
            <a:avLst/>
          </a:prstGeom>
          <a:solidFill>
            <a:schemeClr val="bg1">
              <a:lumMod val="95000"/>
            </a:schemeClr>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23" name="Rounded Rectangle 22">
            <a:extLst>
              <a:ext uri="{FF2B5EF4-FFF2-40B4-BE49-F238E27FC236}">
                <a16:creationId xmlns:a16="http://schemas.microsoft.com/office/drawing/2014/main" id="{15CFF3E0-FF9B-8130-5A25-6728480CEEE5}"/>
              </a:ext>
            </a:extLst>
          </p:cNvPr>
          <p:cNvSpPr/>
          <p:nvPr/>
        </p:nvSpPr>
        <p:spPr bwMode="gray">
          <a:xfrm>
            <a:off x="3654603" y="3472610"/>
            <a:ext cx="4803257" cy="2703975"/>
          </a:xfrm>
          <a:prstGeom prst="roundRect">
            <a:avLst/>
          </a:prstGeom>
          <a:noFill/>
          <a:ln w="25400" cap="rnd">
            <a:solidFill>
              <a:schemeClr val="accent1"/>
            </a:solidFill>
            <a:prstDash val="sysDot"/>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pic>
        <p:nvPicPr>
          <p:cNvPr id="24" name="Picture 16" descr="Microsoft Azure - Wikipedia">
            <a:extLst>
              <a:ext uri="{FF2B5EF4-FFF2-40B4-BE49-F238E27FC236}">
                <a16:creationId xmlns:a16="http://schemas.microsoft.com/office/drawing/2014/main" id="{E6760472-FCDE-55FC-D2BA-EE92E40E5A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045" y="3113402"/>
            <a:ext cx="736600" cy="73660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Microsoft BI Tools: Azure Automation">
            <a:extLst>
              <a:ext uri="{FF2B5EF4-FFF2-40B4-BE49-F238E27FC236}">
                <a16:creationId xmlns:a16="http://schemas.microsoft.com/office/drawing/2014/main" id="{0436F940-B3B1-FC47-CA73-7B90D47224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5748" y="5000221"/>
            <a:ext cx="1738428" cy="871477"/>
          </a:xfrm>
          <a:prstGeom prst="rect">
            <a:avLst/>
          </a:prstGeom>
          <a:noFill/>
          <a:extLst>
            <a:ext uri="{909E8E84-426E-40DD-AFC4-6F175D3DCCD1}">
              <a14:hiddenFill xmlns:a14="http://schemas.microsoft.com/office/drawing/2010/main">
                <a:solidFill>
                  <a:srgbClr val="FFFFFF"/>
                </a:solidFill>
              </a14:hiddenFill>
            </a:ext>
          </a:extLst>
        </p:spPr>
      </p:pic>
      <p:sp>
        <p:nvSpPr>
          <p:cNvPr id="26" name="Oval 25">
            <a:extLst>
              <a:ext uri="{FF2B5EF4-FFF2-40B4-BE49-F238E27FC236}">
                <a16:creationId xmlns:a16="http://schemas.microsoft.com/office/drawing/2014/main" id="{4341C422-9FF3-5C4E-C5D3-C3AE51F74D2E}"/>
              </a:ext>
            </a:extLst>
          </p:cNvPr>
          <p:cNvSpPr/>
          <p:nvPr/>
        </p:nvSpPr>
        <p:spPr bwMode="gray">
          <a:xfrm>
            <a:off x="2217698" y="5103151"/>
            <a:ext cx="1058347" cy="680167"/>
          </a:xfrm>
          <a:prstGeom prst="ellipse">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r>
              <a:rPr lang="en-US" sz="1400" b="0" i="0" u="none" baseline="0" dirty="0">
                <a:solidFill>
                  <a:srgbClr val="FFFFFF"/>
                </a:solidFill>
              </a:rPr>
              <a:t>Trigger</a:t>
            </a:r>
          </a:p>
        </p:txBody>
      </p:sp>
      <p:pic>
        <p:nvPicPr>
          <p:cNvPr id="27" name="Picture 12" descr="Create a Corporate Email Address » Business Emails starting at $1/month |  IONOS by 1&amp;1">
            <a:extLst>
              <a:ext uri="{FF2B5EF4-FFF2-40B4-BE49-F238E27FC236}">
                <a16:creationId xmlns:a16="http://schemas.microsoft.com/office/drawing/2014/main" id="{A4970F34-FF51-B8AF-0963-767B08C2E2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7398" y="5107324"/>
            <a:ext cx="251424" cy="25142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318C49CB-AA70-700A-0FBA-24C6E2B7AD74}"/>
              </a:ext>
            </a:extLst>
          </p:cNvPr>
          <p:cNvCxnSpPr>
            <a:cxnSpLocks/>
            <a:stCxn id="26" idx="6"/>
            <a:endCxn id="25" idx="1"/>
          </p:cNvCxnSpPr>
          <p:nvPr/>
        </p:nvCxnSpPr>
        <p:spPr bwMode="gray">
          <a:xfrm flipV="1">
            <a:off x="3276045" y="5435960"/>
            <a:ext cx="1929703" cy="7275"/>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pic>
        <p:nvPicPr>
          <p:cNvPr id="29" name="Picture 8" descr="Azure Active Directory | Knowledgebase">
            <a:extLst>
              <a:ext uri="{FF2B5EF4-FFF2-40B4-BE49-F238E27FC236}">
                <a16:creationId xmlns:a16="http://schemas.microsoft.com/office/drawing/2014/main" id="{E92BCB57-F118-9CC6-E5E3-4DE249C152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907634" y="5078548"/>
            <a:ext cx="729372" cy="729372"/>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39F3C997-7FAD-43CA-4C22-1FC4B12AE9C9}"/>
              </a:ext>
            </a:extLst>
          </p:cNvPr>
          <p:cNvSpPr/>
          <p:nvPr/>
        </p:nvSpPr>
        <p:spPr>
          <a:xfrm>
            <a:off x="5250395" y="5871698"/>
            <a:ext cx="1649133" cy="307777"/>
          </a:xfrm>
          <a:prstGeom prst="rect">
            <a:avLst/>
          </a:prstGeom>
          <a:noFill/>
        </p:spPr>
        <p:txBody>
          <a:bodyPr wrap="square" lIns="91440" tIns="45720" rIns="91440" bIns="45720">
            <a:spAutoFit/>
          </a:bodyPr>
          <a:lstStyle/>
          <a:p>
            <a:pPr algn="ctr"/>
            <a:r>
              <a:rPr lang="en-GB" sz="1400" b="0" cap="none" spc="0" dirty="0">
                <a:ln w="0"/>
                <a:solidFill>
                  <a:schemeClr val="tx1"/>
                </a:solidFill>
                <a:effectLst>
                  <a:outerShdw blurRad="38100" dist="19050" dir="2700000" algn="tl" rotWithShape="0">
                    <a:schemeClr val="dk1">
                      <a:alpha val="40000"/>
                    </a:schemeClr>
                  </a:outerShdw>
                </a:effectLst>
              </a:rPr>
              <a:t>Automation</a:t>
            </a:r>
          </a:p>
        </p:txBody>
      </p:sp>
      <p:sp>
        <p:nvSpPr>
          <p:cNvPr id="31" name="Rectangle 30">
            <a:extLst>
              <a:ext uri="{FF2B5EF4-FFF2-40B4-BE49-F238E27FC236}">
                <a16:creationId xmlns:a16="http://schemas.microsoft.com/office/drawing/2014/main" id="{FCC5A332-62C7-3C5D-CF11-F909570DEBF0}"/>
              </a:ext>
            </a:extLst>
          </p:cNvPr>
          <p:cNvSpPr/>
          <p:nvPr/>
        </p:nvSpPr>
        <p:spPr>
          <a:xfrm>
            <a:off x="8554738" y="5807920"/>
            <a:ext cx="1428597" cy="307777"/>
          </a:xfrm>
          <a:prstGeom prst="rect">
            <a:avLst/>
          </a:prstGeom>
          <a:noFill/>
        </p:spPr>
        <p:txBody>
          <a:bodyPr wrap="none" lIns="91440" tIns="45720" rIns="91440" bIns="45720">
            <a:spAutoFit/>
          </a:bodyPr>
          <a:lstStyle/>
          <a:p>
            <a:pPr algn="ctr"/>
            <a:r>
              <a:rPr lang="en-GB" sz="1400" dirty="0">
                <a:ln w="0"/>
                <a:effectLst>
                  <a:outerShdw blurRad="38100" dist="19050" dir="2700000" algn="tl" rotWithShape="0">
                    <a:schemeClr val="dk1">
                      <a:alpha val="40000"/>
                    </a:schemeClr>
                  </a:outerShdw>
                </a:effectLst>
              </a:rPr>
              <a:t>Shared</a:t>
            </a:r>
            <a:r>
              <a:rPr lang="en-GB" sz="1400" b="0" cap="none" spc="0" dirty="0">
                <a:ln w="0"/>
                <a:solidFill>
                  <a:schemeClr val="tx1"/>
                </a:solidFill>
                <a:effectLst>
                  <a:outerShdw blurRad="38100" dist="19050" dir="2700000" algn="tl" rotWithShape="0">
                    <a:schemeClr val="dk1">
                      <a:alpha val="40000"/>
                    </a:schemeClr>
                  </a:outerShdw>
                </a:effectLst>
              </a:rPr>
              <a:t> Mailbox</a:t>
            </a:r>
          </a:p>
        </p:txBody>
      </p:sp>
      <p:cxnSp>
        <p:nvCxnSpPr>
          <p:cNvPr id="32" name="Straight Arrow Connector 31">
            <a:extLst>
              <a:ext uri="{FF2B5EF4-FFF2-40B4-BE49-F238E27FC236}">
                <a16:creationId xmlns:a16="http://schemas.microsoft.com/office/drawing/2014/main" id="{AFFCA0A0-E48D-9595-A438-102A02B59280}"/>
              </a:ext>
            </a:extLst>
          </p:cNvPr>
          <p:cNvCxnSpPr>
            <a:cxnSpLocks/>
            <a:stCxn id="25" idx="3"/>
            <a:endCxn id="29" idx="1"/>
          </p:cNvCxnSpPr>
          <p:nvPr/>
        </p:nvCxnSpPr>
        <p:spPr bwMode="gray">
          <a:xfrm>
            <a:off x="6944176" y="5435960"/>
            <a:ext cx="1963458" cy="7274"/>
          </a:xfrm>
          <a:prstGeom prst="straightConnector1">
            <a:avLst/>
          </a:prstGeom>
          <a:ln w="19050" cap="rnd">
            <a:solidFill>
              <a:schemeClr val="accent6"/>
            </a:solidFill>
            <a:round/>
            <a:headEnd w="lg" len="med"/>
            <a:tailEnd type="triangle"/>
          </a:ln>
        </p:spPr>
        <p:style>
          <a:lnRef idx="1">
            <a:schemeClr val="accent1"/>
          </a:lnRef>
          <a:fillRef idx="0">
            <a:schemeClr val="accent1"/>
          </a:fillRef>
          <a:effectRef idx="0">
            <a:schemeClr val="accent1"/>
          </a:effectRef>
          <a:fontRef idx="minor">
            <a:schemeClr val="tx1"/>
          </a:fontRef>
        </p:style>
      </p:cxnSp>
      <p:pic>
        <p:nvPicPr>
          <p:cNvPr id="33" name="Picture 2" descr="Pricing Details - Key Vault | Microsoft Azure">
            <a:extLst>
              <a:ext uri="{FF2B5EF4-FFF2-40B4-BE49-F238E27FC236}">
                <a16:creationId xmlns:a16="http://schemas.microsoft.com/office/drawing/2014/main" id="{1CED143C-2CE9-305D-5CB7-F6B7C3F4D37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7703" y="3850002"/>
            <a:ext cx="1156865" cy="607354"/>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8" descr="Flexygo integra con Azure Active Directory – Flexygo">
            <a:extLst>
              <a:ext uri="{FF2B5EF4-FFF2-40B4-BE49-F238E27FC236}">
                <a16:creationId xmlns:a16="http://schemas.microsoft.com/office/drawing/2014/main" id="{A68BC64C-9E02-2364-B1FD-C757B4C72B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8846" y="3809579"/>
            <a:ext cx="1074355" cy="688199"/>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Straight Arrow Connector 34">
            <a:extLst>
              <a:ext uri="{FF2B5EF4-FFF2-40B4-BE49-F238E27FC236}">
                <a16:creationId xmlns:a16="http://schemas.microsoft.com/office/drawing/2014/main" id="{1527F5B8-663B-2511-D15A-E7C52761AD8A}"/>
              </a:ext>
            </a:extLst>
          </p:cNvPr>
          <p:cNvCxnSpPr>
            <a:cxnSpLocks/>
            <a:stCxn id="25" idx="0"/>
            <a:endCxn id="22" idx="2"/>
          </p:cNvCxnSpPr>
          <p:nvPr/>
        </p:nvCxnSpPr>
        <p:spPr bwMode="gray">
          <a:xfrm flipH="1" flipV="1">
            <a:off x="6074961" y="4592327"/>
            <a:ext cx="1" cy="407894"/>
          </a:xfrm>
          <a:prstGeom prst="straightConnector1">
            <a:avLst/>
          </a:prstGeom>
          <a:ln w="2540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59340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8924A48B-F270-459C-9C03-EEE53385B86C}"/>
              </a:ext>
            </a:extLst>
          </p:cNvPr>
          <p:cNvSpPr>
            <a:spLocks/>
          </p:cNvSpPr>
          <p:nvPr/>
        </p:nvSpPr>
        <p:spPr bwMode="gray">
          <a:xfrm>
            <a:off x="3" y="1589"/>
            <a:ext cx="3162165" cy="6856412"/>
          </a:xfrm>
          <a:custGeom>
            <a:avLst/>
            <a:gdLst>
              <a:gd name="connsiteX0" fmla="*/ 0 w 3162165"/>
              <a:gd name="connsiteY0" fmla="*/ 6854822 h 6856412"/>
              <a:gd name="connsiteX1" fmla="*/ 3123474 w 3162165"/>
              <a:gd name="connsiteY1" fmla="*/ 6854822 h 6856412"/>
              <a:gd name="connsiteX2" fmla="*/ 3125181 w 3162165"/>
              <a:gd name="connsiteY2" fmla="*/ 6856412 h 6856412"/>
              <a:gd name="connsiteX3" fmla="*/ 0 w 3162165"/>
              <a:gd name="connsiteY3" fmla="*/ 6856412 h 6856412"/>
              <a:gd name="connsiteX4" fmla="*/ 0 w 3162165"/>
              <a:gd name="connsiteY4" fmla="*/ 0 h 6856412"/>
              <a:gd name="connsiteX5" fmla="*/ 3162165 w 3162165"/>
              <a:gd name="connsiteY5" fmla="*/ 0 h 6856412"/>
              <a:gd name="connsiteX6" fmla="*/ 1594027 w 3162165"/>
              <a:gd name="connsiteY6" fmla="*/ 3444821 h 6856412"/>
              <a:gd name="connsiteX7" fmla="*/ 2353791 w 3162165"/>
              <a:gd name="connsiteY7" fmla="*/ 5970704 h 6856412"/>
              <a:gd name="connsiteX8" fmla="*/ 2369330 w 3162165"/>
              <a:gd name="connsiteY8" fmla="*/ 5992811 h 6856412"/>
              <a:gd name="connsiteX9" fmla="*/ 0 w 3162165"/>
              <a:gd name="connsiteY9" fmla="*/ 5992811 h 6856412"/>
              <a:gd name="connsiteX10" fmla="*/ 0 w 3162165"/>
              <a:gd name="connsiteY10" fmla="*/ 5828411 h 6856412"/>
              <a:gd name="connsiteX11" fmla="*/ 0 w 3162165"/>
              <a:gd name="connsiteY11" fmla="*/ 0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2165" h="6856412">
                <a:moveTo>
                  <a:pt x="0" y="6854822"/>
                </a:moveTo>
                <a:lnTo>
                  <a:pt x="3123474" y="6854822"/>
                </a:lnTo>
                <a:lnTo>
                  <a:pt x="3125181" y="6856412"/>
                </a:lnTo>
                <a:cubicBezTo>
                  <a:pt x="3125181" y="6856412"/>
                  <a:pt x="3125181" y="6856412"/>
                  <a:pt x="0" y="6856412"/>
                </a:cubicBezTo>
                <a:close/>
                <a:moveTo>
                  <a:pt x="0" y="0"/>
                </a:moveTo>
                <a:cubicBezTo>
                  <a:pt x="0" y="0"/>
                  <a:pt x="0" y="0"/>
                  <a:pt x="3162165" y="0"/>
                </a:cubicBezTo>
                <a:cubicBezTo>
                  <a:pt x="2200571" y="834437"/>
                  <a:pt x="1594027" y="2067631"/>
                  <a:pt x="1594027" y="3444821"/>
                </a:cubicBezTo>
                <a:cubicBezTo>
                  <a:pt x="1594027" y="4378947"/>
                  <a:pt x="1873722" y="5248503"/>
                  <a:pt x="2353791" y="5970704"/>
                </a:cubicBezTo>
                <a:lnTo>
                  <a:pt x="2369330" y="5992811"/>
                </a:lnTo>
                <a:lnTo>
                  <a:pt x="0" y="5992811"/>
                </a:lnTo>
                <a:lnTo>
                  <a:pt x="0" y="5828411"/>
                </a:lnTo>
                <a:cubicBezTo>
                  <a:pt x="0" y="4921351"/>
                  <a:pt x="0" y="3213943"/>
                  <a:pt x="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square">
            <a:noAutofit/>
          </a:bodyPr>
          <a:lstStyle/>
          <a:p>
            <a:pPr eaLnBrk="1" fontAlgn="auto" hangingPunct="1">
              <a:spcBef>
                <a:spcPts val="0"/>
              </a:spcBef>
              <a:spcAft>
                <a:spcPts val="0"/>
              </a:spcAft>
              <a:defRPr/>
            </a:pPr>
            <a:endParaRPr lang="en-US">
              <a:latin typeface="+mn-lt"/>
            </a:endParaRPr>
          </a:p>
        </p:txBody>
      </p:sp>
      <p:sp>
        <p:nvSpPr>
          <p:cNvPr id="17" name="Freeform: Shape 16">
            <a:extLst>
              <a:ext uri="{FF2B5EF4-FFF2-40B4-BE49-F238E27FC236}">
                <a16:creationId xmlns:a16="http://schemas.microsoft.com/office/drawing/2014/main" id="{C7DC374D-64F2-4D70-A32C-600B233A4EAB}"/>
              </a:ext>
            </a:extLst>
          </p:cNvPr>
          <p:cNvSpPr>
            <a:spLocks/>
          </p:cNvSpPr>
          <p:nvPr/>
        </p:nvSpPr>
        <p:spPr bwMode="gray">
          <a:xfrm>
            <a:off x="9029837" y="1589"/>
            <a:ext cx="3162165" cy="6856412"/>
          </a:xfrm>
          <a:custGeom>
            <a:avLst/>
            <a:gdLst>
              <a:gd name="connsiteX0" fmla="*/ 0 w 3162165"/>
              <a:gd name="connsiteY0" fmla="*/ 0 h 6856412"/>
              <a:gd name="connsiteX1" fmla="*/ 3162165 w 3162165"/>
              <a:gd name="connsiteY1" fmla="*/ 0 h 6856412"/>
              <a:gd name="connsiteX2" fmla="*/ 3162165 w 3162165"/>
              <a:gd name="connsiteY2" fmla="*/ 6856412 h 6856412"/>
              <a:gd name="connsiteX3" fmla="*/ 36984 w 3162165"/>
              <a:gd name="connsiteY3" fmla="*/ 6856412 h 6856412"/>
              <a:gd name="connsiteX4" fmla="*/ 38690 w 3162165"/>
              <a:gd name="connsiteY4" fmla="*/ 6854822 h 6856412"/>
              <a:gd name="connsiteX5" fmla="*/ 3162163 w 3162165"/>
              <a:gd name="connsiteY5" fmla="*/ 6854822 h 6856412"/>
              <a:gd name="connsiteX6" fmla="*/ 3162163 w 3162165"/>
              <a:gd name="connsiteY6" fmla="*/ 5992811 h 6856412"/>
              <a:gd name="connsiteX7" fmla="*/ 792835 w 3162165"/>
              <a:gd name="connsiteY7" fmla="*/ 5992811 h 6856412"/>
              <a:gd name="connsiteX8" fmla="*/ 808374 w 3162165"/>
              <a:gd name="connsiteY8" fmla="*/ 5970704 h 6856412"/>
              <a:gd name="connsiteX9" fmla="*/ 1568138 w 3162165"/>
              <a:gd name="connsiteY9" fmla="*/ 3444821 h 6856412"/>
              <a:gd name="connsiteX10" fmla="*/ 0 w 3162165"/>
              <a:gd name="connsiteY10" fmla="*/ 0 h 6856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62165" h="6856412">
                <a:moveTo>
                  <a:pt x="0" y="0"/>
                </a:moveTo>
                <a:cubicBezTo>
                  <a:pt x="0" y="0"/>
                  <a:pt x="0" y="0"/>
                  <a:pt x="3162165" y="0"/>
                </a:cubicBezTo>
                <a:lnTo>
                  <a:pt x="3162165" y="6856412"/>
                </a:lnTo>
                <a:cubicBezTo>
                  <a:pt x="3162165" y="6856412"/>
                  <a:pt x="3162165" y="6856412"/>
                  <a:pt x="36984" y="6856412"/>
                </a:cubicBezTo>
                <a:lnTo>
                  <a:pt x="38690" y="6854822"/>
                </a:lnTo>
                <a:lnTo>
                  <a:pt x="3162163" y="6854822"/>
                </a:lnTo>
                <a:lnTo>
                  <a:pt x="3162163" y="5992811"/>
                </a:lnTo>
                <a:lnTo>
                  <a:pt x="792835" y="5992811"/>
                </a:lnTo>
                <a:lnTo>
                  <a:pt x="808374" y="5970704"/>
                </a:lnTo>
                <a:cubicBezTo>
                  <a:pt x="1288444" y="5248503"/>
                  <a:pt x="1568138" y="4378947"/>
                  <a:pt x="1568138" y="3444821"/>
                </a:cubicBezTo>
                <a:cubicBezTo>
                  <a:pt x="1568138" y="2067631"/>
                  <a:pt x="961594" y="834437"/>
                  <a:pt x="0" y="0"/>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square">
            <a:noAutofit/>
          </a:bodyPr>
          <a:lstStyle/>
          <a:p>
            <a:pPr eaLnBrk="1" fontAlgn="auto" hangingPunct="1">
              <a:spcBef>
                <a:spcPts val="0"/>
              </a:spcBef>
              <a:spcAft>
                <a:spcPts val="0"/>
              </a:spcAft>
              <a:defRPr/>
            </a:pPr>
            <a:endParaRPr lang="en-US">
              <a:latin typeface="+mn-lt"/>
            </a:endParaRPr>
          </a:p>
        </p:txBody>
      </p:sp>
      <p:sp>
        <p:nvSpPr>
          <p:cNvPr id="9" name="TextBox 8">
            <a:extLst>
              <a:ext uri="{FF2B5EF4-FFF2-40B4-BE49-F238E27FC236}">
                <a16:creationId xmlns:a16="http://schemas.microsoft.com/office/drawing/2014/main" id="{9F55554F-E5F1-4F23-8E54-636175CE900E}"/>
              </a:ext>
            </a:extLst>
          </p:cNvPr>
          <p:cNvSpPr txBox="1"/>
          <p:nvPr/>
        </p:nvSpPr>
        <p:spPr bwMode="gray">
          <a:xfrm>
            <a:off x="4341845" y="1890117"/>
            <a:ext cx="3613435" cy="1538883"/>
          </a:xfrm>
          <a:prstGeom prst="rect">
            <a:avLst/>
          </a:prstGeom>
          <a:noFill/>
        </p:spPr>
        <p:txBody>
          <a:bodyPr vert="horz" wrap="square" lIns="0" tIns="0" rIns="0" bIns="0" rtlCol="0">
            <a:spAutoFit/>
          </a:bodyPr>
          <a:lstStyle/>
          <a:p>
            <a:pPr algn="ctr">
              <a:spcBef>
                <a:spcPts val="600"/>
              </a:spcBef>
            </a:pPr>
            <a:r>
              <a:rPr lang="en-US" sz="10000" b="1" dirty="0">
                <a:solidFill>
                  <a:schemeClr val="accent1"/>
                </a:solidFill>
              </a:rPr>
              <a:t>Demo</a:t>
            </a:r>
          </a:p>
        </p:txBody>
      </p:sp>
      <p:cxnSp>
        <p:nvCxnSpPr>
          <p:cNvPr id="11" name="Straight Connector 10">
            <a:extLst>
              <a:ext uri="{FF2B5EF4-FFF2-40B4-BE49-F238E27FC236}">
                <a16:creationId xmlns:a16="http://schemas.microsoft.com/office/drawing/2014/main" id="{FACF17F8-4F7A-48A1-B25F-FA95B4FF796E}"/>
              </a:ext>
            </a:extLst>
          </p:cNvPr>
          <p:cNvCxnSpPr/>
          <p:nvPr/>
        </p:nvCxnSpPr>
        <p:spPr bwMode="gray">
          <a:xfrm>
            <a:off x="4639289" y="3565849"/>
            <a:ext cx="2913422" cy="0"/>
          </a:xfrm>
          <a:prstGeom prst="line">
            <a:avLst/>
          </a:prstGeom>
          <a:ln w="19050" cap="rnd">
            <a:solidFill>
              <a:schemeClr val="tx2"/>
            </a:solidFill>
            <a:round/>
            <a:headEnd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657465"/>
      </p:ext>
    </p:extLst>
  </p:cSld>
  <p:clrMapOvr>
    <a:masterClrMapping/>
  </p:clrMapOvr>
</p:sld>
</file>

<file path=ppt/theme/theme1.xml><?xml version="1.0" encoding="utf-8"?>
<a:theme xmlns:a="http://schemas.openxmlformats.org/drawingml/2006/main" name="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196ECF"/>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custClrLst>
    <a:custClr name="Warm White">
      <a:srgbClr val="FAF8F2"/>
    </a:custClr>
    <a:custClr name="Blank">
      <a:srgbClr val="FFFFFF"/>
    </a:custClr>
    <a:custClr name="Green Success">
      <a:srgbClr val="007000"/>
    </a:custClr>
    <a:custClr name="Red Alert">
      <a:srgbClr val="C40000"/>
    </a:custClr>
    <a:custClr name="Gold Callout">
      <a:srgbClr val="F5B700"/>
    </a:custClr>
    <a:custClr name="Blank">
      <a:srgbClr val="FFFFFF"/>
    </a:custClr>
    <a:custClr name="Blank">
      <a:srgbClr val="FFFFFF"/>
    </a:custClr>
    <a:custClr name="Lagoon">
      <a:srgbClr val="007C89"/>
    </a:custClr>
    <a:custClr name="Violet">
      <a:srgbClr val="422C88"/>
    </a:custClr>
    <a:custClr name="Strawberry">
      <a:srgbClr val="A32A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ainwater">
      <a:srgbClr val="6FC1B1"/>
    </a:custClr>
    <a:custClr name="Iris">
      <a:srgbClr val="8061BC"/>
    </a:custClr>
    <a:custClr name="Apple">
      <a:srgbClr val="D13F44"/>
    </a:custClr>
  </a:custClrLst>
  <a:extLst>
    <a:ext uri="{05A4C25C-085E-4340-85A3-A5531E510DB2}">
      <thm15:themeFamily xmlns:thm15="http://schemas.microsoft.com/office/thememl/2012/main" name="optum-onscreen-16x9-glg-20220927.potx" id="{F20B63DB-B905-4A31-BCA5-5B972454BE4B}" vid="{E2269EE8-3D17-4779-BDD6-A2AC3504C69C}"/>
    </a:ext>
  </a:extLst>
</a:theme>
</file>

<file path=ppt/theme/theme2.xml><?xml version="1.0" encoding="utf-8"?>
<a:theme xmlns:a="http://schemas.openxmlformats.org/drawingml/2006/main" name="Office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196ECF"/>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196ECF"/>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7494</TotalTime>
  <Words>437</Words>
  <Application>Microsoft Macintosh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Optum Theme</vt:lpstr>
      <vt:lpstr>Application Secrets Management in Azure</vt:lpstr>
      <vt:lpstr>Session objectives</vt:lpstr>
      <vt:lpstr>Secret’s Management Lifecycle </vt:lpstr>
      <vt:lpstr>Secret Creation</vt:lpstr>
      <vt:lpstr>Application Authentication using secret</vt:lpstr>
      <vt:lpstr>Auto-Rotation of Secret</vt:lpstr>
      <vt:lpstr>Azure Key Vault Cost</vt:lpstr>
      <vt:lpstr>Decommission of Secret</vt:lpstr>
      <vt:lpstr>PowerPoint Presentation</vt:lpstr>
      <vt:lpstr>PowerPoint Presentation</vt:lpstr>
      <vt:lpstr>Appendix</vt:lpstr>
      <vt:lpstr>Appendix</vt:lpstr>
      <vt:lpstr>Appendix</vt:lpstr>
      <vt:lpstr>Appendix</vt:lpstr>
      <vt:lpstr>PowerPoint Presentation</vt:lpstr>
    </vt:vector>
  </TitlesOfParts>
  <Company>Optum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2023 on-screen  graphic and  layout guide</dc:title>
  <dc:creator/>
  <dc:description>Optum 2023 template developed by Creative Partners. 16:9 on-screen GLG.</dc:description>
  <cp:lastModifiedBy>Khan, Ismail</cp:lastModifiedBy>
  <cp:revision>404</cp:revision>
  <dcterms:created xsi:type="dcterms:W3CDTF">2021-11-12T17:42:18Z</dcterms:created>
  <dcterms:modified xsi:type="dcterms:W3CDTF">2023-05-03T09:31:50Z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8a73c85-e524-44a6-bd58-7df7ef87be8f_Enabled">
    <vt:lpwstr>true</vt:lpwstr>
  </property>
  <property fmtid="{D5CDD505-2E9C-101B-9397-08002B2CF9AE}" pid="3" name="MSIP_Label_a8a73c85-e524-44a6-bd58-7df7ef87be8f_SetDate">
    <vt:lpwstr>2022-09-27T13:11:31Z</vt:lpwstr>
  </property>
  <property fmtid="{D5CDD505-2E9C-101B-9397-08002B2CF9AE}" pid="4" name="MSIP_Label_a8a73c85-e524-44a6-bd58-7df7ef87be8f_Method">
    <vt:lpwstr>Privileged</vt:lpwstr>
  </property>
  <property fmtid="{D5CDD505-2E9C-101B-9397-08002B2CF9AE}" pid="5" name="MSIP_Label_a8a73c85-e524-44a6-bd58-7df7ef87be8f_Name">
    <vt:lpwstr>Internal Label</vt:lpwstr>
  </property>
  <property fmtid="{D5CDD505-2E9C-101B-9397-08002B2CF9AE}" pid="6" name="MSIP_Label_a8a73c85-e524-44a6-bd58-7df7ef87be8f_SiteId">
    <vt:lpwstr>db05faca-c82a-4b9d-b9c5-0f64b6755421</vt:lpwstr>
  </property>
  <property fmtid="{D5CDD505-2E9C-101B-9397-08002B2CF9AE}" pid="7" name="MSIP_Label_a8a73c85-e524-44a6-bd58-7df7ef87be8f_ActionId">
    <vt:lpwstr>4cb0794a-8e87-46d0-ad7e-8f169dc55f7b</vt:lpwstr>
  </property>
  <property fmtid="{D5CDD505-2E9C-101B-9397-08002B2CF9AE}" pid="8" name="MSIP_Label_a8a73c85-e524-44a6-bd58-7df7ef87be8f_ContentBits">
    <vt:lpwstr>0</vt:lpwstr>
  </property>
</Properties>
</file>