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4.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7.xml" ContentType="application/vnd.openxmlformats-officedocument.drawingml.diagramData+xml"/>
  <Override PartName="/ppt/presentation.xml" ContentType="application/vnd.openxmlformats-officedocument.presentationml.presentation.main+xml"/>
  <Override PartName="/ppt/diagrams/data9.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diagrams/data1.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4.xml" ContentType="application/vnd.openxmlformats-officedocument.them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colors4.xml" ContentType="application/vnd.openxmlformats-officedocument.drawingml.diagramColors+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quickStyle4.xml" ContentType="application/vnd.openxmlformats-officedocument.drawingml.diagramStyle+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4.xml" ContentType="application/vnd.openxmlformats-officedocument.themeOverride+xml"/>
  <Override PartName="/ppt/diagrams/layout4.xml" ContentType="application/vnd.openxmlformats-officedocument.drawingml.diagramLayout+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3.xml" ContentType="application/vnd.openxmlformats-officedocument.themeOverride+xml"/>
  <Override PartName="/ppt/diagrams/drawing4.xml" ContentType="application/vnd.ms-office.drawingml.diagramDrawing+xml"/>
  <Override PartName="/ppt/theme/themeOverride2.xml" ContentType="application/vnd.openxmlformats-officedocument.themeOverrid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Override1.xml" ContentType="application/vnd.openxmlformats-officedocument.themeOverrid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sldIdLst>
    <p:sldId id="256" r:id="rId4"/>
    <p:sldId id="257" r:id="rId5"/>
    <p:sldId id="258" r:id="rId6"/>
    <p:sldId id="307" r:id="rId7"/>
    <p:sldId id="262" r:id="rId8"/>
    <p:sldId id="309" r:id="rId9"/>
    <p:sldId id="313" r:id="rId10"/>
    <p:sldId id="315" r:id="rId11"/>
    <p:sldId id="287" r:id="rId12"/>
    <p:sldId id="317" r:id="rId13"/>
    <p:sldId id="312" r:id="rId14"/>
    <p:sldId id="320" r:id="rId15"/>
    <p:sldId id="304" r:id="rId16"/>
    <p:sldId id="292" r:id="rId17"/>
    <p:sldId id="310" r:id="rId18"/>
    <p:sldId id="311" r:id="rId19"/>
    <p:sldId id="306" r:id="rId20"/>
    <p:sldId id="303" r:id="rId21"/>
    <p:sldId id="321" r:id="rId22"/>
    <p:sldId id="439" r:id="rId23"/>
    <p:sldId id="1949" r:id="rId24"/>
    <p:sldId id="476" r:id="rId25"/>
    <p:sldId id="466" r:id="rId26"/>
    <p:sldId id="1904" r:id="rId27"/>
    <p:sldId id="4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6.xml"/><Relationship Id="rId1" Type="http://schemas.openxmlformats.org/officeDocument/2006/relationships/slide" Target="../slides/slide5.xml"/><Relationship Id="rId5" Type="http://schemas.openxmlformats.org/officeDocument/2006/relationships/slide" Target="../slides/slide17.xml"/><Relationship Id="rId4" Type="http://schemas.openxmlformats.org/officeDocument/2006/relationships/slide" Target="../slides/slide16.xml"/></Relationships>
</file>

<file path=ppt/diagrams/_rels/data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6.xml"/><Relationship Id="rId1" Type="http://schemas.openxmlformats.org/officeDocument/2006/relationships/slide" Target="../slides/slide4.xml"/><Relationship Id="rId5" Type="http://schemas.openxmlformats.org/officeDocument/2006/relationships/slide" Target="../slides/slide17.xml"/><Relationship Id="rId4" Type="http://schemas.openxmlformats.org/officeDocument/2006/relationships/slide" Target="../slides/slide16.xml"/></Relationships>
</file>

<file path=ppt/diagrams/_rels/data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17.xml"/><Relationship Id="rId4" Type="http://schemas.openxmlformats.org/officeDocument/2006/relationships/slide" Target="../slides/slide16.xml"/></Relationships>
</file>

<file path=ppt/diagrams/_rels/data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17.xml"/><Relationship Id="rId4" Type="http://schemas.openxmlformats.org/officeDocument/2006/relationships/slide" Target="../slides/slide16.xml"/></Relationships>
</file>

<file path=ppt/diagrams/_rels/data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17.xml"/><Relationship Id="rId4" Type="http://schemas.openxmlformats.org/officeDocument/2006/relationships/slide" Target="../slides/slide15.xml"/></Relationships>
</file>

<file path=ppt/diagrams/_rels/data7.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16.xml"/><Relationship Id="rId4" Type="http://schemas.openxmlformats.org/officeDocument/2006/relationships/slide" Target="../slides/slide15.xml"/></Relationships>
</file>

<file path=ppt/diagrams/_rels/data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BA3DF-D92E-4084-82F6-787442649AEE}"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24F5B999-53D8-4D36-814B-EA364FB20F6D}">
      <dgm:prSet/>
      <dgm:spPr/>
      <dgm:t>
        <a:bodyPr/>
        <a:lstStyle/>
        <a:p>
          <a:r>
            <a:rPr lang="en-US"/>
            <a:t>Clarify Vision</a:t>
          </a:r>
        </a:p>
      </dgm:t>
    </dgm:pt>
    <dgm:pt modelId="{5B14453B-7A5B-45D2-BA96-83950F7F8BBA}" type="parTrans" cxnId="{AD8B3D28-38A6-4B54-A01B-E099553229C8}">
      <dgm:prSet/>
      <dgm:spPr/>
      <dgm:t>
        <a:bodyPr/>
        <a:lstStyle/>
        <a:p>
          <a:endParaRPr lang="en-US"/>
        </a:p>
      </dgm:t>
    </dgm:pt>
    <dgm:pt modelId="{01775C18-F194-4045-BE1E-467C273695B6}" type="sibTrans" cxnId="{AD8B3D28-38A6-4B54-A01B-E099553229C8}">
      <dgm:prSet/>
      <dgm:spPr/>
      <dgm:t>
        <a:bodyPr/>
        <a:lstStyle/>
        <a:p>
          <a:endParaRPr lang="en-US"/>
        </a:p>
      </dgm:t>
    </dgm:pt>
    <dgm:pt modelId="{8BD4A87D-B026-4D98-AC28-AF6FD4AE9499}">
      <dgm:prSet/>
      <dgm:spPr/>
      <dgm:t>
        <a:bodyPr/>
        <a:lstStyle/>
        <a:p>
          <a:r>
            <a:rPr lang="en-US"/>
            <a:t>Assess Current State</a:t>
          </a:r>
        </a:p>
      </dgm:t>
    </dgm:pt>
    <dgm:pt modelId="{1C55CD5B-9F54-4D44-83DE-49DD88C081D6}" type="parTrans" cxnId="{183DEB30-D0CA-4C00-9958-7FB624B3F2AF}">
      <dgm:prSet/>
      <dgm:spPr/>
      <dgm:t>
        <a:bodyPr/>
        <a:lstStyle/>
        <a:p>
          <a:endParaRPr lang="en-US"/>
        </a:p>
      </dgm:t>
    </dgm:pt>
    <dgm:pt modelId="{137F34A5-22DC-4D8F-AECA-A2D23ED1DE62}" type="sibTrans" cxnId="{183DEB30-D0CA-4C00-9958-7FB624B3F2AF}">
      <dgm:prSet/>
      <dgm:spPr/>
      <dgm:t>
        <a:bodyPr/>
        <a:lstStyle/>
        <a:p>
          <a:endParaRPr lang="en-US"/>
        </a:p>
      </dgm:t>
    </dgm:pt>
    <dgm:pt modelId="{6A631E80-5E3D-479D-AF02-9971CAB0E6F5}">
      <dgm:prSet/>
      <dgm:spPr/>
      <dgm:t>
        <a:bodyPr/>
        <a:lstStyle/>
        <a:p>
          <a:r>
            <a:rPr lang="en-US"/>
            <a:t>Define Future State</a:t>
          </a:r>
        </a:p>
      </dgm:t>
    </dgm:pt>
    <dgm:pt modelId="{D55CAECB-9CEC-4551-B95C-75C399DBC5ED}" type="parTrans" cxnId="{66F0D896-E8B5-4139-9381-60839E723A0B}">
      <dgm:prSet/>
      <dgm:spPr/>
      <dgm:t>
        <a:bodyPr/>
        <a:lstStyle/>
        <a:p>
          <a:endParaRPr lang="en-US"/>
        </a:p>
      </dgm:t>
    </dgm:pt>
    <dgm:pt modelId="{FDA24783-D7CC-4F50-B7EC-3BCCF3BA2B5B}" type="sibTrans" cxnId="{66F0D896-E8B5-4139-9381-60839E723A0B}">
      <dgm:prSet/>
      <dgm:spPr/>
      <dgm:t>
        <a:bodyPr/>
        <a:lstStyle/>
        <a:p>
          <a:endParaRPr lang="en-US"/>
        </a:p>
      </dgm:t>
    </dgm:pt>
    <dgm:pt modelId="{F519FBEE-F6F4-439B-A86D-FC5A3B1C04F9}">
      <dgm:prSet/>
      <dgm:spPr/>
      <dgm:t>
        <a:bodyPr/>
        <a:lstStyle/>
        <a:p>
          <a:r>
            <a:rPr lang="en-US"/>
            <a:t>Build Road Map</a:t>
          </a:r>
        </a:p>
      </dgm:t>
    </dgm:pt>
    <dgm:pt modelId="{1C725D3C-2746-43B9-ACC5-67CBED4438B6}" type="parTrans" cxnId="{8E85B33D-A40C-4FD7-B6B2-2835CDF131C6}">
      <dgm:prSet/>
      <dgm:spPr/>
      <dgm:t>
        <a:bodyPr/>
        <a:lstStyle/>
        <a:p>
          <a:endParaRPr lang="en-US"/>
        </a:p>
      </dgm:t>
    </dgm:pt>
    <dgm:pt modelId="{B64DB2D5-CA3A-4B17-8B64-8E4D28AEFDF3}" type="sibTrans" cxnId="{8E85B33D-A40C-4FD7-B6B2-2835CDF131C6}">
      <dgm:prSet/>
      <dgm:spPr/>
      <dgm:t>
        <a:bodyPr/>
        <a:lstStyle/>
        <a:p>
          <a:endParaRPr lang="en-US"/>
        </a:p>
      </dgm:t>
    </dgm:pt>
    <dgm:pt modelId="{6F73487E-F84B-43D7-B27A-59C1B4E93F2A}">
      <dgm:prSet/>
      <dgm:spPr/>
      <dgm:t>
        <a:bodyPr/>
        <a:lstStyle/>
        <a:p>
          <a:r>
            <a:rPr lang="en-US"/>
            <a:t>Establish Governance</a:t>
          </a:r>
        </a:p>
      </dgm:t>
    </dgm:pt>
    <dgm:pt modelId="{DE9FA773-E25D-49BD-93E2-850AFEFEAF08}" type="parTrans" cxnId="{58597E06-E777-41C7-960A-295774505BB5}">
      <dgm:prSet/>
      <dgm:spPr/>
      <dgm:t>
        <a:bodyPr/>
        <a:lstStyle/>
        <a:p>
          <a:endParaRPr lang="en-US"/>
        </a:p>
      </dgm:t>
    </dgm:pt>
    <dgm:pt modelId="{167938EE-1631-47AC-8E07-493467272439}" type="sibTrans" cxnId="{58597E06-E777-41C7-960A-295774505BB5}">
      <dgm:prSet/>
      <dgm:spPr/>
      <dgm:t>
        <a:bodyPr/>
        <a:lstStyle/>
        <a:p>
          <a:endParaRPr lang="en-US"/>
        </a:p>
      </dgm:t>
    </dgm:pt>
    <dgm:pt modelId="{9F402902-F9FF-464E-BF90-CCB7E7F9D662}">
      <dgm:prSet/>
      <dgm:spPr/>
      <dgm:t>
        <a:bodyPr/>
        <a:lstStyle/>
        <a:p>
          <a:r>
            <a:rPr lang="en-US"/>
            <a:t>Execute Program</a:t>
          </a:r>
        </a:p>
      </dgm:t>
    </dgm:pt>
    <dgm:pt modelId="{533FAA43-3205-4FAF-8352-9B5E3FB4F84F}" type="parTrans" cxnId="{78B2D4F8-A1AC-42D4-B5A7-6C42F8186986}">
      <dgm:prSet/>
      <dgm:spPr/>
      <dgm:t>
        <a:bodyPr/>
        <a:lstStyle/>
        <a:p>
          <a:endParaRPr lang="en-US"/>
        </a:p>
      </dgm:t>
    </dgm:pt>
    <dgm:pt modelId="{2AFFAB35-EB9E-4999-8A52-0BBADE341573}" type="sibTrans" cxnId="{78B2D4F8-A1AC-42D4-B5A7-6C42F8186986}">
      <dgm:prSet/>
      <dgm:spPr/>
      <dgm:t>
        <a:bodyPr/>
        <a:lstStyle/>
        <a:p>
          <a:endParaRPr lang="en-US"/>
        </a:p>
      </dgm:t>
    </dgm:pt>
    <dgm:pt modelId="{5945F6A0-B658-4F9A-BB92-225BCB3F6F43}" type="pres">
      <dgm:prSet presAssocID="{E49BA3DF-D92E-4084-82F6-787442649AEE}" presName="Name0" presStyleCnt="0">
        <dgm:presLayoutVars>
          <dgm:dir/>
          <dgm:resizeHandles val="exact"/>
        </dgm:presLayoutVars>
      </dgm:prSet>
      <dgm:spPr/>
    </dgm:pt>
    <dgm:pt modelId="{7C76A9E6-6FBE-49B4-A7E8-9FE4D68F99E5}" type="pres">
      <dgm:prSet presAssocID="{24F5B999-53D8-4D36-814B-EA364FB20F6D}" presName="node" presStyleLbl="node1" presStyleIdx="0" presStyleCnt="6">
        <dgm:presLayoutVars>
          <dgm:bulletEnabled val="1"/>
        </dgm:presLayoutVars>
      </dgm:prSet>
      <dgm:spPr/>
    </dgm:pt>
    <dgm:pt modelId="{2F314365-EA21-48EA-9D60-A6B3C1BEBF7C}" type="pres">
      <dgm:prSet presAssocID="{01775C18-F194-4045-BE1E-467C273695B6}" presName="sibTrans" presStyleLbl="sibTrans1D1" presStyleIdx="0" presStyleCnt="5"/>
      <dgm:spPr/>
    </dgm:pt>
    <dgm:pt modelId="{AE40FD5F-6590-4651-A6A1-1DEEDF34582B}" type="pres">
      <dgm:prSet presAssocID="{01775C18-F194-4045-BE1E-467C273695B6}" presName="connectorText" presStyleLbl="sibTrans1D1" presStyleIdx="0" presStyleCnt="5"/>
      <dgm:spPr/>
    </dgm:pt>
    <dgm:pt modelId="{610A6C2C-6BA2-4F5C-A2A0-674F591368C8}" type="pres">
      <dgm:prSet presAssocID="{8BD4A87D-B026-4D98-AC28-AF6FD4AE9499}" presName="node" presStyleLbl="node1" presStyleIdx="1" presStyleCnt="6">
        <dgm:presLayoutVars>
          <dgm:bulletEnabled val="1"/>
        </dgm:presLayoutVars>
      </dgm:prSet>
      <dgm:spPr/>
    </dgm:pt>
    <dgm:pt modelId="{ED9BA039-F6EF-4DFA-A0DB-C128AF70B6B3}" type="pres">
      <dgm:prSet presAssocID="{137F34A5-22DC-4D8F-AECA-A2D23ED1DE62}" presName="sibTrans" presStyleLbl="sibTrans1D1" presStyleIdx="1" presStyleCnt="5"/>
      <dgm:spPr/>
    </dgm:pt>
    <dgm:pt modelId="{01B4110B-9821-4972-B68D-F476AFD60929}" type="pres">
      <dgm:prSet presAssocID="{137F34A5-22DC-4D8F-AECA-A2D23ED1DE62}" presName="connectorText" presStyleLbl="sibTrans1D1" presStyleIdx="1" presStyleCnt="5"/>
      <dgm:spPr/>
    </dgm:pt>
    <dgm:pt modelId="{EC221FC3-A65C-4D33-8288-087F05E34FB0}" type="pres">
      <dgm:prSet presAssocID="{6A631E80-5E3D-479D-AF02-9971CAB0E6F5}" presName="node" presStyleLbl="node1" presStyleIdx="2" presStyleCnt="6">
        <dgm:presLayoutVars>
          <dgm:bulletEnabled val="1"/>
        </dgm:presLayoutVars>
      </dgm:prSet>
      <dgm:spPr/>
    </dgm:pt>
    <dgm:pt modelId="{A2D839A9-B0B3-4A73-AF28-03AD19E54A9C}" type="pres">
      <dgm:prSet presAssocID="{FDA24783-D7CC-4F50-B7EC-3BCCF3BA2B5B}" presName="sibTrans" presStyleLbl="sibTrans1D1" presStyleIdx="2" presStyleCnt="5"/>
      <dgm:spPr/>
    </dgm:pt>
    <dgm:pt modelId="{322CAB54-EA7C-423C-B2CA-6C2CF2D2A00E}" type="pres">
      <dgm:prSet presAssocID="{FDA24783-D7CC-4F50-B7EC-3BCCF3BA2B5B}" presName="connectorText" presStyleLbl="sibTrans1D1" presStyleIdx="2" presStyleCnt="5"/>
      <dgm:spPr/>
    </dgm:pt>
    <dgm:pt modelId="{FBF53AC6-30DB-400B-815D-E337B5AF66DD}" type="pres">
      <dgm:prSet presAssocID="{F519FBEE-F6F4-439B-A86D-FC5A3B1C04F9}" presName="node" presStyleLbl="node1" presStyleIdx="3" presStyleCnt="6">
        <dgm:presLayoutVars>
          <dgm:bulletEnabled val="1"/>
        </dgm:presLayoutVars>
      </dgm:prSet>
      <dgm:spPr/>
    </dgm:pt>
    <dgm:pt modelId="{77D8416D-2EDF-49DF-BC9C-1A9D3AAC4D4E}" type="pres">
      <dgm:prSet presAssocID="{B64DB2D5-CA3A-4B17-8B64-8E4D28AEFDF3}" presName="sibTrans" presStyleLbl="sibTrans1D1" presStyleIdx="3" presStyleCnt="5"/>
      <dgm:spPr/>
    </dgm:pt>
    <dgm:pt modelId="{0F0379C1-4F5D-45FD-9751-3966B807E5D1}" type="pres">
      <dgm:prSet presAssocID="{B64DB2D5-CA3A-4B17-8B64-8E4D28AEFDF3}" presName="connectorText" presStyleLbl="sibTrans1D1" presStyleIdx="3" presStyleCnt="5"/>
      <dgm:spPr/>
    </dgm:pt>
    <dgm:pt modelId="{95617142-5591-40A1-98AE-1A7BD1082920}" type="pres">
      <dgm:prSet presAssocID="{6F73487E-F84B-43D7-B27A-59C1B4E93F2A}" presName="node" presStyleLbl="node1" presStyleIdx="4" presStyleCnt="6">
        <dgm:presLayoutVars>
          <dgm:bulletEnabled val="1"/>
        </dgm:presLayoutVars>
      </dgm:prSet>
      <dgm:spPr/>
    </dgm:pt>
    <dgm:pt modelId="{9C1FF382-DEFF-4741-87D2-9F78CCCA501A}" type="pres">
      <dgm:prSet presAssocID="{167938EE-1631-47AC-8E07-493467272439}" presName="sibTrans" presStyleLbl="sibTrans1D1" presStyleIdx="4" presStyleCnt="5"/>
      <dgm:spPr/>
    </dgm:pt>
    <dgm:pt modelId="{C77A386D-0B94-4F7F-9F22-90CD17602ED0}" type="pres">
      <dgm:prSet presAssocID="{167938EE-1631-47AC-8E07-493467272439}" presName="connectorText" presStyleLbl="sibTrans1D1" presStyleIdx="4" presStyleCnt="5"/>
      <dgm:spPr/>
    </dgm:pt>
    <dgm:pt modelId="{4A580FBB-55A6-4BF9-86FB-38B309E561D7}" type="pres">
      <dgm:prSet presAssocID="{9F402902-F9FF-464E-BF90-CCB7E7F9D662}" presName="node" presStyleLbl="node1" presStyleIdx="5" presStyleCnt="6">
        <dgm:presLayoutVars>
          <dgm:bulletEnabled val="1"/>
        </dgm:presLayoutVars>
      </dgm:prSet>
      <dgm:spPr/>
    </dgm:pt>
  </dgm:ptLst>
  <dgm:cxnLst>
    <dgm:cxn modelId="{48629900-2D17-4084-AC9C-14EC8E323E01}" type="presOf" srcId="{6F73487E-F84B-43D7-B27A-59C1B4E93F2A}" destId="{95617142-5591-40A1-98AE-1A7BD1082920}" srcOrd="0" destOrd="0" presId="urn:microsoft.com/office/officeart/2016/7/layout/RepeatingBendingProcessNew"/>
    <dgm:cxn modelId="{58597E06-E777-41C7-960A-295774505BB5}" srcId="{E49BA3DF-D92E-4084-82F6-787442649AEE}" destId="{6F73487E-F84B-43D7-B27A-59C1B4E93F2A}" srcOrd="4" destOrd="0" parTransId="{DE9FA773-E25D-49BD-93E2-850AFEFEAF08}" sibTransId="{167938EE-1631-47AC-8E07-493467272439}"/>
    <dgm:cxn modelId="{1DE4400A-0603-4CFA-9803-698EF5699E6F}" type="presOf" srcId="{01775C18-F194-4045-BE1E-467C273695B6}" destId="{2F314365-EA21-48EA-9D60-A6B3C1BEBF7C}" srcOrd="0" destOrd="0" presId="urn:microsoft.com/office/officeart/2016/7/layout/RepeatingBendingProcessNew"/>
    <dgm:cxn modelId="{E916BE14-6F0F-4939-8E80-907702E6CE6A}" type="presOf" srcId="{9F402902-F9FF-464E-BF90-CCB7E7F9D662}" destId="{4A580FBB-55A6-4BF9-86FB-38B309E561D7}" srcOrd="0" destOrd="0" presId="urn:microsoft.com/office/officeart/2016/7/layout/RepeatingBendingProcessNew"/>
    <dgm:cxn modelId="{F9AF7716-1707-4A0E-9640-375FA04FF664}" type="presOf" srcId="{B64DB2D5-CA3A-4B17-8B64-8E4D28AEFDF3}" destId="{77D8416D-2EDF-49DF-BC9C-1A9D3AAC4D4E}" srcOrd="0" destOrd="0" presId="urn:microsoft.com/office/officeart/2016/7/layout/RepeatingBendingProcessNew"/>
    <dgm:cxn modelId="{2697D21B-193D-4863-B64D-62F13E0912B9}" type="presOf" srcId="{167938EE-1631-47AC-8E07-493467272439}" destId="{C77A386D-0B94-4F7F-9F22-90CD17602ED0}" srcOrd="1" destOrd="0" presId="urn:microsoft.com/office/officeart/2016/7/layout/RepeatingBendingProcessNew"/>
    <dgm:cxn modelId="{AD8B3D28-38A6-4B54-A01B-E099553229C8}" srcId="{E49BA3DF-D92E-4084-82F6-787442649AEE}" destId="{24F5B999-53D8-4D36-814B-EA364FB20F6D}" srcOrd="0" destOrd="0" parTransId="{5B14453B-7A5B-45D2-BA96-83950F7F8BBA}" sibTransId="{01775C18-F194-4045-BE1E-467C273695B6}"/>
    <dgm:cxn modelId="{183DEB30-D0CA-4C00-9958-7FB624B3F2AF}" srcId="{E49BA3DF-D92E-4084-82F6-787442649AEE}" destId="{8BD4A87D-B026-4D98-AC28-AF6FD4AE9499}" srcOrd="1" destOrd="0" parTransId="{1C55CD5B-9F54-4D44-83DE-49DD88C081D6}" sibTransId="{137F34A5-22DC-4D8F-AECA-A2D23ED1DE62}"/>
    <dgm:cxn modelId="{1B2F9132-C9AF-4F82-B940-215E19D0EE9B}" type="presOf" srcId="{FDA24783-D7CC-4F50-B7EC-3BCCF3BA2B5B}" destId="{322CAB54-EA7C-423C-B2CA-6C2CF2D2A00E}" srcOrd="1" destOrd="0" presId="urn:microsoft.com/office/officeart/2016/7/layout/RepeatingBendingProcessNew"/>
    <dgm:cxn modelId="{8E85B33D-A40C-4FD7-B6B2-2835CDF131C6}" srcId="{E49BA3DF-D92E-4084-82F6-787442649AEE}" destId="{F519FBEE-F6F4-439B-A86D-FC5A3B1C04F9}" srcOrd="3" destOrd="0" parTransId="{1C725D3C-2746-43B9-ACC5-67CBED4438B6}" sibTransId="{B64DB2D5-CA3A-4B17-8B64-8E4D28AEFDF3}"/>
    <dgm:cxn modelId="{ED7B3261-8FEE-4B16-BD8D-54B3B25F0928}" type="presOf" srcId="{F519FBEE-F6F4-439B-A86D-FC5A3B1C04F9}" destId="{FBF53AC6-30DB-400B-815D-E337B5AF66DD}" srcOrd="0" destOrd="0" presId="urn:microsoft.com/office/officeart/2016/7/layout/RepeatingBendingProcessNew"/>
    <dgm:cxn modelId="{46EAED4E-38B6-4FE4-A0B0-BE0D23CF7785}" type="presOf" srcId="{01775C18-F194-4045-BE1E-467C273695B6}" destId="{AE40FD5F-6590-4651-A6A1-1DEEDF34582B}" srcOrd="1" destOrd="0" presId="urn:microsoft.com/office/officeart/2016/7/layout/RepeatingBendingProcessNew"/>
    <dgm:cxn modelId="{6EDF9656-1DBE-4392-9AC3-0AA83758047C}" type="presOf" srcId="{137F34A5-22DC-4D8F-AECA-A2D23ED1DE62}" destId="{01B4110B-9821-4972-B68D-F476AFD60929}" srcOrd="1" destOrd="0" presId="urn:microsoft.com/office/officeart/2016/7/layout/RepeatingBendingProcessNew"/>
    <dgm:cxn modelId="{88749780-2F8B-4A2D-A211-15571EA65D13}" type="presOf" srcId="{6A631E80-5E3D-479D-AF02-9971CAB0E6F5}" destId="{EC221FC3-A65C-4D33-8288-087F05E34FB0}" srcOrd="0" destOrd="0" presId="urn:microsoft.com/office/officeart/2016/7/layout/RepeatingBendingProcessNew"/>
    <dgm:cxn modelId="{CFD80887-865A-49D8-8FC2-6B392331B6D8}" type="presOf" srcId="{167938EE-1631-47AC-8E07-493467272439}" destId="{9C1FF382-DEFF-4741-87D2-9F78CCCA501A}" srcOrd="0" destOrd="0" presId="urn:microsoft.com/office/officeart/2016/7/layout/RepeatingBendingProcessNew"/>
    <dgm:cxn modelId="{66F0D896-E8B5-4139-9381-60839E723A0B}" srcId="{E49BA3DF-D92E-4084-82F6-787442649AEE}" destId="{6A631E80-5E3D-479D-AF02-9971CAB0E6F5}" srcOrd="2" destOrd="0" parTransId="{D55CAECB-9CEC-4551-B95C-75C399DBC5ED}" sibTransId="{FDA24783-D7CC-4F50-B7EC-3BCCF3BA2B5B}"/>
    <dgm:cxn modelId="{D412379D-AB88-4E96-9BD2-97475C95177A}" type="presOf" srcId="{E49BA3DF-D92E-4084-82F6-787442649AEE}" destId="{5945F6A0-B658-4F9A-BB92-225BCB3F6F43}" srcOrd="0" destOrd="0" presId="urn:microsoft.com/office/officeart/2016/7/layout/RepeatingBendingProcessNew"/>
    <dgm:cxn modelId="{6D13C6AF-90B1-44C3-80CC-050E960A2BED}" type="presOf" srcId="{24F5B999-53D8-4D36-814B-EA364FB20F6D}" destId="{7C76A9E6-6FBE-49B4-A7E8-9FE4D68F99E5}" srcOrd="0" destOrd="0" presId="urn:microsoft.com/office/officeart/2016/7/layout/RepeatingBendingProcessNew"/>
    <dgm:cxn modelId="{5EF200BA-5430-497E-9E29-8FDEC19DEE12}" type="presOf" srcId="{FDA24783-D7CC-4F50-B7EC-3BCCF3BA2B5B}" destId="{A2D839A9-B0B3-4A73-AF28-03AD19E54A9C}" srcOrd="0" destOrd="0" presId="urn:microsoft.com/office/officeart/2016/7/layout/RepeatingBendingProcessNew"/>
    <dgm:cxn modelId="{7B3983C7-2969-454F-8774-94A21BFFB646}" type="presOf" srcId="{8BD4A87D-B026-4D98-AC28-AF6FD4AE9499}" destId="{610A6C2C-6BA2-4F5C-A2A0-674F591368C8}" srcOrd="0" destOrd="0" presId="urn:microsoft.com/office/officeart/2016/7/layout/RepeatingBendingProcessNew"/>
    <dgm:cxn modelId="{2113DFCB-90FB-491E-8680-68761DC1B32C}" type="presOf" srcId="{B64DB2D5-CA3A-4B17-8B64-8E4D28AEFDF3}" destId="{0F0379C1-4F5D-45FD-9751-3966B807E5D1}" srcOrd="1" destOrd="0" presId="urn:microsoft.com/office/officeart/2016/7/layout/RepeatingBendingProcessNew"/>
    <dgm:cxn modelId="{78B2D4F8-A1AC-42D4-B5A7-6C42F8186986}" srcId="{E49BA3DF-D92E-4084-82F6-787442649AEE}" destId="{9F402902-F9FF-464E-BF90-CCB7E7F9D662}" srcOrd="5" destOrd="0" parTransId="{533FAA43-3205-4FAF-8352-9B5E3FB4F84F}" sibTransId="{2AFFAB35-EB9E-4999-8A52-0BBADE341573}"/>
    <dgm:cxn modelId="{732CE0FD-6B1A-46A0-A071-59643BD59419}" type="presOf" srcId="{137F34A5-22DC-4D8F-AECA-A2D23ED1DE62}" destId="{ED9BA039-F6EF-4DFA-A0DB-C128AF70B6B3}" srcOrd="0" destOrd="0" presId="urn:microsoft.com/office/officeart/2016/7/layout/RepeatingBendingProcessNew"/>
    <dgm:cxn modelId="{155FECB3-0219-498A-9930-DCC5BB2054C9}" type="presParOf" srcId="{5945F6A0-B658-4F9A-BB92-225BCB3F6F43}" destId="{7C76A9E6-6FBE-49B4-A7E8-9FE4D68F99E5}" srcOrd="0" destOrd="0" presId="urn:microsoft.com/office/officeart/2016/7/layout/RepeatingBendingProcessNew"/>
    <dgm:cxn modelId="{C0A45FA8-EFD6-4E4C-8530-5C5D843997AF}" type="presParOf" srcId="{5945F6A0-B658-4F9A-BB92-225BCB3F6F43}" destId="{2F314365-EA21-48EA-9D60-A6B3C1BEBF7C}" srcOrd="1" destOrd="0" presId="urn:microsoft.com/office/officeart/2016/7/layout/RepeatingBendingProcessNew"/>
    <dgm:cxn modelId="{23D548BE-FBFA-4955-B2F5-ED2898AEF5A2}" type="presParOf" srcId="{2F314365-EA21-48EA-9D60-A6B3C1BEBF7C}" destId="{AE40FD5F-6590-4651-A6A1-1DEEDF34582B}" srcOrd="0" destOrd="0" presId="urn:microsoft.com/office/officeart/2016/7/layout/RepeatingBendingProcessNew"/>
    <dgm:cxn modelId="{455D3F42-815D-49D4-BBD9-765EF37CCF68}" type="presParOf" srcId="{5945F6A0-B658-4F9A-BB92-225BCB3F6F43}" destId="{610A6C2C-6BA2-4F5C-A2A0-674F591368C8}" srcOrd="2" destOrd="0" presId="urn:microsoft.com/office/officeart/2016/7/layout/RepeatingBendingProcessNew"/>
    <dgm:cxn modelId="{7D22EE40-7965-48CD-A0DF-7483460A5210}" type="presParOf" srcId="{5945F6A0-B658-4F9A-BB92-225BCB3F6F43}" destId="{ED9BA039-F6EF-4DFA-A0DB-C128AF70B6B3}" srcOrd="3" destOrd="0" presId="urn:microsoft.com/office/officeart/2016/7/layout/RepeatingBendingProcessNew"/>
    <dgm:cxn modelId="{6B36A3AF-8595-4E56-B066-D92A33480560}" type="presParOf" srcId="{ED9BA039-F6EF-4DFA-A0DB-C128AF70B6B3}" destId="{01B4110B-9821-4972-B68D-F476AFD60929}" srcOrd="0" destOrd="0" presId="urn:microsoft.com/office/officeart/2016/7/layout/RepeatingBendingProcessNew"/>
    <dgm:cxn modelId="{79156EFD-84A4-4C2A-80C2-FAFD7BA2DEC4}" type="presParOf" srcId="{5945F6A0-B658-4F9A-BB92-225BCB3F6F43}" destId="{EC221FC3-A65C-4D33-8288-087F05E34FB0}" srcOrd="4" destOrd="0" presId="urn:microsoft.com/office/officeart/2016/7/layout/RepeatingBendingProcessNew"/>
    <dgm:cxn modelId="{1DBAA4A3-4C5E-496F-9EDD-A8CEAF125998}" type="presParOf" srcId="{5945F6A0-B658-4F9A-BB92-225BCB3F6F43}" destId="{A2D839A9-B0B3-4A73-AF28-03AD19E54A9C}" srcOrd="5" destOrd="0" presId="urn:microsoft.com/office/officeart/2016/7/layout/RepeatingBendingProcessNew"/>
    <dgm:cxn modelId="{43A49509-3933-4889-8C2D-8E5F109F2F14}" type="presParOf" srcId="{A2D839A9-B0B3-4A73-AF28-03AD19E54A9C}" destId="{322CAB54-EA7C-423C-B2CA-6C2CF2D2A00E}" srcOrd="0" destOrd="0" presId="urn:microsoft.com/office/officeart/2016/7/layout/RepeatingBendingProcessNew"/>
    <dgm:cxn modelId="{A66DDF05-2F38-49BC-BEB6-1361983DE419}" type="presParOf" srcId="{5945F6A0-B658-4F9A-BB92-225BCB3F6F43}" destId="{FBF53AC6-30DB-400B-815D-E337B5AF66DD}" srcOrd="6" destOrd="0" presId="urn:microsoft.com/office/officeart/2016/7/layout/RepeatingBendingProcessNew"/>
    <dgm:cxn modelId="{A735C750-A37D-4951-94B3-57A76470C5EE}" type="presParOf" srcId="{5945F6A0-B658-4F9A-BB92-225BCB3F6F43}" destId="{77D8416D-2EDF-49DF-BC9C-1A9D3AAC4D4E}" srcOrd="7" destOrd="0" presId="urn:microsoft.com/office/officeart/2016/7/layout/RepeatingBendingProcessNew"/>
    <dgm:cxn modelId="{6A82D5EA-042A-461B-9FD4-6A6A6EC3813F}" type="presParOf" srcId="{77D8416D-2EDF-49DF-BC9C-1A9D3AAC4D4E}" destId="{0F0379C1-4F5D-45FD-9751-3966B807E5D1}" srcOrd="0" destOrd="0" presId="urn:microsoft.com/office/officeart/2016/7/layout/RepeatingBendingProcessNew"/>
    <dgm:cxn modelId="{1FB8F73B-B02C-4AAA-B3C3-D1295A9C8689}" type="presParOf" srcId="{5945F6A0-B658-4F9A-BB92-225BCB3F6F43}" destId="{95617142-5591-40A1-98AE-1A7BD1082920}" srcOrd="8" destOrd="0" presId="urn:microsoft.com/office/officeart/2016/7/layout/RepeatingBendingProcessNew"/>
    <dgm:cxn modelId="{2BF624D5-0157-44E4-9036-FB512A856F91}" type="presParOf" srcId="{5945F6A0-B658-4F9A-BB92-225BCB3F6F43}" destId="{9C1FF382-DEFF-4741-87D2-9F78CCCA501A}" srcOrd="9" destOrd="0" presId="urn:microsoft.com/office/officeart/2016/7/layout/RepeatingBendingProcessNew"/>
    <dgm:cxn modelId="{72FB52A9-B951-458C-B4BB-E7DE55112974}" type="presParOf" srcId="{9C1FF382-DEFF-4741-87D2-9F78CCCA501A}" destId="{C77A386D-0B94-4F7F-9F22-90CD17602ED0}" srcOrd="0" destOrd="0" presId="urn:microsoft.com/office/officeart/2016/7/layout/RepeatingBendingProcessNew"/>
    <dgm:cxn modelId="{607910DE-31CE-4213-8F46-04A82E224E8C}" type="presParOf" srcId="{5945F6A0-B658-4F9A-BB92-225BCB3F6F43}" destId="{4A580FBB-55A6-4BF9-86FB-38B309E561D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Clarify Vision</a:t>
          </a:r>
        </a:p>
      </dgm: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scene3d>
          <a:camera prst="orthographicFront"/>
          <a:lightRig rig="threePt" dir="t"/>
        </a:scene3d>
        <a:sp3d>
          <a:bevelT w="165100" prst="coolSlant"/>
        </a:sp3d>
      </dgm:spPr>
      <dgm:t>
        <a:bodyPr/>
        <a:lstStyle/>
        <a:p>
          <a:r>
            <a:rPr lang="en-US" dirty="0"/>
            <a:t>Assess Current State</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scene3d>
          <a:camera prst="orthographicFront"/>
          <a:lightRig rig="threePt" dir="t"/>
        </a:scene3d>
        <a:sp3d>
          <a:bevelT w="165100" prst="coolSlant"/>
        </a:sp3d>
      </dgm:spPr>
      <dgm:t>
        <a:bodyPr/>
        <a:lstStyle/>
        <a:p>
          <a:r>
            <a:rPr lang="en-US" dirty="0"/>
            <a:t>Define Future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scene3d>
          <a:camera prst="orthographicFront"/>
          <a:lightRig rig="threePt" dir="t"/>
        </a:scene3d>
        <a:sp3d>
          <a:bevelT w="165100" prst="coolSlant"/>
        </a:sp3d>
      </dgm:spPr>
      <dgm:t>
        <a:bodyPr/>
        <a:lstStyle/>
        <a:p>
          <a:r>
            <a:rPr lang="en-US" dirty="0"/>
            <a:t>Build Roadmap</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scene3d>
          <a:camera prst="orthographicFront"/>
          <a:lightRig rig="threePt" dir="t"/>
        </a:scene3d>
        <a:sp3d>
          <a:bevelT w="165100" prst="coolSlant"/>
        </a:sp3d>
      </dgm:spPr>
      <dgm:t>
        <a:bodyPr/>
        <a:lstStyle/>
        <a:p>
          <a:r>
            <a:rPr lang="en-US" dirty="0"/>
            <a:t>Establish Governance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scene3d>
          <a:camera prst="orthographicFront"/>
          <a:lightRig rig="threePt" dir="t"/>
        </a:scene3d>
        <a:sp3d>
          <a:bevelT w="165100" prst="coolSlant"/>
        </a:sp3d>
      </dgm:spPr>
      <dgm:t>
        <a:bodyPr/>
        <a:lstStyle/>
        <a:p>
          <a:r>
            <a:rPr lang="en-US" dirty="0"/>
            <a:t>Execute Programs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F4F34D0E-6F50-403A-B8DF-B0D8EA2325F0}" type="presOf" srcId="{79070FE2-BEC4-4500-88B1-905A4D8FC1FE}" destId="{18CFAC2F-1DD4-44F4-9841-B784E1ED4F03}" srcOrd="0" destOrd="0" presId="urn:microsoft.com/office/officeart/2005/8/layout/chevron1"/>
    <dgm:cxn modelId="{658B671D-9B19-4ABB-A63F-0E2DF073F269}" srcId="{79070FE2-BEC4-4500-88B1-905A4D8FC1FE}" destId="{63011070-43A8-470D-8A6D-864F77F32B81}" srcOrd="2" destOrd="0" parTransId="{FDDF5413-486B-4D2C-854C-6A25757038A5}" sibTransId="{75BBF709-95A3-4DC8-8508-5405DA4473D1}"/>
    <dgm:cxn modelId="{69904A3C-F85F-4646-980F-697C8578536F}" srcId="{79070FE2-BEC4-4500-88B1-905A4D8FC1FE}" destId="{8E1A5F7B-F551-4E16-8FFE-038B0678F9B2}" srcOrd="3" destOrd="0" parTransId="{FC36D892-9FD2-45A4-8B3A-D7ED7846924C}" sibTransId="{932C1675-CDB5-41C6-A096-FD53C3919842}"/>
    <dgm:cxn modelId="{13089D5C-A876-42C8-A64F-D707DB0DDFE3}" srcId="{79070FE2-BEC4-4500-88B1-905A4D8FC1FE}" destId="{8588B414-CCAE-4711-BC51-5D17A49A3F00}" srcOrd="4" destOrd="0" parTransId="{A77BEB1F-70B7-43FC-9CA0-014DF78841B4}" sibTransId="{1BBE9DB3-DB2C-4B35-BE3C-A45F624DBAC7}"/>
    <dgm:cxn modelId="{FE12EB60-060F-4BF7-A3D1-7E332919F31F}" type="presOf" srcId="{F13D4E9B-D20E-49BB-956D-D660F96AEF37}" destId="{149A2D75-6145-4E82-8646-704B325019FA}" srcOrd="0" destOrd="0" presId="urn:microsoft.com/office/officeart/2005/8/layout/chevron1"/>
    <dgm:cxn modelId="{5A94A061-1959-4D26-94BD-9A1BFD3B89D2}" type="presOf" srcId="{63011070-43A8-470D-8A6D-864F77F32B81}" destId="{DEDD2FB0-D6B3-4488-8683-2C126A315D88}"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BB5A87AB-0937-4B0B-9196-13B31AB56B85}" type="presOf" srcId="{8E1A5F7B-F551-4E16-8FFE-038B0678F9B2}" destId="{02279208-4A0C-4640-A646-E766E499515C}" srcOrd="0" destOrd="0" presId="urn:microsoft.com/office/officeart/2005/8/layout/chevron1"/>
    <dgm:cxn modelId="{40F6F8AE-8CE1-452F-8F5C-95CCB9A32B9F}" type="presOf" srcId="{8588B414-CCAE-4711-BC51-5D17A49A3F00}" destId="{F448E021-883D-4532-800C-0D6BB4AF80BF}"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61D9EEE2-9FF0-4659-8413-D4A0D08260EB}" type="presOf" srcId="{45F74E35-41BB-443B-AA82-BB5195A59698}" destId="{6BBA91F4-AD9A-4DDE-BC9F-63A433F71BBB}" srcOrd="0" destOrd="0" presId="urn:microsoft.com/office/officeart/2005/8/layout/chevron1"/>
    <dgm:cxn modelId="{5D2C80EA-7A0A-4ACF-952F-3D894E020822}" type="presOf" srcId="{0B6D8506-7D22-4A6B-9D8E-0D031EF97CD2}" destId="{92E6712F-CBE7-4AE8-A4A5-68AD9CEC1F05}" srcOrd="0" destOrd="0" presId="urn:microsoft.com/office/officeart/2005/8/layout/chevron1"/>
    <dgm:cxn modelId="{B416EEFC-A924-4DB0-B251-43E4E2E7B461}" srcId="{79070FE2-BEC4-4500-88B1-905A4D8FC1FE}" destId="{0B6D8506-7D22-4A6B-9D8E-0D031EF97CD2}" srcOrd="1" destOrd="0" parTransId="{6AE9B844-229C-45D3-B2F4-E283DE29E5A3}" sibTransId="{BF085DD3-D86C-412B-BEB1-2B04F296182C}"/>
    <dgm:cxn modelId="{24CF39A5-FAD3-43BB-86AD-F30ECC64F3A1}" type="presParOf" srcId="{18CFAC2F-1DD4-44F4-9841-B784E1ED4F03}" destId="{6BBA91F4-AD9A-4DDE-BC9F-63A433F71BBB}" srcOrd="0" destOrd="0" presId="urn:microsoft.com/office/officeart/2005/8/layout/chevron1"/>
    <dgm:cxn modelId="{22DC1A6F-A63D-4A90-9875-18A3160888CC}" type="presParOf" srcId="{18CFAC2F-1DD4-44F4-9841-B784E1ED4F03}" destId="{A7AFAB1E-DEE2-48F8-AE2D-D7C272EB5574}" srcOrd="1" destOrd="0" presId="urn:microsoft.com/office/officeart/2005/8/layout/chevron1"/>
    <dgm:cxn modelId="{47E12568-833F-45DB-8DDB-D0C5BEF3FED7}" type="presParOf" srcId="{18CFAC2F-1DD4-44F4-9841-B784E1ED4F03}" destId="{92E6712F-CBE7-4AE8-A4A5-68AD9CEC1F05}" srcOrd="2" destOrd="0" presId="urn:microsoft.com/office/officeart/2005/8/layout/chevron1"/>
    <dgm:cxn modelId="{C547A64E-B415-4885-9725-C9877681D4D4}" type="presParOf" srcId="{18CFAC2F-1DD4-44F4-9841-B784E1ED4F03}" destId="{DF7BB0A4-5AA0-455C-981E-0294EE8ECFB1}" srcOrd="3" destOrd="0" presId="urn:microsoft.com/office/officeart/2005/8/layout/chevron1"/>
    <dgm:cxn modelId="{FF4E4C78-A3D0-4576-B3F4-474AF373D3D7}" type="presParOf" srcId="{18CFAC2F-1DD4-44F4-9841-B784E1ED4F03}" destId="{DEDD2FB0-D6B3-4488-8683-2C126A315D88}" srcOrd="4" destOrd="0" presId="urn:microsoft.com/office/officeart/2005/8/layout/chevron1"/>
    <dgm:cxn modelId="{4C3E08A1-A1B6-483C-AEAC-378C1C3378E3}" type="presParOf" srcId="{18CFAC2F-1DD4-44F4-9841-B784E1ED4F03}" destId="{BBBDA80E-28E0-436F-B989-4EEB0FA20678}" srcOrd="5" destOrd="0" presId="urn:microsoft.com/office/officeart/2005/8/layout/chevron1"/>
    <dgm:cxn modelId="{17714934-DC08-4958-89ED-44D2F047910A}" type="presParOf" srcId="{18CFAC2F-1DD4-44F4-9841-B784E1ED4F03}" destId="{02279208-4A0C-4640-A646-E766E499515C}" srcOrd="6" destOrd="0" presId="urn:microsoft.com/office/officeart/2005/8/layout/chevron1"/>
    <dgm:cxn modelId="{DD482BB6-CC9C-43E0-ACC4-E78C3B9FE97E}" type="presParOf" srcId="{18CFAC2F-1DD4-44F4-9841-B784E1ED4F03}" destId="{0AE38B2C-2E58-4874-9A1C-1C01E3DD081A}" srcOrd="7" destOrd="0" presId="urn:microsoft.com/office/officeart/2005/8/layout/chevron1"/>
    <dgm:cxn modelId="{213DD766-D965-48CA-A2F1-876A13AFF1F8}" type="presParOf" srcId="{18CFAC2F-1DD4-44F4-9841-B784E1ED4F03}" destId="{F448E021-883D-4532-800C-0D6BB4AF80BF}" srcOrd="8" destOrd="0" presId="urn:microsoft.com/office/officeart/2005/8/layout/chevron1"/>
    <dgm:cxn modelId="{748124D6-567B-471C-9342-A662E5A07238}" type="presParOf" srcId="{18CFAC2F-1DD4-44F4-9841-B784E1ED4F03}" destId="{1CD98F78-FB12-4655-83DB-C34E03C7AA94}" srcOrd="9" destOrd="0" presId="urn:microsoft.com/office/officeart/2005/8/layout/chevron1"/>
    <dgm:cxn modelId="{0FCC0EFD-B028-4E3A-92AE-55B6A59DA834}"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scene3d>
          <a:camera prst="orthographicFront"/>
          <a:lightRig rig="threePt" dir="t"/>
        </a:scene3d>
        <a:sp3d>
          <a:bevelT w="165100" prst="coolSlant"/>
        </a:sp3d>
      </dgm:spPr>
      <dgm:t>
        <a:bodyPr/>
        <a:lstStyle/>
        <a:p>
          <a:r>
            <a:rPr lang="en-US" dirty="0"/>
            <a:t>Clarify Vision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Assess Current State</a:t>
          </a:r>
        </a:p>
      </dgm: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scene3d>
          <a:camera prst="orthographicFront"/>
          <a:lightRig rig="threePt" dir="t"/>
        </a:scene3d>
        <a:sp3d>
          <a:bevelT w="165100" prst="coolSlant"/>
        </a:sp3d>
      </dgm:spPr>
      <dgm:t>
        <a:bodyPr/>
        <a:lstStyle/>
        <a:p>
          <a:r>
            <a:rPr lang="en-US" dirty="0"/>
            <a:t>Define Future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scene3d>
          <a:camera prst="orthographicFront"/>
          <a:lightRig rig="threePt" dir="t"/>
        </a:scene3d>
        <a:sp3d>
          <a:bevelT w="165100" prst="coolSlant"/>
        </a:sp3d>
      </dgm:spPr>
      <dgm:t>
        <a:bodyPr/>
        <a:lstStyle/>
        <a:p>
          <a:r>
            <a:rPr lang="en-US" dirty="0"/>
            <a:t>Build Roadmap</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scene3d>
          <a:camera prst="orthographicFront"/>
          <a:lightRig rig="threePt" dir="t"/>
        </a:scene3d>
        <a:sp3d>
          <a:bevelT w="165100" prst="coolSlant"/>
        </a:sp3d>
      </dgm:spPr>
      <dgm:t>
        <a:bodyPr/>
        <a:lstStyle/>
        <a:p>
          <a:r>
            <a:rPr lang="en-US" dirty="0"/>
            <a:t>Establish Governance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scene3d>
          <a:camera prst="orthographicFront"/>
          <a:lightRig rig="threePt" dir="t"/>
        </a:scene3d>
        <a:sp3d>
          <a:bevelT w="165100" prst="coolSlant"/>
        </a:sp3d>
      </dgm:spPr>
      <dgm:t>
        <a:bodyPr/>
        <a:lstStyle/>
        <a:p>
          <a:r>
            <a:rPr lang="en-US" dirty="0"/>
            <a:t>Execute Programs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41CC3F05-DA8D-409A-83E0-F39CDF3000C9}" type="presOf" srcId="{0B6D8506-7D22-4A6B-9D8E-0D031EF97CD2}" destId="{92E6712F-CBE7-4AE8-A4A5-68AD9CEC1F05}" srcOrd="0" destOrd="0" presId="urn:microsoft.com/office/officeart/2005/8/layout/chevron1"/>
    <dgm:cxn modelId="{658B671D-9B19-4ABB-A63F-0E2DF073F269}" srcId="{79070FE2-BEC4-4500-88B1-905A4D8FC1FE}" destId="{63011070-43A8-470D-8A6D-864F77F32B81}" srcOrd="2" destOrd="0" parTransId="{FDDF5413-486B-4D2C-854C-6A25757038A5}" sibTransId="{75BBF709-95A3-4DC8-8508-5405DA4473D1}"/>
    <dgm:cxn modelId="{69904A3C-F85F-4646-980F-697C8578536F}" srcId="{79070FE2-BEC4-4500-88B1-905A4D8FC1FE}" destId="{8E1A5F7B-F551-4E16-8FFE-038B0678F9B2}" srcOrd="3" destOrd="0" parTransId="{FC36D892-9FD2-45A4-8B3A-D7ED7846924C}" sibTransId="{932C1675-CDB5-41C6-A096-FD53C3919842}"/>
    <dgm:cxn modelId="{13089D5C-A876-42C8-A64F-D707DB0DDFE3}" srcId="{79070FE2-BEC4-4500-88B1-905A4D8FC1FE}" destId="{8588B414-CCAE-4711-BC51-5D17A49A3F00}" srcOrd="4" destOrd="0" parTransId="{A77BEB1F-70B7-43FC-9CA0-014DF78841B4}" sibTransId="{1BBE9DB3-DB2C-4B35-BE3C-A45F624DBAC7}"/>
    <dgm:cxn modelId="{3F698C4D-7594-460D-A5BB-C5BA1179E1BC}" type="presOf" srcId="{79070FE2-BEC4-4500-88B1-905A4D8FC1FE}" destId="{18CFAC2F-1DD4-44F4-9841-B784E1ED4F03}" srcOrd="0" destOrd="0" presId="urn:microsoft.com/office/officeart/2005/8/layout/chevron1"/>
    <dgm:cxn modelId="{07920278-D7CB-497F-8825-BD3F1AC0A01E}" type="presOf" srcId="{F13D4E9B-D20E-49BB-956D-D660F96AEF37}" destId="{149A2D75-6145-4E82-8646-704B325019FA}" srcOrd="0" destOrd="0" presId="urn:microsoft.com/office/officeart/2005/8/layout/chevron1"/>
    <dgm:cxn modelId="{F899C278-5577-4642-A8A0-F390476398D2}" type="presOf" srcId="{8E1A5F7B-F551-4E16-8FFE-038B0678F9B2}" destId="{02279208-4A0C-4640-A646-E766E499515C}"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AFAE50A4-3064-4CED-A5EE-2D0480BB2359}" type="presOf" srcId="{45F74E35-41BB-443B-AA82-BB5195A59698}" destId="{6BBA91F4-AD9A-4DDE-BC9F-63A433F71BBB}" srcOrd="0" destOrd="0" presId="urn:microsoft.com/office/officeart/2005/8/layout/chevron1"/>
    <dgm:cxn modelId="{708D92B3-349F-41DF-9FB0-6710BB2927C9}" type="presOf" srcId="{8588B414-CCAE-4711-BC51-5D17A49A3F00}" destId="{F448E021-883D-4532-800C-0D6BB4AF80BF}"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0CC309E6-E13A-40FC-ADC2-E8C11212345E}" type="presOf" srcId="{63011070-43A8-470D-8A6D-864F77F32B81}" destId="{DEDD2FB0-D6B3-4488-8683-2C126A315D88}" srcOrd="0" destOrd="0" presId="urn:microsoft.com/office/officeart/2005/8/layout/chevron1"/>
    <dgm:cxn modelId="{B416EEFC-A924-4DB0-B251-43E4E2E7B461}" srcId="{79070FE2-BEC4-4500-88B1-905A4D8FC1FE}" destId="{0B6D8506-7D22-4A6B-9D8E-0D031EF97CD2}" srcOrd="1" destOrd="0" parTransId="{6AE9B844-229C-45D3-B2F4-E283DE29E5A3}" sibTransId="{BF085DD3-D86C-412B-BEB1-2B04F296182C}"/>
    <dgm:cxn modelId="{23A5F214-EAA9-4A52-8599-54A90351278F}" type="presParOf" srcId="{18CFAC2F-1DD4-44F4-9841-B784E1ED4F03}" destId="{6BBA91F4-AD9A-4DDE-BC9F-63A433F71BBB}" srcOrd="0" destOrd="0" presId="urn:microsoft.com/office/officeart/2005/8/layout/chevron1"/>
    <dgm:cxn modelId="{67F3B405-0864-45E9-87CA-4549DE2CFEAC}" type="presParOf" srcId="{18CFAC2F-1DD4-44F4-9841-B784E1ED4F03}" destId="{A7AFAB1E-DEE2-48F8-AE2D-D7C272EB5574}" srcOrd="1" destOrd="0" presId="urn:microsoft.com/office/officeart/2005/8/layout/chevron1"/>
    <dgm:cxn modelId="{C1F1CA30-D740-4DB0-875B-F3FB090D443D}" type="presParOf" srcId="{18CFAC2F-1DD4-44F4-9841-B784E1ED4F03}" destId="{92E6712F-CBE7-4AE8-A4A5-68AD9CEC1F05}" srcOrd="2" destOrd="0" presId="urn:microsoft.com/office/officeart/2005/8/layout/chevron1"/>
    <dgm:cxn modelId="{D11FA195-F069-4B78-ACA2-4E3A2682B53F}" type="presParOf" srcId="{18CFAC2F-1DD4-44F4-9841-B784E1ED4F03}" destId="{DF7BB0A4-5AA0-455C-981E-0294EE8ECFB1}" srcOrd="3" destOrd="0" presId="urn:microsoft.com/office/officeart/2005/8/layout/chevron1"/>
    <dgm:cxn modelId="{4D63E070-D0E9-4388-86F4-AF8726EDE08D}" type="presParOf" srcId="{18CFAC2F-1DD4-44F4-9841-B784E1ED4F03}" destId="{DEDD2FB0-D6B3-4488-8683-2C126A315D88}" srcOrd="4" destOrd="0" presId="urn:microsoft.com/office/officeart/2005/8/layout/chevron1"/>
    <dgm:cxn modelId="{831CF920-D474-4D5F-B5AB-CB7CFDAB3CB8}" type="presParOf" srcId="{18CFAC2F-1DD4-44F4-9841-B784E1ED4F03}" destId="{BBBDA80E-28E0-436F-B989-4EEB0FA20678}" srcOrd="5" destOrd="0" presId="urn:microsoft.com/office/officeart/2005/8/layout/chevron1"/>
    <dgm:cxn modelId="{99CF485A-9C01-4F28-B72E-C6F315A73A3A}" type="presParOf" srcId="{18CFAC2F-1DD4-44F4-9841-B784E1ED4F03}" destId="{02279208-4A0C-4640-A646-E766E499515C}" srcOrd="6" destOrd="0" presId="urn:microsoft.com/office/officeart/2005/8/layout/chevron1"/>
    <dgm:cxn modelId="{DBC92558-FEE5-4EDD-B6C4-D7AE12D7179A}" type="presParOf" srcId="{18CFAC2F-1DD4-44F4-9841-B784E1ED4F03}" destId="{0AE38B2C-2E58-4874-9A1C-1C01E3DD081A}" srcOrd="7" destOrd="0" presId="urn:microsoft.com/office/officeart/2005/8/layout/chevron1"/>
    <dgm:cxn modelId="{CB3C12E5-7EF0-4304-9A7D-EA1DB39798C4}" type="presParOf" srcId="{18CFAC2F-1DD4-44F4-9841-B784E1ED4F03}" destId="{F448E021-883D-4532-800C-0D6BB4AF80BF}" srcOrd="8" destOrd="0" presId="urn:microsoft.com/office/officeart/2005/8/layout/chevron1"/>
    <dgm:cxn modelId="{7716AC8E-7FE7-4DA6-BD1C-A23BE6E6B26C}" type="presParOf" srcId="{18CFAC2F-1DD4-44F4-9841-B784E1ED4F03}" destId="{1CD98F78-FB12-4655-83DB-C34E03C7AA94}" srcOrd="9" destOrd="0" presId="urn:microsoft.com/office/officeart/2005/8/layout/chevron1"/>
    <dgm:cxn modelId="{7E6791E7-AC25-4514-BD9F-51D0B94D3B58}"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scene3d>
          <a:camera prst="orthographicFront"/>
          <a:lightRig rig="threePt" dir="t"/>
        </a:scene3d>
        <a:sp3d>
          <a:bevelT w="165100" prst="coolSlant"/>
        </a:sp3d>
      </dgm:spPr>
      <dgm:t>
        <a:bodyPr/>
        <a:lstStyle/>
        <a:p>
          <a:r>
            <a:rPr lang="en-US" dirty="0"/>
            <a:t>Clarify Vision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scene3d>
          <a:camera prst="orthographicFront"/>
          <a:lightRig rig="threePt" dir="t"/>
        </a:scene3d>
        <a:sp3d>
          <a:bevelT w="165100" prst="coolSlant"/>
        </a:sp3d>
      </dgm:spPr>
      <dgm:t>
        <a:bodyPr/>
        <a:lstStyle/>
        <a:p>
          <a:r>
            <a:rPr lang="en-US" dirty="0"/>
            <a:t>Assess Current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Define Future State</a:t>
          </a:r>
        </a:p>
      </dgm: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scene3d>
          <a:camera prst="orthographicFront"/>
          <a:lightRig rig="threePt" dir="t"/>
        </a:scene3d>
        <a:sp3d>
          <a:bevelT w="165100" prst="coolSlant"/>
        </a:sp3d>
      </dgm:spPr>
      <dgm:t>
        <a:bodyPr/>
        <a:lstStyle/>
        <a:p>
          <a:r>
            <a:rPr lang="en-US" dirty="0"/>
            <a:t>Build Roadmap</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scene3d>
          <a:camera prst="orthographicFront"/>
          <a:lightRig rig="threePt" dir="t"/>
        </a:scene3d>
        <a:sp3d>
          <a:bevelT w="165100" prst="coolSlant"/>
        </a:sp3d>
      </dgm:spPr>
      <dgm:t>
        <a:bodyPr/>
        <a:lstStyle/>
        <a:p>
          <a:r>
            <a:rPr lang="en-US" dirty="0"/>
            <a:t>Establish Governance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scene3d>
          <a:camera prst="orthographicFront"/>
          <a:lightRig rig="threePt" dir="t"/>
        </a:scene3d>
        <a:sp3d>
          <a:bevelT w="165100" prst="coolSlant"/>
        </a:sp3d>
      </dgm:spPr>
      <dgm:t>
        <a:bodyPr/>
        <a:lstStyle/>
        <a:p>
          <a:r>
            <a:rPr lang="en-US" dirty="0"/>
            <a:t>Execute Programs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06A18900-17A5-491C-961F-CCAB8B032F4F}" type="presOf" srcId="{63011070-43A8-470D-8A6D-864F77F32B81}" destId="{DEDD2FB0-D6B3-4488-8683-2C126A315D88}" srcOrd="0" destOrd="0" presId="urn:microsoft.com/office/officeart/2005/8/layout/chevron1"/>
    <dgm:cxn modelId="{04F91911-8260-43D8-9011-3E164EFD4507}" type="presOf" srcId="{0B6D8506-7D22-4A6B-9D8E-0D031EF97CD2}" destId="{92E6712F-CBE7-4AE8-A4A5-68AD9CEC1F05}" srcOrd="0" destOrd="0" presId="urn:microsoft.com/office/officeart/2005/8/layout/chevron1"/>
    <dgm:cxn modelId="{658B671D-9B19-4ABB-A63F-0E2DF073F269}" srcId="{79070FE2-BEC4-4500-88B1-905A4D8FC1FE}" destId="{63011070-43A8-470D-8A6D-864F77F32B81}" srcOrd="2" destOrd="0" parTransId="{FDDF5413-486B-4D2C-854C-6A25757038A5}" sibTransId="{75BBF709-95A3-4DC8-8508-5405DA4473D1}"/>
    <dgm:cxn modelId="{69904A3C-F85F-4646-980F-697C8578536F}" srcId="{79070FE2-BEC4-4500-88B1-905A4D8FC1FE}" destId="{8E1A5F7B-F551-4E16-8FFE-038B0678F9B2}" srcOrd="3" destOrd="0" parTransId="{FC36D892-9FD2-45A4-8B3A-D7ED7846924C}" sibTransId="{932C1675-CDB5-41C6-A096-FD53C3919842}"/>
    <dgm:cxn modelId="{13089D5C-A876-42C8-A64F-D707DB0DDFE3}" srcId="{79070FE2-BEC4-4500-88B1-905A4D8FC1FE}" destId="{8588B414-CCAE-4711-BC51-5D17A49A3F00}" srcOrd="4" destOrd="0" parTransId="{A77BEB1F-70B7-43FC-9CA0-014DF78841B4}" sibTransId="{1BBE9DB3-DB2C-4B35-BE3C-A45F624DBAC7}"/>
    <dgm:cxn modelId="{A13BEA60-2E05-4F95-8053-BF0123957483}" type="presOf" srcId="{45F74E35-41BB-443B-AA82-BB5195A59698}" destId="{6BBA91F4-AD9A-4DDE-BC9F-63A433F71BBB}" srcOrd="0" destOrd="0" presId="urn:microsoft.com/office/officeart/2005/8/layout/chevron1"/>
    <dgm:cxn modelId="{5E0B204E-3FC2-488A-8357-FB24566A4DAC}" type="presOf" srcId="{F13D4E9B-D20E-49BB-956D-D660F96AEF37}" destId="{149A2D75-6145-4E82-8646-704B325019FA}" srcOrd="0" destOrd="0" presId="urn:microsoft.com/office/officeart/2005/8/layout/chevron1"/>
    <dgm:cxn modelId="{6E3E7055-BB28-45A4-A50E-D48A14B7E8E0}" type="presOf" srcId="{8E1A5F7B-F551-4E16-8FFE-038B0678F9B2}" destId="{02279208-4A0C-4640-A646-E766E499515C}"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C1F96C95-76DD-403C-8028-703D52D074AC}" type="presOf" srcId="{79070FE2-BEC4-4500-88B1-905A4D8FC1FE}" destId="{18CFAC2F-1DD4-44F4-9841-B784E1ED4F03}" srcOrd="0" destOrd="0" presId="urn:microsoft.com/office/officeart/2005/8/layout/chevron1"/>
    <dgm:cxn modelId="{472B14A0-EA42-43C9-9452-CB6A9E44689A}" type="presOf" srcId="{8588B414-CCAE-4711-BC51-5D17A49A3F00}" destId="{F448E021-883D-4532-800C-0D6BB4AF80BF}"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B416EEFC-A924-4DB0-B251-43E4E2E7B461}" srcId="{79070FE2-BEC4-4500-88B1-905A4D8FC1FE}" destId="{0B6D8506-7D22-4A6B-9D8E-0D031EF97CD2}" srcOrd="1" destOrd="0" parTransId="{6AE9B844-229C-45D3-B2F4-E283DE29E5A3}" sibTransId="{BF085DD3-D86C-412B-BEB1-2B04F296182C}"/>
    <dgm:cxn modelId="{EBFB122D-2C5F-4239-81DF-A7BA1B4BA5D0}" type="presParOf" srcId="{18CFAC2F-1DD4-44F4-9841-B784E1ED4F03}" destId="{6BBA91F4-AD9A-4DDE-BC9F-63A433F71BBB}" srcOrd="0" destOrd="0" presId="urn:microsoft.com/office/officeart/2005/8/layout/chevron1"/>
    <dgm:cxn modelId="{9A7CB64B-47C9-480F-BDC7-CB18E41B523A}" type="presParOf" srcId="{18CFAC2F-1DD4-44F4-9841-B784E1ED4F03}" destId="{A7AFAB1E-DEE2-48F8-AE2D-D7C272EB5574}" srcOrd="1" destOrd="0" presId="urn:microsoft.com/office/officeart/2005/8/layout/chevron1"/>
    <dgm:cxn modelId="{71358607-E658-4B71-AA86-E1097BBBF7C8}" type="presParOf" srcId="{18CFAC2F-1DD4-44F4-9841-B784E1ED4F03}" destId="{92E6712F-CBE7-4AE8-A4A5-68AD9CEC1F05}" srcOrd="2" destOrd="0" presId="urn:microsoft.com/office/officeart/2005/8/layout/chevron1"/>
    <dgm:cxn modelId="{1E165946-0A52-4F58-AFBD-ED794A2CFC29}" type="presParOf" srcId="{18CFAC2F-1DD4-44F4-9841-B784E1ED4F03}" destId="{DF7BB0A4-5AA0-455C-981E-0294EE8ECFB1}" srcOrd="3" destOrd="0" presId="urn:microsoft.com/office/officeart/2005/8/layout/chevron1"/>
    <dgm:cxn modelId="{C0D9D0B8-692E-4259-8FD5-36D9CECCFA42}" type="presParOf" srcId="{18CFAC2F-1DD4-44F4-9841-B784E1ED4F03}" destId="{DEDD2FB0-D6B3-4488-8683-2C126A315D88}" srcOrd="4" destOrd="0" presId="urn:microsoft.com/office/officeart/2005/8/layout/chevron1"/>
    <dgm:cxn modelId="{F9E39A5D-841D-4321-9A2A-7A5B6A8700E3}" type="presParOf" srcId="{18CFAC2F-1DD4-44F4-9841-B784E1ED4F03}" destId="{BBBDA80E-28E0-436F-B989-4EEB0FA20678}" srcOrd="5" destOrd="0" presId="urn:microsoft.com/office/officeart/2005/8/layout/chevron1"/>
    <dgm:cxn modelId="{60E91DE7-88A3-40DD-9096-559B98EF38D7}" type="presParOf" srcId="{18CFAC2F-1DD4-44F4-9841-B784E1ED4F03}" destId="{02279208-4A0C-4640-A646-E766E499515C}" srcOrd="6" destOrd="0" presId="urn:microsoft.com/office/officeart/2005/8/layout/chevron1"/>
    <dgm:cxn modelId="{88C2F9B4-6EA0-48A0-A78A-DF704036A8ED}" type="presParOf" srcId="{18CFAC2F-1DD4-44F4-9841-B784E1ED4F03}" destId="{0AE38B2C-2E58-4874-9A1C-1C01E3DD081A}" srcOrd="7" destOrd="0" presId="urn:microsoft.com/office/officeart/2005/8/layout/chevron1"/>
    <dgm:cxn modelId="{2CD29B7A-202F-43A1-92BD-A577A54DB6A9}" type="presParOf" srcId="{18CFAC2F-1DD4-44F4-9841-B784E1ED4F03}" destId="{F448E021-883D-4532-800C-0D6BB4AF80BF}" srcOrd="8" destOrd="0" presId="urn:microsoft.com/office/officeart/2005/8/layout/chevron1"/>
    <dgm:cxn modelId="{12AAE0D2-A9B0-4C50-A170-13D4067AAA86}" type="presParOf" srcId="{18CFAC2F-1DD4-44F4-9841-B784E1ED4F03}" destId="{1CD98F78-FB12-4655-83DB-C34E03C7AA94}" srcOrd="9" destOrd="0" presId="urn:microsoft.com/office/officeart/2005/8/layout/chevron1"/>
    <dgm:cxn modelId="{2AEA275F-A0F3-45E6-B485-8EB178D91A11}"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scene3d>
          <a:camera prst="orthographicFront"/>
          <a:lightRig rig="threePt" dir="t"/>
        </a:scene3d>
        <a:sp3d>
          <a:bevelT w="165100" prst="coolSlant"/>
        </a:sp3d>
      </dgm:spPr>
      <dgm:t>
        <a:bodyPr/>
        <a:lstStyle/>
        <a:p>
          <a:r>
            <a:rPr lang="en-US" dirty="0"/>
            <a:t>Clarify Vision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scene3d>
          <a:camera prst="orthographicFront"/>
          <a:lightRig rig="threePt" dir="t"/>
        </a:scene3d>
        <a:sp3d>
          <a:bevelT w="165100" prst="coolSlant"/>
        </a:sp3d>
      </dgm:spPr>
      <dgm:t>
        <a:bodyPr/>
        <a:lstStyle/>
        <a:p>
          <a:r>
            <a:rPr lang="en-US" dirty="0"/>
            <a:t>Assess Current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scene3d>
          <a:camera prst="orthographicFront"/>
          <a:lightRig rig="threePt" dir="t"/>
        </a:scene3d>
        <a:sp3d>
          <a:bevelT w="165100" prst="coolSlant"/>
        </a:sp3d>
      </dgm:spPr>
      <dgm:t>
        <a:bodyPr/>
        <a:lstStyle/>
        <a:p>
          <a:r>
            <a:rPr lang="en-US" dirty="0"/>
            <a:t>Define Future State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Build Roadmap</a:t>
          </a:r>
        </a:p>
      </dgm: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scene3d>
          <a:camera prst="orthographicFront"/>
          <a:lightRig rig="threePt" dir="t"/>
        </a:scene3d>
        <a:sp3d>
          <a:bevelT w="165100" prst="coolSlant"/>
        </a:sp3d>
      </dgm:spPr>
      <dgm:t>
        <a:bodyPr/>
        <a:lstStyle/>
        <a:p>
          <a:r>
            <a:rPr lang="en-US" dirty="0"/>
            <a:t>Establish Governance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scene3d>
          <a:camera prst="orthographicFront"/>
          <a:lightRig rig="threePt" dir="t"/>
        </a:scene3d>
        <a:sp3d>
          <a:bevelT w="165100" prst="coolSlant"/>
        </a:sp3d>
      </dgm:spPr>
      <dgm:t>
        <a:bodyPr/>
        <a:lstStyle/>
        <a:p>
          <a:r>
            <a:rPr lang="en-US" dirty="0"/>
            <a:t>Execute Programs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658B671D-9B19-4ABB-A63F-0E2DF073F269}" srcId="{79070FE2-BEC4-4500-88B1-905A4D8FC1FE}" destId="{63011070-43A8-470D-8A6D-864F77F32B81}" srcOrd="2" destOrd="0" parTransId="{FDDF5413-486B-4D2C-854C-6A25757038A5}" sibTransId="{75BBF709-95A3-4DC8-8508-5405DA4473D1}"/>
    <dgm:cxn modelId="{69904A3C-F85F-4646-980F-697C8578536F}" srcId="{79070FE2-BEC4-4500-88B1-905A4D8FC1FE}" destId="{8E1A5F7B-F551-4E16-8FFE-038B0678F9B2}" srcOrd="3" destOrd="0" parTransId="{FC36D892-9FD2-45A4-8B3A-D7ED7846924C}" sibTransId="{932C1675-CDB5-41C6-A096-FD53C3919842}"/>
    <dgm:cxn modelId="{2D6E433D-5D5E-4762-8732-D6547A80C765}" type="presOf" srcId="{8588B414-CCAE-4711-BC51-5D17A49A3F00}" destId="{F448E021-883D-4532-800C-0D6BB4AF80BF}" srcOrd="0" destOrd="0" presId="urn:microsoft.com/office/officeart/2005/8/layout/chevron1"/>
    <dgm:cxn modelId="{05FD0E3F-E07B-402B-BE0E-E2F92B591B55}" type="presOf" srcId="{8E1A5F7B-F551-4E16-8FFE-038B0678F9B2}" destId="{02279208-4A0C-4640-A646-E766E499515C}" srcOrd="0" destOrd="0" presId="urn:microsoft.com/office/officeart/2005/8/layout/chevron1"/>
    <dgm:cxn modelId="{13089D5C-A876-42C8-A64F-D707DB0DDFE3}" srcId="{79070FE2-BEC4-4500-88B1-905A4D8FC1FE}" destId="{8588B414-CCAE-4711-BC51-5D17A49A3F00}" srcOrd="4" destOrd="0" parTransId="{A77BEB1F-70B7-43FC-9CA0-014DF78841B4}" sibTransId="{1BBE9DB3-DB2C-4B35-BE3C-A45F624DBAC7}"/>
    <dgm:cxn modelId="{E21BB55F-6BE7-460C-B8F5-065BCE34B5F9}" type="presOf" srcId="{79070FE2-BEC4-4500-88B1-905A4D8FC1FE}" destId="{18CFAC2F-1DD4-44F4-9841-B784E1ED4F03}" srcOrd="0" destOrd="0" presId="urn:microsoft.com/office/officeart/2005/8/layout/chevron1"/>
    <dgm:cxn modelId="{BE33B669-E013-4E68-8B54-37DDD8C41B36}" type="presOf" srcId="{F13D4E9B-D20E-49BB-956D-D660F96AEF37}" destId="{149A2D75-6145-4E82-8646-704B325019FA}" srcOrd="0" destOrd="0" presId="urn:microsoft.com/office/officeart/2005/8/layout/chevron1"/>
    <dgm:cxn modelId="{4DE6C482-0686-49F9-9D4C-41A8E0CB7C19}" type="presOf" srcId="{45F74E35-41BB-443B-AA82-BB5195A59698}" destId="{6BBA91F4-AD9A-4DDE-BC9F-63A433F71BBB}"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75725196-D7FB-4AFB-8197-94AA691F37A5}" type="presOf" srcId="{63011070-43A8-470D-8A6D-864F77F32B81}" destId="{DEDD2FB0-D6B3-4488-8683-2C126A315D88}" srcOrd="0" destOrd="0" presId="urn:microsoft.com/office/officeart/2005/8/layout/chevron1"/>
    <dgm:cxn modelId="{357FE8AE-E7CB-4872-9EBD-4DEA72C3157F}" type="presOf" srcId="{0B6D8506-7D22-4A6B-9D8E-0D031EF97CD2}" destId="{92E6712F-CBE7-4AE8-A4A5-68AD9CEC1F05}"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B416EEFC-A924-4DB0-B251-43E4E2E7B461}" srcId="{79070FE2-BEC4-4500-88B1-905A4D8FC1FE}" destId="{0B6D8506-7D22-4A6B-9D8E-0D031EF97CD2}" srcOrd="1" destOrd="0" parTransId="{6AE9B844-229C-45D3-B2F4-E283DE29E5A3}" sibTransId="{BF085DD3-D86C-412B-BEB1-2B04F296182C}"/>
    <dgm:cxn modelId="{ABCA1DB4-AFA9-4668-BD5A-FA0DC7568C79}" type="presParOf" srcId="{18CFAC2F-1DD4-44F4-9841-B784E1ED4F03}" destId="{6BBA91F4-AD9A-4DDE-BC9F-63A433F71BBB}" srcOrd="0" destOrd="0" presId="urn:microsoft.com/office/officeart/2005/8/layout/chevron1"/>
    <dgm:cxn modelId="{37B66E2A-102F-4317-8E68-A357331319EE}" type="presParOf" srcId="{18CFAC2F-1DD4-44F4-9841-B784E1ED4F03}" destId="{A7AFAB1E-DEE2-48F8-AE2D-D7C272EB5574}" srcOrd="1" destOrd="0" presId="urn:microsoft.com/office/officeart/2005/8/layout/chevron1"/>
    <dgm:cxn modelId="{3C9195E1-B116-4737-8754-6C582BE01169}" type="presParOf" srcId="{18CFAC2F-1DD4-44F4-9841-B784E1ED4F03}" destId="{92E6712F-CBE7-4AE8-A4A5-68AD9CEC1F05}" srcOrd="2" destOrd="0" presId="urn:microsoft.com/office/officeart/2005/8/layout/chevron1"/>
    <dgm:cxn modelId="{A1129A7B-984F-4693-8781-D8A4D5F0A40A}" type="presParOf" srcId="{18CFAC2F-1DD4-44F4-9841-B784E1ED4F03}" destId="{DF7BB0A4-5AA0-455C-981E-0294EE8ECFB1}" srcOrd="3" destOrd="0" presId="urn:microsoft.com/office/officeart/2005/8/layout/chevron1"/>
    <dgm:cxn modelId="{CECD4F96-AE84-4891-96C8-2AF63BE35040}" type="presParOf" srcId="{18CFAC2F-1DD4-44F4-9841-B784E1ED4F03}" destId="{DEDD2FB0-D6B3-4488-8683-2C126A315D88}" srcOrd="4" destOrd="0" presId="urn:microsoft.com/office/officeart/2005/8/layout/chevron1"/>
    <dgm:cxn modelId="{8499FF48-204A-441D-95E0-A1B55CD30FA0}" type="presParOf" srcId="{18CFAC2F-1DD4-44F4-9841-B784E1ED4F03}" destId="{BBBDA80E-28E0-436F-B989-4EEB0FA20678}" srcOrd="5" destOrd="0" presId="urn:microsoft.com/office/officeart/2005/8/layout/chevron1"/>
    <dgm:cxn modelId="{419B3869-8D10-4804-AE39-62095A4D2DA0}" type="presParOf" srcId="{18CFAC2F-1DD4-44F4-9841-B784E1ED4F03}" destId="{02279208-4A0C-4640-A646-E766E499515C}" srcOrd="6" destOrd="0" presId="urn:microsoft.com/office/officeart/2005/8/layout/chevron1"/>
    <dgm:cxn modelId="{1CFAE809-4442-43F9-86E3-C44AEBEA61C2}" type="presParOf" srcId="{18CFAC2F-1DD4-44F4-9841-B784E1ED4F03}" destId="{0AE38B2C-2E58-4874-9A1C-1C01E3DD081A}" srcOrd="7" destOrd="0" presId="urn:microsoft.com/office/officeart/2005/8/layout/chevron1"/>
    <dgm:cxn modelId="{4188698E-8919-4027-8D18-1E0FE4CB6B8A}" type="presParOf" srcId="{18CFAC2F-1DD4-44F4-9841-B784E1ED4F03}" destId="{F448E021-883D-4532-800C-0D6BB4AF80BF}" srcOrd="8" destOrd="0" presId="urn:microsoft.com/office/officeart/2005/8/layout/chevron1"/>
    <dgm:cxn modelId="{3952C75B-1C73-40C3-9985-D446AB89A118}" type="presParOf" srcId="{18CFAC2F-1DD4-44F4-9841-B784E1ED4F03}" destId="{1CD98F78-FB12-4655-83DB-C34E03C7AA94}" srcOrd="9" destOrd="0" presId="urn:microsoft.com/office/officeart/2005/8/layout/chevron1"/>
    <dgm:cxn modelId="{03E674BB-4E50-471B-A239-70B23C4D8B56}"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scene3d>
          <a:camera prst="orthographicFront"/>
          <a:lightRig rig="threePt" dir="t"/>
        </a:scene3d>
        <a:sp3d>
          <a:bevelT w="165100" prst="coolSlant"/>
        </a:sp3d>
      </dgm:spPr>
      <dgm:t>
        <a:bodyPr/>
        <a:lstStyle/>
        <a:p>
          <a:r>
            <a:rPr lang="en-US" dirty="0"/>
            <a:t>Clarify Vision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scene3d>
          <a:camera prst="orthographicFront"/>
          <a:lightRig rig="threePt" dir="t"/>
        </a:scene3d>
        <a:sp3d>
          <a:bevelT w="165100" prst="coolSlant"/>
        </a:sp3d>
      </dgm:spPr>
      <dgm:t>
        <a:bodyPr/>
        <a:lstStyle/>
        <a:p>
          <a:r>
            <a:rPr lang="en-US" dirty="0"/>
            <a:t>Assess Current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scene3d>
          <a:camera prst="orthographicFront"/>
          <a:lightRig rig="threePt" dir="t"/>
        </a:scene3d>
        <a:sp3d>
          <a:bevelT w="165100" prst="coolSlant"/>
        </a:sp3d>
      </dgm:spPr>
      <dgm:t>
        <a:bodyPr/>
        <a:lstStyle/>
        <a:p>
          <a:r>
            <a:rPr lang="en-US" dirty="0"/>
            <a:t>Define Future State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scene3d>
          <a:camera prst="orthographicFront"/>
          <a:lightRig rig="threePt" dir="t"/>
        </a:scene3d>
        <a:sp3d>
          <a:bevelT w="165100" prst="coolSlant"/>
        </a:sp3d>
      </dgm:spPr>
      <dgm:t>
        <a:bodyPr/>
        <a:lstStyle/>
        <a:p>
          <a:r>
            <a:rPr lang="en-US" dirty="0"/>
            <a:t>Build Roadmap</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Establish Governance</a:t>
          </a:r>
        </a:p>
      </dgm: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scene3d>
          <a:camera prst="orthographicFront"/>
          <a:lightRig rig="threePt" dir="t"/>
        </a:scene3d>
        <a:sp3d>
          <a:bevelT w="165100" prst="coolSlant"/>
        </a:sp3d>
      </dgm:spPr>
      <dgm:t>
        <a:bodyPr/>
        <a:lstStyle/>
        <a:p>
          <a:r>
            <a:rPr lang="en-US" dirty="0"/>
            <a:t>Execute Programs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F68CF703-C2CD-4FF5-B824-A0F30D2E89FF}" type="presOf" srcId="{8588B414-CCAE-4711-BC51-5D17A49A3F00}" destId="{F448E021-883D-4532-800C-0D6BB4AF80BF}" srcOrd="0" destOrd="0" presId="urn:microsoft.com/office/officeart/2005/8/layout/chevron1"/>
    <dgm:cxn modelId="{658B671D-9B19-4ABB-A63F-0E2DF073F269}" srcId="{79070FE2-BEC4-4500-88B1-905A4D8FC1FE}" destId="{63011070-43A8-470D-8A6D-864F77F32B81}" srcOrd="2" destOrd="0" parTransId="{FDDF5413-486B-4D2C-854C-6A25757038A5}" sibTransId="{75BBF709-95A3-4DC8-8508-5405DA4473D1}"/>
    <dgm:cxn modelId="{A671C529-F88C-4563-B5DE-FBD0A820225B}" type="presOf" srcId="{45F74E35-41BB-443B-AA82-BB5195A59698}" destId="{6BBA91F4-AD9A-4DDE-BC9F-63A433F71BBB}" srcOrd="0" destOrd="0" presId="urn:microsoft.com/office/officeart/2005/8/layout/chevron1"/>
    <dgm:cxn modelId="{69904A3C-F85F-4646-980F-697C8578536F}" srcId="{79070FE2-BEC4-4500-88B1-905A4D8FC1FE}" destId="{8E1A5F7B-F551-4E16-8FFE-038B0678F9B2}" srcOrd="3" destOrd="0" parTransId="{FC36D892-9FD2-45A4-8B3A-D7ED7846924C}" sibTransId="{932C1675-CDB5-41C6-A096-FD53C3919842}"/>
    <dgm:cxn modelId="{13089D5C-A876-42C8-A64F-D707DB0DDFE3}" srcId="{79070FE2-BEC4-4500-88B1-905A4D8FC1FE}" destId="{8588B414-CCAE-4711-BC51-5D17A49A3F00}" srcOrd="4" destOrd="0" parTransId="{A77BEB1F-70B7-43FC-9CA0-014DF78841B4}" sibTransId="{1BBE9DB3-DB2C-4B35-BE3C-A45F624DBAC7}"/>
    <dgm:cxn modelId="{99B61D46-E150-47E2-B752-35123E7C7ED3}" type="presOf" srcId="{0B6D8506-7D22-4A6B-9D8E-0D031EF97CD2}" destId="{92E6712F-CBE7-4AE8-A4A5-68AD9CEC1F05}" srcOrd="0" destOrd="0" presId="urn:microsoft.com/office/officeart/2005/8/layout/chevron1"/>
    <dgm:cxn modelId="{39D5F479-10CA-42D1-A5B3-69E6D75BA16E}" type="presOf" srcId="{F13D4E9B-D20E-49BB-956D-D660F96AEF37}" destId="{149A2D75-6145-4E82-8646-704B325019FA}" srcOrd="0" destOrd="0" presId="urn:microsoft.com/office/officeart/2005/8/layout/chevron1"/>
    <dgm:cxn modelId="{87DC3989-51CC-4957-9F88-5F9A77DF49A2}" type="presOf" srcId="{8E1A5F7B-F551-4E16-8FFE-038B0678F9B2}" destId="{02279208-4A0C-4640-A646-E766E499515C}"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1697D0A9-7DA6-46B3-91CA-E32D15B02E2F}" type="presOf" srcId="{79070FE2-BEC4-4500-88B1-905A4D8FC1FE}" destId="{18CFAC2F-1DD4-44F4-9841-B784E1ED4F03}" srcOrd="0" destOrd="0" presId="urn:microsoft.com/office/officeart/2005/8/layout/chevron1"/>
    <dgm:cxn modelId="{7F018AB8-844A-4991-99E2-E0D51381F687}" type="presOf" srcId="{63011070-43A8-470D-8A6D-864F77F32B81}" destId="{DEDD2FB0-D6B3-4488-8683-2C126A315D88}"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B416EEFC-A924-4DB0-B251-43E4E2E7B461}" srcId="{79070FE2-BEC4-4500-88B1-905A4D8FC1FE}" destId="{0B6D8506-7D22-4A6B-9D8E-0D031EF97CD2}" srcOrd="1" destOrd="0" parTransId="{6AE9B844-229C-45D3-B2F4-E283DE29E5A3}" sibTransId="{BF085DD3-D86C-412B-BEB1-2B04F296182C}"/>
    <dgm:cxn modelId="{D1451F5D-1D29-49A3-A344-48DB5C6D38C5}" type="presParOf" srcId="{18CFAC2F-1DD4-44F4-9841-B784E1ED4F03}" destId="{6BBA91F4-AD9A-4DDE-BC9F-63A433F71BBB}" srcOrd="0" destOrd="0" presId="urn:microsoft.com/office/officeart/2005/8/layout/chevron1"/>
    <dgm:cxn modelId="{9B918A7B-DAB9-48C6-A949-D5F5CB397B1C}" type="presParOf" srcId="{18CFAC2F-1DD4-44F4-9841-B784E1ED4F03}" destId="{A7AFAB1E-DEE2-48F8-AE2D-D7C272EB5574}" srcOrd="1" destOrd="0" presId="urn:microsoft.com/office/officeart/2005/8/layout/chevron1"/>
    <dgm:cxn modelId="{33B34653-BD6C-45EA-9A3A-94D0D4AF0AD0}" type="presParOf" srcId="{18CFAC2F-1DD4-44F4-9841-B784E1ED4F03}" destId="{92E6712F-CBE7-4AE8-A4A5-68AD9CEC1F05}" srcOrd="2" destOrd="0" presId="urn:microsoft.com/office/officeart/2005/8/layout/chevron1"/>
    <dgm:cxn modelId="{1599C28D-59D4-4105-AC44-FB959E7EF62A}" type="presParOf" srcId="{18CFAC2F-1DD4-44F4-9841-B784E1ED4F03}" destId="{DF7BB0A4-5AA0-455C-981E-0294EE8ECFB1}" srcOrd="3" destOrd="0" presId="urn:microsoft.com/office/officeart/2005/8/layout/chevron1"/>
    <dgm:cxn modelId="{8A06A274-862E-4C9F-A418-6A7C4A1A8579}" type="presParOf" srcId="{18CFAC2F-1DD4-44F4-9841-B784E1ED4F03}" destId="{DEDD2FB0-D6B3-4488-8683-2C126A315D88}" srcOrd="4" destOrd="0" presId="urn:microsoft.com/office/officeart/2005/8/layout/chevron1"/>
    <dgm:cxn modelId="{D1117529-7EA1-491F-BD54-BBD9CC0D0376}" type="presParOf" srcId="{18CFAC2F-1DD4-44F4-9841-B784E1ED4F03}" destId="{BBBDA80E-28E0-436F-B989-4EEB0FA20678}" srcOrd="5" destOrd="0" presId="urn:microsoft.com/office/officeart/2005/8/layout/chevron1"/>
    <dgm:cxn modelId="{CA3EE468-E3D2-439B-AABD-C3CE59293F65}" type="presParOf" srcId="{18CFAC2F-1DD4-44F4-9841-B784E1ED4F03}" destId="{02279208-4A0C-4640-A646-E766E499515C}" srcOrd="6" destOrd="0" presId="urn:microsoft.com/office/officeart/2005/8/layout/chevron1"/>
    <dgm:cxn modelId="{657C8D25-C1A9-48B9-93AE-05FD91246D35}" type="presParOf" srcId="{18CFAC2F-1DD4-44F4-9841-B784E1ED4F03}" destId="{0AE38B2C-2E58-4874-9A1C-1C01E3DD081A}" srcOrd="7" destOrd="0" presId="urn:microsoft.com/office/officeart/2005/8/layout/chevron1"/>
    <dgm:cxn modelId="{D008B948-13EF-4D25-8AE7-431B43A8650F}" type="presParOf" srcId="{18CFAC2F-1DD4-44F4-9841-B784E1ED4F03}" destId="{F448E021-883D-4532-800C-0D6BB4AF80BF}" srcOrd="8" destOrd="0" presId="urn:microsoft.com/office/officeart/2005/8/layout/chevron1"/>
    <dgm:cxn modelId="{24BC35A3-7966-4EFD-87E6-E578E6A1B3C8}" type="presParOf" srcId="{18CFAC2F-1DD4-44F4-9841-B784E1ED4F03}" destId="{1CD98F78-FB12-4655-83DB-C34E03C7AA94}" srcOrd="9" destOrd="0" presId="urn:microsoft.com/office/officeart/2005/8/layout/chevron1"/>
    <dgm:cxn modelId="{D8D8CCB0-9452-4AE9-8207-56F59E665B1E}"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070FE2-BEC4-4500-88B1-905A4D8FC1FE}" type="doc">
      <dgm:prSet loTypeId="urn:microsoft.com/office/officeart/2005/8/layout/chevron1" loCatId="process" qsTypeId="urn:microsoft.com/office/officeart/2005/8/quickstyle/simple1" qsCatId="simple" csTypeId="urn:microsoft.com/office/officeart/2005/8/colors/accent1_2" csCatId="accent1" phldr="1"/>
      <dgm:spPr/>
    </dgm:pt>
    <dgm:pt modelId="{45F74E35-41BB-443B-AA82-BB5195A59698}">
      <dgm:prSet phldrT="[Text]"/>
      <dgm:spPr>
        <a:effectLst/>
        <a:scene3d>
          <a:camera prst="orthographicFront"/>
          <a:lightRig rig="threePt" dir="t"/>
        </a:scene3d>
        <a:sp3d>
          <a:bevelT w="165100" prst="coolSlant"/>
        </a:sp3d>
      </dgm:spPr>
      <dgm:t>
        <a:bodyPr/>
        <a:lstStyle/>
        <a:p>
          <a:r>
            <a:rPr lang="en-US" dirty="0"/>
            <a:t>Clarify Vision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05D4067-A85C-48D4-A775-BBEB4BDBE94F}" type="parTrans" cxnId="{0069CCC7-E290-4AC6-8C70-C327CD874F1F}">
      <dgm:prSet/>
      <dgm:spPr/>
      <dgm:t>
        <a:bodyPr/>
        <a:lstStyle/>
        <a:p>
          <a:endParaRPr lang="en-US"/>
        </a:p>
      </dgm:t>
    </dgm:pt>
    <dgm:pt modelId="{BFB2387D-5DF9-4AE4-99A0-ED747388492E}" type="sibTrans" cxnId="{0069CCC7-E290-4AC6-8C70-C327CD874F1F}">
      <dgm:prSet/>
      <dgm:spPr/>
      <dgm:t>
        <a:bodyPr/>
        <a:lstStyle/>
        <a:p>
          <a:endParaRPr lang="en-US"/>
        </a:p>
      </dgm:t>
    </dgm:pt>
    <dgm:pt modelId="{0B6D8506-7D22-4A6B-9D8E-0D031EF97CD2}">
      <dgm:prSet phldrT="[Text]"/>
      <dgm:spPr>
        <a:effectLst/>
        <a:scene3d>
          <a:camera prst="orthographicFront"/>
          <a:lightRig rig="threePt" dir="t"/>
        </a:scene3d>
        <a:sp3d>
          <a:bevelT w="165100" prst="coolSlant"/>
        </a:sp3d>
      </dgm:spPr>
      <dgm:t>
        <a:bodyPr/>
        <a:lstStyle/>
        <a:p>
          <a:r>
            <a:rPr lang="en-US" dirty="0"/>
            <a:t>Assess Current State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E9B844-229C-45D3-B2F4-E283DE29E5A3}" type="parTrans" cxnId="{B416EEFC-A924-4DB0-B251-43E4E2E7B461}">
      <dgm:prSet/>
      <dgm:spPr/>
      <dgm:t>
        <a:bodyPr/>
        <a:lstStyle/>
        <a:p>
          <a:endParaRPr lang="en-US"/>
        </a:p>
      </dgm:t>
    </dgm:pt>
    <dgm:pt modelId="{BF085DD3-D86C-412B-BEB1-2B04F296182C}" type="sibTrans" cxnId="{B416EEFC-A924-4DB0-B251-43E4E2E7B461}">
      <dgm:prSet/>
      <dgm:spPr/>
      <dgm:t>
        <a:bodyPr/>
        <a:lstStyle/>
        <a:p>
          <a:endParaRPr lang="en-US"/>
        </a:p>
      </dgm:t>
    </dgm:pt>
    <dgm:pt modelId="{63011070-43A8-470D-8A6D-864F77F32B81}">
      <dgm:prSet phldrT="[Text]"/>
      <dgm:spPr>
        <a:effectLst/>
        <a:scene3d>
          <a:camera prst="orthographicFront"/>
          <a:lightRig rig="threePt" dir="t"/>
        </a:scene3d>
        <a:sp3d>
          <a:bevelT w="165100" prst="coolSlant"/>
        </a:sp3d>
      </dgm:spPr>
      <dgm:t>
        <a:bodyPr/>
        <a:lstStyle/>
        <a:p>
          <a:r>
            <a:rPr lang="en-US" dirty="0"/>
            <a:t>Define Future State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DDF5413-486B-4D2C-854C-6A25757038A5}" type="parTrans" cxnId="{658B671D-9B19-4ABB-A63F-0E2DF073F269}">
      <dgm:prSet/>
      <dgm:spPr/>
      <dgm:t>
        <a:bodyPr/>
        <a:lstStyle/>
        <a:p>
          <a:endParaRPr lang="en-US"/>
        </a:p>
      </dgm:t>
    </dgm:pt>
    <dgm:pt modelId="{75BBF709-95A3-4DC8-8508-5405DA4473D1}" type="sibTrans" cxnId="{658B671D-9B19-4ABB-A63F-0E2DF073F269}">
      <dgm:prSet/>
      <dgm:spPr/>
      <dgm:t>
        <a:bodyPr/>
        <a:lstStyle/>
        <a:p>
          <a:endParaRPr lang="en-US"/>
        </a:p>
      </dgm:t>
    </dgm:pt>
    <dgm:pt modelId="{8E1A5F7B-F551-4E16-8FFE-038B0678F9B2}">
      <dgm:prSet phldrT="[Text]"/>
      <dgm:spPr>
        <a:effectLst/>
        <a:scene3d>
          <a:camera prst="orthographicFront"/>
          <a:lightRig rig="threePt" dir="t"/>
        </a:scene3d>
        <a:sp3d>
          <a:bevelT w="165100" prst="coolSlant"/>
        </a:sp3d>
      </dgm:spPr>
      <dgm:t>
        <a:bodyPr/>
        <a:lstStyle/>
        <a:p>
          <a:r>
            <a:rPr lang="en-US" dirty="0"/>
            <a:t>Build Roadmap</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FC36D892-9FD2-45A4-8B3A-D7ED7846924C}" type="parTrans" cxnId="{69904A3C-F85F-4646-980F-697C8578536F}">
      <dgm:prSet/>
      <dgm:spPr/>
      <dgm:t>
        <a:bodyPr/>
        <a:lstStyle/>
        <a:p>
          <a:endParaRPr lang="en-US"/>
        </a:p>
      </dgm:t>
    </dgm:pt>
    <dgm:pt modelId="{932C1675-CDB5-41C6-A096-FD53C3919842}" type="sibTrans" cxnId="{69904A3C-F85F-4646-980F-697C8578536F}">
      <dgm:prSet/>
      <dgm:spPr/>
      <dgm:t>
        <a:bodyPr/>
        <a:lstStyle/>
        <a:p>
          <a:endParaRPr lang="en-US"/>
        </a:p>
      </dgm:t>
    </dgm:pt>
    <dgm:pt modelId="{8588B414-CCAE-4711-BC51-5D17A49A3F00}">
      <dgm:prSet phldrT="[Text]"/>
      <dgm:spPr>
        <a:effectLst/>
        <a:scene3d>
          <a:camera prst="orthographicFront"/>
          <a:lightRig rig="threePt" dir="t"/>
        </a:scene3d>
        <a:sp3d>
          <a:bevelT w="165100" prst="coolSlant"/>
        </a:sp3d>
      </dgm:spPr>
      <dgm:t>
        <a:bodyPr/>
        <a:lstStyle/>
        <a:p>
          <a:r>
            <a:rPr lang="en-US" dirty="0"/>
            <a:t>Establish Governance</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A77BEB1F-70B7-43FC-9CA0-014DF78841B4}" type="parTrans" cxnId="{13089D5C-A876-42C8-A64F-D707DB0DDFE3}">
      <dgm:prSet/>
      <dgm:spPr/>
      <dgm:t>
        <a:bodyPr/>
        <a:lstStyle/>
        <a:p>
          <a:endParaRPr lang="en-US"/>
        </a:p>
      </dgm:t>
    </dgm:pt>
    <dgm:pt modelId="{1BBE9DB3-DB2C-4B35-BE3C-A45F624DBAC7}" type="sibTrans" cxnId="{13089D5C-A876-42C8-A64F-D707DB0DDFE3}">
      <dgm:prSet/>
      <dgm:spPr/>
      <dgm:t>
        <a:bodyPr/>
        <a:lstStyle/>
        <a:p>
          <a:endParaRPr lang="en-US"/>
        </a:p>
      </dgm:t>
    </dgm:pt>
    <dgm:pt modelId="{F13D4E9B-D20E-49BB-956D-D660F96AEF37}">
      <dgm:prSet phldrT="[Text]"/>
      <dgm:spPr>
        <a:effectLst>
          <a:glow rad="139700">
            <a:schemeClr val="accent2">
              <a:satMod val="175000"/>
              <a:alpha val="40000"/>
            </a:schemeClr>
          </a:glow>
        </a:effectLst>
        <a:scene3d>
          <a:camera prst="orthographicFront"/>
          <a:lightRig rig="threePt" dir="t"/>
        </a:scene3d>
        <a:sp3d>
          <a:bevelT prst="relaxedInset"/>
        </a:sp3d>
      </dgm:spPr>
      <dgm:t>
        <a:bodyPr/>
        <a:lstStyle/>
        <a:p>
          <a:r>
            <a:rPr lang="en-US" dirty="0"/>
            <a:t>Execute Programs</a:t>
          </a:r>
        </a:p>
      </dgm:t>
    </dgm:pt>
    <dgm:pt modelId="{8FD965E1-E067-43C6-AEFC-861F42AE4348}" type="parTrans" cxnId="{B6EF2194-7501-4795-8EC2-2033B5BD777F}">
      <dgm:prSet/>
      <dgm:spPr/>
      <dgm:t>
        <a:bodyPr/>
        <a:lstStyle/>
        <a:p>
          <a:endParaRPr lang="en-US"/>
        </a:p>
      </dgm:t>
    </dgm:pt>
    <dgm:pt modelId="{4204D366-F969-4EFB-ADC8-68ABAF5A5BC1}" type="sibTrans" cxnId="{B6EF2194-7501-4795-8EC2-2033B5BD777F}">
      <dgm:prSet/>
      <dgm:spPr/>
      <dgm:t>
        <a:bodyPr/>
        <a:lstStyle/>
        <a:p>
          <a:endParaRPr lang="en-US"/>
        </a:p>
      </dgm:t>
    </dgm:pt>
    <dgm:pt modelId="{18CFAC2F-1DD4-44F4-9841-B784E1ED4F03}" type="pres">
      <dgm:prSet presAssocID="{79070FE2-BEC4-4500-88B1-905A4D8FC1FE}" presName="Name0" presStyleCnt="0">
        <dgm:presLayoutVars>
          <dgm:dir/>
          <dgm:animLvl val="lvl"/>
          <dgm:resizeHandles val="exact"/>
        </dgm:presLayoutVars>
      </dgm:prSet>
      <dgm:spPr/>
    </dgm:pt>
    <dgm:pt modelId="{6BBA91F4-AD9A-4DDE-BC9F-63A433F71BBB}" type="pres">
      <dgm:prSet presAssocID="{45F74E35-41BB-443B-AA82-BB5195A59698}" presName="parTxOnly" presStyleLbl="node1" presStyleIdx="0" presStyleCnt="6">
        <dgm:presLayoutVars>
          <dgm:chMax val="0"/>
          <dgm:chPref val="0"/>
          <dgm:bulletEnabled val="1"/>
        </dgm:presLayoutVars>
      </dgm:prSet>
      <dgm:spPr/>
    </dgm:pt>
    <dgm:pt modelId="{A7AFAB1E-DEE2-48F8-AE2D-D7C272EB5574}" type="pres">
      <dgm:prSet presAssocID="{BFB2387D-5DF9-4AE4-99A0-ED747388492E}" presName="parTxOnlySpace" presStyleCnt="0"/>
      <dgm:spPr/>
    </dgm:pt>
    <dgm:pt modelId="{92E6712F-CBE7-4AE8-A4A5-68AD9CEC1F05}" type="pres">
      <dgm:prSet presAssocID="{0B6D8506-7D22-4A6B-9D8E-0D031EF97CD2}" presName="parTxOnly" presStyleLbl="node1" presStyleIdx="1" presStyleCnt="6">
        <dgm:presLayoutVars>
          <dgm:chMax val="0"/>
          <dgm:chPref val="0"/>
          <dgm:bulletEnabled val="1"/>
        </dgm:presLayoutVars>
      </dgm:prSet>
      <dgm:spPr/>
    </dgm:pt>
    <dgm:pt modelId="{DF7BB0A4-5AA0-455C-981E-0294EE8ECFB1}" type="pres">
      <dgm:prSet presAssocID="{BF085DD3-D86C-412B-BEB1-2B04F296182C}" presName="parTxOnlySpace" presStyleCnt="0"/>
      <dgm:spPr/>
    </dgm:pt>
    <dgm:pt modelId="{DEDD2FB0-D6B3-4488-8683-2C126A315D88}" type="pres">
      <dgm:prSet presAssocID="{63011070-43A8-470D-8A6D-864F77F32B81}" presName="parTxOnly" presStyleLbl="node1" presStyleIdx="2" presStyleCnt="6">
        <dgm:presLayoutVars>
          <dgm:chMax val="0"/>
          <dgm:chPref val="0"/>
          <dgm:bulletEnabled val="1"/>
        </dgm:presLayoutVars>
      </dgm:prSet>
      <dgm:spPr/>
    </dgm:pt>
    <dgm:pt modelId="{BBBDA80E-28E0-436F-B989-4EEB0FA20678}" type="pres">
      <dgm:prSet presAssocID="{75BBF709-95A3-4DC8-8508-5405DA4473D1}" presName="parTxOnlySpace" presStyleCnt="0"/>
      <dgm:spPr/>
    </dgm:pt>
    <dgm:pt modelId="{02279208-4A0C-4640-A646-E766E499515C}" type="pres">
      <dgm:prSet presAssocID="{8E1A5F7B-F551-4E16-8FFE-038B0678F9B2}" presName="parTxOnly" presStyleLbl="node1" presStyleIdx="3" presStyleCnt="6">
        <dgm:presLayoutVars>
          <dgm:chMax val="0"/>
          <dgm:chPref val="0"/>
          <dgm:bulletEnabled val="1"/>
        </dgm:presLayoutVars>
      </dgm:prSet>
      <dgm:spPr/>
    </dgm:pt>
    <dgm:pt modelId="{0AE38B2C-2E58-4874-9A1C-1C01E3DD081A}" type="pres">
      <dgm:prSet presAssocID="{932C1675-CDB5-41C6-A096-FD53C3919842}" presName="parTxOnlySpace" presStyleCnt="0"/>
      <dgm:spPr/>
    </dgm:pt>
    <dgm:pt modelId="{F448E021-883D-4532-800C-0D6BB4AF80BF}" type="pres">
      <dgm:prSet presAssocID="{8588B414-CCAE-4711-BC51-5D17A49A3F00}" presName="parTxOnly" presStyleLbl="node1" presStyleIdx="4" presStyleCnt="6">
        <dgm:presLayoutVars>
          <dgm:chMax val="0"/>
          <dgm:chPref val="0"/>
          <dgm:bulletEnabled val="1"/>
        </dgm:presLayoutVars>
      </dgm:prSet>
      <dgm:spPr/>
    </dgm:pt>
    <dgm:pt modelId="{1CD98F78-FB12-4655-83DB-C34E03C7AA94}" type="pres">
      <dgm:prSet presAssocID="{1BBE9DB3-DB2C-4B35-BE3C-A45F624DBAC7}" presName="parTxOnlySpace" presStyleCnt="0"/>
      <dgm:spPr/>
    </dgm:pt>
    <dgm:pt modelId="{149A2D75-6145-4E82-8646-704B325019FA}" type="pres">
      <dgm:prSet presAssocID="{F13D4E9B-D20E-49BB-956D-D660F96AEF37}" presName="parTxOnly" presStyleLbl="node1" presStyleIdx="5" presStyleCnt="6">
        <dgm:presLayoutVars>
          <dgm:chMax val="0"/>
          <dgm:chPref val="0"/>
          <dgm:bulletEnabled val="1"/>
        </dgm:presLayoutVars>
      </dgm:prSet>
      <dgm:spPr/>
    </dgm:pt>
  </dgm:ptLst>
  <dgm:cxnLst>
    <dgm:cxn modelId="{658B671D-9B19-4ABB-A63F-0E2DF073F269}" srcId="{79070FE2-BEC4-4500-88B1-905A4D8FC1FE}" destId="{63011070-43A8-470D-8A6D-864F77F32B81}" srcOrd="2" destOrd="0" parTransId="{FDDF5413-486B-4D2C-854C-6A25757038A5}" sibTransId="{75BBF709-95A3-4DC8-8508-5405DA4473D1}"/>
    <dgm:cxn modelId="{69904A3C-F85F-4646-980F-697C8578536F}" srcId="{79070FE2-BEC4-4500-88B1-905A4D8FC1FE}" destId="{8E1A5F7B-F551-4E16-8FFE-038B0678F9B2}" srcOrd="3" destOrd="0" parTransId="{FC36D892-9FD2-45A4-8B3A-D7ED7846924C}" sibTransId="{932C1675-CDB5-41C6-A096-FD53C3919842}"/>
    <dgm:cxn modelId="{E21EAF5B-83CA-48F6-B287-39CA1E13F4EA}" type="presOf" srcId="{63011070-43A8-470D-8A6D-864F77F32B81}" destId="{DEDD2FB0-D6B3-4488-8683-2C126A315D88}" srcOrd="0" destOrd="0" presId="urn:microsoft.com/office/officeart/2005/8/layout/chevron1"/>
    <dgm:cxn modelId="{13089D5C-A876-42C8-A64F-D707DB0DDFE3}" srcId="{79070FE2-BEC4-4500-88B1-905A4D8FC1FE}" destId="{8588B414-CCAE-4711-BC51-5D17A49A3F00}" srcOrd="4" destOrd="0" parTransId="{A77BEB1F-70B7-43FC-9CA0-014DF78841B4}" sibTransId="{1BBE9DB3-DB2C-4B35-BE3C-A45F624DBAC7}"/>
    <dgm:cxn modelId="{729AD861-4637-4986-A355-63E6ABE941B7}" type="presOf" srcId="{79070FE2-BEC4-4500-88B1-905A4D8FC1FE}" destId="{18CFAC2F-1DD4-44F4-9841-B784E1ED4F03}" srcOrd="0" destOrd="0" presId="urn:microsoft.com/office/officeart/2005/8/layout/chevron1"/>
    <dgm:cxn modelId="{C6E2FC49-7273-48AC-BAF5-C64CE1CEB1F6}" type="presOf" srcId="{F13D4E9B-D20E-49BB-956D-D660F96AEF37}" destId="{149A2D75-6145-4E82-8646-704B325019FA}" srcOrd="0" destOrd="0" presId="urn:microsoft.com/office/officeart/2005/8/layout/chevron1"/>
    <dgm:cxn modelId="{B6EF2194-7501-4795-8EC2-2033B5BD777F}" srcId="{79070FE2-BEC4-4500-88B1-905A4D8FC1FE}" destId="{F13D4E9B-D20E-49BB-956D-D660F96AEF37}" srcOrd="5" destOrd="0" parTransId="{8FD965E1-E067-43C6-AEFC-861F42AE4348}" sibTransId="{4204D366-F969-4EFB-ADC8-68ABAF5A5BC1}"/>
    <dgm:cxn modelId="{1D7D8EA8-28A5-4983-87FA-AFF1E102386C}" type="presOf" srcId="{8588B414-CCAE-4711-BC51-5D17A49A3F00}" destId="{F448E021-883D-4532-800C-0D6BB4AF80BF}" srcOrd="0" destOrd="0" presId="urn:microsoft.com/office/officeart/2005/8/layout/chevron1"/>
    <dgm:cxn modelId="{6B5620AD-391E-4C59-AA0F-B3422320EC3E}" type="presOf" srcId="{8E1A5F7B-F551-4E16-8FFE-038B0678F9B2}" destId="{02279208-4A0C-4640-A646-E766E499515C}" srcOrd="0" destOrd="0" presId="urn:microsoft.com/office/officeart/2005/8/layout/chevron1"/>
    <dgm:cxn modelId="{0069CCC7-E290-4AC6-8C70-C327CD874F1F}" srcId="{79070FE2-BEC4-4500-88B1-905A4D8FC1FE}" destId="{45F74E35-41BB-443B-AA82-BB5195A59698}" srcOrd="0" destOrd="0" parTransId="{405D4067-A85C-48D4-A775-BBEB4BDBE94F}" sibTransId="{BFB2387D-5DF9-4AE4-99A0-ED747388492E}"/>
    <dgm:cxn modelId="{93981BE5-C098-47BA-940E-EA610923D5F4}" type="presOf" srcId="{45F74E35-41BB-443B-AA82-BB5195A59698}" destId="{6BBA91F4-AD9A-4DDE-BC9F-63A433F71BBB}" srcOrd="0" destOrd="0" presId="urn:microsoft.com/office/officeart/2005/8/layout/chevron1"/>
    <dgm:cxn modelId="{DAFBEFE8-2D67-4AB4-A6AB-F76BDB58F4FD}" type="presOf" srcId="{0B6D8506-7D22-4A6B-9D8E-0D031EF97CD2}" destId="{92E6712F-CBE7-4AE8-A4A5-68AD9CEC1F05}" srcOrd="0" destOrd="0" presId="urn:microsoft.com/office/officeart/2005/8/layout/chevron1"/>
    <dgm:cxn modelId="{B416EEFC-A924-4DB0-B251-43E4E2E7B461}" srcId="{79070FE2-BEC4-4500-88B1-905A4D8FC1FE}" destId="{0B6D8506-7D22-4A6B-9D8E-0D031EF97CD2}" srcOrd="1" destOrd="0" parTransId="{6AE9B844-229C-45D3-B2F4-E283DE29E5A3}" sibTransId="{BF085DD3-D86C-412B-BEB1-2B04F296182C}"/>
    <dgm:cxn modelId="{CA48EFBB-F15F-4237-88C2-BCDF8E69687D}" type="presParOf" srcId="{18CFAC2F-1DD4-44F4-9841-B784E1ED4F03}" destId="{6BBA91F4-AD9A-4DDE-BC9F-63A433F71BBB}" srcOrd="0" destOrd="0" presId="urn:microsoft.com/office/officeart/2005/8/layout/chevron1"/>
    <dgm:cxn modelId="{A0599B40-2045-4960-8002-BD460448D89E}" type="presParOf" srcId="{18CFAC2F-1DD4-44F4-9841-B784E1ED4F03}" destId="{A7AFAB1E-DEE2-48F8-AE2D-D7C272EB5574}" srcOrd="1" destOrd="0" presId="urn:microsoft.com/office/officeart/2005/8/layout/chevron1"/>
    <dgm:cxn modelId="{E7667DBB-B2A3-4F75-9D9C-6C883259D95E}" type="presParOf" srcId="{18CFAC2F-1DD4-44F4-9841-B784E1ED4F03}" destId="{92E6712F-CBE7-4AE8-A4A5-68AD9CEC1F05}" srcOrd="2" destOrd="0" presId="urn:microsoft.com/office/officeart/2005/8/layout/chevron1"/>
    <dgm:cxn modelId="{21490499-FE92-4418-9792-9DD2373483FC}" type="presParOf" srcId="{18CFAC2F-1DD4-44F4-9841-B784E1ED4F03}" destId="{DF7BB0A4-5AA0-455C-981E-0294EE8ECFB1}" srcOrd="3" destOrd="0" presId="urn:microsoft.com/office/officeart/2005/8/layout/chevron1"/>
    <dgm:cxn modelId="{979D71AF-7FB6-447E-9E79-B192C2010560}" type="presParOf" srcId="{18CFAC2F-1DD4-44F4-9841-B784E1ED4F03}" destId="{DEDD2FB0-D6B3-4488-8683-2C126A315D88}" srcOrd="4" destOrd="0" presId="urn:microsoft.com/office/officeart/2005/8/layout/chevron1"/>
    <dgm:cxn modelId="{D0BE7A44-B87E-4EEF-AC00-8626B4794925}" type="presParOf" srcId="{18CFAC2F-1DD4-44F4-9841-B784E1ED4F03}" destId="{BBBDA80E-28E0-436F-B989-4EEB0FA20678}" srcOrd="5" destOrd="0" presId="urn:microsoft.com/office/officeart/2005/8/layout/chevron1"/>
    <dgm:cxn modelId="{F932F867-19B9-40FB-A642-1E41C8F1B900}" type="presParOf" srcId="{18CFAC2F-1DD4-44F4-9841-B784E1ED4F03}" destId="{02279208-4A0C-4640-A646-E766E499515C}" srcOrd="6" destOrd="0" presId="urn:microsoft.com/office/officeart/2005/8/layout/chevron1"/>
    <dgm:cxn modelId="{F7263D43-5B4D-4562-8DDE-73D7627716A7}" type="presParOf" srcId="{18CFAC2F-1DD4-44F4-9841-B784E1ED4F03}" destId="{0AE38B2C-2E58-4874-9A1C-1C01E3DD081A}" srcOrd="7" destOrd="0" presId="urn:microsoft.com/office/officeart/2005/8/layout/chevron1"/>
    <dgm:cxn modelId="{68F4BF9F-B4FA-4451-B8B9-4948722A8937}" type="presParOf" srcId="{18CFAC2F-1DD4-44F4-9841-B784E1ED4F03}" destId="{F448E021-883D-4532-800C-0D6BB4AF80BF}" srcOrd="8" destOrd="0" presId="urn:microsoft.com/office/officeart/2005/8/layout/chevron1"/>
    <dgm:cxn modelId="{C848EF86-9B75-4AF6-838B-34F59D159D9B}" type="presParOf" srcId="{18CFAC2F-1DD4-44F4-9841-B784E1ED4F03}" destId="{1CD98F78-FB12-4655-83DB-C34E03C7AA94}" srcOrd="9" destOrd="0" presId="urn:microsoft.com/office/officeart/2005/8/layout/chevron1"/>
    <dgm:cxn modelId="{98C90DDA-C37C-4FEF-AA94-CE4C4A46E362}" type="presParOf" srcId="{18CFAC2F-1DD4-44F4-9841-B784E1ED4F03}" destId="{149A2D75-6145-4E82-8646-704B325019FA}"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C7CDE0-FE69-4F81-B45E-04F937D7BF1F}" type="doc">
      <dgm:prSet loTypeId="urn:microsoft.com/office/officeart/2005/8/layout/chevron1" loCatId="process" qsTypeId="urn:microsoft.com/office/officeart/2005/8/quickstyle/simple5" qsCatId="simple" csTypeId="urn:microsoft.com/office/officeart/2005/8/colors/accent1_2" csCatId="accent1" phldr="1"/>
      <dgm:spPr/>
    </dgm:pt>
    <dgm:pt modelId="{B98A409A-E5E6-47F2-8490-E6F88B84DE4A}">
      <dgm:prSet phldrT="[Text]"/>
      <dgm:spPr>
        <a:effectLst/>
      </dgm:spPr>
      <dgm:t>
        <a:bodyPr/>
        <a:lstStyle/>
        <a:p>
          <a:r>
            <a:rPr lang="en-US" dirty="0"/>
            <a:t>Architecture Vision</a:t>
          </a:r>
        </a:p>
      </dgm:t>
    </dgm:pt>
    <dgm:pt modelId="{3D1A827D-8DFD-40E1-94D1-91BD7EEF5C82}" type="parTrans" cxnId="{EEC8A69A-58BF-4412-80C2-7ABE03C7F22D}">
      <dgm:prSet/>
      <dgm:spPr/>
      <dgm:t>
        <a:bodyPr/>
        <a:lstStyle/>
        <a:p>
          <a:endParaRPr lang="en-US"/>
        </a:p>
      </dgm:t>
    </dgm:pt>
    <dgm:pt modelId="{DDAA5E01-F691-4F70-A414-112312F0448B}" type="sibTrans" cxnId="{EEC8A69A-58BF-4412-80C2-7ABE03C7F22D}">
      <dgm:prSet/>
      <dgm:spPr/>
      <dgm:t>
        <a:bodyPr/>
        <a:lstStyle/>
        <a:p>
          <a:endParaRPr lang="en-US"/>
        </a:p>
      </dgm:t>
    </dgm:pt>
    <dgm:pt modelId="{BBEBB64C-51DE-4DF0-B1CE-F076BEE77BA7}">
      <dgm:prSet phldrT="[Text]"/>
      <dgm:spPr>
        <a:effectLst/>
      </dgm:spPr>
      <dgm:t>
        <a:bodyPr/>
        <a:lstStyle/>
        <a:p>
          <a:r>
            <a:rPr lang="en-US" dirty="0"/>
            <a:t>Current State</a:t>
          </a:r>
        </a:p>
      </dgm:t>
    </dgm:pt>
    <dgm:pt modelId="{BDF10596-B244-4966-9596-26532E9158AB}" type="parTrans" cxnId="{3F878E59-9B45-410F-8959-B9A4C982D002}">
      <dgm:prSet/>
      <dgm:spPr/>
      <dgm:t>
        <a:bodyPr/>
        <a:lstStyle/>
        <a:p>
          <a:endParaRPr lang="en-US"/>
        </a:p>
      </dgm:t>
    </dgm:pt>
    <dgm:pt modelId="{3956D160-6DAA-4C84-BA1E-6EAC887DFCD0}" type="sibTrans" cxnId="{3F878E59-9B45-410F-8959-B9A4C982D002}">
      <dgm:prSet/>
      <dgm:spPr/>
      <dgm:t>
        <a:bodyPr/>
        <a:lstStyle/>
        <a:p>
          <a:endParaRPr lang="en-US"/>
        </a:p>
      </dgm:t>
    </dgm:pt>
    <dgm:pt modelId="{9E000620-E3FB-49E0-A767-244DDF1487BD}">
      <dgm:prSet phldrT="[Text]"/>
      <dgm:spPr>
        <a:effectLst/>
      </dgm:spPr>
      <dgm:t>
        <a:bodyPr/>
        <a:lstStyle/>
        <a:p>
          <a:r>
            <a:rPr lang="en-US" dirty="0"/>
            <a:t>Future State</a:t>
          </a:r>
        </a:p>
      </dgm:t>
    </dgm:pt>
    <dgm:pt modelId="{02100221-6422-452C-8562-81A39F969391}" type="parTrans" cxnId="{C364C669-2862-4A25-8BA9-39620E8D8540}">
      <dgm:prSet/>
      <dgm:spPr/>
      <dgm:t>
        <a:bodyPr/>
        <a:lstStyle/>
        <a:p>
          <a:endParaRPr lang="en-US"/>
        </a:p>
      </dgm:t>
    </dgm:pt>
    <dgm:pt modelId="{3FE112D9-98E5-42B4-B20C-CB501703D652}" type="sibTrans" cxnId="{C364C669-2862-4A25-8BA9-39620E8D8540}">
      <dgm:prSet/>
      <dgm:spPr/>
      <dgm:t>
        <a:bodyPr/>
        <a:lstStyle/>
        <a:p>
          <a:endParaRPr lang="en-US"/>
        </a:p>
      </dgm:t>
    </dgm:pt>
    <dgm:pt modelId="{70B29A53-3CF7-48E3-B342-E228D6BBBEE1}">
      <dgm:prSet phldrT="[Text]"/>
      <dgm:spPr>
        <a:effectLst/>
      </dgm:spPr>
      <dgm:t>
        <a:bodyPr/>
        <a:lstStyle/>
        <a:p>
          <a:r>
            <a:rPr lang="en-US" dirty="0"/>
            <a:t>Strategic Roadmap</a:t>
          </a:r>
        </a:p>
      </dgm:t>
    </dgm:pt>
    <dgm:pt modelId="{D15FBFA4-B207-4675-80FE-91F52AD1B5E2}" type="parTrans" cxnId="{0562BD7D-A266-4E19-80E4-D941F9D106CD}">
      <dgm:prSet/>
      <dgm:spPr/>
      <dgm:t>
        <a:bodyPr/>
        <a:lstStyle/>
        <a:p>
          <a:endParaRPr lang="en-US"/>
        </a:p>
      </dgm:t>
    </dgm:pt>
    <dgm:pt modelId="{334A34C1-5422-4665-A759-69174E5FF19A}" type="sibTrans" cxnId="{0562BD7D-A266-4E19-80E4-D941F9D106CD}">
      <dgm:prSet/>
      <dgm:spPr/>
      <dgm:t>
        <a:bodyPr/>
        <a:lstStyle/>
        <a:p>
          <a:endParaRPr lang="en-US"/>
        </a:p>
      </dgm:t>
    </dgm:pt>
    <dgm:pt modelId="{5FF7188D-BDDE-4E80-BFC2-C0833145DD10}">
      <dgm:prSet phldrT="[Text]"/>
      <dgm:spPr>
        <a:effectLst/>
      </dgm:spPr>
      <dgm:t>
        <a:bodyPr/>
        <a:lstStyle/>
        <a:p>
          <a:r>
            <a:rPr lang="en-US" dirty="0"/>
            <a:t>Governance</a:t>
          </a:r>
        </a:p>
      </dgm:t>
    </dgm:pt>
    <dgm:pt modelId="{42ED61D6-C523-4107-A3AE-ADA58950148C}" type="parTrans" cxnId="{064160AD-F750-4CCB-93B0-193299CCEE55}">
      <dgm:prSet/>
      <dgm:spPr/>
      <dgm:t>
        <a:bodyPr/>
        <a:lstStyle/>
        <a:p>
          <a:endParaRPr lang="en-US"/>
        </a:p>
      </dgm:t>
    </dgm:pt>
    <dgm:pt modelId="{717F5D41-ACFB-44CA-9C34-64A5C110F1FA}" type="sibTrans" cxnId="{064160AD-F750-4CCB-93B0-193299CCEE55}">
      <dgm:prSet/>
      <dgm:spPr/>
      <dgm:t>
        <a:bodyPr/>
        <a:lstStyle/>
        <a:p>
          <a:endParaRPr lang="en-US"/>
        </a:p>
      </dgm:t>
    </dgm:pt>
    <dgm:pt modelId="{87D1F87D-CE34-44C3-970A-2F7DCA622A24}">
      <dgm:prSet phldrT="[Text]"/>
      <dgm:spPr>
        <a:effectLst>
          <a:glow rad="228600">
            <a:schemeClr val="accent6">
              <a:satMod val="175000"/>
              <a:alpha val="40000"/>
            </a:schemeClr>
          </a:glow>
        </a:effectLst>
      </dgm:spPr>
      <dgm:t>
        <a:bodyPr/>
        <a:lstStyle/>
        <a:p>
          <a:r>
            <a:rPr lang="en-US" dirty="0"/>
            <a:t>Business Case</a:t>
          </a:r>
        </a:p>
      </dgm:t>
    </dgm:pt>
    <dgm:pt modelId="{1EC34ECD-8AB5-4B5D-8A31-98AF2DCAA884}" type="parTrans" cxnId="{C03EA876-7124-42ED-BC18-3A040B3DD13D}">
      <dgm:prSet/>
      <dgm:spPr/>
      <dgm:t>
        <a:bodyPr/>
        <a:lstStyle/>
        <a:p>
          <a:endParaRPr lang="en-US"/>
        </a:p>
      </dgm:t>
    </dgm:pt>
    <dgm:pt modelId="{A363313F-F83C-4335-949D-419FD8107350}" type="sibTrans" cxnId="{C03EA876-7124-42ED-BC18-3A040B3DD13D}">
      <dgm:prSet/>
      <dgm:spPr/>
      <dgm:t>
        <a:bodyPr/>
        <a:lstStyle/>
        <a:p>
          <a:endParaRPr lang="en-US"/>
        </a:p>
      </dgm:t>
    </dgm:pt>
    <dgm:pt modelId="{0280DAE9-6DBE-4BF3-8A80-EE7524112073}" type="pres">
      <dgm:prSet presAssocID="{AAC7CDE0-FE69-4F81-B45E-04F937D7BF1F}" presName="Name0" presStyleCnt="0">
        <dgm:presLayoutVars>
          <dgm:dir/>
          <dgm:animLvl val="lvl"/>
          <dgm:resizeHandles val="exact"/>
        </dgm:presLayoutVars>
      </dgm:prSet>
      <dgm:spPr/>
    </dgm:pt>
    <dgm:pt modelId="{35851748-0945-4246-909F-C43C86F49F67}" type="pres">
      <dgm:prSet presAssocID="{B98A409A-E5E6-47F2-8490-E6F88B84DE4A}" presName="parTxOnly" presStyleLbl="node1" presStyleIdx="0" presStyleCnt="6">
        <dgm:presLayoutVars>
          <dgm:chMax val="0"/>
          <dgm:chPref val="0"/>
          <dgm:bulletEnabled val="1"/>
        </dgm:presLayoutVars>
      </dgm:prSet>
      <dgm:spPr/>
    </dgm:pt>
    <dgm:pt modelId="{2D6E7671-914C-49F3-B392-D284CD1EAC9F}" type="pres">
      <dgm:prSet presAssocID="{DDAA5E01-F691-4F70-A414-112312F0448B}" presName="parTxOnlySpace" presStyleCnt="0"/>
      <dgm:spPr/>
    </dgm:pt>
    <dgm:pt modelId="{7B8E0AAB-264F-4AD9-B2F2-6B128FBB52E7}" type="pres">
      <dgm:prSet presAssocID="{BBEBB64C-51DE-4DF0-B1CE-F076BEE77BA7}" presName="parTxOnly" presStyleLbl="node1" presStyleIdx="1" presStyleCnt="6">
        <dgm:presLayoutVars>
          <dgm:chMax val="0"/>
          <dgm:chPref val="0"/>
          <dgm:bulletEnabled val="1"/>
        </dgm:presLayoutVars>
      </dgm:prSet>
      <dgm:spPr/>
    </dgm:pt>
    <dgm:pt modelId="{0302C90E-5E18-42C4-A891-5B5E45C75F6A}" type="pres">
      <dgm:prSet presAssocID="{3956D160-6DAA-4C84-BA1E-6EAC887DFCD0}" presName="parTxOnlySpace" presStyleCnt="0"/>
      <dgm:spPr/>
    </dgm:pt>
    <dgm:pt modelId="{4F5298DA-3809-444C-B185-C67CD9CF92BC}" type="pres">
      <dgm:prSet presAssocID="{9E000620-E3FB-49E0-A767-244DDF1487BD}" presName="parTxOnly" presStyleLbl="node1" presStyleIdx="2" presStyleCnt="6">
        <dgm:presLayoutVars>
          <dgm:chMax val="0"/>
          <dgm:chPref val="0"/>
          <dgm:bulletEnabled val="1"/>
        </dgm:presLayoutVars>
      </dgm:prSet>
      <dgm:spPr/>
    </dgm:pt>
    <dgm:pt modelId="{1418818C-F7E9-4ECE-B138-E08005316FE4}" type="pres">
      <dgm:prSet presAssocID="{3FE112D9-98E5-42B4-B20C-CB501703D652}" presName="parTxOnlySpace" presStyleCnt="0"/>
      <dgm:spPr/>
    </dgm:pt>
    <dgm:pt modelId="{A4261AEC-D411-4187-B88D-FDF5CBE52AED}" type="pres">
      <dgm:prSet presAssocID="{70B29A53-3CF7-48E3-B342-E228D6BBBEE1}" presName="parTxOnly" presStyleLbl="node1" presStyleIdx="3" presStyleCnt="6">
        <dgm:presLayoutVars>
          <dgm:chMax val="0"/>
          <dgm:chPref val="0"/>
          <dgm:bulletEnabled val="1"/>
        </dgm:presLayoutVars>
      </dgm:prSet>
      <dgm:spPr/>
    </dgm:pt>
    <dgm:pt modelId="{D03C84AF-8786-4815-BE19-8834A8257790}" type="pres">
      <dgm:prSet presAssocID="{334A34C1-5422-4665-A759-69174E5FF19A}" presName="parTxOnlySpace" presStyleCnt="0"/>
      <dgm:spPr/>
    </dgm:pt>
    <dgm:pt modelId="{7B4DCE52-F792-4056-8F39-D8EFCC36EFB4}" type="pres">
      <dgm:prSet presAssocID="{5FF7188D-BDDE-4E80-BFC2-C0833145DD10}" presName="parTxOnly" presStyleLbl="node1" presStyleIdx="4" presStyleCnt="6">
        <dgm:presLayoutVars>
          <dgm:chMax val="0"/>
          <dgm:chPref val="0"/>
          <dgm:bulletEnabled val="1"/>
        </dgm:presLayoutVars>
      </dgm:prSet>
      <dgm:spPr/>
    </dgm:pt>
    <dgm:pt modelId="{14656893-5DC8-42D0-A2BB-DA88CF016940}" type="pres">
      <dgm:prSet presAssocID="{717F5D41-ACFB-44CA-9C34-64A5C110F1FA}" presName="parTxOnlySpace" presStyleCnt="0"/>
      <dgm:spPr/>
    </dgm:pt>
    <dgm:pt modelId="{799AA0FD-EE37-45A8-BBFF-97ECF16D33C9}" type="pres">
      <dgm:prSet presAssocID="{87D1F87D-CE34-44C3-970A-2F7DCA622A24}" presName="parTxOnly" presStyleLbl="node1" presStyleIdx="5" presStyleCnt="6">
        <dgm:presLayoutVars>
          <dgm:chMax val="0"/>
          <dgm:chPref val="0"/>
          <dgm:bulletEnabled val="1"/>
        </dgm:presLayoutVars>
      </dgm:prSet>
      <dgm:spPr/>
    </dgm:pt>
  </dgm:ptLst>
  <dgm:cxnLst>
    <dgm:cxn modelId="{65870F03-4C77-492B-993C-2E3E17F1A6CC}" type="presOf" srcId="{5FF7188D-BDDE-4E80-BFC2-C0833145DD10}" destId="{7B4DCE52-F792-4056-8F39-D8EFCC36EFB4}" srcOrd="0" destOrd="0" presId="urn:microsoft.com/office/officeart/2005/8/layout/chevron1"/>
    <dgm:cxn modelId="{CA411939-CE60-4F59-A394-64966E72FB09}" type="presOf" srcId="{9E000620-E3FB-49E0-A767-244DDF1487BD}" destId="{4F5298DA-3809-444C-B185-C67CD9CF92BC}" srcOrd="0" destOrd="0" presId="urn:microsoft.com/office/officeart/2005/8/layout/chevron1"/>
    <dgm:cxn modelId="{6E933448-5761-416F-B71C-413E5D312327}" type="presOf" srcId="{AAC7CDE0-FE69-4F81-B45E-04F937D7BF1F}" destId="{0280DAE9-6DBE-4BF3-8A80-EE7524112073}" srcOrd="0" destOrd="0" presId="urn:microsoft.com/office/officeart/2005/8/layout/chevron1"/>
    <dgm:cxn modelId="{C364C669-2862-4A25-8BA9-39620E8D8540}" srcId="{AAC7CDE0-FE69-4F81-B45E-04F937D7BF1F}" destId="{9E000620-E3FB-49E0-A767-244DDF1487BD}" srcOrd="2" destOrd="0" parTransId="{02100221-6422-452C-8562-81A39F969391}" sibTransId="{3FE112D9-98E5-42B4-B20C-CB501703D652}"/>
    <dgm:cxn modelId="{C03EA876-7124-42ED-BC18-3A040B3DD13D}" srcId="{AAC7CDE0-FE69-4F81-B45E-04F937D7BF1F}" destId="{87D1F87D-CE34-44C3-970A-2F7DCA622A24}" srcOrd="5" destOrd="0" parTransId="{1EC34ECD-8AB5-4B5D-8A31-98AF2DCAA884}" sibTransId="{A363313F-F83C-4335-949D-419FD8107350}"/>
    <dgm:cxn modelId="{3F878E59-9B45-410F-8959-B9A4C982D002}" srcId="{AAC7CDE0-FE69-4F81-B45E-04F937D7BF1F}" destId="{BBEBB64C-51DE-4DF0-B1CE-F076BEE77BA7}" srcOrd="1" destOrd="0" parTransId="{BDF10596-B244-4966-9596-26532E9158AB}" sibTransId="{3956D160-6DAA-4C84-BA1E-6EAC887DFCD0}"/>
    <dgm:cxn modelId="{0562BD7D-A266-4E19-80E4-D941F9D106CD}" srcId="{AAC7CDE0-FE69-4F81-B45E-04F937D7BF1F}" destId="{70B29A53-3CF7-48E3-B342-E228D6BBBEE1}" srcOrd="3" destOrd="0" parTransId="{D15FBFA4-B207-4675-80FE-91F52AD1B5E2}" sibTransId="{334A34C1-5422-4665-A759-69174E5FF19A}"/>
    <dgm:cxn modelId="{EEC8A69A-58BF-4412-80C2-7ABE03C7F22D}" srcId="{AAC7CDE0-FE69-4F81-B45E-04F937D7BF1F}" destId="{B98A409A-E5E6-47F2-8490-E6F88B84DE4A}" srcOrd="0" destOrd="0" parTransId="{3D1A827D-8DFD-40E1-94D1-91BD7EEF5C82}" sibTransId="{DDAA5E01-F691-4F70-A414-112312F0448B}"/>
    <dgm:cxn modelId="{064160AD-F750-4CCB-93B0-193299CCEE55}" srcId="{AAC7CDE0-FE69-4F81-B45E-04F937D7BF1F}" destId="{5FF7188D-BDDE-4E80-BFC2-C0833145DD10}" srcOrd="4" destOrd="0" parTransId="{42ED61D6-C523-4107-A3AE-ADA58950148C}" sibTransId="{717F5D41-ACFB-44CA-9C34-64A5C110F1FA}"/>
    <dgm:cxn modelId="{37DB7BBD-5767-48C9-8D0B-5AEF67630DF9}" type="presOf" srcId="{87D1F87D-CE34-44C3-970A-2F7DCA622A24}" destId="{799AA0FD-EE37-45A8-BBFF-97ECF16D33C9}" srcOrd="0" destOrd="0" presId="urn:microsoft.com/office/officeart/2005/8/layout/chevron1"/>
    <dgm:cxn modelId="{48B839D9-14E9-473C-9D85-CAE7FF618C9F}" type="presOf" srcId="{B98A409A-E5E6-47F2-8490-E6F88B84DE4A}" destId="{35851748-0945-4246-909F-C43C86F49F67}" srcOrd="0" destOrd="0" presId="urn:microsoft.com/office/officeart/2005/8/layout/chevron1"/>
    <dgm:cxn modelId="{2B6599DC-0A02-4AB6-9581-DA6FBF93D303}" type="presOf" srcId="{BBEBB64C-51DE-4DF0-B1CE-F076BEE77BA7}" destId="{7B8E0AAB-264F-4AD9-B2F2-6B128FBB52E7}" srcOrd="0" destOrd="0" presId="urn:microsoft.com/office/officeart/2005/8/layout/chevron1"/>
    <dgm:cxn modelId="{2BC4E6F5-2186-4A6E-B619-C12E189197A9}" type="presOf" srcId="{70B29A53-3CF7-48E3-B342-E228D6BBBEE1}" destId="{A4261AEC-D411-4187-B88D-FDF5CBE52AED}" srcOrd="0" destOrd="0" presId="urn:microsoft.com/office/officeart/2005/8/layout/chevron1"/>
    <dgm:cxn modelId="{56BB4C76-84EA-4875-B4B4-80092E771C54}" type="presParOf" srcId="{0280DAE9-6DBE-4BF3-8A80-EE7524112073}" destId="{35851748-0945-4246-909F-C43C86F49F67}" srcOrd="0" destOrd="0" presId="urn:microsoft.com/office/officeart/2005/8/layout/chevron1"/>
    <dgm:cxn modelId="{291BE735-9257-46BF-BA31-CD887B955D69}" type="presParOf" srcId="{0280DAE9-6DBE-4BF3-8A80-EE7524112073}" destId="{2D6E7671-914C-49F3-B392-D284CD1EAC9F}" srcOrd="1" destOrd="0" presId="urn:microsoft.com/office/officeart/2005/8/layout/chevron1"/>
    <dgm:cxn modelId="{59AE2C4A-C048-4A30-8769-83A20593591C}" type="presParOf" srcId="{0280DAE9-6DBE-4BF3-8A80-EE7524112073}" destId="{7B8E0AAB-264F-4AD9-B2F2-6B128FBB52E7}" srcOrd="2" destOrd="0" presId="urn:microsoft.com/office/officeart/2005/8/layout/chevron1"/>
    <dgm:cxn modelId="{593A3B41-4351-432F-8DEC-0981DE9E4984}" type="presParOf" srcId="{0280DAE9-6DBE-4BF3-8A80-EE7524112073}" destId="{0302C90E-5E18-42C4-A891-5B5E45C75F6A}" srcOrd="3" destOrd="0" presId="urn:microsoft.com/office/officeart/2005/8/layout/chevron1"/>
    <dgm:cxn modelId="{BF120219-1F27-4ECB-9903-8F21E4488227}" type="presParOf" srcId="{0280DAE9-6DBE-4BF3-8A80-EE7524112073}" destId="{4F5298DA-3809-444C-B185-C67CD9CF92BC}" srcOrd="4" destOrd="0" presId="urn:microsoft.com/office/officeart/2005/8/layout/chevron1"/>
    <dgm:cxn modelId="{FEEFA307-86BE-4313-963B-18CB323372E5}" type="presParOf" srcId="{0280DAE9-6DBE-4BF3-8A80-EE7524112073}" destId="{1418818C-F7E9-4ECE-B138-E08005316FE4}" srcOrd="5" destOrd="0" presId="urn:microsoft.com/office/officeart/2005/8/layout/chevron1"/>
    <dgm:cxn modelId="{FF177C32-6446-4C45-9EA9-0BA1F017E5EC}" type="presParOf" srcId="{0280DAE9-6DBE-4BF3-8A80-EE7524112073}" destId="{A4261AEC-D411-4187-B88D-FDF5CBE52AED}" srcOrd="6" destOrd="0" presId="urn:microsoft.com/office/officeart/2005/8/layout/chevron1"/>
    <dgm:cxn modelId="{5A350679-130D-4964-849E-EF03B1E39CD9}" type="presParOf" srcId="{0280DAE9-6DBE-4BF3-8A80-EE7524112073}" destId="{D03C84AF-8786-4815-BE19-8834A8257790}" srcOrd="7" destOrd="0" presId="urn:microsoft.com/office/officeart/2005/8/layout/chevron1"/>
    <dgm:cxn modelId="{9EE19F15-90DB-4B57-812F-659D4B519C3F}" type="presParOf" srcId="{0280DAE9-6DBE-4BF3-8A80-EE7524112073}" destId="{7B4DCE52-F792-4056-8F39-D8EFCC36EFB4}" srcOrd="8" destOrd="0" presId="urn:microsoft.com/office/officeart/2005/8/layout/chevron1"/>
    <dgm:cxn modelId="{50058FBA-52F7-4918-8D1E-446340B3D65A}" type="presParOf" srcId="{0280DAE9-6DBE-4BF3-8A80-EE7524112073}" destId="{14656893-5DC8-42D0-A2BB-DA88CF016940}" srcOrd="9" destOrd="0" presId="urn:microsoft.com/office/officeart/2005/8/layout/chevron1"/>
    <dgm:cxn modelId="{417B992C-43C6-48A4-8BE5-CD53B594329D}" type="presParOf" srcId="{0280DAE9-6DBE-4BF3-8A80-EE7524112073}" destId="{799AA0FD-EE37-45A8-BBFF-97ECF16D33C9}"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90B6BB-0910-4A6E-9FFA-FB2C0E1AEB9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5CAB86D-7209-4385-9A5D-7538BCC57C02}">
      <dgm:prSet/>
      <dgm:spPr/>
      <dgm:t>
        <a:bodyPr/>
        <a:lstStyle/>
        <a:p>
          <a:pPr>
            <a:defRPr cap="all"/>
          </a:pPr>
          <a:r>
            <a:rPr lang="en-US"/>
            <a:t>Application</a:t>
          </a:r>
        </a:p>
      </dgm:t>
    </dgm:pt>
    <dgm:pt modelId="{709B5AB5-5D98-479A-BDAF-A449453D492C}" type="parTrans" cxnId="{C8B72B78-5500-4C66-B617-60D8202EAE94}">
      <dgm:prSet/>
      <dgm:spPr/>
      <dgm:t>
        <a:bodyPr/>
        <a:lstStyle/>
        <a:p>
          <a:endParaRPr lang="en-US"/>
        </a:p>
      </dgm:t>
    </dgm:pt>
    <dgm:pt modelId="{48D1A924-F293-4841-A891-6BFFF35294E2}" type="sibTrans" cxnId="{C8B72B78-5500-4C66-B617-60D8202EAE94}">
      <dgm:prSet/>
      <dgm:spPr/>
      <dgm:t>
        <a:bodyPr/>
        <a:lstStyle/>
        <a:p>
          <a:endParaRPr lang="en-US"/>
        </a:p>
      </dgm:t>
    </dgm:pt>
    <dgm:pt modelId="{BB1238EC-63A1-4027-AEA3-0D39196869CC}">
      <dgm:prSet/>
      <dgm:spPr/>
      <dgm:t>
        <a:bodyPr/>
        <a:lstStyle/>
        <a:p>
          <a:pPr>
            <a:defRPr cap="all"/>
          </a:pPr>
          <a:r>
            <a:rPr lang="en-US"/>
            <a:t>Business</a:t>
          </a:r>
        </a:p>
      </dgm:t>
    </dgm:pt>
    <dgm:pt modelId="{52FE1C2F-4F6F-4F18-B962-70CD2E3DEE03}" type="parTrans" cxnId="{07CE5A98-200C-4E89-A3E0-2CEAE00DD981}">
      <dgm:prSet/>
      <dgm:spPr/>
      <dgm:t>
        <a:bodyPr/>
        <a:lstStyle/>
        <a:p>
          <a:endParaRPr lang="en-US"/>
        </a:p>
      </dgm:t>
    </dgm:pt>
    <dgm:pt modelId="{F5216994-069C-47E8-AC54-CF0EC71B41B5}" type="sibTrans" cxnId="{07CE5A98-200C-4E89-A3E0-2CEAE00DD981}">
      <dgm:prSet/>
      <dgm:spPr/>
      <dgm:t>
        <a:bodyPr/>
        <a:lstStyle/>
        <a:p>
          <a:endParaRPr lang="en-US"/>
        </a:p>
      </dgm:t>
    </dgm:pt>
    <dgm:pt modelId="{FADA24DB-315A-4FBA-A0C8-73D3A1C08F8E}">
      <dgm:prSet/>
      <dgm:spPr/>
      <dgm:t>
        <a:bodyPr/>
        <a:lstStyle/>
        <a:p>
          <a:pPr>
            <a:defRPr cap="all"/>
          </a:pPr>
          <a:r>
            <a:rPr lang="en-US"/>
            <a:t>Technology</a:t>
          </a:r>
        </a:p>
      </dgm:t>
    </dgm:pt>
    <dgm:pt modelId="{A1E3A19F-BFF2-422F-9FCE-11E92AD87B34}" type="parTrans" cxnId="{19A54417-8579-42BD-B566-DF0354024F18}">
      <dgm:prSet/>
      <dgm:spPr/>
      <dgm:t>
        <a:bodyPr/>
        <a:lstStyle/>
        <a:p>
          <a:endParaRPr lang="en-US"/>
        </a:p>
      </dgm:t>
    </dgm:pt>
    <dgm:pt modelId="{A3643AB1-DD43-41B9-9462-285770CB8620}" type="sibTrans" cxnId="{19A54417-8579-42BD-B566-DF0354024F18}">
      <dgm:prSet/>
      <dgm:spPr/>
      <dgm:t>
        <a:bodyPr/>
        <a:lstStyle/>
        <a:p>
          <a:endParaRPr lang="en-US"/>
        </a:p>
      </dgm:t>
    </dgm:pt>
    <dgm:pt modelId="{B1EBA7D5-09C9-4630-BEFE-63F49F24D1B8}">
      <dgm:prSet/>
      <dgm:spPr/>
      <dgm:t>
        <a:bodyPr/>
        <a:lstStyle/>
        <a:p>
          <a:pPr>
            <a:defRPr cap="all"/>
          </a:pPr>
          <a:r>
            <a:rPr lang="en-US"/>
            <a:t>Commercial Software</a:t>
          </a:r>
        </a:p>
      </dgm:t>
    </dgm:pt>
    <dgm:pt modelId="{13DCFC6E-DD6C-4382-9516-E291F2888FCD}" type="parTrans" cxnId="{7EFA9FBA-1603-409D-BE88-379DCF3B6C42}">
      <dgm:prSet/>
      <dgm:spPr/>
      <dgm:t>
        <a:bodyPr/>
        <a:lstStyle/>
        <a:p>
          <a:endParaRPr lang="en-US"/>
        </a:p>
      </dgm:t>
    </dgm:pt>
    <dgm:pt modelId="{74D6DC96-FF99-4715-991F-0149C7C065D2}" type="sibTrans" cxnId="{7EFA9FBA-1603-409D-BE88-379DCF3B6C42}">
      <dgm:prSet/>
      <dgm:spPr/>
      <dgm:t>
        <a:bodyPr/>
        <a:lstStyle/>
        <a:p>
          <a:endParaRPr lang="en-US"/>
        </a:p>
      </dgm:t>
    </dgm:pt>
    <dgm:pt modelId="{FF5877BD-0ED8-4C98-8204-D014000341C0}">
      <dgm:prSet/>
      <dgm:spPr/>
      <dgm:t>
        <a:bodyPr/>
        <a:lstStyle/>
        <a:p>
          <a:pPr>
            <a:defRPr cap="all"/>
          </a:pPr>
          <a:r>
            <a:rPr lang="en-US"/>
            <a:t>Hardware</a:t>
          </a:r>
        </a:p>
      </dgm:t>
    </dgm:pt>
    <dgm:pt modelId="{588E8D99-BA28-4AE1-B93F-6F5B55956114}" type="parTrans" cxnId="{9E285D12-6D64-4ABE-AA50-44700C34B7B9}">
      <dgm:prSet/>
      <dgm:spPr/>
      <dgm:t>
        <a:bodyPr/>
        <a:lstStyle/>
        <a:p>
          <a:endParaRPr lang="en-US"/>
        </a:p>
      </dgm:t>
    </dgm:pt>
    <dgm:pt modelId="{1B8CF772-B9B3-41E3-9C51-195B63C3F4C1}" type="sibTrans" cxnId="{9E285D12-6D64-4ABE-AA50-44700C34B7B9}">
      <dgm:prSet/>
      <dgm:spPr/>
      <dgm:t>
        <a:bodyPr/>
        <a:lstStyle/>
        <a:p>
          <a:endParaRPr lang="en-US"/>
        </a:p>
      </dgm:t>
    </dgm:pt>
    <dgm:pt modelId="{2ED73D05-3984-4DC4-B7C8-3FCDE6455D2B}" type="pres">
      <dgm:prSet presAssocID="{7E90B6BB-0910-4A6E-9FFA-FB2C0E1AEB90}" presName="root" presStyleCnt="0">
        <dgm:presLayoutVars>
          <dgm:dir/>
          <dgm:resizeHandles val="exact"/>
        </dgm:presLayoutVars>
      </dgm:prSet>
      <dgm:spPr/>
    </dgm:pt>
    <dgm:pt modelId="{C9F78579-486E-4EE8-87E8-1AACC43FB2E9}" type="pres">
      <dgm:prSet presAssocID="{55CAB86D-7209-4385-9A5D-7538BCC57C02}" presName="compNode" presStyleCnt="0"/>
      <dgm:spPr/>
    </dgm:pt>
    <dgm:pt modelId="{25C7B1C7-6C87-4EF6-9985-33B1A3CEA584}" type="pres">
      <dgm:prSet presAssocID="{55CAB86D-7209-4385-9A5D-7538BCC57C02}" presName="iconBgRect" presStyleLbl="bgShp" presStyleIdx="0" presStyleCnt="5"/>
      <dgm:spPr/>
    </dgm:pt>
    <dgm:pt modelId="{CC6BE964-C515-4A2A-9E3F-8C088DBC2F02}" type="pres">
      <dgm:prSet presAssocID="{55CAB86D-7209-4385-9A5D-7538BCC57C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F520A583-1C37-4402-80EB-17A1774D17D3}" type="pres">
      <dgm:prSet presAssocID="{55CAB86D-7209-4385-9A5D-7538BCC57C02}" presName="spaceRect" presStyleCnt="0"/>
      <dgm:spPr/>
    </dgm:pt>
    <dgm:pt modelId="{7CA424D7-7297-4F40-83BC-1AA49FFC455D}" type="pres">
      <dgm:prSet presAssocID="{55CAB86D-7209-4385-9A5D-7538BCC57C02}" presName="textRect" presStyleLbl="revTx" presStyleIdx="0" presStyleCnt="5">
        <dgm:presLayoutVars>
          <dgm:chMax val="1"/>
          <dgm:chPref val="1"/>
        </dgm:presLayoutVars>
      </dgm:prSet>
      <dgm:spPr/>
    </dgm:pt>
    <dgm:pt modelId="{40324D9B-5DBE-448D-B20F-7B4B0F496102}" type="pres">
      <dgm:prSet presAssocID="{48D1A924-F293-4841-A891-6BFFF35294E2}" presName="sibTrans" presStyleCnt="0"/>
      <dgm:spPr/>
    </dgm:pt>
    <dgm:pt modelId="{F538059C-8A57-441C-A574-E367D1AD265B}" type="pres">
      <dgm:prSet presAssocID="{BB1238EC-63A1-4027-AEA3-0D39196869CC}" presName="compNode" presStyleCnt="0"/>
      <dgm:spPr/>
    </dgm:pt>
    <dgm:pt modelId="{4B79C84D-C6A8-46CF-B81A-2491C21DD73E}" type="pres">
      <dgm:prSet presAssocID="{BB1238EC-63A1-4027-AEA3-0D39196869CC}" presName="iconBgRect" presStyleLbl="bgShp" presStyleIdx="1" presStyleCnt="5"/>
      <dgm:spPr/>
    </dgm:pt>
    <dgm:pt modelId="{CC9A6691-458F-4A27-B2AF-598A68FEB5AD}" type="pres">
      <dgm:prSet presAssocID="{BB1238EC-63A1-4027-AEA3-0D39196869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D1242DB-014B-49E8-A952-2D83DAA8B0D4}" type="pres">
      <dgm:prSet presAssocID="{BB1238EC-63A1-4027-AEA3-0D39196869CC}" presName="spaceRect" presStyleCnt="0"/>
      <dgm:spPr/>
    </dgm:pt>
    <dgm:pt modelId="{08B72D8A-B4EC-4FDE-985E-BD71078DED36}" type="pres">
      <dgm:prSet presAssocID="{BB1238EC-63A1-4027-AEA3-0D39196869CC}" presName="textRect" presStyleLbl="revTx" presStyleIdx="1" presStyleCnt="5">
        <dgm:presLayoutVars>
          <dgm:chMax val="1"/>
          <dgm:chPref val="1"/>
        </dgm:presLayoutVars>
      </dgm:prSet>
      <dgm:spPr/>
    </dgm:pt>
    <dgm:pt modelId="{CABBD17F-22B7-4220-A26D-3FB9D4E193CE}" type="pres">
      <dgm:prSet presAssocID="{F5216994-069C-47E8-AC54-CF0EC71B41B5}" presName="sibTrans" presStyleCnt="0"/>
      <dgm:spPr/>
    </dgm:pt>
    <dgm:pt modelId="{5E274111-458D-4D0C-808A-8E601083F596}" type="pres">
      <dgm:prSet presAssocID="{FADA24DB-315A-4FBA-A0C8-73D3A1C08F8E}" presName="compNode" presStyleCnt="0"/>
      <dgm:spPr/>
    </dgm:pt>
    <dgm:pt modelId="{66653ED5-6E3E-426F-A057-4BB7B8BC240A}" type="pres">
      <dgm:prSet presAssocID="{FADA24DB-315A-4FBA-A0C8-73D3A1C08F8E}" presName="iconBgRect" presStyleLbl="bgShp" presStyleIdx="2" presStyleCnt="5"/>
      <dgm:spPr/>
    </dgm:pt>
    <dgm:pt modelId="{F3E4AEAA-20B6-4B6E-B9CB-B281FD7EC742}" type="pres">
      <dgm:prSet presAssocID="{FADA24DB-315A-4FBA-A0C8-73D3A1C08F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6BB5DC0A-1A4F-4029-8DAD-604AF1839473}" type="pres">
      <dgm:prSet presAssocID="{FADA24DB-315A-4FBA-A0C8-73D3A1C08F8E}" presName="spaceRect" presStyleCnt="0"/>
      <dgm:spPr/>
    </dgm:pt>
    <dgm:pt modelId="{261CFB7B-3BB5-45BC-B35B-72BA715274D6}" type="pres">
      <dgm:prSet presAssocID="{FADA24DB-315A-4FBA-A0C8-73D3A1C08F8E}" presName="textRect" presStyleLbl="revTx" presStyleIdx="2" presStyleCnt="5">
        <dgm:presLayoutVars>
          <dgm:chMax val="1"/>
          <dgm:chPref val="1"/>
        </dgm:presLayoutVars>
      </dgm:prSet>
      <dgm:spPr/>
    </dgm:pt>
    <dgm:pt modelId="{3A092B4B-BC3C-4F7F-8365-C4F51768AEC9}" type="pres">
      <dgm:prSet presAssocID="{A3643AB1-DD43-41B9-9462-285770CB8620}" presName="sibTrans" presStyleCnt="0"/>
      <dgm:spPr/>
    </dgm:pt>
    <dgm:pt modelId="{E8547F4F-29D2-436F-8E53-67AEC0EBB87F}" type="pres">
      <dgm:prSet presAssocID="{B1EBA7D5-09C9-4630-BEFE-63F49F24D1B8}" presName="compNode" presStyleCnt="0"/>
      <dgm:spPr/>
    </dgm:pt>
    <dgm:pt modelId="{F8C5A9F0-CC78-47FC-BE14-844491F5A074}" type="pres">
      <dgm:prSet presAssocID="{B1EBA7D5-09C9-4630-BEFE-63F49F24D1B8}" presName="iconBgRect" presStyleLbl="bgShp" presStyleIdx="3" presStyleCnt="5"/>
      <dgm:spPr/>
    </dgm:pt>
    <dgm:pt modelId="{1710B971-94D0-4EC8-B71D-58AA138C638E}" type="pres">
      <dgm:prSet presAssocID="{B1EBA7D5-09C9-4630-BEFE-63F49F24D1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B6284A6-9DAD-4985-B1AA-5889BD402939}" type="pres">
      <dgm:prSet presAssocID="{B1EBA7D5-09C9-4630-BEFE-63F49F24D1B8}" presName="spaceRect" presStyleCnt="0"/>
      <dgm:spPr/>
    </dgm:pt>
    <dgm:pt modelId="{647C28CE-17B8-43EA-A832-20CD0A032666}" type="pres">
      <dgm:prSet presAssocID="{B1EBA7D5-09C9-4630-BEFE-63F49F24D1B8}" presName="textRect" presStyleLbl="revTx" presStyleIdx="3" presStyleCnt="5">
        <dgm:presLayoutVars>
          <dgm:chMax val="1"/>
          <dgm:chPref val="1"/>
        </dgm:presLayoutVars>
      </dgm:prSet>
      <dgm:spPr/>
    </dgm:pt>
    <dgm:pt modelId="{DBEF1BA5-2C98-459D-BCA9-71203B14B34E}" type="pres">
      <dgm:prSet presAssocID="{74D6DC96-FF99-4715-991F-0149C7C065D2}" presName="sibTrans" presStyleCnt="0"/>
      <dgm:spPr/>
    </dgm:pt>
    <dgm:pt modelId="{462D18C1-380C-47CC-A0D6-0FE4DA6E41D3}" type="pres">
      <dgm:prSet presAssocID="{FF5877BD-0ED8-4C98-8204-D014000341C0}" presName="compNode" presStyleCnt="0"/>
      <dgm:spPr/>
    </dgm:pt>
    <dgm:pt modelId="{06FD1099-254A-42DE-AC45-16E82BA9E53B}" type="pres">
      <dgm:prSet presAssocID="{FF5877BD-0ED8-4C98-8204-D014000341C0}" presName="iconBgRect" presStyleLbl="bgShp" presStyleIdx="4" presStyleCnt="5"/>
      <dgm:spPr/>
    </dgm:pt>
    <dgm:pt modelId="{44023262-B093-4873-9011-2C9C5D286F1B}" type="pres">
      <dgm:prSet presAssocID="{FF5877BD-0ED8-4C98-8204-D014000341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AE27D96D-94D9-445F-9E6D-6B4975F3AD3F}" type="pres">
      <dgm:prSet presAssocID="{FF5877BD-0ED8-4C98-8204-D014000341C0}" presName="spaceRect" presStyleCnt="0"/>
      <dgm:spPr/>
    </dgm:pt>
    <dgm:pt modelId="{952FFD8D-65AA-4BC3-AE20-4DE14E4AA2C8}" type="pres">
      <dgm:prSet presAssocID="{FF5877BD-0ED8-4C98-8204-D014000341C0}" presName="textRect" presStyleLbl="revTx" presStyleIdx="4" presStyleCnt="5">
        <dgm:presLayoutVars>
          <dgm:chMax val="1"/>
          <dgm:chPref val="1"/>
        </dgm:presLayoutVars>
      </dgm:prSet>
      <dgm:spPr/>
    </dgm:pt>
  </dgm:ptLst>
  <dgm:cxnLst>
    <dgm:cxn modelId="{9E285D12-6D64-4ABE-AA50-44700C34B7B9}" srcId="{7E90B6BB-0910-4A6E-9FFA-FB2C0E1AEB90}" destId="{FF5877BD-0ED8-4C98-8204-D014000341C0}" srcOrd="4" destOrd="0" parTransId="{588E8D99-BA28-4AE1-B93F-6F5B55956114}" sibTransId="{1B8CF772-B9B3-41E3-9C51-195B63C3F4C1}"/>
    <dgm:cxn modelId="{19A54417-8579-42BD-B566-DF0354024F18}" srcId="{7E90B6BB-0910-4A6E-9FFA-FB2C0E1AEB90}" destId="{FADA24DB-315A-4FBA-A0C8-73D3A1C08F8E}" srcOrd="2" destOrd="0" parTransId="{A1E3A19F-BFF2-422F-9FCE-11E92AD87B34}" sibTransId="{A3643AB1-DD43-41B9-9462-285770CB8620}"/>
    <dgm:cxn modelId="{0DA12543-84CF-464A-AA0E-FF9BBA4F7A8E}" type="presOf" srcId="{FADA24DB-315A-4FBA-A0C8-73D3A1C08F8E}" destId="{261CFB7B-3BB5-45BC-B35B-72BA715274D6}" srcOrd="0" destOrd="0" presId="urn:microsoft.com/office/officeart/2018/5/layout/IconCircleLabelList"/>
    <dgm:cxn modelId="{D3DA3250-1764-4842-93C8-3F54AC887DFB}" type="presOf" srcId="{7E90B6BB-0910-4A6E-9FFA-FB2C0E1AEB90}" destId="{2ED73D05-3984-4DC4-B7C8-3FCDE6455D2B}" srcOrd="0" destOrd="0" presId="urn:microsoft.com/office/officeart/2018/5/layout/IconCircleLabelList"/>
    <dgm:cxn modelId="{7CA01154-1161-4B0C-B1A4-3AC9012740E3}" type="presOf" srcId="{FF5877BD-0ED8-4C98-8204-D014000341C0}" destId="{952FFD8D-65AA-4BC3-AE20-4DE14E4AA2C8}" srcOrd="0" destOrd="0" presId="urn:microsoft.com/office/officeart/2018/5/layout/IconCircleLabelList"/>
    <dgm:cxn modelId="{C8B72B78-5500-4C66-B617-60D8202EAE94}" srcId="{7E90B6BB-0910-4A6E-9FFA-FB2C0E1AEB90}" destId="{55CAB86D-7209-4385-9A5D-7538BCC57C02}" srcOrd="0" destOrd="0" parTransId="{709B5AB5-5D98-479A-BDAF-A449453D492C}" sibTransId="{48D1A924-F293-4841-A891-6BFFF35294E2}"/>
    <dgm:cxn modelId="{07CE5A98-200C-4E89-A3E0-2CEAE00DD981}" srcId="{7E90B6BB-0910-4A6E-9FFA-FB2C0E1AEB90}" destId="{BB1238EC-63A1-4027-AEA3-0D39196869CC}" srcOrd="1" destOrd="0" parTransId="{52FE1C2F-4F6F-4F18-B962-70CD2E3DEE03}" sibTransId="{F5216994-069C-47E8-AC54-CF0EC71B41B5}"/>
    <dgm:cxn modelId="{5B87B3A3-13A1-42B1-8633-609CE33743E4}" type="presOf" srcId="{55CAB86D-7209-4385-9A5D-7538BCC57C02}" destId="{7CA424D7-7297-4F40-83BC-1AA49FFC455D}" srcOrd="0" destOrd="0" presId="urn:microsoft.com/office/officeart/2018/5/layout/IconCircleLabelList"/>
    <dgm:cxn modelId="{7EFA9FBA-1603-409D-BE88-379DCF3B6C42}" srcId="{7E90B6BB-0910-4A6E-9FFA-FB2C0E1AEB90}" destId="{B1EBA7D5-09C9-4630-BEFE-63F49F24D1B8}" srcOrd="3" destOrd="0" parTransId="{13DCFC6E-DD6C-4382-9516-E291F2888FCD}" sibTransId="{74D6DC96-FF99-4715-991F-0149C7C065D2}"/>
    <dgm:cxn modelId="{744CDEC9-06FA-4BEB-B890-B77291F95ED3}" type="presOf" srcId="{BB1238EC-63A1-4027-AEA3-0D39196869CC}" destId="{08B72D8A-B4EC-4FDE-985E-BD71078DED36}" srcOrd="0" destOrd="0" presId="urn:microsoft.com/office/officeart/2018/5/layout/IconCircleLabelList"/>
    <dgm:cxn modelId="{4B8665F0-B0E4-4194-ACE9-6726F2F9A940}" type="presOf" srcId="{B1EBA7D5-09C9-4630-BEFE-63F49F24D1B8}" destId="{647C28CE-17B8-43EA-A832-20CD0A032666}" srcOrd="0" destOrd="0" presId="urn:microsoft.com/office/officeart/2018/5/layout/IconCircleLabelList"/>
    <dgm:cxn modelId="{9317A28D-7652-4BDA-ABAD-F8A3748EBD34}" type="presParOf" srcId="{2ED73D05-3984-4DC4-B7C8-3FCDE6455D2B}" destId="{C9F78579-486E-4EE8-87E8-1AACC43FB2E9}" srcOrd="0" destOrd="0" presId="urn:microsoft.com/office/officeart/2018/5/layout/IconCircleLabelList"/>
    <dgm:cxn modelId="{44C3EC5E-74B0-400D-9051-723249AE8A3B}" type="presParOf" srcId="{C9F78579-486E-4EE8-87E8-1AACC43FB2E9}" destId="{25C7B1C7-6C87-4EF6-9985-33B1A3CEA584}" srcOrd="0" destOrd="0" presId="urn:microsoft.com/office/officeart/2018/5/layout/IconCircleLabelList"/>
    <dgm:cxn modelId="{C41929CB-E1FE-4EE9-A22E-A09147C63E6E}" type="presParOf" srcId="{C9F78579-486E-4EE8-87E8-1AACC43FB2E9}" destId="{CC6BE964-C515-4A2A-9E3F-8C088DBC2F02}" srcOrd="1" destOrd="0" presId="urn:microsoft.com/office/officeart/2018/5/layout/IconCircleLabelList"/>
    <dgm:cxn modelId="{040CFFC0-5900-4280-BF82-5B5FD3F1D5B6}" type="presParOf" srcId="{C9F78579-486E-4EE8-87E8-1AACC43FB2E9}" destId="{F520A583-1C37-4402-80EB-17A1774D17D3}" srcOrd="2" destOrd="0" presId="urn:microsoft.com/office/officeart/2018/5/layout/IconCircleLabelList"/>
    <dgm:cxn modelId="{7567FF2E-88E1-4AF1-8055-B1A8A8A18AA6}" type="presParOf" srcId="{C9F78579-486E-4EE8-87E8-1AACC43FB2E9}" destId="{7CA424D7-7297-4F40-83BC-1AA49FFC455D}" srcOrd="3" destOrd="0" presId="urn:microsoft.com/office/officeart/2018/5/layout/IconCircleLabelList"/>
    <dgm:cxn modelId="{950F890A-68E0-423C-B8C0-424AC38C6949}" type="presParOf" srcId="{2ED73D05-3984-4DC4-B7C8-3FCDE6455D2B}" destId="{40324D9B-5DBE-448D-B20F-7B4B0F496102}" srcOrd="1" destOrd="0" presId="urn:microsoft.com/office/officeart/2018/5/layout/IconCircleLabelList"/>
    <dgm:cxn modelId="{591474FD-0C7E-47AC-A3DD-392132905444}" type="presParOf" srcId="{2ED73D05-3984-4DC4-B7C8-3FCDE6455D2B}" destId="{F538059C-8A57-441C-A574-E367D1AD265B}" srcOrd="2" destOrd="0" presId="urn:microsoft.com/office/officeart/2018/5/layout/IconCircleLabelList"/>
    <dgm:cxn modelId="{41CDACB3-98F6-41BF-9A60-E3C825EF4A6F}" type="presParOf" srcId="{F538059C-8A57-441C-A574-E367D1AD265B}" destId="{4B79C84D-C6A8-46CF-B81A-2491C21DD73E}" srcOrd="0" destOrd="0" presId="urn:microsoft.com/office/officeart/2018/5/layout/IconCircleLabelList"/>
    <dgm:cxn modelId="{44A5C801-F658-4440-B327-A75BB36DCEAD}" type="presParOf" srcId="{F538059C-8A57-441C-A574-E367D1AD265B}" destId="{CC9A6691-458F-4A27-B2AF-598A68FEB5AD}" srcOrd="1" destOrd="0" presId="urn:microsoft.com/office/officeart/2018/5/layout/IconCircleLabelList"/>
    <dgm:cxn modelId="{A581D7D9-1C70-4D2A-8667-BAB7548E6E23}" type="presParOf" srcId="{F538059C-8A57-441C-A574-E367D1AD265B}" destId="{7D1242DB-014B-49E8-A952-2D83DAA8B0D4}" srcOrd="2" destOrd="0" presId="urn:microsoft.com/office/officeart/2018/5/layout/IconCircleLabelList"/>
    <dgm:cxn modelId="{E5E7EC00-F33E-4F24-AEA6-39B0C9276B1D}" type="presParOf" srcId="{F538059C-8A57-441C-A574-E367D1AD265B}" destId="{08B72D8A-B4EC-4FDE-985E-BD71078DED36}" srcOrd="3" destOrd="0" presId="urn:microsoft.com/office/officeart/2018/5/layout/IconCircleLabelList"/>
    <dgm:cxn modelId="{04986FCF-2943-4417-9AF3-78BA4F411AF7}" type="presParOf" srcId="{2ED73D05-3984-4DC4-B7C8-3FCDE6455D2B}" destId="{CABBD17F-22B7-4220-A26D-3FB9D4E193CE}" srcOrd="3" destOrd="0" presId="urn:microsoft.com/office/officeart/2018/5/layout/IconCircleLabelList"/>
    <dgm:cxn modelId="{F9A40A5F-5F55-42C4-A516-AAADDD8DA5E4}" type="presParOf" srcId="{2ED73D05-3984-4DC4-B7C8-3FCDE6455D2B}" destId="{5E274111-458D-4D0C-808A-8E601083F596}" srcOrd="4" destOrd="0" presId="urn:microsoft.com/office/officeart/2018/5/layout/IconCircleLabelList"/>
    <dgm:cxn modelId="{12AC74FA-069C-4B32-B951-D7475CA0182E}" type="presParOf" srcId="{5E274111-458D-4D0C-808A-8E601083F596}" destId="{66653ED5-6E3E-426F-A057-4BB7B8BC240A}" srcOrd="0" destOrd="0" presId="urn:microsoft.com/office/officeart/2018/5/layout/IconCircleLabelList"/>
    <dgm:cxn modelId="{DA8BEF07-FE06-4440-9133-DE040732E1F4}" type="presParOf" srcId="{5E274111-458D-4D0C-808A-8E601083F596}" destId="{F3E4AEAA-20B6-4B6E-B9CB-B281FD7EC742}" srcOrd="1" destOrd="0" presId="urn:microsoft.com/office/officeart/2018/5/layout/IconCircleLabelList"/>
    <dgm:cxn modelId="{FF141138-B0DE-4FAA-B4CA-E6896F1EFBA1}" type="presParOf" srcId="{5E274111-458D-4D0C-808A-8E601083F596}" destId="{6BB5DC0A-1A4F-4029-8DAD-604AF1839473}" srcOrd="2" destOrd="0" presId="urn:microsoft.com/office/officeart/2018/5/layout/IconCircleLabelList"/>
    <dgm:cxn modelId="{82CF2AAB-1342-4CA9-A907-A066CAB4626F}" type="presParOf" srcId="{5E274111-458D-4D0C-808A-8E601083F596}" destId="{261CFB7B-3BB5-45BC-B35B-72BA715274D6}" srcOrd="3" destOrd="0" presId="urn:microsoft.com/office/officeart/2018/5/layout/IconCircleLabelList"/>
    <dgm:cxn modelId="{6EE719B9-027E-4B2A-AA3C-E6D32D9D2E1B}" type="presParOf" srcId="{2ED73D05-3984-4DC4-B7C8-3FCDE6455D2B}" destId="{3A092B4B-BC3C-4F7F-8365-C4F51768AEC9}" srcOrd="5" destOrd="0" presId="urn:microsoft.com/office/officeart/2018/5/layout/IconCircleLabelList"/>
    <dgm:cxn modelId="{F9059ABF-06A3-4740-8073-408F91260D72}" type="presParOf" srcId="{2ED73D05-3984-4DC4-B7C8-3FCDE6455D2B}" destId="{E8547F4F-29D2-436F-8E53-67AEC0EBB87F}" srcOrd="6" destOrd="0" presId="urn:microsoft.com/office/officeart/2018/5/layout/IconCircleLabelList"/>
    <dgm:cxn modelId="{06F23E42-9154-48FA-981F-2CE474A0CD44}" type="presParOf" srcId="{E8547F4F-29D2-436F-8E53-67AEC0EBB87F}" destId="{F8C5A9F0-CC78-47FC-BE14-844491F5A074}" srcOrd="0" destOrd="0" presId="urn:microsoft.com/office/officeart/2018/5/layout/IconCircleLabelList"/>
    <dgm:cxn modelId="{0832B438-B19C-4383-AB0C-6013C2BB5E12}" type="presParOf" srcId="{E8547F4F-29D2-436F-8E53-67AEC0EBB87F}" destId="{1710B971-94D0-4EC8-B71D-58AA138C638E}" srcOrd="1" destOrd="0" presId="urn:microsoft.com/office/officeart/2018/5/layout/IconCircleLabelList"/>
    <dgm:cxn modelId="{49D7DC9B-67FA-484A-97C4-F2471E93FEDB}" type="presParOf" srcId="{E8547F4F-29D2-436F-8E53-67AEC0EBB87F}" destId="{0B6284A6-9DAD-4985-B1AA-5889BD402939}" srcOrd="2" destOrd="0" presId="urn:microsoft.com/office/officeart/2018/5/layout/IconCircleLabelList"/>
    <dgm:cxn modelId="{E52980F8-E03D-4F67-A197-0401BB510AF4}" type="presParOf" srcId="{E8547F4F-29D2-436F-8E53-67AEC0EBB87F}" destId="{647C28CE-17B8-43EA-A832-20CD0A032666}" srcOrd="3" destOrd="0" presId="urn:microsoft.com/office/officeart/2018/5/layout/IconCircleLabelList"/>
    <dgm:cxn modelId="{46445820-12A3-4EDE-94C7-1C7F4B07940E}" type="presParOf" srcId="{2ED73D05-3984-4DC4-B7C8-3FCDE6455D2B}" destId="{DBEF1BA5-2C98-459D-BCA9-71203B14B34E}" srcOrd="7" destOrd="0" presId="urn:microsoft.com/office/officeart/2018/5/layout/IconCircleLabelList"/>
    <dgm:cxn modelId="{85FADC5F-C62B-40DC-84F4-F2DAB9CA6041}" type="presParOf" srcId="{2ED73D05-3984-4DC4-B7C8-3FCDE6455D2B}" destId="{462D18C1-380C-47CC-A0D6-0FE4DA6E41D3}" srcOrd="8" destOrd="0" presId="urn:microsoft.com/office/officeart/2018/5/layout/IconCircleLabelList"/>
    <dgm:cxn modelId="{34FF6362-B7AE-499F-AA05-AA969C4C5E0A}" type="presParOf" srcId="{462D18C1-380C-47CC-A0D6-0FE4DA6E41D3}" destId="{06FD1099-254A-42DE-AC45-16E82BA9E53B}" srcOrd="0" destOrd="0" presId="urn:microsoft.com/office/officeart/2018/5/layout/IconCircleLabelList"/>
    <dgm:cxn modelId="{73612B9E-024F-4DC1-BD6A-024C90F73598}" type="presParOf" srcId="{462D18C1-380C-47CC-A0D6-0FE4DA6E41D3}" destId="{44023262-B093-4873-9011-2C9C5D286F1B}" srcOrd="1" destOrd="0" presId="urn:microsoft.com/office/officeart/2018/5/layout/IconCircleLabelList"/>
    <dgm:cxn modelId="{DF99B0FE-E19C-4694-9BD0-56410780BDB9}" type="presParOf" srcId="{462D18C1-380C-47CC-A0D6-0FE4DA6E41D3}" destId="{AE27D96D-94D9-445F-9E6D-6B4975F3AD3F}" srcOrd="2" destOrd="0" presId="urn:microsoft.com/office/officeart/2018/5/layout/IconCircleLabelList"/>
    <dgm:cxn modelId="{D92E4194-C6FD-4BE9-B706-FDDB6F9BE8B2}" type="presParOf" srcId="{462D18C1-380C-47CC-A0D6-0FE4DA6E41D3}" destId="{952FFD8D-65AA-4BC3-AE20-4DE14E4AA2C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14365-EA21-48EA-9D60-A6B3C1BEBF7C}">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7C76A9E6-6FBE-49B4-A7E8-9FE4D68F99E5}">
      <dsp:nvSpPr>
        <dsp:cNvPr id="0" name=""/>
        <dsp:cNvSpPr/>
      </dsp:nvSpPr>
      <dsp:spPr>
        <a:xfrm>
          <a:off x="105624" y="1502"/>
          <a:ext cx="2511156" cy="1506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Clarify Vision</a:t>
          </a:r>
        </a:p>
      </dsp:txBody>
      <dsp:txXfrm>
        <a:off x="105624" y="1502"/>
        <a:ext cx="2511156" cy="1506693"/>
      </dsp:txXfrm>
    </dsp:sp>
    <dsp:sp modelId="{ED9BA039-F6EF-4DFA-A0DB-C128AF70B6B3}">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610A6C2C-6BA2-4F5C-A2A0-674F591368C8}">
      <dsp:nvSpPr>
        <dsp:cNvPr id="0" name=""/>
        <dsp:cNvSpPr/>
      </dsp:nvSpPr>
      <dsp:spPr>
        <a:xfrm>
          <a:off x="3194346" y="1502"/>
          <a:ext cx="2511156" cy="1506693"/>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Assess Current State</a:t>
          </a:r>
        </a:p>
      </dsp:txBody>
      <dsp:txXfrm>
        <a:off x="3194346" y="1502"/>
        <a:ext cx="2511156" cy="1506693"/>
      </dsp:txXfrm>
    </dsp:sp>
    <dsp:sp modelId="{A2D839A9-B0B3-4A73-AF28-03AD19E54A9C}">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EC221FC3-A65C-4D33-8288-087F05E34FB0}">
      <dsp:nvSpPr>
        <dsp:cNvPr id="0" name=""/>
        <dsp:cNvSpPr/>
      </dsp:nvSpPr>
      <dsp:spPr>
        <a:xfrm>
          <a:off x="105624" y="2085762"/>
          <a:ext cx="2511156" cy="1506693"/>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Define Future State</a:t>
          </a:r>
        </a:p>
      </dsp:txBody>
      <dsp:txXfrm>
        <a:off x="105624" y="2085762"/>
        <a:ext cx="2511156" cy="1506693"/>
      </dsp:txXfrm>
    </dsp:sp>
    <dsp:sp modelId="{77D8416D-2EDF-49DF-BC9C-1A9D3AAC4D4E}">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FBF53AC6-30DB-400B-815D-E337B5AF66DD}">
      <dsp:nvSpPr>
        <dsp:cNvPr id="0" name=""/>
        <dsp:cNvSpPr/>
      </dsp:nvSpPr>
      <dsp:spPr>
        <a:xfrm>
          <a:off x="3194346" y="2085762"/>
          <a:ext cx="2511156" cy="1506693"/>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Build Road Map</a:t>
          </a:r>
        </a:p>
      </dsp:txBody>
      <dsp:txXfrm>
        <a:off x="3194346" y="2085762"/>
        <a:ext cx="2511156" cy="1506693"/>
      </dsp:txXfrm>
    </dsp:sp>
    <dsp:sp modelId="{9C1FF382-DEFF-4741-87D2-9F78CCCA501A}">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95617142-5591-40A1-98AE-1A7BD1082920}">
      <dsp:nvSpPr>
        <dsp:cNvPr id="0" name=""/>
        <dsp:cNvSpPr/>
      </dsp:nvSpPr>
      <dsp:spPr>
        <a:xfrm>
          <a:off x="105624" y="4170022"/>
          <a:ext cx="2511156" cy="1506693"/>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Establish Governance</a:t>
          </a:r>
        </a:p>
      </dsp:txBody>
      <dsp:txXfrm>
        <a:off x="105624" y="4170022"/>
        <a:ext cx="2511156" cy="1506693"/>
      </dsp:txXfrm>
    </dsp:sp>
    <dsp:sp modelId="{4A580FBB-55A6-4BF9-86FB-38B309E561D7}">
      <dsp:nvSpPr>
        <dsp:cNvPr id="0" name=""/>
        <dsp:cNvSpPr/>
      </dsp:nvSpPr>
      <dsp:spPr>
        <a:xfrm>
          <a:off x="3194346" y="4170022"/>
          <a:ext cx="2511156" cy="150669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466850">
            <a:lnSpc>
              <a:spcPct val="90000"/>
            </a:lnSpc>
            <a:spcBef>
              <a:spcPct val="0"/>
            </a:spcBef>
            <a:spcAft>
              <a:spcPct val="35000"/>
            </a:spcAft>
            <a:buNone/>
          </a:pPr>
          <a:r>
            <a:rPr lang="en-US" sz="3300" kern="1200"/>
            <a:t>Execute Program</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A91F4-AD9A-4DDE-BC9F-63A433F71BBB}">
      <dsp:nvSpPr>
        <dsp:cNvPr id="0" name=""/>
        <dsp:cNvSpPr/>
      </dsp:nvSpPr>
      <dsp:spPr>
        <a:xfrm>
          <a:off x="4017"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Clarify Vision</a:t>
          </a:r>
        </a:p>
      </dsp:txBody>
      <dsp:txXfrm>
        <a:off x="302925" y="158291"/>
        <a:ext cx="896725" cy="597816"/>
      </dsp:txXfrm>
    </dsp:sp>
    <dsp:sp modelId="{92E6712F-CBE7-4AE8-A4A5-68AD9CEC1F05}">
      <dsp:nvSpPr>
        <dsp:cNvPr id="0" name=""/>
        <dsp:cNvSpPr/>
      </dsp:nvSpPr>
      <dsp:spPr>
        <a:xfrm>
          <a:off x="1349104"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Assess Current State</a:t>
          </a:r>
        </a:p>
      </dsp:txBody>
      <dsp:txXfrm>
        <a:off x="1648012" y="158291"/>
        <a:ext cx="896725" cy="597816"/>
      </dsp:txXfrm>
    </dsp:sp>
    <dsp:sp modelId="{DEDD2FB0-D6B3-4488-8683-2C126A315D88}">
      <dsp:nvSpPr>
        <dsp:cNvPr id="0" name=""/>
        <dsp:cNvSpPr/>
      </dsp:nvSpPr>
      <dsp:spPr>
        <a:xfrm>
          <a:off x="2694192"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Define Future State</a:t>
          </a:r>
        </a:p>
      </dsp:txBody>
      <dsp:txXfrm>
        <a:off x="2993100" y="158291"/>
        <a:ext cx="896725" cy="597816"/>
      </dsp:txXfrm>
    </dsp:sp>
    <dsp:sp modelId="{02279208-4A0C-4640-A646-E766E499515C}">
      <dsp:nvSpPr>
        <dsp:cNvPr id="0" name=""/>
        <dsp:cNvSpPr/>
      </dsp:nvSpPr>
      <dsp:spPr>
        <a:xfrm>
          <a:off x="4039279"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Build Roadmap</a:t>
          </a:r>
        </a:p>
      </dsp:txBody>
      <dsp:txXfrm>
        <a:off x="4338187" y="158291"/>
        <a:ext cx="896725" cy="597816"/>
      </dsp:txXfrm>
    </dsp:sp>
    <dsp:sp modelId="{F448E021-883D-4532-800C-0D6BB4AF80BF}">
      <dsp:nvSpPr>
        <dsp:cNvPr id="0" name=""/>
        <dsp:cNvSpPr/>
      </dsp:nvSpPr>
      <dsp:spPr>
        <a:xfrm>
          <a:off x="5384366"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Establish Governance</a:t>
          </a:r>
        </a:p>
      </dsp:txBody>
      <dsp:txXfrm>
        <a:off x="5683274" y="158291"/>
        <a:ext cx="896725" cy="597816"/>
      </dsp:txXfrm>
    </dsp:sp>
    <dsp:sp modelId="{149A2D75-6145-4E82-8646-704B325019FA}">
      <dsp:nvSpPr>
        <dsp:cNvPr id="0" name=""/>
        <dsp:cNvSpPr/>
      </dsp:nvSpPr>
      <dsp:spPr>
        <a:xfrm>
          <a:off x="6729453" y="158291"/>
          <a:ext cx="1494541" cy="59781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139700">
            <a:schemeClr val="accent2">
              <a:satMod val="175000"/>
              <a:alpha val="40000"/>
            </a:schemeClr>
          </a:glow>
        </a:effectLst>
        <a:scene3d>
          <a:camera prst="orthographicFront"/>
          <a:lightRig rig="threePt" dir="t"/>
        </a:scene3d>
        <a:sp3d>
          <a:bevelT prst="relaxedInset"/>
        </a:sp3d>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Execute Programs</a:t>
          </a:r>
        </a:p>
      </dsp:txBody>
      <dsp:txXfrm>
        <a:off x="7028361" y="158291"/>
        <a:ext cx="896725" cy="5978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51748-0945-4246-909F-C43C86F49F67}">
      <dsp:nvSpPr>
        <dsp:cNvPr id="0" name=""/>
        <dsp:cNvSpPr/>
      </dsp:nvSpPr>
      <dsp:spPr>
        <a:xfrm>
          <a:off x="3608"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Architecture Vision</a:t>
          </a:r>
        </a:p>
      </dsp:txBody>
      <dsp:txXfrm>
        <a:off x="272089" y="150619"/>
        <a:ext cx="805441" cy="536961"/>
      </dsp:txXfrm>
    </dsp:sp>
    <dsp:sp modelId="{7B8E0AAB-264F-4AD9-B2F2-6B128FBB52E7}">
      <dsp:nvSpPr>
        <dsp:cNvPr id="0" name=""/>
        <dsp:cNvSpPr/>
      </dsp:nvSpPr>
      <dsp:spPr>
        <a:xfrm>
          <a:off x="1211771"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Current State</a:t>
          </a:r>
        </a:p>
      </dsp:txBody>
      <dsp:txXfrm>
        <a:off x="1480252" y="150619"/>
        <a:ext cx="805441" cy="536961"/>
      </dsp:txXfrm>
    </dsp:sp>
    <dsp:sp modelId="{4F5298DA-3809-444C-B185-C67CD9CF92BC}">
      <dsp:nvSpPr>
        <dsp:cNvPr id="0" name=""/>
        <dsp:cNvSpPr/>
      </dsp:nvSpPr>
      <dsp:spPr>
        <a:xfrm>
          <a:off x="2419933"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Future State</a:t>
          </a:r>
        </a:p>
      </dsp:txBody>
      <dsp:txXfrm>
        <a:off x="2688414" y="150619"/>
        <a:ext cx="805441" cy="536961"/>
      </dsp:txXfrm>
    </dsp:sp>
    <dsp:sp modelId="{A4261AEC-D411-4187-B88D-FDF5CBE52AED}">
      <dsp:nvSpPr>
        <dsp:cNvPr id="0" name=""/>
        <dsp:cNvSpPr/>
      </dsp:nvSpPr>
      <dsp:spPr>
        <a:xfrm>
          <a:off x="3628096"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Strategic Roadmap</a:t>
          </a:r>
        </a:p>
      </dsp:txBody>
      <dsp:txXfrm>
        <a:off x="3896577" y="150619"/>
        <a:ext cx="805441" cy="536961"/>
      </dsp:txXfrm>
    </dsp:sp>
    <dsp:sp modelId="{7B4DCE52-F792-4056-8F39-D8EFCC36EFB4}">
      <dsp:nvSpPr>
        <dsp:cNvPr id="0" name=""/>
        <dsp:cNvSpPr/>
      </dsp:nvSpPr>
      <dsp:spPr>
        <a:xfrm>
          <a:off x="4836258"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Governance</a:t>
          </a:r>
        </a:p>
      </dsp:txBody>
      <dsp:txXfrm>
        <a:off x="5104739" y="150619"/>
        <a:ext cx="805441" cy="536961"/>
      </dsp:txXfrm>
    </dsp:sp>
    <dsp:sp modelId="{799AA0FD-EE37-45A8-BBFF-97ECF16D33C9}">
      <dsp:nvSpPr>
        <dsp:cNvPr id="0" name=""/>
        <dsp:cNvSpPr/>
      </dsp:nvSpPr>
      <dsp:spPr>
        <a:xfrm>
          <a:off x="6044421" y="150619"/>
          <a:ext cx="1342402" cy="536961"/>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glow rad="228600">
            <a:schemeClr val="accent6">
              <a:satMod val="175000"/>
              <a:alpha val="40000"/>
            </a:schemeClr>
          </a:glo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t>Business Case</a:t>
          </a:r>
        </a:p>
      </dsp:txBody>
      <dsp:txXfrm>
        <a:off x="6312902" y="150619"/>
        <a:ext cx="805441" cy="5369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7B1C7-6C87-4EF6-9985-33B1A3CEA584}">
      <dsp:nvSpPr>
        <dsp:cNvPr id="0" name=""/>
        <dsp:cNvSpPr/>
      </dsp:nvSpPr>
      <dsp:spPr>
        <a:xfrm>
          <a:off x="706342" y="1442537"/>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BE964-C515-4A2A-9E3F-8C088DBC2F02}">
      <dsp:nvSpPr>
        <dsp:cNvPr id="0" name=""/>
        <dsp:cNvSpPr/>
      </dsp:nvSpPr>
      <dsp:spPr>
        <a:xfrm>
          <a:off x="940342" y="167653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A424D7-7297-4F40-83BC-1AA49FFC455D}">
      <dsp:nvSpPr>
        <dsp:cNvPr id="0" name=""/>
        <dsp:cNvSpPr/>
      </dsp:nvSpPr>
      <dsp:spPr>
        <a:xfrm>
          <a:off x="355342" y="288253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Application</a:t>
          </a:r>
        </a:p>
      </dsp:txBody>
      <dsp:txXfrm>
        <a:off x="355342" y="2882537"/>
        <a:ext cx="1800000" cy="720000"/>
      </dsp:txXfrm>
    </dsp:sp>
    <dsp:sp modelId="{4B79C84D-C6A8-46CF-B81A-2491C21DD73E}">
      <dsp:nvSpPr>
        <dsp:cNvPr id="0" name=""/>
        <dsp:cNvSpPr/>
      </dsp:nvSpPr>
      <dsp:spPr>
        <a:xfrm>
          <a:off x="2821342" y="1442537"/>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A6691-458F-4A27-B2AF-598A68FEB5AD}">
      <dsp:nvSpPr>
        <dsp:cNvPr id="0" name=""/>
        <dsp:cNvSpPr/>
      </dsp:nvSpPr>
      <dsp:spPr>
        <a:xfrm>
          <a:off x="3055342" y="167653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B72D8A-B4EC-4FDE-985E-BD71078DED36}">
      <dsp:nvSpPr>
        <dsp:cNvPr id="0" name=""/>
        <dsp:cNvSpPr/>
      </dsp:nvSpPr>
      <dsp:spPr>
        <a:xfrm>
          <a:off x="2470342" y="288253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Business</a:t>
          </a:r>
        </a:p>
      </dsp:txBody>
      <dsp:txXfrm>
        <a:off x="2470342" y="2882537"/>
        <a:ext cx="1800000" cy="720000"/>
      </dsp:txXfrm>
    </dsp:sp>
    <dsp:sp modelId="{66653ED5-6E3E-426F-A057-4BB7B8BC240A}">
      <dsp:nvSpPr>
        <dsp:cNvPr id="0" name=""/>
        <dsp:cNvSpPr/>
      </dsp:nvSpPr>
      <dsp:spPr>
        <a:xfrm>
          <a:off x="4936342" y="1442537"/>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4AEAA-20B6-4B6E-B9CB-B281FD7EC742}">
      <dsp:nvSpPr>
        <dsp:cNvPr id="0" name=""/>
        <dsp:cNvSpPr/>
      </dsp:nvSpPr>
      <dsp:spPr>
        <a:xfrm>
          <a:off x="5170342" y="167653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1CFB7B-3BB5-45BC-B35B-72BA715274D6}">
      <dsp:nvSpPr>
        <dsp:cNvPr id="0" name=""/>
        <dsp:cNvSpPr/>
      </dsp:nvSpPr>
      <dsp:spPr>
        <a:xfrm>
          <a:off x="4585342" y="288253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Technology</a:t>
          </a:r>
        </a:p>
      </dsp:txBody>
      <dsp:txXfrm>
        <a:off x="4585342" y="2882537"/>
        <a:ext cx="1800000" cy="720000"/>
      </dsp:txXfrm>
    </dsp:sp>
    <dsp:sp modelId="{F8C5A9F0-CC78-47FC-BE14-844491F5A074}">
      <dsp:nvSpPr>
        <dsp:cNvPr id="0" name=""/>
        <dsp:cNvSpPr/>
      </dsp:nvSpPr>
      <dsp:spPr>
        <a:xfrm>
          <a:off x="7051342" y="1442537"/>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0B971-94D0-4EC8-B71D-58AA138C638E}">
      <dsp:nvSpPr>
        <dsp:cNvPr id="0" name=""/>
        <dsp:cNvSpPr/>
      </dsp:nvSpPr>
      <dsp:spPr>
        <a:xfrm>
          <a:off x="7285342" y="167653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7C28CE-17B8-43EA-A832-20CD0A032666}">
      <dsp:nvSpPr>
        <dsp:cNvPr id="0" name=""/>
        <dsp:cNvSpPr/>
      </dsp:nvSpPr>
      <dsp:spPr>
        <a:xfrm>
          <a:off x="6700342" y="288253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Commercial Software</a:t>
          </a:r>
        </a:p>
      </dsp:txBody>
      <dsp:txXfrm>
        <a:off x="6700342" y="2882537"/>
        <a:ext cx="1800000" cy="720000"/>
      </dsp:txXfrm>
    </dsp:sp>
    <dsp:sp modelId="{06FD1099-254A-42DE-AC45-16E82BA9E53B}">
      <dsp:nvSpPr>
        <dsp:cNvPr id="0" name=""/>
        <dsp:cNvSpPr/>
      </dsp:nvSpPr>
      <dsp:spPr>
        <a:xfrm>
          <a:off x="9166342" y="1442537"/>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23262-B093-4873-9011-2C9C5D286F1B}">
      <dsp:nvSpPr>
        <dsp:cNvPr id="0" name=""/>
        <dsp:cNvSpPr/>
      </dsp:nvSpPr>
      <dsp:spPr>
        <a:xfrm>
          <a:off x="9400341" y="167653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2FFD8D-65AA-4BC3-AE20-4DE14E4AA2C8}">
      <dsp:nvSpPr>
        <dsp:cNvPr id="0" name=""/>
        <dsp:cNvSpPr/>
      </dsp:nvSpPr>
      <dsp:spPr>
        <a:xfrm>
          <a:off x="8815342" y="288253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Hardware</a:t>
          </a:r>
        </a:p>
      </dsp:txBody>
      <dsp:txXfrm>
        <a:off x="8815342" y="288253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61B50-EEF9-4683-AF0A-7D4D968A51F1}"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C2F20-B0E0-48AC-A482-187D607FD53E}" type="slidenum">
              <a:rPr lang="en-US" smtClean="0"/>
              <a:t>‹#›</a:t>
            </a:fld>
            <a:endParaRPr lang="en-US"/>
          </a:p>
        </p:txBody>
      </p:sp>
    </p:spTree>
    <p:extLst>
      <p:ext uri="{BB962C8B-B14F-4D97-AF65-F5344CB8AC3E}">
        <p14:creationId xmlns:p14="http://schemas.microsoft.com/office/powerpoint/2010/main" val="2260755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Process_management" TargetMode="External"/><Relationship Id="rId3" Type="http://schemas.openxmlformats.org/officeDocument/2006/relationships/hyperlink" Target="http://en.wikipedia.org/wiki/Ad_hoc" TargetMode="External"/><Relationship Id="rId7" Type="http://schemas.openxmlformats.org/officeDocument/2006/relationships/hyperlink" Target="http://en.wikipedia.org/wiki/Change_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en.wikipedia.org/wiki/Deviance_(sociology)" TargetMode="External"/><Relationship Id="rId11" Type="http://schemas.openxmlformats.org/officeDocument/2006/relationships/hyperlink" Target="http://en.wikipedia.org/wiki/Performance_management" TargetMode="External"/><Relationship Id="rId5" Type="http://schemas.openxmlformats.org/officeDocument/2006/relationships/hyperlink" Target="http://en.wikipedia.org/wiki/Motivation" TargetMode="External"/><Relationship Id="rId10" Type="http://schemas.openxmlformats.org/officeDocument/2006/relationships/hyperlink" Target="http://en.wikipedia.org/wiki/Quality_(business)" TargetMode="External"/><Relationship Id="rId4" Type="http://schemas.openxmlformats.org/officeDocument/2006/relationships/hyperlink" Target="http://en.wikipedia.org/wiki/Goal" TargetMode="External"/><Relationship Id="rId9" Type="http://schemas.openxmlformats.org/officeDocument/2006/relationships/hyperlink" Target="http://en.wikipedia.org/wiki/Predic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this activity is to develop a common, non-ambiguous understanding of the organization’s Business Architecture.</a:t>
            </a:r>
          </a:p>
          <a:p>
            <a:endParaRPr lang="en-US" dirty="0"/>
          </a:p>
          <a:p>
            <a:r>
              <a:rPr lang="en-US" dirty="0"/>
              <a:t>This information is used throughout the architecture development process to:</a:t>
            </a:r>
          </a:p>
          <a:p>
            <a:pPr marL="171450" indent="-171450">
              <a:buFont typeface="Arial" panose="020B0604020202020204" pitchFamily="34" charset="0"/>
              <a:buChar char="•"/>
            </a:pPr>
            <a:r>
              <a:rPr lang="en-US" dirty="0"/>
              <a:t>Identify the business and IT owners to sponsor and participate in the architecture review and transformation process</a:t>
            </a:r>
          </a:p>
          <a:p>
            <a:pPr marL="171450" indent="-171450">
              <a:buFont typeface="Arial" panose="020B0604020202020204" pitchFamily="34" charset="0"/>
              <a:buChar char="•"/>
            </a:pPr>
            <a:r>
              <a:rPr lang="en-US" dirty="0"/>
              <a:t>Identify and prioritize the areas in which to focus your rationalization efforts</a:t>
            </a:r>
          </a:p>
          <a:p>
            <a:pPr marL="171450" indent="-171450">
              <a:buFont typeface="Arial" panose="020B0604020202020204" pitchFamily="34" charset="0"/>
              <a:buChar char="•"/>
            </a:pPr>
            <a:r>
              <a:rPr lang="en-US" dirty="0"/>
              <a:t>Capture business capabilities and/or business processes that will be used to identify redundancy and gaps in your applications portfolio</a:t>
            </a:r>
          </a:p>
          <a:p>
            <a:pPr marL="171450" indent="-171450">
              <a:buFont typeface="Arial" panose="020B0604020202020204" pitchFamily="34" charset="0"/>
              <a:buChar char="•"/>
            </a:pPr>
            <a:r>
              <a:rPr lang="en-US" dirty="0"/>
              <a:t>Align IT strategies/initiatives with business strategy, goals, and objectives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420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company’s current and desired future-state operating model helps you to determine how to apply rationalization within the organization to achieve the desired results.  For example, a company with a </a:t>
            </a:r>
            <a:r>
              <a:rPr lang="en-US" i="1" dirty="0"/>
              <a:t>diversified</a:t>
            </a:r>
            <a:r>
              <a:rPr lang="en-US" dirty="0"/>
              <a:t> operating model would likely perform a rationalization of processes and applications within each business unit individually with the objective of optimization to improve efficiency.  A company with a </a:t>
            </a:r>
            <a:r>
              <a:rPr lang="en-US" i="1" dirty="0"/>
              <a:t>coordinated</a:t>
            </a:r>
            <a:r>
              <a:rPr lang="en-US" dirty="0"/>
              <a:t> operating model would likely rationalize information assets with the objective of establishing a single version-of-the-truth and providing easy access to key information across the enterprise.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2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57150" defTabSz="457200">
              <a:buFont typeface="Arial" panose="020B0604020202020204" pitchFamily="34" charset="0"/>
              <a:buChar char="•"/>
              <a:defRPr/>
            </a:pPr>
            <a:r>
              <a:rPr lang="en-US" dirty="0">
                <a:solidFill>
                  <a:schemeClr val="tx1">
                    <a:lumMod val="75000"/>
                  </a:schemeClr>
                </a:solidFill>
              </a:rPr>
              <a:t>Identify domain level metrics</a:t>
            </a:r>
          </a:p>
          <a:p>
            <a:pPr marL="514350" lvl="1" indent="-57150" defTabSz="457200">
              <a:buFont typeface="Arial" panose="020B0604020202020204" pitchFamily="34" charset="0"/>
              <a:buChar char="•"/>
              <a:defRPr/>
            </a:pPr>
            <a:r>
              <a:rPr lang="en-US" dirty="0"/>
              <a:t>Application cost</a:t>
            </a:r>
          </a:p>
          <a:p>
            <a:pPr marL="514350" lvl="1" indent="-57150" defTabSz="457200">
              <a:buFont typeface="Arial" panose="020B0604020202020204" pitchFamily="34" charset="0"/>
              <a:buChar char="•"/>
              <a:defRPr/>
            </a:pPr>
            <a:r>
              <a:rPr lang="en-US" dirty="0"/>
              <a:t>Application complexity</a:t>
            </a:r>
          </a:p>
          <a:p>
            <a:pPr marL="514350" lvl="1" indent="-57150" defTabSz="457200">
              <a:buFont typeface="Arial" panose="020B0604020202020204" pitchFamily="34" charset="0"/>
              <a:buChar char="•"/>
              <a:defRPr/>
            </a:pPr>
            <a:r>
              <a:rPr lang="en-US" dirty="0"/>
              <a:t>Application maturity</a:t>
            </a:r>
          </a:p>
          <a:p>
            <a:pPr marL="514350" lvl="1" indent="-57150" defTabSz="457200">
              <a:buFont typeface="Arial" panose="020B0604020202020204" pitchFamily="34" charset="0"/>
              <a:buChar char="•"/>
              <a:defRPr/>
            </a:pPr>
            <a:r>
              <a:rPr lang="en-US" dirty="0"/>
              <a:t>Application health</a:t>
            </a:r>
          </a:p>
          <a:p>
            <a:pPr marL="514350" lvl="1" indent="-57150" defTabSz="457200">
              <a:buFont typeface="Arial" panose="020B0604020202020204" pitchFamily="34" charset="0"/>
              <a:buChar char="•"/>
              <a:defRPr/>
            </a:pPr>
            <a:r>
              <a:rPr lang="en-US" dirty="0"/>
              <a:t>Strategic fit of functionality</a:t>
            </a:r>
          </a:p>
          <a:p>
            <a:pPr marL="514350" lvl="1" indent="-57150" defTabSz="457200">
              <a:buFont typeface="Arial" panose="020B0604020202020204" pitchFamily="34" charset="0"/>
              <a:buChar char="•"/>
              <a:defRPr/>
            </a:pPr>
            <a:r>
              <a:rPr lang="en-US" dirty="0"/>
              <a:t>Business criticality</a:t>
            </a:r>
            <a:endParaRPr lang="en-US" dirty="0">
              <a:solidFill>
                <a:schemeClr val="tx1">
                  <a:lumMod val="75000"/>
                </a:schemeClr>
              </a:solidFill>
            </a:endParaRPr>
          </a:p>
          <a:p>
            <a:pPr marL="57150" indent="-57150">
              <a:buFont typeface="Arial" panose="020B0604020202020204" pitchFamily="34" charset="0"/>
              <a:buChar char="•"/>
            </a:pPr>
            <a:r>
              <a:rPr lang="en-US" dirty="0">
                <a:solidFill>
                  <a:schemeClr val="tx1">
                    <a:lumMod val="75000"/>
                  </a:schemeClr>
                </a:solidFill>
              </a:rPr>
              <a:t>Inventory and Score existing applications</a:t>
            </a:r>
          </a:p>
          <a:p>
            <a:pPr marL="57150" indent="-57150" defTabSz="457200">
              <a:buFont typeface="Arial" panose="020B0604020202020204" pitchFamily="34" charset="0"/>
              <a:buChar char="•"/>
              <a:defRPr/>
            </a:pPr>
            <a:r>
              <a:rPr lang="en-US" dirty="0">
                <a:solidFill>
                  <a:schemeClr val="tx1">
                    <a:lumMod val="75000"/>
                  </a:schemeClr>
                </a:solidFill>
              </a:rPr>
              <a:t>Inventory and Score existing technologies</a:t>
            </a:r>
          </a:p>
          <a:p>
            <a:pPr marL="57150" indent="-57150" defTabSz="457200">
              <a:buFont typeface="Arial" panose="020B0604020202020204" pitchFamily="34" charset="0"/>
              <a:buChar char="•"/>
              <a:defRPr/>
            </a:pPr>
            <a:r>
              <a:rPr lang="en-US" dirty="0">
                <a:solidFill>
                  <a:schemeClr val="tx1">
                    <a:lumMod val="75000"/>
                  </a:schemeClr>
                </a:solidFill>
              </a:rPr>
              <a:t>Inventory and Score existing data stores</a:t>
            </a:r>
          </a:p>
          <a:p>
            <a:pPr marL="57150" indent="-57150">
              <a:buFont typeface="Arial" panose="020B0604020202020204" pitchFamily="34" charset="0"/>
              <a:buChar char="•"/>
            </a:pPr>
            <a:r>
              <a:rPr lang="en-US" dirty="0">
                <a:solidFill>
                  <a:schemeClr val="tx1">
                    <a:lumMod val="75000"/>
                  </a:schemeClr>
                </a:solidFill>
              </a:rPr>
              <a:t>Map applications to business domains &amp; capabilities</a:t>
            </a:r>
          </a:p>
          <a:p>
            <a:pPr marL="57150" indent="-57150">
              <a:buFont typeface="Arial" panose="020B0604020202020204" pitchFamily="34" charset="0"/>
              <a:buChar char="•"/>
            </a:pPr>
            <a:r>
              <a:rPr lang="en-US" dirty="0">
                <a:solidFill>
                  <a:schemeClr val="tx1">
                    <a:lumMod val="75000"/>
                  </a:schemeClr>
                </a:solidFill>
              </a:rPr>
              <a:t>Map technologies to technology domains &amp; architecture</a:t>
            </a:r>
          </a:p>
          <a:p>
            <a:pPr marL="57150" indent="-57150">
              <a:buFont typeface="Arial" panose="020B0604020202020204" pitchFamily="34" charset="0"/>
              <a:buChar char="•"/>
            </a:pPr>
            <a:r>
              <a:rPr lang="en-US" dirty="0">
                <a:solidFill>
                  <a:schemeClr val="tx1">
                    <a:lumMod val="75000"/>
                  </a:schemeClr>
                </a:solidFill>
              </a:rPr>
              <a:t>Map data stores to business domains &amp; architecture</a:t>
            </a:r>
          </a:p>
          <a:p>
            <a:pPr marL="57150" indent="-57150" defTabSz="457200">
              <a:buFont typeface="Arial" panose="020B0604020202020204" pitchFamily="34" charset="0"/>
              <a:buChar char="•"/>
              <a:defRPr/>
            </a:pPr>
            <a:r>
              <a:rPr lang="en-US" dirty="0">
                <a:solidFill>
                  <a:schemeClr val="tx1">
                    <a:lumMod val="75000"/>
                  </a:schemeClr>
                </a:solidFill>
              </a:rPr>
              <a:t>Build application clusters</a:t>
            </a:r>
          </a:p>
          <a:p>
            <a:pPr marL="57150" indent="-57150" defTabSz="457200">
              <a:buFont typeface="Arial" panose="020B0604020202020204" pitchFamily="34" charset="0"/>
              <a:buChar char="•"/>
              <a:defRPr/>
            </a:pPr>
            <a:r>
              <a:rPr lang="en-US" dirty="0">
                <a:solidFill>
                  <a:schemeClr val="tx1">
                    <a:lumMod val="75000"/>
                  </a:schemeClr>
                </a:solidFill>
              </a:rPr>
              <a:t>Identify in-progress initiatives and their impact to current state</a:t>
            </a:r>
          </a:p>
          <a:p>
            <a:pPr marL="57150" indent="-57150" defTabSz="457200">
              <a:buFont typeface="Arial" panose="020B0604020202020204" pitchFamily="34" charset="0"/>
              <a:buChar char="•"/>
              <a:defRPr/>
            </a:pPr>
            <a:r>
              <a:rPr lang="en-US" dirty="0">
                <a:solidFill>
                  <a:schemeClr val="tx1">
                    <a:lumMod val="75000"/>
                  </a:schemeClr>
                </a:solidFill>
              </a:rPr>
              <a:t>Identify domain level issues, risks and opportunities</a:t>
            </a:r>
          </a:p>
          <a:p>
            <a:pPr marL="57150" indent="-57150" defTabSz="457200">
              <a:buFont typeface="Arial" panose="020B0604020202020204" pitchFamily="34" charset="0"/>
              <a:buChar char="•"/>
              <a:defRPr/>
            </a:pPr>
            <a:r>
              <a:rPr lang="en-US" dirty="0">
                <a:solidFill>
                  <a:schemeClr val="tx1">
                    <a:lumMod val="75000"/>
                  </a:schemeClr>
                </a:solidFill>
              </a:rPr>
              <a:t>Perform application maturity assessment</a:t>
            </a:r>
          </a:p>
          <a:p>
            <a:pPr marL="57150" indent="-57150" defTabSz="457200">
              <a:buFont typeface="Arial" panose="020B0604020202020204" pitchFamily="34" charset="0"/>
              <a:buChar char="•"/>
              <a:defRPr/>
            </a:pPr>
            <a:r>
              <a:rPr lang="en-US" dirty="0">
                <a:solidFill>
                  <a:schemeClr val="tx1">
                    <a:lumMod val="75000"/>
                  </a:schemeClr>
                </a:solidFill>
              </a:rPr>
              <a:t>Perform capabilities maturity assessment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85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you have captured the pieces of the portfolio, they must be mapped to the</a:t>
            </a:r>
          </a:p>
          <a:p>
            <a:r>
              <a:rPr lang="en-US" dirty="0"/>
              <a:t>business functions that they support.</a:t>
            </a:r>
          </a:p>
          <a:p>
            <a:endParaRPr lang="en-US" dirty="0"/>
          </a:p>
          <a:p>
            <a:pPr marL="171450" indent="-171450">
              <a:buFont typeface="Arial" panose="020B0604020202020204" pitchFamily="34" charset="0"/>
              <a:buChar char="•"/>
            </a:pPr>
            <a:r>
              <a:rPr lang="en-US" dirty="0"/>
              <a:t>The mapping does not necessarily need to be at a very granular level. Level 1 or</a:t>
            </a:r>
          </a:p>
          <a:p>
            <a:r>
              <a:rPr lang="en-US" dirty="0"/>
              <a:t>2 business process flows can be used for this effort. You could also use a simple</a:t>
            </a:r>
          </a:p>
          <a:p>
            <a:r>
              <a:rPr lang="en-US" dirty="0"/>
              <a:t>matrix showing the applications and which business functions they support.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is especially important to capture where a particular business process is</a:t>
            </a:r>
          </a:p>
          <a:p>
            <a:r>
              <a:rPr lang="en-US" dirty="0"/>
              <a:t>duplicated. Through an iterative process, when new business processes are</a:t>
            </a:r>
          </a:p>
          <a:p>
            <a:r>
              <a:rPr lang="en-US" dirty="0"/>
              <a:t>discovered relative to a given portion of the portfolio, the remainder of the</a:t>
            </a:r>
          </a:p>
          <a:p>
            <a:r>
              <a:rPr lang="en-US" dirty="0"/>
              <a:t>portfolio should be analyzed (at least at a summary level) to determine if those</a:t>
            </a:r>
          </a:p>
          <a:p>
            <a:r>
              <a:rPr lang="en-US" dirty="0"/>
              <a:t>pieces are also supporting this process. Think in terms of a company that has</a:t>
            </a:r>
          </a:p>
          <a:p>
            <a:r>
              <a:rPr lang="en-US" dirty="0"/>
              <a:t>more than 1 ERP system. While the multiple system may each support unique</a:t>
            </a:r>
          </a:p>
          <a:p>
            <a:r>
              <a:rPr lang="en-US" dirty="0"/>
              <a:t>business processes, it is more likely that there is overlap among them.</a:t>
            </a:r>
          </a:p>
          <a:p>
            <a:endParaRPr lang="en-US" dirty="0"/>
          </a:p>
          <a:p>
            <a:pPr marL="171450" indent="-171450">
              <a:buFont typeface="Arial" panose="020B0604020202020204" pitchFamily="34" charset="0"/>
              <a:buChar char="•"/>
            </a:pPr>
            <a:r>
              <a:rPr lang="en-US" dirty="0"/>
              <a:t>Spreadsheets or a tool like Treux can be used to capture the inventory list to</a:t>
            </a:r>
          </a:p>
          <a:p>
            <a:r>
              <a:rPr lang="en-US" dirty="0"/>
              <a:t>business process mapping.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567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Level 0 – Initial</a:t>
            </a:r>
          </a:p>
          <a:p>
            <a:r>
              <a:rPr lang="en-US" dirty="0"/>
              <a:t>At this level, the organization lacks a stable environment for the implementation. Values are given to implementation aspects and implementation factors in an ‘</a:t>
            </a:r>
            <a:r>
              <a:rPr lang="en-US" dirty="0">
                <a:hlinkClick r:id="rId3" tooltip="Ad hoc"/>
              </a:rPr>
              <a:t>ad hoc</a:t>
            </a:r>
            <a:r>
              <a:rPr lang="en-US" dirty="0"/>
              <a:t>’ fashion and there is no interconnection between them. Organizational processes and </a:t>
            </a:r>
            <a:r>
              <a:rPr lang="en-US" dirty="0">
                <a:hlinkClick r:id="rId4" tooltip="Goal"/>
              </a:rPr>
              <a:t>goals</a:t>
            </a:r>
            <a:r>
              <a:rPr lang="en-US" dirty="0"/>
              <a:t> are not considered centrally during implementation projects and communication hardly takes place. The overall implementation lacks structure and control and its efficiency depends on individual skills, knowledge and </a:t>
            </a:r>
            <a:r>
              <a:rPr lang="en-US" dirty="0">
                <a:hlinkClick r:id="rId5" tooltip="Motivation"/>
              </a:rPr>
              <a:t>motivation</a:t>
            </a:r>
            <a:r>
              <a:rPr lang="en-US" dirty="0"/>
              <a:t>.</a:t>
            </a:r>
          </a:p>
          <a:p>
            <a:r>
              <a:rPr lang="en-US" b="1" dirty="0"/>
              <a:t>Level A – Repeatable</a:t>
            </a:r>
          </a:p>
          <a:p>
            <a:r>
              <a:rPr lang="en-US" dirty="0"/>
              <a:t>Activities are based on the results of previous projects and the demands of the current one. Implementation aspects are considered during implementation projects. Project standards are documented per aspect and the organization prevents any </a:t>
            </a:r>
            <a:r>
              <a:rPr lang="en-US" dirty="0">
                <a:hlinkClick r:id="rId6" tooltip="Deviance (sociology)"/>
              </a:rPr>
              <a:t>deviant behavior</a:t>
            </a:r>
            <a:r>
              <a:rPr lang="en-US" dirty="0"/>
              <a:t> or actions. Previous successes can be repeated due to stabilized planning and control.</a:t>
            </a:r>
          </a:p>
          <a:p>
            <a:r>
              <a:rPr lang="en-US" b="1" dirty="0"/>
              <a:t>Level B – Defined</a:t>
            </a:r>
          </a:p>
          <a:p>
            <a:r>
              <a:rPr lang="en-US" dirty="0"/>
              <a:t>The process of implementing is documented throughout the organization rather than per aspect. Projects are carried out under guidance of project operation standards and an implementation strategy. Each project will be preceded by preparations to assure conformity with the processes and goals within the organization.</a:t>
            </a:r>
          </a:p>
          <a:p>
            <a:r>
              <a:rPr lang="en-US" b="1" dirty="0"/>
              <a:t>Level C – Managed</a:t>
            </a:r>
          </a:p>
          <a:p>
            <a:r>
              <a:rPr lang="en-US" dirty="0"/>
              <a:t>Projects are started and supervised by </a:t>
            </a:r>
            <a:r>
              <a:rPr lang="en-US" dirty="0">
                <a:hlinkClick r:id="rId7" tooltip="Change management"/>
              </a:rPr>
              <a:t>change management</a:t>
            </a:r>
            <a:r>
              <a:rPr lang="en-US" dirty="0"/>
              <a:t> and/or </a:t>
            </a:r>
            <a:r>
              <a:rPr lang="en-US" dirty="0">
                <a:hlinkClick r:id="rId8" tooltip="Process management"/>
              </a:rPr>
              <a:t>process management</a:t>
            </a:r>
            <a:r>
              <a:rPr lang="en-US" dirty="0"/>
              <a:t>. Implementing becomes </a:t>
            </a:r>
            <a:r>
              <a:rPr lang="en-US" dirty="0">
                <a:hlinkClick r:id="rId9" tooltip="Prediction"/>
              </a:rPr>
              <a:t>predictable</a:t>
            </a:r>
            <a:r>
              <a:rPr lang="en-US" dirty="0"/>
              <a:t> and the organization is able to develop rules and conditions regarding the </a:t>
            </a:r>
            <a:r>
              <a:rPr lang="en-US" dirty="0">
                <a:hlinkClick r:id="rId10" tooltip="Quality (business)"/>
              </a:rPr>
              <a:t>quality</a:t>
            </a:r>
            <a:r>
              <a:rPr lang="en-US" dirty="0"/>
              <a:t> of the products and processes (</a:t>
            </a:r>
            <a:r>
              <a:rPr lang="en-US" dirty="0">
                <a:hlinkClick r:id="rId11" tooltip="Performance management"/>
              </a:rPr>
              <a:t>performance management</a:t>
            </a:r>
            <a:r>
              <a:rPr lang="en-US" dirty="0"/>
              <a:t>). Deviating behavior will immediately be detected and corrected. The implemented IT-solutions are predictable and of high quality and the organization is willing and able to work with it. At this level, implementing has become a ‘way of life’.</a:t>
            </a:r>
          </a:p>
          <a:p>
            <a:r>
              <a:rPr lang="en-US" b="1" dirty="0"/>
              <a:t>Level D – Optimizing</a:t>
            </a:r>
          </a:p>
          <a:p>
            <a:r>
              <a:rPr lang="en-US" dirty="0"/>
              <a:t>The whole organization is focusing on the continuous improvement of the implementation processes. The organization possesses the means to detect weaknesses and to strengthen the implementation process proactively. Analyses are carried out to find the causes of error and mistakes. Each project will be evaluated after closure to prevent recurrence of known mistakes.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5819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Create views across all layers of an Enterprise Architecture framework</a:t>
            </a:r>
          </a:p>
          <a:p>
            <a:pPr marL="628650" lvl="1" indent="-171450">
              <a:buFont typeface="Arial" panose="020B0604020202020204" pitchFamily="34" charset="0"/>
              <a:buChar char="•"/>
            </a:pPr>
            <a:r>
              <a:rPr lang="en-US" sz="1000" dirty="0"/>
              <a:t>Business</a:t>
            </a:r>
          </a:p>
          <a:p>
            <a:pPr marL="628650" lvl="1" indent="-171450">
              <a:buFont typeface="Arial" panose="020B0604020202020204" pitchFamily="34" charset="0"/>
              <a:buChar char="•"/>
            </a:pPr>
            <a:r>
              <a:rPr lang="en-US" sz="1000" dirty="0"/>
              <a:t>Application</a:t>
            </a:r>
          </a:p>
          <a:p>
            <a:pPr marL="628650" lvl="1" indent="-171450">
              <a:buFont typeface="Arial" panose="020B0604020202020204" pitchFamily="34" charset="0"/>
              <a:buChar char="•"/>
            </a:pPr>
            <a:r>
              <a:rPr lang="en-US" sz="1000" dirty="0"/>
              <a:t>Information</a:t>
            </a:r>
          </a:p>
          <a:p>
            <a:pPr marL="628650" lvl="1" indent="-171450">
              <a:buFont typeface="Arial" panose="020B0604020202020204" pitchFamily="34" charset="0"/>
              <a:buChar char="•"/>
            </a:pPr>
            <a:r>
              <a:rPr lang="en-US" sz="1000" dirty="0"/>
              <a:t>Technology</a:t>
            </a:r>
          </a:p>
          <a:p>
            <a:pPr marL="171450" indent="-171450">
              <a:buFont typeface="Arial" panose="020B0604020202020204" pitchFamily="34" charset="0"/>
              <a:buChar char="•"/>
            </a:pPr>
            <a:r>
              <a:rPr lang="en-US" sz="1000" dirty="0"/>
              <a:t>Conform to architecture principles and standards as defined in the architecture vision.</a:t>
            </a:r>
          </a:p>
          <a:p>
            <a:pPr marL="171450" indent="-171450">
              <a:buFont typeface="Arial" panose="020B0604020202020204" pitchFamily="34" charset="0"/>
              <a:buChar char="•"/>
            </a:pPr>
            <a:r>
              <a:rPr lang="en-US" sz="1000" dirty="0"/>
              <a:t>Employ relevant industry reference models and architectures to facilitate development,</a:t>
            </a:r>
          </a:p>
          <a:p>
            <a:pPr marL="171450" indent="-171450">
              <a:buFont typeface="Arial" panose="020B0604020202020204" pitchFamily="34" charset="0"/>
              <a:buChar char="•"/>
            </a:pPr>
            <a:r>
              <a:rPr lang="en-US" sz="1000" dirty="0"/>
              <a:t>and reduce risk</a:t>
            </a:r>
          </a:p>
          <a:p>
            <a:pPr marL="171450" indent="-171450">
              <a:buFont typeface="Arial" panose="020B0604020202020204" pitchFamily="34" charset="0"/>
              <a:buChar char="•"/>
            </a:pPr>
            <a:r>
              <a:rPr lang="en-US" sz="1000" dirty="0"/>
              <a:t>Identify current state to future state gaps and changes (recommended action for each</a:t>
            </a:r>
          </a:p>
          <a:p>
            <a:pPr marL="171450" indent="-171450">
              <a:buFont typeface="Arial" panose="020B0604020202020204" pitchFamily="34" charset="0"/>
              <a:buChar char="•"/>
            </a:pPr>
            <a:r>
              <a:rPr lang="en-US" sz="1000" dirty="0"/>
              <a:t>application resulting from application portfolio analysis)</a:t>
            </a:r>
          </a:p>
          <a:p>
            <a:pPr marL="171450" indent="-171450">
              <a:buFont typeface="Arial" panose="020B0604020202020204" pitchFamily="34" charset="0"/>
              <a:buChar char="•"/>
            </a:pPr>
            <a:r>
              <a:rPr lang="en-US" sz="1000" dirty="0"/>
              <a:t>Capture benefits, risks, and mitigation measures for each of the changes</a:t>
            </a:r>
          </a:p>
          <a:p>
            <a:pPr marL="171450" indent="-171450">
              <a:buFont typeface="Arial" panose="020B0604020202020204" pitchFamily="34" charset="0"/>
              <a:buChar char="•"/>
            </a:pPr>
            <a:r>
              <a:rPr lang="en-US" sz="1000" dirty="0"/>
              <a:t>Align with business strategy, goals, and objectives as defined in the architecture vision</a:t>
            </a:r>
          </a:p>
          <a:p>
            <a:pPr marL="171450" indent="-171450">
              <a:buFont typeface="Arial" panose="020B0604020202020204" pitchFamily="34" charset="0"/>
              <a:buChar char="•"/>
            </a:pPr>
            <a:r>
              <a:rPr lang="en-US" sz="1000" dirty="0"/>
              <a:t>Align with operating model as defined in the architecture vision</a:t>
            </a:r>
          </a:p>
          <a:p>
            <a:pPr marL="171450" indent="-171450">
              <a:buFont typeface="Arial" panose="020B0604020202020204" pitchFamily="34" charset="0"/>
              <a:buChar char="•"/>
            </a:pPr>
            <a:r>
              <a:rPr lang="en-US" sz="1000" dirty="0"/>
              <a:t>Provide recommendations to address the opportunities-for-improvement identified in the</a:t>
            </a:r>
          </a:p>
          <a:p>
            <a:pPr marL="171450" indent="-171450">
              <a:buFont typeface="Arial" panose="020B0604020202020204" pitchFamily="34" charset="0"/>
              <a:buChar char="•"/>
            </a:pPr>
            <a:r>
              <a:rPr lang="en-US" sz="1000" dirty="0"/>
              <a:t>EA capability/maturity assessment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465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Sample Principles</a:t>
            </a:r>
          </a:p>
          <a:p>
            <a:endParaRPr lang="en-US" b="1" dirty="0"/>
          </a:p>
          <a:p>
            <a:r>
              <a:rPr lang="en-US" b="1" dirty="0"/>
              <a:t>Business Architecture Principles</a:t>
            </a:r>
          </a:p>
          <a:p>
            <a:pPr marL="171450" indent="-171450">
              <a:buFont typeface="Arial" panose="020B0604020202020204" pitchFamily="34" charset="0"/>
              <a:buChar char="•"/>
            </a:pPr>
            <a:r>
              <a:rPr lang="en-US" b="1" dirty="0"/>
              <a:t>Cost Optimization – </a:t>
            </a:r>
            <a:r>
              <a:rPr lang="en-US" dirty="0"/>
              <a:t>Low cost across the lifecycle of a product or service is a compelling value proposition for targeted customer segments.</a:t>
            </a:r>
          </a:p>
          <a:p>
            <a:pPr marL="171450" indent="-171450">
              <a:buFont typeface="Arial" panose="020B0604020202020204" pitchFamily="34" charset="0"/>
              <a:buChar char="•"/>
            </a:pPr>
            <a:r>
              <a:rPr lang="en-US" b="1" dirty="0"/>
              <a:t>Corporate Environment Responsibility </a:t>
            </a:r>
            <a:r>
              <a:rPr lang="en-US" dirty="0"/>
              <a:t>– Going green is not only crucial from a social responsible and moral standpoint, it also has economic benefits. Eco-efficiency, eco-transparency and eco-innovation are critical for a greener future.</a:t>
            </a:r>
          </a:p>
          <a:p>
            <a:pPr marL="171450" indent="-171450">
              <a:buFont typeface="Arial" panose="020B0604020202020204" pitchFamily="34" charset="0"/>
              <a:buChar char="•"/>
            </a:pPr>
            <a:r>
              <a:rPr lang="en-US" b="1" dirty="0"/>
              <a:t>Enterprise Balance </a:t>
            </a:r>
            <a:r>
              <a:rPr lang="en-US" dirty="0"/>
              <a:t>– This principle embodies “service above self” and decisions made from an enterprise wide perspective have greater long term benefit than tactical decisions made from a particular organizational perspective.</a:t>
            </a:r>
          </a:p>
          <a:p>
            <a:endParaRPr lang="it-IT" b="1" dirty="0"/>
          </a:p>
          <a:p>
            <a:r>
              <a:rPr lang="en-US" b="1" dirty="0"/>
              <a:t>Application Architecture Principles</a:t>
            </a:r>
          </a:p>
          <a:p>
            <a:pPr marL="171450" indent="-171450">
              <a:buFont typeface="Arial" panose="020B0604020202020204" pitchFamily="34" charset="0"/>
              <a:buChar char="•"/>
            </a:pPr>
            <a:r>
              <a:rPr lang="en-US" b="1" dirty="0"/>
              <a:t>Common Use Applications </a:t>
            </a:r>
            <a:r>
              <a:rPr lang="en-US" dirty="0"/>
              <a:t>– Duplicative capability is expensive and proliferates conflicting data.</a:t>
            </a:r>
          </a:p>
          <a:p>
            <a:pPr marL="171450" indent="-171450">
              <a:buFont typeface="Arial" panose="020B0604020202020204" pitchFamily="34" charset="0"/>
              <a:buChar char="•"/>
            </a:pPr>
            <a:r>
              <a:rPr lang="en-US" b="1" dirty="0"/>
              <a:t>Technology Independence </a:t>
            </a:r>
            <a:r>
              <a:rPr lang="en-US" dirty="0"/>
              <a:t>– Independence of applications from the underlying technology allows applications to be developed, upgraded, and operated in the most cost-effective and timely way.</a:t>
            </a:r>
          </a:p>
          <a:p>
            <a:pPr marL="171450" indent="-171450">
              <a:buFont typeface="Arial" panose="020B0604020202020204" pitchFamily="34" charset="0"/>
              <a:buChar char="•"/>
            </a:pPr>
            <a:r>
              <a:rPr lang="en-US" b="1" dirty="0"/>
              <a:t>Adherence to Open Standards </a:t>
            </a:r>
            <a:r>
              <a:rPr lang="en-US" dirty="0"/>
              <a:t>- promote business / IT agility, reduce risk and achieve a lower overall TCO than proprietary applications.</a:t>
            </a:r>
          </a:p>
          <a:p>
            <a:pPr marL="171450" indent="-171450">
              <a:buFont typeface="Arial" panose="020B0604020202020204" pitchFamily="34" charset="0"/>
              <a:buChar char="•"/>
            </a:pPr>
            <a:r>
              <a:rPr lang="en-US" b="1" dirty="0"/>
              <a:t>Common Development Methodology and Tools </a:t>
            </a:r>
            <a:r>
              <a:rPr lang="en-US" dirty="0"/>
              <a:t>- Standard development methodologies increase the likelihood of high quality results and promote reusable components.</a:t>
            </a:r>
          </a:p>
          <a:p>
            <a:pPr marL="171450" indent="-171450">
              <a:buFont typeface="Arial" panose="020B0604020202020204" pitchFamily="34" charset="0"/>
              <a:buChar char="•"/>
            </a:pPr>
            <a:r>
              <a:rPr lang="en-US" b="1" dirty="0"/>
              <a:t>Replace Obsolete Applications </a:t>
            </a:r>
            <a:r>
              <a:rPr lang="en-US" dirty="0"/>
              <a:t>– Every application has a limited useful life span. Beyond this life span, the application becomes functionally deficient and costly to operate and maintain</a:t>
            </a:r>
          </a:p>
          <a:p>
            <a:endParaRPr lang="en-US" dirty="0"/>
          </a:p>
          <a:p>
            <a:r>
              <a:rPr lang="en-US" b="1" dirty="0"/>
              <a:t>Information Architecture Principles</a:t>
            </a:r>
          </a:p>
          <a:p>
            <a:pPr marL="171450" indent="-171450">
              <a:buFont typeface="Arial" panose="020B0604020202020204" pitchFamily="34" charset="0"/>
              <a:buChar char="•"/>
            </a:pPr>
            <a:r>
              <a:rPr lang="en-US" b="1" dirty="0"/>
              <a:t>Data Quality </a:t>
            </a:r>
            <a:r>
              <a:rPr lang="en-US" dirty="0"/>
              <a:t>– Systems that consistently carry stale and incomplete data pose risk and inefficiency to the business and should be streamlined to only carry the information that it can realistically ensure quality for.</a:t>
            </a:r>
          </a:p>
          <a:p>
            <a:pPr marL="171450" indent="-171450">
              <a:buFont typeface="Arial" panose="020B0604020202020204" pitchFamily="34" charset="0"/>
              <a:buChar char="•"/>
            </a:pPr>
            <a:r>
              <a:rPr lang="en-US" b="1" dirty="0"/>
              <a:t>Master Data Management </a:t>
            </a:r>
            <a:r>
              <a:rPr lang="en-US" dirty="0"/>
              <a:t>- Multiple sources of data cause data quality/integrity issues that greatly increase system complexity and overall cost, while reducing agility.</a:t>
            </a:r>
          </a:p>
          <a:p>
            <a:pPr marL="171450" indent="-171450">
              <a:buFont typeface="Arial" panose="020B0604020202020204" pitchFamily="34" charset="0"/>
              <a:buChar char="•"/>
            </a:pPr>
            <a:r>
              <a:rPr lang="en-US" b="1" dirty="0"/>
              <a:t>Standard Data Exchange Format </a:t>
            </a:r>
            <a:r>
              <a:rPr lang="en-US" dirty="0"/>
              <a:t>– Exchanging data in standardized representations lowers integration cost of supporting new and changing data model requirements.</a:t>
            </a:r>
          </a:p>
          <a:p>
            <a:endParaRPr lang="en-US" dirty="0"/>
          </a:p>
          <a:p>
            <a:r>
              <a:rPr lang="en-US" b="1" dirty="0"/>
              <a:t>Technology Architecture Principles</a:t>
            </a:r>
          </a:p>
          <a:p>
            <a:pPr marL="171450" indent="-171450">
              <a:buFont typeface="Arial" panose="020B0604020202020204" pitchFamily="34" charset="0"/>
              <a:buChar char="•"/>
            </a:pPr>
            <a:r>
              <a:rPr lang="en-US" b="1" dirty="0"/>
              <a:t>Adherence to Open Standards </a:t>
            </a:r>
            <a:r>
              <a:rPr lang="en-US" dirty="0"/>
              <a:t>- Standards compliance enhances flexibility.</a:t>
            </a:r>
          </a:p>
          <a:p>
            <a:pPr marL="171450" indent="-171450">
              <a:buFont typeface="Arial" panose="020B0604020202020204" pitchFamily="34" charset="0"/>
              <a:buChar char="•"/>
            </a:pPr>
            <a:r>
              <a:rPr lang="en-US" b="1" dirty="0"/>
              <a:t>Platform Standardization </a:t>
            </a:r>
            <a:r>
              <a:rPr lang="en-US" dirty="0"/>
              <a:t>– simplifies maintenance and lowers support costs.</a:t>
            </a:r>
          </a:p>
          <a:p>
            <a:pPr marL="171450" indent="-171450">
              <a:buFont typeface="Arial" panose="020B0604020202020204" pitchFamily="34" charset="0"/>
              <a:buChar char="•"/>
            </a:pPr>
            <a:r>
              <a:rPr lang="en-US" b="1" dirty="0"/>
              <a:t>Availability - </a:t>
            </a:r>
            <a:r>
              <a:rPr lang="en-US" dirty="0"/>
              <a:t>Loss of business service can be very costly and can often be underestimated.</a:t>
            </a:r>
          </a:p>
          <a:p>
            <a:pPr marL="171450" indent="-171450">
              <a:buFont typeface="Arial" panose="020B0604020202020204" pitchFamily="34" charset="0"/>
              <a:buChar char="•"/>
            </a:pPr>
            <a:r>
              <a:rPr lang="en-US" b="1" dirty="0"/>
              <a:t>Performance and Scalability </a:t>
            </a:r>
            <a:r>
              <a:rPr lang="en-US" dirty="0"/>
              <a:t>- Responsive systems, with sufficient capacity, enable business success.</a:t>
            </a:r>
          </a:p>
          <a:p>
            <a:pPr marL="171450" indent="-171450">
              <a:buFont typeface="Arial" panose="020B0604020202020204" pitchFamily="34" charset="0"/>
              <a:buChar char="•"/>
            </a:pPr>
            <a:r>
              <a:rPr lang="en-US" b="1" dirty="0"/>
              <a:t>Service Level Objectives </a:t>
            </a:r>
            <a:r>
              <a:rPr lang="en-US" dirty="0"/>
              <a:t>- If the Technology does not allow the business to meet its Quality of Service (QoS) objectives, then the business will suffer.</a:t>
            </a:r>
          </a:p>
          <a:p>
            <a:endParaRPr lang="en-US" dirty="0"/>
          </a:p>
          <a:p>
            <a:r>
              <a:rPr lang="en-US" b="1" dirty="0"/>
              <a:t>Governance Principles</a:t>
            </a:r>
          </a:p>
          <a:p>
            <a:pPr marL="171450" indent="-171450">
              <a:buFont typeface="Arial" panose="020B0604020202020204" pitchFamily="34" charset="0"/>
              <a:buChar char="•"/>
            </a:pPr>
            <a:r>
              <a:rPr lang="en-US" b="1" dirty="0"/>
              <a:t>Strategic Focus </a:t>
            </a:r>
            <a:r>
              <a:rPr lang="en-US" dirty="0"/>
              <a:t>- Aligning the Enterprise Architecture with the business strategy increases the value of IT to the business.</a:t>
            </a:r>
          </a:p>
          <a:p>
            <a:pPr marL="171450" indent="-171450">
              <a:buFont typeface="Arial" panose="020B0604020202020204" pitchFamily="34" charset="0"/>
              <a:buChar char="•"/>
            </a:pPr>
            <a:r>
              <a:rPr lang="en-US" b="1" dirty="0"/>
              <a:t>Accountability </a:t>
            </a:r>
            <a:r>
              <a:rPr lang="en-US" dirty="0"/>
              <a:t>- Accountability structures encourage compliance with the Enterprise Architecture.</a:t>
            </a:r>
          </a:p>
          <a:p>
            <a:pPr marL="171450" indent="-171450">
              <a:buFont typeface="Arial" panose="020B0604020202020204" pitchFamily="34" charset="0"/>
              <a:buChar char="•"/>
            </a:pPr>
            <a:r>
              <a:rPr lang="en-US" b="1" dirty="0"/>
              <a:t>Compliance to Enterprise Architecture </a:t>
            </a:r>
            <a:r>
              <a:rPr lang="en-US" dirty="0"/>
              <a:t>- An effective Enterprise Architecture needs to be a guide for all IT projects</a:t>
            </a:r>
          </a:p>
          <a:p>
            <a:pPr marL="171450" indent="-171450">
              <a:buFont typeface="Arial" panose="020B0604020202020204" pitchFamily="34" charset="0"/>
              <a:buChar char="•"/>
            </a:pPr>
            <a:r>
              <a:rPr lang="en-US" b="1" dirty="0"/>
              <a:t>Wide Participation </a:t>
            </a:r>
            <a:r>
              <a:rPr lang="en-US" dirty="0"/>
              <a:t>- Wide participation by stakeholders throughout the enterprise ensures that the Enterprise Architecture will meet the optimal requirements of the enterprise, not just a select group of LOB requirements.</a:t>
            </a:r>
          </a:p>
          <a:p>
            <a:pPr marL="171450" indent="-171450">
              <a:buFont typeface="Arial" panose="020B0604020202020204" pitchFamily="34" charset="0"/>
              <a:buChar char="•"/>
            </a:pPr>
            <a:r>
              <a:rPr lang="en-US" b="1" dirty="0"/>
              <a:t>Quantitative Decision Making </a:t>
            </a:r>
            <a:r>
              <a:rPr lang="en-US" dirty="0"/>
              <a:t>- Utilizing quantitative processes and metrics provides a consistent and equitable means of evaluating decisions and increases the effectiveness of Enterprise Architecture Governance.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218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68173-8961-4FA3-9F72-E702052627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923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hub.uhg.com/sites/hub/Resources/Brand/UnitedHealth-Group-Brand/Pages/Home.aspx" TargetMode="External"/><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E3FF-3057-4E73-A3B3-15CF7E6D2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D937-2F21-4F72-A4CB-D77B7F0EC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94ADD-87F3-4AF0-A2A7-961727D70B4D}"/>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C4BC2034-8D7C-46C0-9E35-B8808007D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31471-6A3B-4BFF-AD69-5E5796E52778}"/>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294609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64A9-698C-42B9-B254-53E53241D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2DD110-2ADC-4FB2-B26C-9AEAADFEF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C5AE-B876-41F6-87D6-3C224263B806}"/>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A61E6769-DB12-438E-B985-4B3856D44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32088-485B-40E0-BD52-85E90ACDFF47}"/>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209753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2D1C8-14F7-4492-BAAD-5FCB21122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6AE77-CFB5-4099-9ABF-F256F3ED2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25B29-6485-4CD8-944A-5DAF84474978}"/>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FC581E19-C7DB-419A-9BF6-3028E01CA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2D6C-A5E6-49CC-96BE-9AD84835D65D}"/>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338921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1"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4"/>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3149601" y="6307138"/>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l" eaLnBrk="1" hangingPunct="1">
              <a:buClr>
                <a:schemeClr val="accent1"/>
              </a:buClr>
            </a:pPr>
            <a:endParaRPr lang="en-US" sz="1000" b="0" dirty="0">
              <a:solidFill>
                <a:schemeClr val="tx1"/>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657226"/>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0"/>
            <a:ext cx="8128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3149600" y="5791200"/>
            <a:ext cx="64008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221021582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34819982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7984440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990601"/>
            <a:ext cx="5382684"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990601"/>
            <a:ext cx="53848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35952544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16467666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16962200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32925120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36800221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7374-6339-4C13-A368-9D446EB84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09847-2C27-4FB2-B531-0C613B0F9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E65B4-679B-49A9-9224-768A7755ED8F}"/>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CEA238AA-9696-4387-8EFD-4A50B39C8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DE98E-776A-49B3-B8B0-FE03145F875A}"/>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2369339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20262993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42012443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01"/>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01"/>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0052D27-44B3-4AFD-A2CB-4F52774337A8}" type="slidenum">
              <a:rPr lang="en-US" smtClean="0"/>
              <a:t>‹#›</a:t>
            </a:fld>
            <a:endParaRPr lang="en-US" dirty="0"/>
          </a:p>
        </p:txBody>
      </p:sp>
    </p:spTree>
    <p:extLst>
      <p:ext uri="{BB962C8B-B14F-4D97-AF65-F5344CB8AC3E}">
        <p14:creationId xmlns:p14="http://schemas.microsoft.com/office/powerpoint/2010/main" val="10886102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33"/>
            <a:ext cx="12192000" cy="6864344"/>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73"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1" y="1104902"/>
            <a:ext cx="7440387" cy="2735839"/>
          </a:xfrm>
        </p:spPr>
        <p:txBody>
          <a:bodyPr anchor="b"/>
          <a:lstStyle>
            <a:lvl1pPr algn="l">
              <a:defRPr sz="48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495301" y="3924302"/>
            <a:ext cx="7440387" cy="974271"/>
          </a:xfrm>
        </p:spPr>
        <p:txBody>
          <a:bodyPr/>
          <a:lstStyle>
            <a:lvl1pPr marL="0" indent="0" algn="l">
              <a:buNone/>
              <a:defRPr sz="28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Event City or Speaker Name</a:t>
            </a:r>
          </a:p>
        </p:txBody>
      </p:sp>
      <p:sp>
        <p:nvSpPr>
          <p:cNvPr id="11" name="Text Placeholder 10"/>
          <p:cNvSpPr>
            <a:spLocks noGrp="1"/>
          </p:cNvSpPr>
          <p:nvPr>
            <p:ph type="body" sz="quarter" idx="13" hasCustomPrompt="1"/>
          </p:nvPr>
        </p:nvSpPr>
        <p:spPr bwMode="gray">
          <a:xfrm>
            <a:off x="495301" y="4990649"/>
            <a:ext cx="7440011" cy="702583"/>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8238B657-F5A1-CE4E-BE44-E7119FF99A44}" type="datetime1">
              <a:rPr lang="en-US" smtClean="0"/>
              <a:t>5/9/2022</a:t>
            </a:fld>
            <a:endParaRPr lang="en-US"/>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53113" y="5795738"/>
            <a:ext cx="2186147" cy="667645"/>
          </a:xfrm>
          <a:prstGeom prst="rect">
            <a:avLst/>
          </a:prstGeom>
        </p:spPr>
      </p:pic>
    </p:spTree>
    <p:extLst>
      <p:ext uri="{BB962C8B-B14F-4D97-AF65-F5344CB8AC3E}">
        <p14:creationId xmlns:p14="http://schemas.microsoft.com/office/powerpoint/2010/main" val="1983290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grpSp>
        <p:nvGrpSpPr>
          <p:cNvPr id="13" name="Group 12"/>
          <p:cNvGrpSpPr/>
          <p:nvPr/>
        </p:nvGrpSpPr>
        <p:grpSpPr>
          <a:xfrm>
            <a:off x="0" y="9293"/>
            <a:ext cx="12192000" cy="6849452"/>
            <a:chOff x="0" y="-233"/>
            <a:chExt cx="9163964" cy="5148305"/>
          </a:xfrm>
        </p:grpSpPr>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5" name="Rectangle 14"/>
            <p:cNvSpPr/>
            <p:nvPr/>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73"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a:xfrm>
            <a:off x="495301" y="1104902"/>
            <a:ext cx="7440387" cy="2735839"/>
          </a:xfrm>
        </p:spPr>
        <p:txBody>
          <a:bodyPr anchor="b"/>
          <a:lstStyle>
            <a:lvl1pPr algn="l">
              <a:defRPr sz="4800"/>
            </a:lvl1pPr>
          </a:lstStyle>
          <a:p>
            <a:r>
              <a:rPr lang="en-US"/>
              <a:t>Insightful presentation title in sentence case max 3 lines</a:t>
            </a:r>
          </a:p>
        </p:txBody>
      </p:sp>
      <p:sp>
        <p:nvSpPr>
          <p:cNvPr id="3" name="Subtitle 2"/>
          <p:cNvSpPr>
            <a:spLocks noGrp="1"/>
          </p:cNvSpPr>
          <p:nvPr>
            <p:ph type="subTitle" idx="1" hasCustomPrompt="1"/>
          </p:nvPr>
        </p:nvSpPr>
        <p:spPr>
          <a:xfrm>
            <a:off x="495301" y="3924302"/>
            <a:ext cx="7440387" cy="974271"/>
          </a:xfrm>
        </p:spPr>
        <p:txBody>
          <a:bodyPr/>
          <a:lstStyle>
            <a:lvl1pPr marL="0" indent="0" algn="l">
              <a:buNone/>
              <a:defRPr sz="28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Event City or Speaker Name</a:t>
            </a:r>
          </a:p>
        </p:txBody>
      </p:sp>
      <p:sp>
        <p:nvSpPr>
          <p:cNvPr id="11" name="Text Placeholder 10"/>
          <p:cNvSpPr>
            <a:spLocks noGrp="1"/>
          </p:cNvSpPr>
          <p:nvPr>
            <p:ph type="body" sz="quarter" idx="13" hasCustomPrompt="1"/>
          </p:nvPr>
        </p:nvSpPr>
        <p:spPr>
          <a:xfrm>
            <a:off x="495301" y="4990649"/>
            <a:ext cx="7440011" cy="702583"/>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994E08A3-4092-47F1-9E71-C70852FA56AC}"/>
              </a:ext>
            </a:extLst>
          </p:cNvPr>
          <p:cNvSpPr>
            <a:spLocks noGrp="1"/>
          </p:cNvSpPr>
          <p:nvPr>
            <p:ph type="dt" sz="half" idx="14"/>
          </p:nvPr>
        </p:nvSpPr>
        <p:spPr/>
        <p:txBody>
          <a:bodyPr/>
          <a:lstStyle/>
          <a:p>
            <a:fld id="{E1E73121-7B3E-9542-A578-64E2FE217CBC}" type="datetime1">
              <a:rPr lang="en-US" smtClean="0"/>
              <a:t>5/9/2022</a:t>
            </a:fld>
            <a:endParaRPr lang="en-US"/>
          </a:p>
        </p:txBody>
      </p:sp>
      <p:pic>
        <p:nvPicPr>
          <p:cNvPr id="17" name="Picture 16">
            <a:extLst>
              <a:ext uri="{FF2B5EF4-FFF2-40B4-BE49-F238E27FC236}">
                <a16:creationId xmlns:a16="http://schemas.microsoft.com/office/drawing/2014/main" id="{6753090A-B656-45FC-9886-F280D93F60D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53113" y="5795738"/>
            <a:ext cx="2186147" cy="667645"/>
          </a:xfrm>
          <a:prstGeom prst="rect">
            <a:avLst/>
          </a:prstGeom>
        </p:spPr>
      </p:pic>
    </p:spTree>
    <p:extLst>
      <p:ext uri="{BB962C8B-B14F-4D97-AF65-F5344CB8AC3E}">
        <p14:creationId xmlns:p14="http://schemas.microsoft.com/office/powerpoint/2010/main" val="309628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grpSp>
        <p:nvGrpSpPr>
          <p:cNvPr id="16" name="Group 15"/>
          <p:cNvGrpSpPr/>
          <p:nvPr/>
        </p:nvGrpSpPr>
        <p:grpSpPr bwMode="gray">
          <a:xfrm>
            <a:off x="0" y="-233"/>
            <a:ext cx="12192000" cy="6858312"/>
            <a:chOff x="0" y="-233"/>
            <a:chExt cx="9144000" cy="5143734"/>
          </a:xfrm>
        </p:grpSpPr>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3500"/>
            </a:xfrm>
            <a:prstGeom prst="rect">
              <a:avLst/>
            </a:prstGeom>
          </p:spPr>
        </p:pic>
        <p:sp>
          <p:nvSpPr>
            <p:cNvPr id="18" name="Rectangle 17"/>
            <p:cNvSpPr/>
            <p:nvPr/>
          </p:nvSpPr>
          <p:spPr bwMode="gray">
            <a:xfrm>
              <a:off x="0" y="-233"/>
              <a:ext cx="9051472" cy="5143734"/>
            </a:xfrm>
            <a:prstGeom prst="rect">
              <a:avLst/>
            </a:prstGeom>
            <a:gradFill flip="none" rotWithShape="1">
              <a:gsLst>
                <a:gs pos="0">
                  <a:srgbClr val="FFFFFF"/>
                </a:gs>
                <a:gs pos="56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73" fontAlgn="base">
                <a:spcBef>
                  <a:spcPct val="0"/>
                </a:spcBef>
                <a:spcAft>
                  <a:spcPct val="0"/>
                </a:spcAft>
              </a:pPr>
              <a:endParaRPr lang="en-US" sz="20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1" y="1104902"/>
            <a:ext cx="7440387" cy="2735839"/>
          </a:xfrm>
        </p:spPr>
        <p:txBody>
          <a:bodyPr anchor="b"/>
          <a:lstStyle>
            <a:lvl1pPr algn="l">
              <a:defRPr sz="48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495301" y="3924302"/>
            <a:ext cx="7440387" cy="974271"/>
          </a:xfrm>
        </p:spPr>
        <p:txBody>
          <a:bodyPr/>
          <a:lstStyle>
            <a:lvl1pPr marL="0" indent="0" algn="l">
              <a:buNone/>
              <a:defRPr sz="28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Event City or Speaker Name</a:t>
            </a:r>
          </a:p>
        </p:txBody>
      </p:sp>
      <p:sp>
        <p:nvSpPr>
          <p:cNvPr id="11" name="Text Placeholder 10"/>
          <p:cNvSpPr>
            <a:spLocks noGrp="1"/>
          </p:cNvSpPr>
          <p:nvPr>
            <p:ph type="body" sz="quarter" idx="13" hasCustomPrompt="1"/>
          </p:nvPr>
        </p:nvSpPr>
        <p:spPr bwMode="gray">
          <a:xfrm>
            <a:off x="495301" y="4990649"/>
            <a:ext cx="7440011" cy="702583"/>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6285D584-066A-4A89-9A12-E19AD0ECCD07}"/>
              </a:ext>
            </a:extLst>
          </p:cNvPr>
          <p:cNvSpPr>
            <a:spLocks noGrp="1"/>
          </p:cNvSpPr>
          <p:nvPr>
            <p:ph type="dt" sz="half" idx="14"/>
          </p:nvPr>
        </p:nvSpPr>
        <p:spPr/>
        <p:txBody>
          <a:bodyPr/>
          <a:lstStyle/>
          <a:p>
            <a:fld id="{9FA19466-1230-8744-BE5C-06C3B7D7C0C9}" type="datetime1">
              <a:rPr lang="en-US" smtClean="0"/>
              <a:t>5/9/2022</a:t>
            </a:fld>
            <a:endParaRPr lang="en-US"/>
          </a:p>
        </p:txBody>
      </p:sp>
      <p:pic>
        <p:nvPicPr>
          <p:cNvPr id="19" name="Picture 18">
            <a:extLst>
              <a:ext uri="{FF2B5EF4-FFF2-40B4-BE49-F238E27FC236}">
                <a16:creationId xmlns:a16="http://schemas.microsoft.com/office/drawing/2014/main" id="{506AFEAB-1709-4C0C-B4AA-1A4479FBF5A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53113" y="5795738"/>
            <a:ext cx="2186147" cy="667645"/>
          </a:xfrm>
          <a:prstGeom prst="rect">
            <a:avLst/>
          </a:prstGeom>
        </p:spPr>
      </p:pic>
    </p:spTree>
    <p:extLst>
      <p:ext uri="{BB962C8B-B14F-4D97-AF65-F5344CB8AC3E}">
        <p14:creationId xmlns:p14="http://schemas.microsoft.com/office/powerpoint/2010/main" val="2532797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bwMode="gray">
          <a:xfrm>
            <a:off x="0" y="0"/>
            <a:ext cx="12192000" cy="6858000"/>
          </a:xfrm>
          <a:solidFill>
            <a:schemeClr val="accent4"/>
          </a:solidFill>
        </p:spPr>
        <p:txBody>
          <a:bodyPr/>
          <a:lstStyle>
            <a:lvl1pPr>
              <a:defRPr/>
            </a:lvl1pPr>
          </a:lstStyle>
          <a:p>
            <a:r>
              <a:rPr lang="en-US"/>
              <a:t>Click picture icon in middle of slide to add full bleed picture</a:t>
            </a:r>
          </a:p>
        </p:txBody>
      </p:sp>
      <p:sp>
        <p:nvSpPr>
          <p:cNvPr id="14" name="Text Placeholder 3"/>
          <p:cNvSpPr>
            <a:spLocks noGrp="1"/>
          </p:cNvSpPr>
          <p:nvPr>
            <p:ph type="body" sz="quarter" idx="16" hasCustomPrompt="1"/>
          </p:nvPr>
        </p:nvSpPr>
        <p:spPr bwMode="gray">
          <a:xfrm>
            <a:off x="0" y="-5893"/>
            <a:ext cx="12192000" cy="68580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lvl1pPr>
              <a:defRPr lang="en-US" sz="2000" dirty="0">
                <a:gradFill>
                  <a:gsLst>
                    <a:gs pos="0">
                      <a:srgbClr val="FFFFFF"/>
                    </a:gs>
                    <a:gs pos="100000">
                      <a:srgbClr val="FFFFFF"/>
                    </a:gs>
                  </a:gsLst>
                  <a:lin ang="5400000" scaled="0"/>
                </a:gradFill>
              </a:defRPr>
            </a:lvl1pPr>
          </a:lstStyle>
          <a:p>
            <a:pPr lvl="0" algn="ctr" defTabSz="914173" fontAlgn="base">
              <a:spcBef>
                <a:spcPct val="0"/>
              </a:spcBef>
              <a:spcAft>
                <a:spcPct val="0"/>
              </a:spcAft>
            </a:pPr>
            <a:r>
              <a:rPr lang="en-US"/>
              <a:t> </a:t>
            </a:r>
          </a:p>
        </p:txBody>
      </p:sp>
      <p:sp>
        <p:nvSpPr>
          <p:cNvPr id="2" name="Title 1"/>
          <p:cNvSpPr>
            <a:spLocks noGrp="1"/>
          </p:cNvSpPr>
          <p:nvPr>
            <p:ph type="ctrTitle" hasCustomPrompt="1"/>
          </p:nvPr>
        </p:nvSpPr>
        <p:spPr bwMode="gray">
          <a:xfrm>
            <a:off x="495301" y="1104902"/>
            <a:ext cx="7440387" cy="2735839"/>
          </a:xfrm>
        </p:spPr>
        <p:txBody>
          <a:bodyPr anchor="b"/>
          <a:lstStyle>
            <a:lvl1pPr algn="l">
              <a:defRPr sz="4800"/>
            </a:lvl1pPr>
          </a:lstStyle>
          <a:p>
            <a:r>
              <a:rPr lang="en-US"/>
              <a:t>Insightful presentation title in sentence case max 3 lines | Image instructions at right</a:t>
            </a:r>
          </a:p>
        </p:txBody>
      </p:sp>
      <p:sp>
        <p:nvSpPr>
          <p:cNvPr id="3" name="Subtitle 2"/>
          <p:cNvSpPr>
            <a:spLocks noGrp="1"/>
          </p:cNvSpPr>
          <p:nvPr>
            <p:ph type="subTitle" idx="1" hasCustomPrompt="1"/>
          </p:nvPr>
        </p:nvSpPr>
        <p:spPr bwMode="gray">
          <a:xfrm>
            <a:off x="495301" y="3924302"/>
            <a:ext cx="7440387" cy="974271"/>
          </a:xfrm>
        </p:spPr>
        <p:txBody>
          <a:bodyPr/>
          <a:lstStyle>
            <a:lvl1pPr marL="0" indent="0" algn="l">
              <a:buNone/>
              <a:defRPr sz="28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Event City or Speaker Name</a:t>
            </a:r>
          </a:p>
        </p:txBody>
      </p:sp>
      <p:sp>
        <p:nvSpPr>
          <p:cNvPr id="9" name="Rectangle 8"/>
          <p:cNvSpPr/>
          <p:nvPr/>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a:t>
            </a:r>
            <a:r>
              <a:rPr lang="en-US" sz="1400" err="1"/>
              <a:t>cick</a:t>
            </a:r>
            <a:r>
              <a:rPr lang="en-US" sz="1400"/>
              <a:t>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1" name="Text Placeholder 10"/>
          <p:cNvSpPr>
            <a:spLocks noGrp="1"/>
          </p:cNvSpPr>
          <p:nvPr>
            <p:ph type="body" sz="quarter" idx="13" hasCustomPrompt="1"/>
          </p:nvPr>
        </p:nvSpPr>
        <p:spPr bwMode="gray">
          <a:xfrm>
            <a:off x="495301" y="4990649"/>
            <a:ext cx="7440011" cy="702583"/>
          </a:xfrm>
        </p:spPr>
        <p:txBody>
          <a:bodyPr/>
          <a:lstStyle>
            <a:lvl1pPr>
              <a:defRPr>
                <a:solidFill>
                  <a:schemeClr val="tx1"/>
                </a:solidFill>
              </a:defRPr>
            </a:lvl1pPr>
          </a:lstStyle>
          <a:p>
            <a:pPr lvl="0"/>
            <a:r>
              <a:rPr lang="en-US"/>
              <a:t>Month DD, YYYY</a:t>
            </a:r>
          </a:p>
        </p:txBody>
      </p:sp>
      <p:sp>
        <p:nvSpPr>
          <p:cNvPr id="10" name="Rectangle 9"/>
          <p:cNvSpPr/>
          <p:nvPr/>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a:t>
            </a:r>
            <a:r>
              <a:rPr lang="en-US" sz="1400" err="1"/>
              <a:t>cick</a:t>
            </a:r>
            <a:r>
              <a:rPr lang="en-US" sz="1400"/>
              <a:t>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2" name="Rectangle 11"/>
          <p:cNvSpPr/>
          <p:nvPr/>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a:t>
            </a:r>
            <a:r>
              <a:rPr lang="en-US" sz="1400" err="1"/>
              <a:t>cick</a:t>
            </a:r>
            <a:r>
              <a:rPr lang="en-US" sz="1400"/>
              <a:t>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3" name="Rectangle 12">
            <a:extLst>
              <a:ext uri="{FF2B5EF4-FFF2-40B4-BE49-F238E27FC236}">
                <a16:creationId xmlns:a16="http://schemas.microsoft.com/office/drawing/2014/main" id="{B676653B-7108-453B-9B83-C7F4FB60F995}"/>
              </a:ext>
            </a:extLst>
          </p:cNvPr>
          <p:cNvSpPr/>
          <p:nvPr/>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a:t>
            </a:r>
            <a:r>
              <a:rPr lang="en-US" sz="1400" err="1"/>
              <a:t>cick</a:t>
            </a:r>
            <a:r>
              <a:rPr lang="en-US" sz="1400"/>
              <a:t>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5" name="Rectangle 14">
            <a:extLst>
              <a:ext uri="{FF2B5EF4-FFF2-40B4-BE49-F238E27FC236}">
                <a16:creationId xmlns:a16="http://schemas.microsoft.com/office/drawing/2014/main" id="{69B2ADF1-764A-4F68-BB0A-1874814E7521}"/>
              </a:ext>
            </a:extLst>
          </p:cNvPr>
          <p:cNvSpPr/>
          <p:nvPr/>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a:t>
            </a:r>
            <a:r>
              <a:rPr lang="en-US" sz="1400" err="1"/>
              <a:t>cick</a:t>
            </a:r>
            <a:r>
              <a:rPr lang="en-US" sz="1400"/>
              <a:t>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6" name="Rectangle 15">
            <a:extLst>
              <a:ext uri="{FF2B5EF4-FFF2-40B4-BE49-F238E27FC236}">
                <a16:creationId xmlns:a16="http://schemas.microsoft.com/office/drawing/2014/main" id="{F821BB3F-CBC9-45BD-BE44-5074087344C5}"/>
              </a:ext>
            </a:extLst>
          </p:cNvPr>
          <p:cNvSpPr/>
          <p:nvPr userDrawn="1"/>
        </p:nvSpPr>
        <p:spPr bwMode="gray">
          <a:xfrm>
            <a:off x="122936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4 STEPS to customizing this title slide</a:t>
            </a:r>
          </a:p>
          <a:p>
            <a:pPr marL="342891" indent="-342891" algn="l">
              <a:buFont typeface="+mj-lt"/>
              <a:buAutoNum type="arabicPeriod"/>
            </a:pPr>
            <a:r>
              <a:rPr lang="en-US" sz="1400"/>
              <a:t>Right click on presentation title placeholder &gt; Send to Back</a:t>
            </a:r>
          </a:p>
          <a:p>
            <a:pPr marL="342891" indent="-342891" algn="l">
              <a:buFont typeface="+mj-lt"/>
              <a:buAutoNum type="arabicPeriod"/>
            </a:pPr>
            <a:r>
              <a:rPr lang="en-US" sz="1400"/>
              <a:t>Select white gradient overlay &gt; Send to Back</a:t>
            </a:r>
          </a:p>
          <a:p>
            <a:pPr marL="342891" indent="-342891" algn="l">
              <a:buFont typeface="+mj-lt"/>
              <a:buAutoNum type="arabicPeriod"/>
            </a:pPr>
            <a:r>
              <a:rPr lang="en-US" sz="1400"/>
              <a:t>Click on Picture icon in center of picture placeholder &gt; Navigate to image &gt; Insert</a:t>
            </a:r>
          </a:p>
          <a:p>
            <a:pPr marL="342891" indent="-342891" algn="l">
              <a:buFont typeface="+mj-lt"/>
              <a:buAutoNum type="arabicPeriod"/>
            </a:pPr>
            <a:r>
              <a:rPr lang="en-US" sz="1400"/>
              <a:t>Right click on Slide Thumbnail &gt; Hit Reset</a:t>
            </a:r>
            <a:br>
              <a:rPr lang="en-US" sz="1400"/>
            </a:br>
            <a:br>
              <a:rPr lang="en-US" sz="1400"/>
            </a:br>
            <a:r>
              <a:rPr lang="en-US" sz="1400"/>
              <a:t>NOTE: If you accidentally move any of the placeholders on this slide, hitting Reset will put everything back in place – even the logo. So, a best practice would be to hit Reset after you’ve completed your work to make sure placeholders are in their place. </a:t>
            </a:r>
          </a:p>
        </p:txBody>
      </p:sp>
      <p:sp>
        <p:nvSpPr>
          <p:cNvPr id="4" name="Date Placeholder 3">
            <a:extLst>
              <a:ext uri="{FF2B5EF4-FFF2-40B4-BE49-F238E27FC236}">
                <a16:creationId xmlns:a16="http://schemas.microsoft.com/office/drawing/2014/main" id="{6C189E88-7755-437F-A367-C0D1CAAA7DB7}"/>
              </a:ext>
            </a:extLst>
          </p:cNvPr>
          <p:cNvSpPr>
            <a:spLocks noGrp="1"/>
          </p:cNvSpPr>
          <p:nvPr>
            <p:ph type="dt" sz="half" idx="18"/>
          </p:nvPr>
        </p:nvSpPr>
        <p:spPr/>
        <p:txBody>
          <a:bodyPr/>
          <a:lstStyle/>
          <a:p>
            <a:fld id="{FA30CA33-0408-7843-BED9-E167C47D3192}" type="datetime1">
              <a:rPr lang="en-US" smtClean="0"/>
              <a:t>5/9/2022</a:t>
            </a:fld>
            <a:endParaRPr lang="en-US"/>
          </a:p>
        </p:txBody>
      </p:sp>
      <p:sp>
        <p:nvSpPr>
          <p:cNvPr id="24" name="Text Placeholder 23">
            <a:extLst>
              <a:ext uri="{FF2B5EF4-FFF2-40B4-BE49-F238E27FC236}">
                <a16:creationId xmlns:a16="http://schemas.microsoft.com/office/drawing/2014/main" id="{0F992B04-FE0A-48EA-A5CC-B98E75A5F90D}"/>
              </a:ext>
            </a:extLst>
          </p:cNvPr>
          <p:cNvSpPr>
            <a:spLocks noGrp="1" noChangeAspect="1"/>
          </p:cNvSpPr>
          <p:nvPr>
            <p:ph type="body" sz="quarter" idx="19" hasCustomPrompt="1"/>
          </p:nvPr>
        </p:nvSpPr>
        <p:spPr>
          <a:xfrm>
            <a:off x="353113" y="5795738"/>
            <a:ext cx="2186148" cy="667645"/>
          </a:xfrm>
          <a:blipFill>
            <a:blip r:embed="rId2" cstate="screen">
              <a:extLst>
                <a:ext uri="{28A0092B-C50C-407E-A947-70E740481C1C}">
                  <a14:useLocalDpi xmlns:a14="http://schemas.microsoft.com/office/drawing/2010/main"/>
                </a:ext>
              </a:extLst>
            </a:blip>
            <a:stretch>
              <a:fillRect/>
            </a:stretch>
          </a:blipFill>
        </p:spPr>
        <p:txBody>
          <a:bodyPr/>
          <a:lstStyle>
            <a:lvl1pPr>
              <a:defRPr/>
            </a:lvl1pPr>
          </a:lstStyle>
          <a:p>
            <a:pPr lvl="0"/>
            <a:r>
              <a:rPr lang="en-US"/>
              <a:t> </a:t>
            </a:r>
          </a:p>
        </p:txBody>
      </p:sp>
      <p:sp>
        <p:nvSpPr>
          <p:cNvPr id="25" name="Rectangle 24">
            <a:extLst>
              <a:ext uri="{FF2B5EF4-FFF2-40B4-BE49-F238E27FC236}">
                <a16:creationId xmlns:a16="http://schemas.microsoft.com/office/drawing/2014/main" id="{0519D5C0-3E30-4D27-B93A-DE8877DFA135}"/>
              </a:ext>
            </a:extLst>
          </p:cNvPr>
          <p:cNvSpPr/>
          <p:nvPr userDrawn="1"/>
        </p:nvSpPr>
        <p:spPr bwMode="gray">
          <a:xfrm>
            <a:off x="14478001"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For Image / Photography options. navigate to </a:t>
            </a:r>
            <a:r>
              <a:rPr lang="en-US" sz="1400" b="0" i="0" u="none" strike="noStrike" kern="120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https://hub.uhg.com/sites/hub/Resources/Brand/UnitedHealth-Group-Brand/Pages/Home.aspx</a:t>
            </a:r>
            <a:endParaRPr lang="en-US" sz="1400">
              <a:solidFill>
                <a:schemeClr val="bg1"/>
              </a:solidFill>
            </a:endParaRPr>
          </a:p>
        </p:txBody>
      </p:sp>
    </p:spTree>
    <p:extLst>
      <p:ext uri="{BB962C8B-B14F-4D97-AF65-F5344CB8AC3E}">
        <p14:creationId xmlns:p14="http://schemas.microsoft.com/office/powerpoint/2010/main" val="2520788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t>5/9/2022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3039273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495301" y="1825625"/>
            <a:ext cx="5524500"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1" y="1825625"/>
            <a:ext cx="5660572"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t>5/9/2022</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2388831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495301" y="1825625"/>
            <a:ext cx="5524500"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72201" y="1825625"/>
            <a:ext cx="5660572" cy="4079875"/>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0BFFF-AA19-A248-B278-6D3F06A4B752}" type="datetime1">
              <a:rPr lang="en-US" smtClean="0"/>
              <a:t>5/9/2022</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495301" y="1118283"/>
            <a:ext cx="5502275" cy="492125"/>
          </a:xfrm>
        </p:spPr>
        <p:txBody>
          <a:bodyPr anchor="t"/>
          <a:lstStyle>
            <a:lvl1pPr marL="0" indent="0">
              <a:buNone/>
              <a:defRPr sz="2600" b="0">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Short subhead</a:t>
            </a:r>
          </a:p>
        </p:txBody>
      </p:sp>
      <p:sp>
        <p:nvSpPr>
          <p:cNvPr id="10" name="Text Placeholder 4"/>
          <p:cNvSpPr>
            <a:spLocks noGrp="1"/>
          </p:cNvSpPr>
          <p:nvPr>
            <p:ph type="body" sz="quarter" idx="3" hasCustomPrompt="1"/>
          </p:nvPr>
        </p:nvSpPr>
        <p:spPr>
          <a:xfrm>
            <a:off x="6172200" y="1118283"/>
            <a:ext cx="5638800" cy="492125"/>
          </a:xfrm>
        </p:spPr>
        <p:txBody>
          <a:bodyPr anchor="t"/>
          <a:lstStyle>
            <a:lvl1pPr marL="0" indent="0">
              <a:buNone/>
              <a:defRPr sz="2600" b="0">
                <a:solidFill>
                  <a:schemeClr val="accent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Short subhead</a:t>
            </a:r>
          </a:p>
        </p:txBody>
      </p:sp>
    </p:spTree>
    <p:extLst>
      <p:ext uri="{BB962C8B-B14F-4D97-AF65-F5344CB8AC3E}">
        <p14:creationId xmlns:p14="http://schemas.microsoft.com/office/powerpoint/2010/main" val="8920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EA57-54B2-4CC0-9CFC-12B633C31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A5C7EC-AFAF-4024-A277-35ABE3655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562F0-74E0-486E-BD12-B79029266C2D}"/>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61762507-F04E-4611-B137-934B6B296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B5CB-1FCD-435B-9B7B-7A668A30AEF5}"/>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1671859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66CCC73E-47F9-FC40-A96F-1496DECD9ED4}" type="datetime1">
              <a:rPr lang="en-US" smtClean="0"/>
              <a:t>5/9/2022</a:t>
            </a:fld>
            <a:endParaRPr lang="en-US"/>
          </a:p>
        </p:txBody>
      </p:sp>
      <p:sp>
        <p:nvSpPr>
          <p:cNvPr id="5" name="Slide Number Placeholder 4"/>
          <p:cNvSpPr>
            <a:spLocks noGrp="1"/>
          </p:cNvSpPr>
          <p:nvPr>
            <p:ph type="sldNum" sz="quarter" idx="12"/>
          </p:nvPr>
        </p:nvSpPr>
        <p:spPr>
          <a:xfrm>
            <a:off x="11220449" y="6486983"/>
            <a:ext cx="612323" cy="365125"/>
          </a:xfrm>
        </p:spPr>
        <p:txBody>
          <a:bodyPr/>
          <a:lstStyle/>
          <a:p>
            <a:fld id="{3310D8EA-3107-4873-B9AB-DD7D3E79053A}" type="slidenum">
              <a:rPr lang="en-US" smtClean="0"/>
              <a:t>‹#›</a:t>
            </a:fld>
            <a:endParaRPr lang="en-US"/>
          </a:p>
        </p:txBody>
      </p:sp>
      <p:sp>
        <p:nvSpPr>
          <p:cNvPr id="7" name="Footer Placeholder 4"/>
          <p:cNvSpPr>
            <a:spLocks noGrp="1"/>
          </p:cNvSpPr>
          <p:nvPr>
            <p:ph type="ftr" sz="quarter" idx="3"/>
          </p:nvPr>
        </p:nvSpPr>
        <p:spPr bwMode="gray">
          <a:xfrm>
            <a:off x="5295900" y="6486983"/>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598027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2108082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FBE6979F-CB61-594E-83EE-7A39EC78DBD5}"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10" name="Text Placeholder 9"/>
          <p:cNvSpPr>
            <a:spLocks noGrp="1"/>
          </p:cNvSpPr>
          <p:nvPr>
            <p:ph type="body" sz="quarter" idx="14" hasCustomPrompt="1"/>
          </p:nvPr>
        </p:nvSpPr>
        <p:spPr>
          <a:xfrm>
            <a:off x="1519567" y="1828801"/>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5171896" y="1828801"/>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910815" y="1828801"/>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a:t>Place icon here. To hide this text, place cursor then hit space bar. Duplicate or delete as needed.</a:t>
            </a:r>
          </a:p>
        </p:txBody>
      </p:sp>
      <p:sp>
        <p:nvSpPr>
          <p:cNvPr id="13" name="Content Placeholder 2"/>
          <p:cNvSpPr>
            <a:spLocks noGrp="1"/>
          </p:cNvSpPr>
          <p:nvPr>
            <p:ph sz="half" idx="1" hasCustomPrompt="1"/>
          </p:nvPr>
        </p:nvSpPr>
        <p:spPr>
          <a:xfrm>
            <a:off x="784513" y="4401690"/>
            <a:ext cx="3335483" cy="1503809"/>
          </a:xfrm>
        </p:spPr>
        <p:txBody>
          <a:bodyPr/>
          <a:lstStyle>
            <a:lvl1pPr>
              <a:defRPr sz="1600">
                <a:solidFill>
                  <a:schemeClr val="tx2"/>
                </a:solidFill>
              </a:defRPr>
            </a:lvl1pPr>
            <a:lvl2pPr marL="228594" indent="-228594">
              <a:buFont typeface="Arial" panose="020B0604020202020204" pitchFamily="34" charset="0"/>
              <a:buChar char="•"/>
              <a:defRPr sz="1600"/>
            </a:lvl2pPr>
            <a:lvl3pPr marL="457189" indent="-228594">
              <a:buClr>
                <a:schemeClr val="tx1"/>
              </a:buClr>
              <a:buFont typeface="Arial" panose="020B0604020202020204" pitchFamily="34" charset="0"/>
              <a:buChar char="−"/>
              <a:defRPr sz="1600"/>
            </a:lvl3pPr>
            <a:lvl4pPr marL="687371" indent="-230182">
              <a:buFont typeface="Arial" panose="020B0604020202020204" pitchFamily="34" charset="0"/>
              <a:buChar char="•"/>
              <a:defRPr sz="1600"/>
            </a:lvl4pPr>
            <a:lvl5pPr>
              <a:defRPr sz="1400"/>
            </a:lvl5pPr>
          </a:lstStyle>
          <a:p>
            <a:pPr lvl="0"/>
            <a:r>
              <a:rPr lang="en-US"/>
              <a:t>Type 16 pt gray text max three lines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4436843" y="4401690"/>
            <a:ext cx="3335483" cy="1503809"/>
          </a:xfrm>
        </p:spPr>
        <p:txBody>
          <a:bodyPr/>
          <a:lstStyle>
            <a:lvl1pPr>
              <a:defRPr sz="1600">
                <a:solidFill>
                  <a:schemeClr val="tx2"/>
                </a:solidFill>
              </a:defRPr>
            </a:lvl1pPr>
            <a:lvl2pPr marL="228594" indent="-228594">
              <a:buFont typeface="Arial" panose="020B0604020202020204" pitchFamily="34" charset="0"/>
              <a:buChar char="•"/>
              <a:defRPr sz="1600"/>
            </a:lvl2pPr>
            <a:lvl3pPr marL="457189" indent="-228594">
              <a:buClr>
                <a:schemeClr val="tx1"/>
              </a:buClr>
              <a:buFont typeface="Arial" panose="020B0604020202020204" pitchFamily="34" charset="0"/>
              <a:buChar char="−"/>
              <a:defRPr sz="1600"/>
            </a:lvl3pPr>
            <a:lvl4pPr marL="687371" indent="-230182">
              <a:buFont typeface="Arial" panose="020B0604020202020204" pitchFamily="34" charset="0"/>
              <a:buChar char="•"/>
              <a:defRPr sz="1600"/>
            </a:lvl4pPr>
            <a:lvl5pPr>
              <a:defRPr sz="14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8175761" y="4401690"/>
            <a:ext cx="3335483" cy="1503809"/>
          </a:xfrm>
        </p:spPr>
        <p:txBody>
          <a:bodyPr/>
          <a:lstStyle>
            <a:lvl1pPr>
              <a:defRPr sz="1600">
                <a:solidFill>
                  <a:schemeClr val="tx2"/>
                </a:solidFill>
              </a:defRPr>
            </a:lvl1pPr>
            <a:lvl2pPr marL="228594" indent="-228594">
              <a:buFont typeface="Arial" panose="020B0604020202020204" pitchFamily="34" charset="0"/>
              <a:buChar char="•"/>
              <a:defRPr sz="1600"/>
            </a:lvl2pPr>
            <a:lvl3pPr marL="457189" indent="-228594">
              <a:buClr>
                <a:schemeClr val="tx1"/>
              </a:buClr>
              <a:buFont typeface="Arial" panose="020B0604020202020204" pitchFamily="34" charset="0"/>
              <a:buChar char="−"/>
              <a:defRPr sz="1600"/>
            </a:lvl3pPr>
            <a:lvl4pPr marL="687371" indent="-230182">
              <a:buFont typeface="Arial" panose="020B0604020202020204" pitchFamily="34" charset="0"/>
              <a:buChar char="•"/>
              <a:defRPr sz="1600"/>
            </a:lvl4pPr>
            <a:lvl5pPr>
              <a:defRPr sz="14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784513" y="3868739"/>
            <a:ext cx="3335483" cy="457200"/>
          </a:xfrm>
        </p:spPr>
        <p:txBody>
          <a:bodyPr/>
          <a:lstStyle>
            <a:lvl1pPr>
              <a:defRPr sz="1600">
                <a:solidFill>
                  <a:schemeClr val="accent1"/>
                </a:solidFill>
              </a:defRPr>
            </a:lvl1pPr>
          </a:lstStyle>
          <a:p>
            <a:pPr lvl="0"/>
            <a:r>
              <a:rPr lang="en-US"/>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4436843" y="3865340"/>
            <a:ext cx="3335483" cy="457200"/>
          </a:xfrm>
        </p:spPr>
        <p:txBody>
          <a:bodyPr/>
          <a:lstStyle>
            <a:lvl1pPr>
              <a:defRPr sz="1600">
                <a:solidFill>
                  <a:schemeClr val="accent1"/>
                </a:solidFill>
              </a:defRPr>
            </a:lvl1pPr>
          </a:lstStyle>
          <a:p>
            <a:pPr lvl="0"/>
            <a:r>
              <a:rPr lang="en-US"/>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8175761" y="3865340"/>
            <a:ext cx="3335483" cy="457200"/>
          </a:xfrm>
        </p:spPr>
        <p:txBody>
          <a:bodyPr/>
          <a:lstStyle>
            <a:lvl1pPr>
              <a:defRPr sz="1600">
                <a:solidFill>
                  <a:schemeClr val="accent1"/>
                </a:solidFill>
              </a:defRPr>
            </a:lvl1pPr>
          </a:lstStyle>
          <a:p>
            <a:pPr lvl="0"/>
            <a:r>
              <a:rPr lang="en-US"/>
              <a:t>Type subhead in 16 pt orange | Max two lines</a:t>
            </a:r>
          </a:p>
        </p:txBody>
      </p:sp>
    </p:spTree>
    <p:extLst>
      <p:ext uri="{BB962C8B-B14F-4D97-AF65-F5344CB8AC3E}">
        <p14:creationId xmlns:p14="http://schemas.microsoft.com/office/powerpoint/2010/main" val="33668381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 Type insightful headline in sentence case | One line</a:t>
            </a:r>
          </a:p>
        </p:txBody>
      </p:sp>
      <p:sp>
        <p:nvSpPr>
          <p:cNvPr id="3" name="Date Placeholder 2"/>
          <p:cNvSpPr>
            <a:spLocks noGrp="1"/>
          </p:cNvSpPr>
          <p:nvPr>
            <p:ph type="dt" sz="half" idx="10"/>
          </p:nvPr>
        </p:nvSpPr>
        <p:spPr/>
        <p:txBody>
          <a:bodyPr/>
          <a:lstStyle/>
          <a:p>
            <a:fld id="{A131AD87-B724-594E-98FD-35F8EA8B27DF}"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28798"/>
            <a:ext cx="219456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780847" y="1828799"/>
            <a:ext cx="219456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5066395" y="1828799"/>
            <a:ext cx="219456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7351941" y="1828799"/>
            <a:ext cx="219456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30" name="Text Placeholder 7"/>
          <p:cNvSpPr>
            <a:spLocks noGrp="1"/>
          </p:cNvSpPr>
          <p:nvPr>
            <p:ph type="body" sz="quarter" idx="18" hasCustomPrompt="1"/>
          </p:nvPr>
        </p:nvSpPr>
        <p:spPr>
          <a:xfrm>
            <a:off x="9637487" y="1828799"/>
            <a:ext cx="2194560" cy="663575"/>
          </a:xfrm>
          <a:solidFill>
            <a:srgbClr val="A22B38"/>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495300"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780847"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5066395"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7351941"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5" name="Text Placeholder 7"/>
          <p:cNvSpPr>
            <a:spLocks noGrp="1"/>
          </p:cNvSpPr>
          <p:nvPr>
            <p:ph type="body" sz="quarter" idx="23" hasCustomPrompt="1"/>
          </p:nvPr>
        </p:nvSpPr>
        <p:spPr>
          <a:xfrm>
            <a:off x="9637488"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Tree>
    <p:extLst>
      <p:ext uri="{BB962C8B-B14F-4D97-AF65-F5344CB8AC3E}">
        <p14:creationId xmlns:p14="http://schemas.microsoft.com/office/powerpoint/2010/main" val="2098032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Column | Type insightful headline in sentence case | One line</a:t>
            </a:r>
          </a:p>
        </p:txBody>
      </p:sp>
      <p:sp>
        <p:nvSpPr>
          <p:cNvPr id="3" name="Date Placeholder 2"/>
          <p:cNvSpPr>
            <a:spLocks noGrp="1"/>
          </p:cNvSpPr>
          <p:nvPr>
            <p:ph type="dt" sz="half" idx="10"/>
          </p:nvPr>
        </p:nvSpPr>
        <p:spPr/>
        <p:txBody>
          <a:bodyPr/>
          <a:lstStyle/>
          <a:p>
            <a:fld id="{17D79F98-2828-F343-AAD4-254357817DCF}"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28798"/>
            <a:ext cx="27432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3356581" y="1828799"/>
            <a:ext cx="27432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6217863" y="1828799"/>
            <a:ext cx="27432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9079143" y="1828799"/>
            <a:ext cx="274320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495300"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3356581"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6217863"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9079143"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Tree>
    <p:extLst>
      <p:ext uri="{BB962C8B-B14F-4D97-AF65-F5344CB8AC3E}">
        <p14:creationId xmlns:p14="http://schemas.microsoft.com/office/powerpoint/2010/main" val="3756112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Column | Type insightful headline in sentence case | One line</a:t>
            </a:r>
          </a:p>
        </p:txBody>
      </p:sp>
      <p:sp>
        <p:nvSpPr>
          <p:cNvPr id="3" name="Date Placeholder 2"/>
          <p:cNvSpPr>
            <a:spLocks noGrp="1"/>
          </p:cNvSpPr>
          <p:nvPr>
            <p:ph type="dt" sz="half" idx="10"/>
          </p:nvPr>
        </p:nvSpPr>
        <p:spPr/>
        <p:txBody>
          <a:bodyPr/>
          <a:lstStyle/>
          <a:p>
            <a:fld id="{BC942B76-AB4F-F14C-83C8-F25C5E51E2AB}"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28798"/>
            <a:ext cx="36576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4336293" y="1828798"/>
            <a:ext cx="36576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8177285" y="1828798"/>
            <a:ext cx="36576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495300"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4336293"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8177285"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Tree>
    <p:extLst>
      <p:ext uri="{BB962C8B-B14F-4D97-AF65-F5344CB8AC3E}">
        <p14:creationId xmlns:p14="http://schemas.microsoft.com/office/powerpoint/2010/main" val="4153832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Column | Type insightful headline in sentence case | One line</a:t>
            </a:r>
          </a:p>
        </p:txBody>
      </p:sp>
      <p:sp>
        <p:nvSpPr>
          <p:cNvPr id="3" name="Date Placeholder 2"/>
          <p:cNvSpPr>
            <a:spLocks noGrp="1"/>
          </p:cNvSpPr>
          <p:nvPr>
            <p:ph type="dt" sz="half" idx="10"/>
          </p:nvPr>
        </p:nvSpPr>
        <p:spPr/>
        <p:txBody>
          <a:bodyPr/>
          <a:lstStyle/>
          <a:p>
            <a:fld id="{DA0C1A62-0478-454C-A69B-F944B514978F}"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299" y="1828802"/>
            <a:ext cx="54864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6313712" y="1828798"/>
            <a:ext cx="54864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495299"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6313712"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019513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Photo | Type insightful headline in sentence case | One line</a:t>
            </a:r>
          </a:p>
        </p:txBody>
      </p:sp>
      <p:sp>
        <p:nvSpPr>
          <p:cNvPr id="3" name="Date Placeholder 2"/>
          <p:cNvSpPr>
            <a:spLocks noGrp="1"/>
          </p:cNvSpPr>
          <p:nvPr>
            <p:ph type="dt" sz="half" idx="10"/>
          </p:nvPr>
        </p:nvSpPr>
        <p:spPr/>
        <p:txBody>
          <a:bodyPr/>
          <a:lstStyle/>
          <a:p>
            <a:fld id="{78BF5B44-9B8B-C34E-893E-6E1D3491FE15}"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524330" y="1828801"/>
            <a:ext cx="5571671"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2510971" y="4470401"/>
            <a:ext cx="3585028" cy="1435100"/>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6096000" y="1828801"/>
            <a:ext cx="5715000"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8226552" y="4470401"/>
            <a:ext cx="3584448" cy="1435100"/>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here | Remove if not needed</a:t>
            </a:r>
          </a:p>
        </p:txBody>
      </p:sp>
      <p:sp>
        <p:nvSpPr>
          <p:cNvPr id="11" name="Rectangle 10">
            <a:extLst>
              <a:ext uri="{FF2B5EF4-FFF2-40B4-BE49-F238E27FC236}">
                <a16:creationId xmlns:a16="http://schemas.microsoft.com/office/drawing/2014/main" id="{BEE817BE-EAFE-488D-818F-3A834185D3B9}"/>
              </a:ext>
            </a:extLst>
          </p:cNvPr>
          <p:cNvSpPr/>
          <p:nvPr userDrawn="1"/>
        </p:nvSpPr>
        <p:spPr bwMode="gray">
          <a:xfrm>
            <a:off x="12258802"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94468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51" y="1828801"/>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3 Photo | Type insightful headline in sentence case | One line</a:t>
            </a:r>
          </a:p>
        </p:txBody>
      </p:sp>
      <p:sp>
        <p:nvSpPr>
          <p:cNvPr id="3" name="Date Placeholder 2"/>
          <p:cNvSpPr>
            <a:spLocks noGrp="1"/>
          </p:cNvSpPr>
          <p:nvPr>
            <p:ph type="dt" sz="half" idx="10"/>
          </p:nvPr>
        </p:nvSpPr>
        <p:spPr/>
        <p:txBody>
          <a:bodyPr/>
          <a:lstStyle/>
          <a:p>
            <a:fld id="{8A753E66-661B-EC41-A926-211A5934B574}"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2204322" y="3873724"/>
            <a:ext cx="2077359" cy="2031776"/>
          </a:xfrm>
          <a:solidFill>
            <a:schemeClr val="tx1"/>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here | Remove if not needed</a:t>
            </a:r>
          </a:p>
        </p:txBody>
      </p:sp>
      <p:sp>
        <p:nvSpPr>
          <p:cNvPr id="15" name="Picture Placeholder 8"/>
          <p:cNvSpPr>
            <a:spLocks noGrp="1"/>
          </p:cNvSpPr>
          <p:nvPr>
            <p:ph type="pic" sz="quarter" idx="23"/>
          </p:nvPr>
        </p:nvSpPr>
        <p:spPr>
          <a:xfrm>
            <a:off x="4286399" y="1828801"/>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5985513" y="3873724"/>
            <a:ext cx="2077359" cy="2031776"/>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8067405" y="1835375"/>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9766519" y="3873724"/>
            <a:ext cx="2077359" cy="2031776"/>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12258802"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387182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51" y="1828802"/>
            <a:ext cx="2819400"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4 Photo | Type insightful headline in sentence case | One line</a:t>
            </a:r>
          </a:p>
        </p:txBody>
      </p:sp>
      <p:sp>
        <p:nvSpPr>
          <p:cNvPr id="3" name="Date Placeholder 2"/>
          <p:cNvSpPr>
            <a:spLocks noGrp="1"/>
          </p:cNvSpPr>
          <p:nvPr>
            <p:ph type="dt" sz="half" idx="10"/>
          </p:nvPr>
        </p:nvSpPr>
        <p:spPr/>
        <p:txBody>
          <a:bodyPr/>
          <a:lstStyle/>
          <a:p>
            <a:fld id="{30476DF2-1ECD-0642-A943-4FBA0DD77EF1}"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3333751" y="1828802"/>
            <a:ext cx="2824163"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6157912" y="1826531"/>
            <a:ext cx="2821781"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8977313" y="1826531"/>
            <a:ext cx="2833688"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872343" y="2971800"/>
            <a:ext cx="1461407" cy="1439408"/>
          </a:xfrm>
          <a:solidFill>
            <a:schemeClr val="tx1"/>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a:t>
            </a:r>
            <a:r>
              <a:rPr lang="en-US" err="1"/>
              <a:t>here|Remove</a:t>
            </a:r>
            <a:r>
              <a:rPr lang="en-US"/>
              <a:t> if not needed</a:t>
            </a:r>
          </a:p>
        </p:txBody>
      </p:sp>
      <p:sp>
        <p:nvSpPr>
          <p:cNvPr id="16" name="Text Placeholder 7"/>
          <p:cNvSpPr>
            <a:spLocks noGrp="1"/>
          </p:cNvSpPr>
          <p:nvPr>
            <p:ph type="body" sz="quarter" idx="24" hasCustomPrompt="1"/>
          </p:nvPr>
        </p:nvSpPr>
        <p:spPr>
          <a:xfrm>
            <a:off x="4696506" y="2971800"/>
            <a:ext cx="1461407" cy="1439408"/>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a:t>
            </a:r>
            <a:r>
              <a:rPr lang="en-US" err="1"/>
              <a:t>here|Remove</a:t>
            </a:r>
            <a:r>
              <a:rPr lang="en-US"/>
              <a:t> if not needed</a:t>
            </a:r>
          </a:p>
        </p:txBody>
      </p:sp>
      <p:sp>
        <p:nvSpPr>
          <p:cNvPr id="18" name="Text Placeholder 7"/>
          <p:cNvSpPr>
            <a:spLocks noGrp="1"/>
          </p:cNvSpPr>
          <p:nvPr>
            <p:ph type="body" sz="quarter" idx="26" hasCustomPrompt="1"/>
          </p:nvPr>
        </p:nvSpPr>
        <p:spPr>
          <a:xfrm>
            <a:off x="7518286" y="2971800"/>
            <a:ext cx="1461407" cy="1439408"/>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a:t>
            </a:r>
            <a:r>
              <a:rPr lang="en-US" err="1"/>
              <a:t>here|Remove</a:t>
            </a:r>
            <a:r>
              <a:rPr lang="en-US"/>
              <a:t> if not needed</a:t>
            </a:r>
          </a:p>
        </p:txBody>
      </p:sp>
      <p:sp>
        <p:nvSpPr>
          <p:cNvPr id="14" name="Text Placeholder 7"/>
          <p:cNvSpPr>
            <a:spLocks noGrp="1"/>
          </p:cNvSpPr>
          <p:nvPr>
            <p:ph type="body" sz="quarter" idx="28" hasCustomPrompt="1"/>
          </p:nvPr>
        </p:nvSpPr>
        <p:spPr>
          <a:xfrm>
            <a:off x="10349594" y="2971800"/>
            <a:ext cx="1461407" cy="1439408"/>
          </a:xfrm>
          <a:solidFill>
            <a:srgbClr val="A22B38"/>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a:t>Type caption </a:t>
            </a:r>
            <a:r>
              <a:rPr lang="en-US" err="1"/>
              <a:t>here|Remove</a:t>
            </a:r>
            <a:r>
              <a:rPr lang="en-US"/>
              <a:t> if not needed</a:t>
            </a:r>
          </a:p>
        </p:txBody>
      </p:sp>
      <p:sp>
        <p:nvSpPr>
          <p:cNvPr id="19" name="Rectangle 18">
            <a:extLst>
              <a:ext uri="{FF2B5EF4-FFF2-40B4-BE49-F238E27FC236}">
                <a16:creationId xmlns:a16="http://schemas.microsoft.com/office/drawing/2014/main" id="{788C153F-3CBA-4181-B037-6B310FABB909}"/>
              </a:ext>
            </a:extLst>
          </p:cNvPr>
          <p:cNvSpPr/>
          <p:nvPr userDrawn="1"/>
        </p:nvSpPr>
        <p:spPr bwMode="gray">
          <a:xfrm>
            <a:off x="12258802"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7455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2369-5156-4BAB-A4BC-523299575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B47A0-089C-4F9E-B583-258950B1C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B5EB64-43CB-4F41-B633-F060BEBA5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E874E8-1CF2-4586-815C-03AE49BEF921}"/>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6" name="Footer Placeholder 5">
            <a:extLst>
              <a:ext uri="{FF2B5EF4-FFF2-40B4-BE49-F238E27FC236}">
                <a16:creationId xmlns:a16="http://schemas.microsoft.com/office/drawing/2014/main" id="{3D48DC21-67F9-4319-998E-83F394E0E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6A94-8DE8-4E47-8FF8-E1A0EAE4F420}"/>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4099785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49" y="1826530"/>
            <a:ext cx="2240280" cy="19741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5 Photo | Type insightful headline in sentence case | One line</a:t>
            </a:r>
          </a:p>
        </p:txBody>
      </p:sp>
      <p:sp>
        <p:nvSpPr>
          <p:cNvPr id="3" name="Date Placeholder 2"/>
          <p:cNvSpPr>
            <a:spLocks noGrp="1"/>
          </p:cNvSpPr>
          <p:nvPr>
            <p:ph type="dt" sz="half" idx="10"/>
          </p:nvPr>
        </p:nvSpPr>
        <p:spPr/>
        <p:txBody>
          <a:bodyPr/>
          <a:lstStyle/>
          <a:p>
            <a:fld id="{F0F40135-2B20-BB43-80FC-138A23B47E69}"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777123" y="1826530"/>
            <a:ext cx="2240280" cy="19741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5039895" y="1826532"/>
            <a:ext cx="2240280" cy="1974141"/>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7302668" y="1826530"/>
            <a:ext cx="2240280" cy="19741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19" name="Picture Placeholder 8"/>
          <p:cNvSpPr>
            <a:spLocks noGrp="1"/>
          </p:cNvSpPr>
          <p:nvPr>
            <p:ph type="pic" sz="quarter" idx="29"/>
          </p:nvPr>
        </p:nvSpPr>
        <p:spPr>
          <a:xfrm>
            <a:off x="9565441" y="1826530"/>
            <a:ext cx="2240280" cy="1974143"/>
          </a:xfrm>
          <a:solidFill>
            <a:schemeClr val="accent3">
              <a:lumMod val="20000"/>
              <a:lumOff val="80000"/>
            </a:schemeClr>
          </a:solidFill>
        </p:spPr>
        <p:txBody>
          <a:bodyPr/>
          <a:lstStyle>
            <a:lvl1pPr>
              <a:defRPr sz="16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637936" y="2700789"/>
            <a:ext cx="1116693" cy="1099883"/>
          </a:xfrm>
          <a:solidFill>
            <a:schemeClr val="tx1"/>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a:t>Type cap-</a:t>
            </a:r>
            <a:r>
              <a:rPr lang="en-US" err="1"/>
              <a:t>tion</a:t>
            </a:r>
            <a:r>
              <a:rPr lang="en-US"/>
              <a:t> here | Remove if not needed</a:t>
            </a:r>
          </a:p>
        </p:txBody>
      </p:sp>
      <p:sp>
        <p:nvSpPr>
          <p:cNvPr id="16" name="Text Placeholder 7"/>
          <p:cNvSpPr>
            <a:spLocks noGrp="1"/>
          </p:cNvSpPr>
          <p:nvPr>
            <p:ph type="body" sz="quarter" idx="24" hasCustomPrompt="1"/>
          </p:nvPr>
        </p:nvSpPr>
        <p:spPr>
          <a:xfrm>
            <a:off x="3900710" y="2700789"/>
            <a:ext cx="1116693" cy="1099883"/>
          </a:xfrm>
          <a:solidFill>
            <a:schemeClr val="accent2"/>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a:t>Type cap-</a:t>
            </a:r>
            <a:r>
              <a:rPr lang="en-US" err="1"/>
              <a:t>tion</a:t>
            </a:r>
            <a:r>
              <a:rPr lang="en-US"/>
              <a:t> here | Remove if not needed</a:t>
            </a:r>
          </a:p>
        </p:txBody>
      </p:sp>
      <p:sp>
        <p:nvSpPr>
          <p:cNvPr id="18" name="Text Placeholder 7"/>
          <p:cNvSpPr>
            <a:spLocks noGrp="1"/>
          </p:cNvSpPr>
          <p:nvPr>
            <p:ph type="body" sz="quarter" idx="26" hasCustomPrompt="1"/>
          </p:nvPr>
        </p:nvSpPr>
        <p:spPr>
          <a:xfrm>
            <a:off x="6163483" y="2700789"/>
            <a:ext cx="1116693" cy="1099883"/>
          </a:xfrm>
          <a:solidFill>
            <a:schemeClr val="accent4"/>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a:t>Type cap-</a:t>
            </a:r>
            <a:r>
              <a:rPr lang="en-US" err="1"/>
              <a:t>tion</a:t>
            </a:r>
            <a:r>
              <a:rPr lang="en-US"/>
              <a:t> here | Remove if not needed</a:t>
            </a:r>
          </a:p>
        </p:txBody>
      </p:sp>
      <p:sp>
        <p:nvSpPr>
          <p:cNvPr id="14" name="Text Placeholder 7"/>
          <p:cNvSpPr>
            <a:spLocks noGrp="1"/>
          </p:cNvSpPr>
          <p:nvPr>
            <p:ph type="body" sz="quarter" idx="28" hasCustomPrompt="1"/>
          </p:nvPr>
        </p:nvSpPr>
        <p:spPr>
          <a:xfrm>
            <a:off x="8426256" y="2700789"/>
            <a:ext cx="1116693" cy="1099883"/>
          </a:xfrm>
          <a:solidFill>
            <a:schemeClr val="accent1"/>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a:t>Type cap-</a:t>
            </a:r>
            <a:r>
              <a:rPr lang="en-US" err="1"/>
              <a:t>tion</a:t>
            </a:r>
            <a:r>
              <a:rPr lang="en-US"/>
              <a:t> here | Remove if not needed</a:t>
            </a:r>
          </a:p>
        </p:txBody>
      </p:sp>
      <p:sp>
        <p:nvSpPr>
          <p:cNvPr id="20" name="Text Placeholder 7"/>
          <p:cNvSpPr>
            <a:spLocks noGrp="1"/>
          </p:cNvSpPr>
          <p:nvPr>
            <p:ph type="body" sz="quarter" idx="30" hasCustomPrompt="1"/>
          </p:nvPr>
        </p:nvSpPr>
        <p:spPr>
          <a:xfrm>
            <a:off x="10662104" y="2700789"/>
            <a:ext cx="1116693" cy="1099883"/>
          </a:xfrm>
          <a:solidFill>
            <a:srgbClr val="A22B38"/>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a:t>Type cap-</a:t>
            </a:r>
            <a:r>
              <a:rPr lang="en-US" err="1"/>
              <a:t>tion</a:t>
            </a:r>
            <a:r>
              <a:rPr lang="en-US"/>
              <a:t> here | Remove if not needed</a:t>
            </a:r>
          </a:p>
        </p:txBody>
      </p:sp>
      <p:sp>
        <p:nvSpPr>
          <p:cNvPr id="21" name="Rectangle 20">
            <a:extLst>
              <a:ext uri="{FF2B5EF4-FFF2-40B4-BE49-F238E27FC236}">
                <a16:creationId xmlns:a16="http://schemas.microsoft.com/office/drawing/2014/main" id="{1F65E925-2FCB-43EF-8928-862B5DDB1D8D}"/>
              </a:ext>
            </a:extLst>
          </p:cNvPr>
          <p:cNvSpPr/>
          <p:nvPr userDrawn="1"/>
        </p:nvSpPr>
        <p:spPr bwMode="gray">
          <a:xfrm>
            <a:off x="12258802"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42376511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icon | Type insightful headline in sentence case | 1 line</a:t>
            </a:r>
          </a:p>
        </p:txBody>
      </p:sp>
      <p:sp>
        <p:nvSpPr>
          <p:cNvPr id="3" name="Date Placeholder 2"/>
          <p:cNvSpPr>
            <a:spLocks noGrp="1"/>
          </p:cNvSpPr>
          <p:nvPr>
            <p:ph type="dt" sz="half" idx="10"/>
          </p:nvPr>
        </p:nvSpPr>
        <p:spPr/>
        <p:txBody>
          <a:bodyPr/>
          <a:lstStyle/>
          <a:p>
            <a:fld id="{3730CDC2-F133-E341-8591-0235C128830C}"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28798"/>
            <a:ext cx="2194560" cy="1970316"/>
          </a:xfrm>
          <a:solidFill>
            <a:schemeClr val="tx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27" name="Text Placeholder 7"/>
          <p:cNvSpPr>
            <a:spLocks noGrp="1"/>
          </p:cNvSpPr>
          <p:nvPr>
            <p:ph type="body" sz="quarter" idx="15" hasCustomPrompt="1"/>
          </p:nvPr>
        </p:nvSpPr>
        <p:spPr>
          <a:xfrm>
            <a:off x="2780847" y="1828799"/>
            <a:ext cx="2194560" cy="1970316"/>
          </a:xfrm>
          <a:solidFill>
            <a:schemeClr val="accent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5066395" y="1828799"/>
            <a:ext cx="2194560" cy="1970316"/>
          </a:xfrm>
          <a:solidFill>
            <a:schemeClr val="accent4"/>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7351941" y="1828799"/>
            <a:ext cx="2194560" cy="1970316"/>
          </a:xfrm>
          <a:solidFill>
            <a:schemeClr val="accent1"/>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30" name="Text Placeholder 7"/>
          <p:cNvSpPr>
            <a:spLocks noGrp="1"/>
          </p:cNvSpPr>
          <p:nvPr>
            <p:ph type="body" sz="quarter" idx="18" hasCustomPrompt="1"/>
          </p:nvPr>
        </p:nvSpPr>
        <p:spPr>
          <a:xfrm>
            <a:off x="9637487" y="1828799"/>
            <a:ext cx="2194560" cy="1970316"/>
          </a:xfrm>
          <a:solidFill>
            <a:srgbClr val="A22B38"/>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31" name="Text Placeholder 7"/>
          <p:cNvSpPr>
            <a:spLocks noGrp="1"/>
          </p:cNvSpPr>
          <p:nvPr>
            <p:ph type="body" sz="quarter" idx="19" hasCustomPrompt="1"/>
          </p:nvPr>
        </p:nvSpPr>
        <p:spPr>
          <a:xfrm>
            <a:off x="495300" y="3799113"/>
            <a:ext cx="2194560" cy="2106387"/>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a:t>Header</a:t>
            </a:r>
          </a:p>
          <a:p>
            <a:pPr lvl="1"/>
            <a:r>
              <a:rPr lang="en-US"/>
              <a:t>Text – add bullet if needed</a:t>
            </a:r>
          </a:p>
        </p:txBody>
      </p:sp>
      <p:sp>
        <p:nvSpPr>
          <p:cNvPr id="17" name="Text Placeholder 7"/>
          <p:cNvSpPr>
            <a:spLocks noGrp="1"/>
          </p:cNvSpPr>
          <p:nvPr>
            <p:ph type="body" sz="quarter" idx="20" hasCustomPrompt="1"/>
          </p:nvPr>
        </p:nvSpPr>
        <p:spPr>
          <a:xfrm>
            <a:off x="2780845" y="3799113"/>
            <a:ext cx="2194563" cy="2106387"/>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a:t>Header</a:t>
            </a:r>
          </a:p>
          <a:p>
            <a:pPr lvl="1"/>
            <a:r>
              <a:rPr lang="en-US"/>
              <a:t>Text – add bullet if needed</a:t>
            </a:r>
          </a:p>
        </p:txBody>
      </p:sp>
      <p:sp>
        <p:nvSpPr>
          <p:cNvPr id="18" name="Text Placeholder 7"/>
          <p:cNvSpPr>
            <a:spLocks noGrp="1"/>
          </p:cNvSpPr>
          <p:nvPr>
            <p:ph type="body" sz="quarter" idx="21" hasCustomPrompt="1"/>
          </p:nvPr>
        </p:nvSpPr>
        <p:spPr>
          <a:xfrm>
            <a:off x="5066395" y="3799113"/>
            <a:ext cx="2194560" cy="2106387"/>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a:t>Header</a:t>
            </a:r>
          </a:p>
          <a:p>
            <a:pPr lvl="1"/>
            <a:r>
              <a:rPr lang="en-US"/>
              <a:t>Text – add bullet if needed</a:t>
            </a:r>
          </a:p>
        </p:txBody>
      </p:sp>
      <p:sp>
        <p:nvSpPr>
          <p:cNvPr id="19" name="Text Placeholder 7"/>
          <p:cNvSpPr>
            <a:spLocks noGrp="1"/>
          </p:cNvSpPr>
          <p:nvPr>
            <p:ph type="body" sz="quarter" idx="22" hasCustomPrompt="1"/>
          </p:nvPr>
        </p:nvSpPr>
        <p:spPr>
          <a:xfrm>
            <a:off x="7351941" y="3799113"/>
            <a:ext cx="2194560" cy="2106387"/>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a:t>Header</a:t>
            </a:r>
          </a:p>
          <a:p>
            <a:pPr lvl="1"/>
            <a:r>
              <a:rPr lang="en-US"/>
              <a:t>Text – add bullet if needed</a:t>
            </a:r>
          </a:p>
        </p:txBody>
      </p:sp>
      <p:sp>
        <p:nvSpPr>
          <p:cNvPr id="20" name="Text Placeholder 7"/>
          <p:cNvSpPr>
            <a:spLocks noGrp="1"/>
          </p:cNvSpPr>
          <p:nvPr>
            <p:ph type="body" sz="quarter" idx="23" hasCustomPrompt="1"/>
          </p:nvPr>
        </p:nvSpPr>
        <p:spPr>
          <a:xfrm>
            <a:off x="9637487" y="3799113"/>
            <a:ext cx="2194560" cy="2106387"/>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a:t>Header</a:t>
            </a:r>
          </a:p>
          <a:p>
            <a:pPr lvl="1"/>
            <a:r>
              <a:rPr lang="en-US"/>
              <a:t>Text – add bullet if needed</a:t>
            </a:r>
          </a:p>
        </p:txBody>
      </p:sp>
    </p:spTree>
    <p:extLst>
      <p:ext uri="{BB962C8B-B14F-4D97-AF65-F5344CB8AC3E}">
        <p14:creationId xmlns:p14="http://schemas.microsoft.com/office/powerpoint/2010/main" val="29999949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61456"/>
            <a:ext cx="1697451" cy="1307592"/>
          </a:xfrm>
          <a:solidFill>
            <a:schemeClr val="tx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495300" y="3223757"/>
            <a:ext cx="1697451" cy="1307592"/>
          </a:xfrm>
          <a:solidFill>
            <a:schemeClr val="accent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495300" y="4586060"/>
            <a:ext cx="1697451" cy="1307592"/>
          </a:xfrm>
          <a:solidFill>
            <a:schemeClr val="accent4"/>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2318204" y="1861456"/>
            <a:ext cx="9489168" cy="1280160"/>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2318204" y="3242808"/>
            <a:ext cx="9489168" cy="1280160"/>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2318204" y="4624161"/>
            <a:ext cx="9489168" cy="1280160"/>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36796024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495300" y="3914355"/>
            <a:ext cx="1700784" cy="987552"/>
          </a:xfrm>
          <a:solidFill>
            <a:schemeClr val="accent4"/>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2279649" y="1861456"/>
            <a:ext cx="9527723" cy="987552"/>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2279649" y="2888303"/>
            <a:ext cx="9527723" cy="987552"/>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2283277" y="3914355"/>
            <a:ext cx="9527723" cy="987552"/>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495300" y="4940803"/>
            <a:ext cx="1700784" cy="987552"/>
          </a:xfrm>
          <a:solidFill>
            <a:schemeClr val="accent1"/>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2283277" y="4940407"/>
            <a:ext cx="9527723" cy="987552"/>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309617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495302" y="1861456"/>
            <a:ext cx="1050471" cy="768096"/>
          </a:xfrm>
          <a:solidFill>
            <a:schemeClr val="tx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495302" y="2681880"/>
            <a:ext cx="1050471" cy="768096"/>
          </a:xfrm>
          <a:solidFill>
            <a:schemeClr val="accent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495302" y="3502304"/>
            <a:ext cx="1050471" cy="768096"/>
          </a:xfrm>
          <a:solidFill>
            <a:schemeClr val="accent4"/>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629230" y="1861456"/>
            <a:ext cx="10178143" cy="768096"/>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632858" y="2679568"/>
            <a:ext cx="10178143" cy="768096"/>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632858" y="3497680"/>
            <a:ext cx="10178143" cy="768096"/>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495302" y="4322728"/>
            <a:ext cx="1050471" cy="768096"/>
          </a:xfrm>
          <a:solidFill>
            <a:schemeClr val="accent1"/>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629230" y="4315792"/>
            <a:ext cx="10178143" cy="768096"/>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
        <p:nvSpPr>
          <p:cNvPr id="15" name="Text Placeholder 7"/>
          <p:cNvSpPr>
            <a:spLocks noGrp="1"/>
          </p:cNvSpPr>
          <p:nvPr>
            <p:ph type="body" sz="quarter" idx="23" hasCustomPrompt="1"/>
          </p:nvPr>
        </p:nvSpPr>
        <p:spPr>
          <a:xfrm>
            <a:off x="495302" y="5143151"/>
            <a:ext cx="1050471" cy="768096"/>
          </a:xfrm>
          <a:solidFill>
            <a:srgbClr val="A22B38"/>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16" name="Text Placeholder 8"/>
          <p:cNvSpPr>
            <a:spLocks noGrp="1"/>
          </p:cNvSpPr>
          <p:nvPr>
            <p:ph type="body" sz="quarter" idx="24" hasCustomPrompt="1"/>
          </p:nvPr>
        </p:nvSpPr>
        <p:spPr>
          <a:xfrm>
            <a:off x="1632858" y="5133905"/>
            <a:ext cx="10178143" cy="768096"/>
          </a:xfrm>
        </p:spPr>
        <p:txBody>
          <a:bodyPr/>
          <a:lstStyle>
            <a:lvl1pPr>
              <a:defRPr sz="1800"/>
            </a:lvl1pPr>
            <a:lvl2pPr>
              <a:defRPr sz="16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7559962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495300" y="1861456"/>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495300" y="3242808"/>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495300" y="4624161"/>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3" y="1862139"/>
            <a:ext cx="3795712" cy="4041775"/>
          </a:xfrm>
          <a:blipFill>
            <a:blip r:embed="rId2" cstate="screen">
              <a:extLst>
                <a:ext uri="{28A0092B-C50C-407E-A947-70E740481C1C}">
                  <a14:useLocalDpi xmlns:a14="http://schemas.microsoft.com/office/drawing/2010/main"/>
                </a:ext>
              </a:extLst>
            </a:blip>
            <a:stretch>
              <a:fillRect r="636"/>
            </a:stretch>
          </a:blipFill>
        </p:spPr>
        <p:txBody>
          <a:bodyPr tIns="4572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2745977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495301" y="1861457"/>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495301" y="2889431"/>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495301" y="3917405"/>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495301" y="4945380"/>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3" y="1862139"/>
            <a:ext cx="3795712" cy="4041775"/>
          </a:xfrm>
          <a:blipFill>
            <a:blip r:embed="rId2" cstate="screen">
              <a:extLst>
                <a:ext uri="{28A0092B-C50C-407E-A947-70E740481C1C}">
                  <a14:useLocalDpi xmlns:a14="http://schemas.microsoft.com/office/drawing/2010/main"/>
                </a:ext>
              </a:extLst>
            </a:blip>
            <a:stretch>
              <a:fillRect r="636"/>
            </a:stretch>
          </a:blipFill>
        </p:spPr>
        <p:txBody>
          <a:bodyPr tIns="4572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38194246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t>5/9/2022</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3"/>
            <a:ext cx="11315700" cy="492125"/>
          </a:xfrm>
        </p:spPr>
        <p:txBody>
          <a:bodyPr/>
          <a:lstStyle>
            <a:lvl1pPr>
              <a:defRPr sz="26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495301" y="1861458"/>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495301" y="2696210"/>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495301" y="3530962"/>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495301" y="4365714"/>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3" name="Text Placeholder 8"/>
          <p:cNvSpPr>
            <a:spLocks noGrp="1"/>
          </p:cNvSpPr>
          <p:nvPr>
            <p:ph type="body" sz="quarter" idx="23" hasCustomPrompt="1"/>
          </p:nvPr>
        </p:nvSpPr>
        <p:spPr>
          <a:xfrm>
            <a:off x="495301" y="520046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a:t>Level 1 text is gray 18 pt, hit return then Tab to get to level 2 – 16 pt gray</a:t>
            </a:r>
          </a:p>
          <a:p>
            <a:pPr lvl="1"/>
            <a:r>
              <a:rPr lang="en-US"/>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3" y="1862139"/>
            <a:ext cx="3795712" cy="4041775"/>
          </a:xfrm>
          <a:blipFill>
            <a:blip r:embed="rId2" cstate="screen">
              <a:extLst>
                <a:ext uri="{28A0092B-C50C-407E-A947-70E740481C1C}">
                  <a14:useLocalDpi xmlns:a14="http://schemas.microsoft.com/office/drawing/2010/main"/>
                </a:ext>
              </a:extLst>
            </a:blip>
            <a:stretch>
              <a:fillRect r="636"/>
            </a:stretch>
          </a:blipFill>
        </p:spPr>
        <p:txBody>
          <a:bodyPr tIns="4572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5828212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t>5/9/2022</a:t>
            </a:fld>
            <a:endParaRPr lang="en-US"/>
          </a:p>
        </p:txBody>
      </p:sp>
      <p:sp>
        <p:nvSpPr>
          <p:cNvPr id="3" name="Footer Placeholder 2"/>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
        <p:nvSpPr>
          <p:cNvPr id="7" name="Text Placeholder 6"/>
          <p:cNvSpPr>
            <a:spLocks noGrp="1"/>
          </p:cNvSpPr>
          <p:nvPr>
            <p:ph type="body" sz="quarter" idx="13" hasCustomPrompt="1"/>
          </p:nvPr>
        </p:nvSpPr>
        <p:spPr bwMode="gray">
          <a:xfrm>
            <a:off x="4513263" y="2975656"/>
            <a:ext cx="3165475" cy="609373"/>
          </a:xfrm>
        </p:spPr>
        <p:txBody>
          <a:bodyPr anchor="ctr"/>
          <a:lstStyle>
            <a:lvl1pPr algn="ctr">
              <a:defRPr>
                <a:solidFill>
                  <a:schemeClr val="accent4"/>
                </a:solidFill>
              </a:defRPr>
            </a:lvl1pPr>
          </a:lstStyle>
          <a:p>
            <a:pPr lvl="0"/>
            <a:r>
              <a:rPr lang="en-US"/>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22113121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50" y="1828800"/>
            <a:ext cx="7178221" cy="2128837"/>
          </a:xfrm>
        </p:spPr>
        <p:txBody>
          <a:bodyPr anchor="b"/>
          <a:lstStyle>
            <a:lvl1pPr>
              <a:defRPr sz="4800"/>
            </a:lvl1pPr>
          </a:lstStyle>
          <a:p>
            <a:r>
              <a:rPr lang="en-US"/>
              <a:t>Section title in sentence case </a:t>
            </a:r>
          </a:p>
        </p:txBody>
      </p:sp>
      <p:sp>
        <p:nvSpPr>
          <p:cNvPr id="3" name="Text Placeholder 2"/>
          <p:cNvSpPr>
            <a:spLocks noGrp="1"/>
          </p:cNvSpPr>
          <p:nvPr>
            <p:ph type="body" idx="1" hasCustomPrompt="1"/>
          </p:nvPr>
        </p:nvSpPr>
        <p:spPr bwMode="gray">
          <a:xfrm>
            <a:off x="514350" y="4122057"/>
            <a:ext cx="7178221" cy="1783443"/>
          </a:xfrm>
        </p:spPr>
        <p:txBody>
          <a:bodyPr/>
          <a:lstStyle>
            <a:lvl1pPr marL="0" indent="0">
              <a:buNone/>
              <a:defRPr sz="2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122733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5895-E26C-4FD9-810B-292F9A2F4A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7A85E-D85E-4F55-9C79-30A24FEF1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E95DA-DFD1-44E5-B406-2300D288E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02BE9-6AE8-4ADD-8178-96602EF27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66DF6-D1CE-49DC-B263-7A244580B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527D5E-095C-4ED1-A018-D8E55B6C239B}"/>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8" name="Footer Placeholder 7">
            <a:extLst>
              <a:ext uri="{FF2B5EF4-FFF2-40B4-BE49-F238E27FC236}">
                <a16:creationId xmlns:a16="http://schemas.microsoft.com/office/drawing/2014/main" id="{A45D5400-16A0-4DAA-9633-D9708D2D2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E98643-753B-4285-B3C5-08BCF22FF58D}"/>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23594381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0" y="1828800"/>
            <a:ext cx="7178221" cy="2128837"/>
          </a:xfrm>
        </p:spPr>
        <p:txBody>
          <a:bodyPr anchor="b"/>
          <a:lstStyle>
            <a:lvl1pPr>
              <a:defRPr sz="4800"/>
            </a:lvl1pPr>
          </a:lstStyle>
          <a:p>
            <a:r>
              <a:rPr lang="en-US"/>
              <a:t>Section title in sentence case </a:t>
            </a:r>
          </a:p>
        </p:txBody>
      </p:sp>
      <p:sp>
        <p:nvSpPr>
          <p:cNvPr id="3" name="Text Placeholder 2"/>
          <p:cNvSpPr>
            <a:spLocks noGrp="1"/>
          </p:cNvSpPr>
          <p:nvPr>
            <p:ph type="body" idx="1" hasCustomPrompt="1"/>
          </p:nvPr>
        </p:nvSpPr>
        <p:spPr bwMode="gray">
          <a:xfrm>
            <a:off x="514350" y="4122057"/>
            <a:ext cx="7178221" cy="1783443"/>
          </a:xfrm>
        </p:spPr>
        <p:txBody>
          <a:bodyPr/>
          <a:lstStyle>
            <a:lvl1pPr marL="0" indent="0">
              <a:buNone/>
              <a:defRPr sz="2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25557883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0" y="1828800"/>
            <a:ext cx="7178221" cy="2128837"/>
          </a:xfrm>
        </p:spPr>
        <p:txBody>
          <a:bodyPr anchor="b"/>
          <a:lstStyle>
            <a:lvl1pPr>
              <a:defRPr sz="4800"/>
            </a:lvl1pPr>
          </a:lstStyle>
          <a:p>
            <a:r>
              <a:rPr lang="en-US"/>
              <a:t>Section title in sentence case </a:t>
            </a:r>
          </a:p>
        </p:txBody>
      </p:sp>
      <p:sp>
        <p:nvSpPr>
          <p:cNvPr id="3" name="Text Placeholder 2"/>
          <p:cNvSpPr>
            <a:spLocks noGrp="1"/>
          </p:cNvSpPr>
          <p:nvPr>
            <p:ph type="body" idx="1" hasCustomPrompt="1"/>
          </p:nvPr>
        </p:nvSpPr>
        <p:spPr bwMode="gray">
          <a:xfrm>
            <a:off x="514350" y="4122057"/>
            <a:ext cx="7178221" cy="1783443"/>
          </a:xfrm>
        </p:spPr>
        <p:txBody>
          <a:bodyPr/>
          <a:lstStyle>
            <a:lvl1pPr marL="0" indent="0">
              <a:buNone/>
              <a:defRPr sz="2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40354722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0" y="1828800"/>
            <a:ext cx="7178221" cy="2128837"/>
          </a:xfrm>
        </p:spPr>
        <p:txBody>
          <a:bodyPr anchor="b"/>
          <a:lstStyle>
            <a:lvl1pPr>
              <a:defRPr sz="4800"/>
            </a:lvl1pPr>
          </a:lstStyle>
          <a:p>
            <a:r>
              <a:rPr lang="en-US"/>
              <a:t>Section title in sentence case </a:t>
            </a:r>
          </a:p>
        </p:txBody>
      </p:sp>
      <p:sp>
        <p:nvSpPr>
          <p:cNvPr id="3" name="Text Placeholder 2"/>
          <p:cNvSpPr>
            <a:spLocks noGrp="1"/>
          </p:cNvSpPr>
          <p:nvPr>
            <p:ph type="body" idx="1" hasCustomPrompt="1"/>
          </p:nvPr>
        </p:nvSpPr>
        <p:spPr bwMode="gray">
          <a:xfrm>
            <a:off x="514350" y="4122057"/>
            <a:ext cx="7178221" cy="1783443"/>
          </a:xfrm>
        </p:spPr>
        <p:txBody>
          <a:bodyPr/>
          <a:lstStyle>
            <a:lvl1pPr marL="0" indent="0">
              <a:buNone/>
              <a:defRPr sz="2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38807661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104901"/>
            <a:ext cx="5378451" cy="2852737"/>
          </a:xfrm>
        </p:spPr>
        <p:txBody>
          <a:bodyPr anchor="b"/>
          <a:lstStyle>
            <a:lvl1pPr>
              <a:defRPr sz="4800"/>
            </a:lvl1pPr>
          </a:lstStyle>
          <a:p>
            <a:r>
              <a:rPr lang="en-US"/>
              <a:t>Section title in sentence case </a:t>
            </a:r>
          </a:p>
        </p:txBody>
      </p:sp>
      <p:sp>
        <p:nvSpPr>
          <p:cNvPr id="3" name="Text Placeholder 2"/>
          <p:cNvSpPr>
            <a:spLocks noGrp="1"/>
          </p:cNvSpPr>
          <p:nvPr>
            <p:ph type="body" idx="1" hasCustomPrompt="1"/>
          </p:nvPr>
        </p:nvSpPr>
        <p:spPr bwMode="gray">
          <a:xfrm>
            <a:off x="514349" y="4122057"/>
            <a:ext cx="5378451" cy="1783443"/>
          </a:xfrm>
        </p:spPr>
        <p:txBody>
          <a:bodyPr/>
          <a:lstStyle>
            <a:lvl1pPr marL="0" indent="0">
              <a:buNone/>
              <a:defRPr sz="2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Subhead if needed or speaker name </a:t>
            </a:r>
          </a:p>
        </p:txBody>
      </p:sp>
      <p:sp>
        <p:nvSpPr>
          <p:cNvPr id="5" name="Picture Placeholder 4"/>
          <p:cNvSpPr>
            <a:spLocks noGrp="1"/>
          </p:cNvSpPr>
          <p:nvPr>
            <p:ph type="pic" sz="quarter" idx="10" hasCustomPrompt="1"/>
          </p:nvPr>
        </p:nvSpPr>
        <p:spPr bwMode="gray">
          <a:xfrm>
            <a:off x="6134101" y="0"/>
            <a:ext cx="6057900" cy="6858000"/>
          </a:xfrm>
          <a:blipFill>
            <a:blip r:embed="rId2" cstate="screen">
              <a:extLst>
                <a:ext uri="{28A0092B-C50C-407E-A947-70E740481C1C}">
                  <a14:useLocalDpi xmlns:a14="http://schemas.microsoft.com/office/drawing/2010/main"/>
                </a:ext>
              </a:extLst>
            </a:blip>
            <a:stretch>
              <a:fillRect/>
            </a:stretch>
          </a:blipFill>
        </p:spPr>
        <p:txBody>
          <a:bodyPr lIns="914400" rIns="914400" anchor="ctr"/>
          <a:lstStyle>
            <a:lvl1pPr algn="ctr">
              <a:defRPr>
                <a:solidFill>
                  <a:schemeClr val="accent2"/>
                </a:solidFill>
              </a:defRPr>
            </a:lvl1pPr>
          </a:lstStyle>
          <a:p>
            <a:r>
              <a:rPr lang="en-US"/>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2039073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5656" y="2285999"/>
            <a:ext cx="5440691" cy="2286005"/>
          </a:xfrm>
          <a:prstGeom prst="rect">
            <a:avLst/>
          </a:prstGeom>
        </p:spPr>
      </p:pic>
      <p:sp>
        <p:nvSpPr>
          <p:cNvPr id="2" name="Date Placeholder 1"/>
          <p:cNvSpPr>
            <a:spLocks noGrp="1"/>
          </p:cNvSpPr>
          <p:nvPr>
            <p:ph type="dt" sz="half" idx="10"/>
          </p:nvPr>
        </p:nvSpPr>
        <p:spPr bwMode="gray"/>
        <p:txBody>
          <a:bodyPr/>
          <a:lstStyle/>
          <a:p>
            <a:fld id="{00AF8D2C-76F0-D549-A0B8-B671FEC30492}" type="datetime1">
              <a:rPr lang="en-US" smtClean="0"/>
              <a:t>5/9/2022</a:t>
            </a:fld>
            <a:endParaRPr lang="en-US"/>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11190563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0" y="3904345"/>
            <a:ext cx="7178221" cy="482887"/>
          </a:xfrm>
        </p:spPr>
        <p:txBody>
          <a:bodyPr anchor="ctr"/>
          <a:lstStyle>
            <a:lvl1pPr>
              <a:defRPr sz="2400">
                <a:solidFill>
                  <a:schemeClr val="accent1"/>
                </a:solidFill>
              </a:defRPr>
            </a:lvl1pPr>
          </a:lstStyle>
          <a:p>
            <a:r>
              <a:rPr lang="en-US"/>
              <a:t>First Name Last Name</a:t>
            </a:r>
          </a:p>
        </p:txBody>
      </p:sp>
      <p:sp>
        <p:nvSpPr>
          <p:cNvPr id="3" name="Text Placeholder 2"/>
          <p:cNvSpPr>
            <a:spLocks noGrp="1"/>
          </p:cNvSpPr>
          <p:nvPr>
            <p:ph type="body" idx="1" hasCustomPrompt="1"/>
          </p:nvPr>
        </p:nvSpPr>
        <p:spPr bwMode="gray">
          <a:xfrm>
            <a:off x="514350" y="4452943"/>
            <a:ext cx="7178221" cy="484632"/>
          </a:xfrm>
        </p:spPr>
        <p:txBody>
          <a:bodyPr anchor="ct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Title</a:t>
            </a:r>
          </a:p>
        </p:txBody>
      </p:sp>
      <p:sp>
        <p:nvSpPr>
          <p:cNvPr id="4" name="TextBox 3"/>
          <p:cNvSpPr txBox="1"/>
          <p:nvPr/>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8" name="TextBox 7"/>
          <p:cNvSpPr txBox="1"/>
          <p:nvPr/>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9" name="Text Placeholder 2"/>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Tel: 123-456-7890</a:t>
            </a:r>
          </a:p>
        </p:txBody>
      </p:sp>
      <p:sp>
        <p:nvSpPr>
          <p:cNvPr id="13" name="TextBox 12"/>
          <p:cNvSpPr txBox="1"/>
          <p:nvPr/>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14" name="TextBox 13"/>
          <p:cNvSpPr txBox="1"/>
          <p:nvPr/>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15" name="TextBox 14"/>
          <p:cNvSpPr txBox="1"/>
          <p:nvPr/>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16" name="TextBox 15"/>
          <p:cNvSpPr txBox="1"/>
          <p:nvPr/>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300" y="2535054"/>
            <a:ext cx="3050515" cy="738664"/>
          </a:xfrm>
          <a:prstGeom prst="rect">
            <a:avLst/>
          </a:prstGeom>
          <a:noFill/>
        </p:spPr>
        <p:txBody>
          <a:bodyPr wrap="none" lIns="0" tIns="0" rIns="0" bIns="0" rtlCol="0">
            <a:spAutoFit/>
          </a:bodyPr>
          <a:lstStyle/>
          <a:p>
            <a:r>
              <a:rPr lang="en-US" sz="4800"/>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299" y="3448895"/>
            <a:ext cx="3218830" cy="430887"/>
          </a:xfrm>
          <a:prstGeom prst="rect">
            <a:avLst/>
          </a:prstGeom>
          <a:noFill/>
        </p:spPr>
        <p:txBody>
          <a:bodyPr wrap="none" lIns="0" tIns="0" rIns="0" bIns="0" rtlCol="0">
            <a:spAutoFit/>
          </a:bodyPr>
          <a:lstStyle/>
          <a:p>
            <a:r>
              <a:rPr lang="en-US" sz="2800"/>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Tree>
    <p:extLst>
      <p:ext uri="{BB962C8B-B14F-4D97-AF65-F5344CB8AC3E}">
        <p14:creationId xmlns:p14="http://schemas.microsoft.com/office/powerpoint/2010/main" val="42133390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4" name="Rectangle 3"/>
          <p:cNvSpPr/>
          <p:nvPr userDrawn="1"/>
        </p:nvSpPr>
        <p:spPr>
          <a:xfrm>
            <a:off x="0" y="1"/>
            <a:ext cx="12192000" cy="1169895"/>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TextBox 5"/>
          <p:cNvSpPr txBox="1">
            <a:spLocks noChangeArrowheads="1"/>
          </p:cNvSpPr>
          <p:nvPr userDrawn="1"/>
        </p:nvSpPr>
        <p:spPr bwMode="auto">
          <a:xfrm>
            <a:off x="4402667" y="6549454"/>
            <a:ext cx="689751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700"/>
              <a:t>© 2016 UnitedHealth Group. Any use, copying or distribution without written permission from UnitedHealth Group is prohibited.</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1" r="1909" b="-1"/>
          <a:stretch/>
        </p:blipFill>
        <p:spPr>
          <a:xfrm>
            <a:off x="914402" y="6523362"/>
            <a:ext cx="2391833" cy="133815"/>
          </a:xfrm>
          <a:prstGeom prst="rect">
            <a:avLst/>
          </a:prstGeom>
        </p:spPr>
      </p:pic>
      <p:sp>
        <p:nvSpPr>
          <p:cNvPr id="8" name="Title 1"/>
          <p:cNvSpPr>
            <a:spLocks noGrp="1"/>
          </p:cNvSpPr>
          <p:nvPr>
            <p:ph type="title"/>
          </p:nvPr>
        </p:nvSpPr>
        <p:spPr>
          <a:xfrm>
            <a:off x="766386" y="267799"/>
            <a:ext cx="10659231" cy="634296"/>
          </a:xfrm>
          <a:prstGeom prst="rect">
            <a:avLst/>
          </a:prstGeom>
        </p:spPr>
        <p:txBody>
          <a:bodyPr vert="horz" lIns="0" rIns="0" anchor="ctr"/>
          <a:lstStyle>
            <a:lvl1pPr>
              <a:defRPr sz="3600" b="1" i="0">
                <a:solidFill>
                  <a:schemeClr val="bg1"/>
                </a:solidFill>
                <a:latin typeface="Arial"/>
                <a:cs typeface="Arial"/>
              </a:defRPr>
            </a:lvl1pPr>
          </a:lstStyle>
          <a:p>
            <a:r>
              <a:rPr lang="en-US"/>
              <a:t>Click to edit Master title style</a:t>
            </a:r>
          </a:p>
        </p:txBody>
      </p:sp>
      <p:sp>
        <p:nvSpPr>
          <p:cNvPr id="12" name="Text Placeholder 11"/>
          <p:cNvSpPr>
            <a:spLocks noGrp="1"/>
          </p:cNvSpPr>
          <p:nvPr>
            <p:ph type="body" sz="quarter" idx="10"/>
          </p:nvPr>
        </p:nvSpPr>
        <p:spPr>
          <a:xfrm>
            <a:off x="940281" y="1871135"/>
            <a:ext cx="10642121" cy="4145083"/>
          </a:xfrm>
          <a:prstGeom prst="rect">
            <a:avLst/>
          </a:prstGeom>
        </p:spPr>
        <p:txBody>
          <a:bodyPr vert="horz" lIns="0" tIns="0" rIns="0" bIns="0" anchor="t"/>
          <a:lstStyle>
            <a:lvl1pPr marL="342891" marR="0" indent="-342891" algn="l" defTabSz="914377" rtl="0" eaLnBrk="1" fontAlgn="auto" latinLnBrk="0" hangingPunct="1">
              <a:lnSpc>
                <a:spcPct val="150000"/>
              </a:lnSpc>
              <a:spcBef>
                <a:spcPts val="0"/>
              </a:spcBef>
              <a:spcAft>
                <a:spcPts val="0"/>
              </a:spcAft>
              <a:buClr>
                <a:schemeClr val="accent4"/>
              </a:buClr>
              <a:buSzTx/>
              <a:buFont typeface="Arial"/>
              <a:buChar char="•"/>
              <a:tabLst/>
              <a:defRPr lang="en-US" sz="2400" b="0" i="0" kern="1200" dirty="0" smtClean="0">
                <a:solidFill>
                  <a:schemeClr val="accent4"/>
                </a:solidFill>
                <a:latin typeface="Arial"/>
                <a:ea typeface="+mj-ea"/>
                <a:cs typeface="Arial"/>
              </a:defRPr>
            </a:lvl1pPr>
          </a:lstStyle>
          <a:p>
            <a:pPr lvl="0"/>
            <a:r>
              <a:rPr lang="en-US"/>
              <a:t>Click to edit Master text styles</a:t>
            </a:r>
          </a:p>
          <a:p>
            <a:pPr marL="342891" marR="0" lvl="0" indent="-342891" algn="l" defTabSz="914377" rtl="0" eaLnBrk="1" fontAlgn="auto" latinLnBrk="0" hangingPunct="1">
              <a:lnSpc>
                <a:spcPct val="150000"/>
              </a:lnSpc>
              <a:spcBef>
                <a:spcPts val="0"/>
              </a:spcBef>
              <a:spcAft>
                <a:spcPts val="0"/>
              </a:spcAft>
              <a:buClr>
                <a:schemeClr val="accent4"/>
              </a:buClr>
              <a:buSzTx/>
              <a:buFont typeface="Arial" pitchFamily="34" charset="0"/>
              <a:buChar char="•"/>
              <a:tabLst/>
              <a:defRPr/>
            </a:pPr>
            <a:r>
              <a:rPr lang="en-US"/>
              <a:t>Click to edit Master text styles</a:t>
            </a:r>
          </a:p>
          <a:p>
            <a:pPr marL="342891" marR="0" lvl="0" indent="-342891" algn="l" defTabSz="914377" rtl="0" eaLnBrk="1" fontAlgn="auto" latinLnBrk="0" hangingPunct="1">
              <a:lnSpc>
                <a:spcPct val="150000"/>
              </a:lnSpc>
              <a:spcBef>
                <a:spcPts val="0"/>
              </a:spcBef>
              <a:spcAft>
                <a:spcPts val="0"/>
              </a:spcAft>
              <a:buClr>
                <a:schemeClr val="accent4"/>
              </a:buClr>
              <a:buSzTx/>
              <a:buFont typeface="Arial" pitchFamily="34" charset="0"/>
              <a:buChar char="•"/>
              <a:tabLst/>
              <a:defRPr/>
            </a:pPr>
            <a:r>
              <a:rPr lang="en-US"/>
              <a:t>Click to edit Master text styles</a:t>
            </a:r>
          </a:p>
          <a:p>
            <a:pPr marL="342891" marR="0" lvl="0" indent="-342891" algn="l" defTabSz="914377" rtl="0" eaLnBrk="1" fontAlgn="auto" latinLnBrk="0" hangingPunct="1">
              <a:lnSpc>
                <a:spcPct val="150000"/>
              </a:lnSpc>
              <a:spcBef>
                <a:spcPts val="0"/>
              </a:spcBef>
              <a:spcAft>
                <a:spcPts val="0"/>
              </a:spcAft>
              <a:buClr>
                <a:schemeClr val="accent4"/>
              </a:buClr>
              <a:buSzTx/>
              <a:buFont typeface="Arial" pitchFamily="34" charset="0"/>
              <a:buChar char="•"/>
              <a:tabLst/>
              <a:defRPr/>
            </a:pPr>
            <a:r>
              <a:rPr lang="en-US"/>
              <a:t>Click to edit Master text styles</a:t>
            </a:r>
          </a:p>
          <a:p>
            <a:pPr marL="342891" marR="0" lvl="0" indent="-342891" algn="l" defTabSz="914377" rtl="0" eaLnBrk="1" fontAlgn="auto" latinLnBrk="0" hangingPunct="1">
              <a:lnSpc>
                <a:spcPct val="150000"/>
              </a:lnSpc>
              <a:spcBef>
                <a:spcPts val="0"/>
              </a:spcBef>
              <a:spcAft>
                <a:spcPts val="0"/>
              </a:spcAft>
              <a:buClr>
                <a:schemeClr val="accent4"/>
              </a:buClr>
              <a:buSzTx/>
              <a:buFont typeface="Arial" pitchFamily="34" charset="0"/>
              <a:buChar char="•"/>
              <a:tabLst/>
              <a:defRPr/>
            </a:pPr>
            <a:r>
              <a:rPr lang="en-US"/>
              <a:t>Click to edit Master text styles</a:t>
            </a:r>
          </a:p>
        </p:txBody>
      </p:sp>
      <p:sp>
        <p:nvSpPr>
          <p:cNvPr id="15" name="Slide Number Placeholder 7"/>
          <p:cNvSpPr>
            <a:spLocks noGrp="1"/>
          </p:cNvSpPr>
          <p:nvPr>
            <p:ph type="sldNum" sz="quarter" idx="4"/>
          </p:nvPr>
        </p:nvSpPr>
        <p:spPr>
          <a:xfrm>
            <a:off x="11545627" y="6518141"/>
            <a:ext cx="343664" cy="138897"/>
          </a:xfrm>
          <a:prstGeom prst="rect">
            <a:avLst/>
          </a:prstGeom>
        </p:spPr>
        <p:txBody>
          <a:bodyPr vert="horz" lIns="0" tIns="0" rIns="0" bIns="0" rtlCol="0" anchor="b"/>
          <a:lstStyle>
            <a:lvl1pPr algn="r">
              <a:defRPr sz="700">
                <a:solidFill>
                  <a:schemeClr val="tx1"/>
                </a:solidFill>
                <a:latin typeface="Arial"/>
                <a:cs typeface="Arial"/>
              </a:defRPr>
            </a:lvl1pPr>
          </a:lstStyle>
          <a:p>
            <a:fld id="{6575370D-4E78-C44F-8DB3-41D140BF8DE9}" type="slidenum">
              <a:rPr lang="en-US" smtClean="0"/>
              <a:pPr/>
              <a:t>‹#›</a:t>
            </a:fld>
            <a:endParaRPr lang="en-US"/>
          </a:p>
        </p:txBody>
      </p:sp>
    </p:spTree>
    <p:extLst>
      <p:ext uri="{BB962C8B-B14F-4D97-AF65-F5344CB8AC3E}">
        <p14:creationId xmlns:p14="http://schemas.microsoft.com/office/powerpoint/2010/main" val="32900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481-BDFA-4EC6-939F-08A81B6DD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44BDD-35FA-4354-BC50-E0C0A70DF69A}"/>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4" name="Footer Placeholder 3">
            <a:extLst>
              <a:ext uri="{FF2B5EF4-FFF2-40B4-BE49-F238E27FC236}">
                <a16:creationId xmlns:a16="http://schemas.microsoft.com/office/drawing/2014/main" id="{D92B41FE-B596-4530-87E5-862B46609C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CF742-B144-49C6-B276-7C9A9C0F2E0C}"/>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103874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CE23D-5F09-4B50-85DE-6816471EFA78}"/>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3" name="Footer Placeholder 2">
            <a:extLst>
              <a:ext uri="{FF2B5EF4-FFF2-40B4-BE49-F238E27FC236}">
                <a16:creationId xmlns:a16="http://schemas.microsoft.com/office/drawing/2014/main" id="{299D2B88-DA29-4229-89D8-86EBB17FE6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CD8FB-0D09-4300-9671-F5D4AFB5A17F}"/>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125690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95FD-1643-428B-B273-4DDF789CB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D05D0-3ABC-41D5-A205-E44B48812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6E955-0E7D-4708-BBAF-34CA096A0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18C9C-08E4-4285-8AC7-F2AF80E94C4B}"/>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6" name="Footer Placeholder 5">
            <a:extLst>
              <a:ext uri="{FF2B5EF4-FFF2-40B4-BE49-F238E27FC236}">
                <a16:creationId xmlns:a16="http://schemas.microsoft.com/office/drawing/2014/main" id="{2EB89299-8E9B-43AB-9D32-2ED4E4518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6C95B-7A3D-4587-916E-F508608A8F2C}"/>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286537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8971-72D9-4B41-A47E-490B8C5D9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8ED075-3ED4-47B2-9DF6-CA0EB3D4D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8C5AC-1C42-4476-BC88-B459A8270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F11CB-D69E-47B0-BE65-E9EA5D6751B2}"/>
              </a:ext>
            </a:extLst>
          </p:cNvPr>
          <p:cNvSpPr>
            <a:spLocks noGrp="1"/>
          </p:cNvSpPr>
          <p:nvPr>
            <p:ph type="dt" sz="half" idx="10"/>
          </p:nvPr>
        </p:nvSpPr>
        <p:spPr/>
        <p:txBody>
          <a:bodyPr/>
          <a:lstStyle/>
          <a:p>
            <a:fld id="{D550E7FC-FD7C-46A4-92C4-3F664EA8A922}" type="datetimeFigureOut">
              <a:rPr lang="en-US" smtClean="0"/>
              <a:t>5/9/2022</a:t>
            </a:fld>
            <a:endParaRPr lang="en-US"/>
          </a:p>
        </p:txBody>
      </p:sp>
      <p:sp>
        <p:nvSpPr>
          <p:cNvPr id="6" name="Footer Placeholder 5">
            <a:extLst>
              <a:ext uri="{FF2B5EF4-FFF2-40B4-BE49-F238E27FC236}">
                <a16:creationId xmlns:a16="http://schemas.microsoft.com/office/drawing/2014/main" id="{469A7C79-D151-4A1D-AA74-D208D68FD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20682-B37D-4281-AA14-5E5E398F53AD}"/>
              </a:ext>
            </a:extLst>
          </p:cNvPr>
          <p:cNvSpPr>
            <a:spLocks noGrp="1"/>
          </p:cNvSpPr>
          <p:nvPr>
            <p:ph type="sldNum" sz="quarter" idx="12"/>
          </p:nvPr>
        </p:nvSpPr>
        <p:spPr/>
        <p:txBody>
          <a:bodyPr/>
          <a:lstStyle/>
          <a:p>
            <a:fld id="{9CB6CDD4-024B-488D-AECE-1E2D5A62D7DE}" type="slidenum">
              <a:rPr lang="en-US" smtClean="0"/>
              <a:t>‹#›</a:t>
            </a:fld>
            <a:endParaRPr lang="en-US"/>
          </a:p>
        </p:txBody>
      </p:sp>
    </p:spTree>
    <p:extLst>
      <p:ext uri="{BB962C8B-B14F-4D97-AF65-F5344CB8AC3E}">
        <p14:creationId xmlns:p14="http://schemas.microsoft.com/office/powerpoint/2010/main" val="422260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image" Target="../media/image6.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8E846-B572-4B41-B113-1671F3E5B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BAD6A-F088-4605-AA76-7A3FF5903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BCE6-856F-40BF-A60E-BEF2339CD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0E7FC-FD7C-46A4-92C4-3F664EA8A922}" type="datetimeFigureOut">
              <a:rPr lang="en-US" smtClean="0"/>
              <a:t>5/9/2022</a:t>
            </a:fld>
            <a:endParaRPr lang="en-US"/>
          </a:p>
        </p:txBody>
      </p:sp>
      <p:sp>
        <p:nvSpPr>
          <p:cNvPr id="5" name="Footer Placeholder 4">
            <a:extLst>
              <a:ext uri="{FF2B5EF4-FFF2-40B4-BE49-F238E27FC236}">
                <a16:creationId xmlns:a16="http://schemas.microsoft.com/office/drawing/2014/main" id="{3721AE3A-B9B2-4537-9281-091AEE279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F3A5DF-96C7-44D7-A3E6-037FC825C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6CDD4-024B-488D-AECE-1E2D5A62D7DE}" type="slidenum">
              <a:rPr lang="en-US" smtClean="0"/>
              <a:t>‹#›</a:t>
            </a:fld>
            <a:endParaRPr lang="en-US"/>
          </a:p>
        </p:txBody>
      </p:sp>
    </p:spTree>
    <p:extLst>
      <p:ext uri="{BB962C8B-B14F-4D97-AF65-F5344CB8AC3E}">
        <p14:creationId xmlns:p14="http://schemas.microsoft.com/office/powerpoint/2010/main" val="161159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8000" y="6151564"/>
            <a:ext cx="214418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7485" y="152400"/>
            <a:ext cx="1096856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09601" y="990601"/>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9114367" y="6543675"/>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fld id="{70052D27-44B3-4AFD-A2CB-4F52774337A8}" type="slidenum">
              <a:rPr lang="en-US" smtClean="0"/>
              <a:t>‹#›</a:t>
            </a:fld>
            <a:endParaRPr lang="en-US" dirty="0"/>
          </a:p>
        </p:txBody>
      </p:sp>
      <p:sp>
        <p:nvSpPr>
          <p:cNvPr id="2"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800" dirty="0"/>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794000" y="6429376"/>
            <a:ext cx="87884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796617" y="6553200"/>
            <a:ext cx="254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a:solidFill>
                  <a:schemeClr val="tx1"/>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630833" y="6559550"/>
            <a:ext cx="193886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033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36" cstate="screen">
            <a:extLst>
              <a:ext uri="{28A0092B-C50C-407E-A947-70E740481C1C}">
                <a14:useLocalDpi xmlns:a14="http://schemas.microsoft.com/office/drawing/2010/main"/>
              </a:ext>
            </a:extLst>
          </a:blip>
          <a:srcRect/>
          <a:stretch/>
        </p:blipFill>
        <p:spPr>
          <a:xfrm>
            <a:off x="392614" y="6263367"/>
            <a:ext cx="1425757" cy="444533"/>
          </a:xfrm>
          <a:prstGeom prst="rect">
            <a:avLst/>
          </a:prstGeom>
        </p:spPr>
      </p:pic>
      <p:sp>
        <p:nvSpPr>
          <p:cNvPr id="2" name="Title Placeholder 1"/>
          <p:cNvSpPr>
            <a:spLocks noGrp="1"/>
          </p:cNvSpPr>
          <p:nvPr>
            <p:ph type="title"/>
          </p:nvPr>
        </p:nvSpPr>
        <p:spPr bwMode="gray">
          <a:xfrm>
            <a:off x="495301" y="0"/>
            <a:ext cx="11315700" cy="1074059"/>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bwMode="gray">
          <a:xfrm>
            <a:off x="495301" y="1825625"/>
            <a:ext cx="11315700" cy="40744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bwMode="gray">
          <a:xfrm>
            <a:off x="381000" y="7386866"/>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915958EA-D2E5-6B40-9C49-1CF399DB248A}" type="datetime1">
              <a:rPr lang="en-US" smtClean="0"/>
              <a:t>5/9/2022</a:t>
            </a:fld>
            <a:endParaRPr lang="en-US"/>
          </a:p>
        </p:txBody>
      </p:sp>
      <p:sp>
        <p:nvSpPr>
          <p:cNvPr id="5" name="Footer Placeholder 4"/>
          <p:cNvSpPr>
            <a:spLocks noGrp="1"/>
          </p:cNvSpPr>
          <p:nvPr>
            <p:ph type="ftr" sz="quarter" idx="3"/>
          </p:nvPr>
        </p:nvSpPr>
        <p:spPr bwMode="gray">
          <a:xfrm>
            <a:off x="5295900" y="6486983"/>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11264900" y="6486983"/>
            <a:ext cx="542472" cy="365125"/>
          </a:xfrm>
          <a:prstGeom prst="rect">
            <a:avLst/>
          </a:prstGeom>
        </p:spPr>
        <p:txBody>
          <a:bodyPr vert="horz" lIns="0" tIns="0" rIns="0" bIns="0" rtlCol="0" anchor="ctr"/>
          <a:lstStyle>
            <a:lvl1pPr algn="r">
              <a:defRPr sz="1200">
                <a:solidFill>
                  <a:schemeClr val="tx1">
                    <a:tint val="75000"/>
                  </a:schemeClr>
                </a:solidFill>
              </a:defRPr>
            </a:lvl1pPr>
          </a:lstStyle>
          <a:p>
            <a:fld id="{3310D8EA-3107-4873-B9AB-DD7D3E79053A}" type="slidenum">
              <a:rPr lang="en-US" smtClean="0"/>
              <a:t>‹#›</a:t>
            </a:fld>
            <a:endParaRPr lang="en-US"/>
          </a:p>
        </p:txBody>
      </p:sp>
      <p:cxnSp>
        <p:nvCxnSpPr>
          <p:cNvPr id="8" name="Straight Connector 7"/>
          <p:cNvCxnSpPr>
            <a:cxnSpLocks/>
          </p:cNvCxnSpPr>
          <p:nvPr/>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457200" y="1100667"/>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965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Lst>
  <p:hf hdr="0" dt="0"/>
  <p:txStyles>
    <p:titleStyle>
      <a:lvl1pPr algn="l" defTabSz="914377" rtl="0" eaLnBrk="1" latinLnBrk="0" hangingPunct="1">
        <a:lnSpc>
          <a:spcPct val="90000"/>
        </a:lnSpc>
        <a:spcBef>
          <a:spcPct val="0"/>
        </a:spcBef>
        <a:buNone/>
        <a:defRPr sz="3000" kern="1200">
          <a:solidFill>
            <a:srgbClr val="55565A"/>
          </a:solidFill>
          <a:latin typeface="+mj-lt"/>
          <a:ea typeface="+mj-ea"/>
          <a:cs typeface="+mj-cs"/>
        </a:defRPr>
      </a:lvl1pPr>
    </p:titleStyle>
    <p:bodyStyle>
      <a:lvl1pPr marL="0" indent="0" algn="l" defTabSz="914377"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2" indent="-230182" algn="l" defTabSz="914377"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594" indent="-228594" algn="l" defTabSz="914377"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77" indent="-230182" algn="l" defTabSz="914377"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783" indent="-228594" algn="l" defTabSz="914377"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377" indent="-228594" algn="l" defTabSz="914377"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377" indent="-228594" algn="l" defTabSz="914377"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377" indent="-228594" algn="l" defTabSz="914377"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377" indent="-228594" algn="l" defTabSz="914377"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p15:clr>
            <a:srgbClr val="FDE53C"/>
          </p15:clr>
        </p15:guide>
        <p15:guide id="73" orient="horz" pos="3720">
          <p15:clr>
            <a:srgbClr val="F26B43"/>
          </p15:clr>
        </p15:guide>
        <p15:guide id="74">
          <p15:clr>
            <a:srgbClr val="F26B43"/>
          </p15:clr>
        </p15:guide>
        <p15:guide id="75" pos="7440">
          <p15:clr>
            <a:srgbClr val="F26B43"/>
          </p15:clr>
        </p15:guide>
        <p15:guide id="76" pos="264">
          <p15:clr>
            <a:srgbClr val="F26B43"/>
          </p15:clr>
        </p15:guide>
        <p15:guide id="77" orient="horz" pos="4080">
          <p15:clr>
            <a:srgbClr val="F26B43"/>
          </p15:clr>
        </p15:guide>
        <p15:guide id="78" pos="312">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7392">
          <p15:clr>
            <a:srgbClr val="F26B43"/>
          </p15:clr>
        </p15:guide>
        <p15:guide id="85" pos="3864">
          <p15:clr>
            <a:srgbClr val="FDE53C"/>
          </p15:clr>
        </p15:guide>
        <p15:guide id="86" pos="2688">
          <p15:clr>
            <a:srgbClr val="F26B43"/>
          </p15:clr>
        </p15:guide>
        <p15:guide id="87" pos="4992">
          <p15:clr>
            <a:srgbClr val="F26B43"/>
          </p15:clr>
        </p15:guide>
        <p15:guide id="88" pos="2640">
          <p15:clr>
            <a:srgbClr val="F26B43"/>
          </p15:clr>
        </p15:guide>
        <p15:guide id="89" pos="5040">
          <p15:clr>
            <a:srgbClr val="F26B43"/>
          </p15:clr>
        </p15:guide>
        <p15:guide id="90" orient="horz" pos="2424">
          <p15:clr>
            <a:srgbClr val="F26B43"/>
          </p15:clr>
        </p15:guide>
        <p15:guide id="91" orient="horz" pos="1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13.xml"/><Relationship Id="rId1" Type="http://schemas.openxmlformats.org/officeDocument/2006/relationships/themeOverride" Target="../theme/themeOverride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oleObject" Target="file:///C:\Users\Public\Documents\APR\Resources\Optum%20Capability%20Model%20Detailed.xlsm" TargetMode="Externa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oleObject" Target="file:///C:\Users\Public\Documents\APR\Resources\Capabilities%20Assessment%20Template.xls" TargetMode="Externa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oleObject" Target="file:///C:\Users\Public\Documents\APR\Resources\Application%20Inventory%20Template.xlsx" TargetMode="Externa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oleObject" Target="file:///C:\Users\Public\Documents\APR\Resources\Technology%20Inventory%20Template.xlsx" TargetMode="Externa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6E974A-C88D-4782-AB8F-A913A785FD53}"/>
              </a:ext>
            </a:extLst>
          </p:cNvPr>
          <p:cNvSpPr>
            <a:spLocks noGrp="1"/>
          </p:cNvSpPr>
          <p:nvPr>
            <p:ph type="ctrTitle"/>
          </p:nvPr>
        </p:nvSpPr>
        <p:spPr>
          <a:xfrm>
            <a:off x="4151107" y="1238161"/>
            <a:ext cx="7644627" cy="2751086"/>
          </a:xfrm>
        </p:spPr>
        <p:txBody>
          <a:bodyPr>
            <a:normAutofit fontScale="90000"/>
          </a:bodyPr>
          <a:lstStyle/>
          <a:p>
            <a:pPr algn="r"/>
            <a:r>
              <a:rPr lang="en-US" dirty="0"/>
              <a:t>Application Rationalization</a:t>
            </a:r>
            <a:br>
              <a:rPr lang="en-US" dirty="0"/>
            </a:br>
            <a:r>
              <a:rPr lang="en-US" dirty="0"/>
              <a:t> &amp; PADU Implementation</a:t>
            </a:r>
          </a:p>
        </p:txBody>
      </p:sp>
      <p:sp>
        <p:nvSpPr>
          <p:cNvPr id="3" name="Subtitle 2">
            <a:extLst>
              <a:ext uri="{FF2B5EF4-FFF2-40B4-BE49-F238E27FC236}">
                <a16:creationId xmlns:a16="http://schemas.microsoft.com/office/drawing/2014/main" id="{107148D9-001B-4F6B-9D5E-13E9DE5BA27E}"/>
              </a:ext>
            </a:extLst>
          </p:cNvPr>
          <p:cNvSpPr>
            <a:spLocks noGrp="1"/>
          </p:cNvSpPr>
          <p:nvPr>
            <p:ph type="subTitle" idx="1"/>
          </p:nvPr>
        </p:nvSpPr>
        <p:spPr>
          <a:xfrm>
            <a:off x="4038600" y="4782320"/>
            <a:ext cx="7644627" cy="1329443"/>
          </a:xfrm>
        </p:spPr>
        <p:txBody>
          <a:bodyPr>
            <a:normAutofit/>
          </a:bodyPr>
          <a:lstStyle/>
          <a:p>
            <a:pPr algn="r"/>
            <a:r>
              <a:rPr lang="en-US" dirty="0"/>
              <a:t>Vikas Anand</a:t>
            </a:r>
          </a:p>
        </p:txBody>
      </p:sp>
    </p:spTree>
    <p:extLst>
      <p:ext uri="{BB962C8B-B14F-4D97-AF65-F5344CB8AC3E}">
        <p14:creationId xmlns:p14="http://schemas.microsoft.com/office/powerpoint/2010/main" val="41894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Assess Current State – Capability Model</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10</a:t>
            </a:fld>
            <a:endParaRPr lang="en-US" dirty="0">
              <a:solidFill>
                <a:srgbClr val="63666A"/>
              </a:solidFill>
              <a:latin typeface="Arial"/>
              <a:ea typeface="Arial Unicode MS"/>
              <a:cs typeface="Arial Unicode MS"/>
            </a:endParaRPr>
          </a:p>
        </p:txBody>
      </p:sp>
      <p:pic>
        <p:nvPicPr>
          <p:cNvPr id="7" name="Content Placeholder 6">
            <a:extLst>
              <a:ext uri="{FF2B5EF4-FFF2-40B4-BE49-F238E27FC236}">
                <a16:creationId xmlns:a16="http://schemas.microsoft.com/office/drawing/2014/main" id="{68B3CC81-90CE-4AC3-B762-F30338F90BFF}"/>
              </a:ext>
            </a:extLst>
          </p:cNvPr>
          <p:cNvPicPr>
            <a:picLocks noGrp="1" noChangeAspect="1"/>
          </p:cNvPicPr>
          <p:nvPr>
            <p:ph idx="1"/>
          </p:nvPr>
        </p:nvPicPr>
        <p:blipFill>
          <a:blip r:embed="rId2"/>
          <a:stretch>
            <a:fillRect/>
          </a:stretch>
        </p:blipFill>
        <p:spPr>
          <a:xfrm>
            <a:off x="609600" y="1013928"/>
            <a:ext cx="10971213" cy="4998418"/>
          </a:xfrm>
          <a:prstGeom prst="rect">
            <a:avLst/>
          </a:prstGeom>
        </p:spPr>
      </p:pic>
    </p:spTree>
    <p:extLst>
      <p:ext uri="{BB962C8B-B14F-4D97-AF65-F5344CB8AC3E}">
        <p14:creationId xmlns:p14="http://schemas.microsoft.com/office/powerpoint/2010/main" val="41753332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Maturity Model</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11</a:t>
            </a:fld>
            <a:endParaRPr lang="en-US" dirty="0">
              <a:solidFill>
                <a:srgbClr val="63666A"/>
              </a:solidFill>
              <a:latin typeface="Arial"/>
              <a:ea typeface="Arial Unicode MS"/>
              <a:cs typeface="Arial Unicode MS"/>
            </a:endParaRPr>
          </a:p>
        </p:txBody>
      </p:sp>
      <p:sp>
        <p:nvSpPr>
          <p:cNvPr id="28" name="Rectangle 27"/>
          <p:cNvSpPr/>
          <p:nvPr/>
        </p:nvSpPr>
        <p:spPr>
          <a:xfrm>
            <a:off x="1982792" y="877000"/>
            <a:ext cx="1828800" cy="964699"/>
          </a:xfrm>
          <a:prstGeom prst="rect">
            <a:avLst/>
          </a:prstGeom>
          <a:gradFill>
            <a:gsLst>
              <a:gs pos="0">
                <a:srgbClr val="1D5BA7"/>
              </a:gs>
              <a:gs pos="80000">
                <a:srgbClr val="2A7ADA"/>
              </a:gs>
              <a:gs pos="100000">
                <a:srgbClr val="2B7BDB"/>
              </a:gs>
            </a:gsLst>
          </a:gradFill>
          <a:ln/>
          <a:effectLst>
            <a:outerShdw blurRad="40000" dist="23000" dir="5400000" rotWithShape="0">
              <a:schemeClr val="bg1">
                <a:alpha val="35000"/>
              </a:scheme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rgbClr val="FFFFFF"/>
              </a:solidFill>
              <a:latin typeface="Arial"/>
              <a:ea typeface="Arial Unicode MS"/>
              <a:cs typeface="Arial Unicode MS"/>
            </a:endParaRPr>
          </a:p>
        </p:txBody>
      </p:sp>
      <p:sp>
        <p:nvSpPr>
          <p:cNvPr id="29" name="Pentagon 28"/>
          <p:cNvSpPr/>
          <p:nvPr/>
        </p:nvSpPr>
        <p:spPr>
          <a:xfrm>
            <a:off x="3977640" y="877000"/>
            <a:ext cx="3108960" cy="964699"/>
          </a:xfrm>
          <a:prstGeom prst="homePlate">
            <a:avLst>
              <a:gd name="adj" fmla="val 35075"/>
            </a:avLst>
          </a:prstGeom>
          <a:gradFill>
            <a:gsLst>
              <a:gs pos="0">
                <a:schemeClr val="tx1">
                  <a:lumMod val="75000"/>
                </a:schemeClr>
              </a:gs>
              <a:gs pos="80000">
                <a:schemeClr val="tx1">
                  <a:lumMod val="85000"/>
                </a:schemeClr>
              </a:gs>
              <a:gs pos="100000">
                <a:schemeClr val="tx1">
                  <a:lumMod val="95000"/>
                </a:schemeClr>
              </a:gs>
            </a:gsLst>
          </a:gradFill>
          <a:ln/>
        </p:spPr>
        <p:style>
          <a:lnRef idx="0">
            <a:schemeClr val="dk1"/>
          </a:lnRef>
          <a:fillRef idx="3">
            <a:schemeClr val="dk1"/>
          </a:fillRef>
          <a:effectRef idx="3">
            <a:schemeClr val="dk1"/>
          </a:effectRef>
          <a:fontRef idx="minor">
            <a:schemeClr val="lt1"/>
          </a:fontRef>
        </p:style>
        <p:txBody>
          <a:bodyPr rtlCol="0" anchor="ctr"/>
          <a:lstStyle/>
          <a:p>
            <a:r>
              <a:rPr lang="en-US" sz="1300" dirty="0">
                <a:solidFill>
                  <a:srgbClr val="FFFFFF">
                    <a:lumMod val="75000"/>
                    <a:lumOff val="25000"/>
                  </a:srgbClr>
                </a:solidFill>
                <a:latin typeface="Arial" pitchFamily="34" charset="0"/>
                <a:ea typeface="Arial Unicode MS"/>
                <a:cs typeface="Arial" pitchFamily="34" charset="0"/>
              </a:rPr>
              <a:t>Implement continuous proactive improvements to achieve business goals</a:t>
            </a:r>
          </a:p>
        </p:txBody>
      </p:sp>
      <p:sp>
        <p:nvSpPr>
          <p:cNvPr id="30" name="Rectangle 29"/>
          <p:cNvSpPr/>
          <p:nvPr/>
        </p:nvSpPr>
        <p:spPr>
          <a:xfrm>
            <a:off x="7242184" y="877001"/>
            <a:ext cx="3017520" cy="611188"/>
          </a:xfrm>
          <a:prstGeom prst="rect">
            <a:avLst/>
          </a:prstGeom>
          <a:ln/>
        </p:spPr>
        <p:style>
          <a:lnRef idx="1">
            <a:schemeClr val="accent3"/>
          </a:lnRef>
          <a:fillRef idx="2">
            <a:schemeClr val="accent3"/>
          </a:fillRef>
          <a:effectRef idx="1">
            <a:schemeClr val="accent3"/>
          </a:effectRef>
          <a:fontRef idx="minor">
            <a:schemeClr val="dk1"/>
          </a:fontRef>
        </p:style>
        <p:txBody>
          <a:bodyPr lIns="228600" rtlCol="0" anchor="ctr"/>
          <a:lstStyle/>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Defect prevention</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Technology change management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Process change management</a:t>
            </a:r>
          </a:p>
        </p:txBody>
      </p:sp>
      <p:sp>
        <p:nvSpPr>
          <p:cNvPr id="31" name="Rectangle 12"/>
          <p:cNvSpPr/>
          <p:nvPr/>
        </p:nvSpPr>
        <p:spPr>
          <a:xfrm>
            <a:off x="1982792" y="1585906"/>
            <a:ext cx="1828800" cy="1370310"/>
          </a:xfrm>
          <a:custGeom>
            <a:avLst/>
            <a:gdLst/>
            <a:ahLst/>
            <a:cxnLst/>
            <a:rect l="l" t="t" r="r" b="b"/>
            <a:pathLst>
              <a:path w="1828800" h="1428750">
                <a:moveTo>
                  <a:pt x="1566053" y="0"/>
                </a:moveTo>
                <a:lnTo>
                  <a:pt x="1794653" y="208282"/>
                </a:lnTo>
                <a:lnTo>
                  <a:pt x="1700673" y="208282"/>
                </a:lnTo>
                <a:lnTo>
                  <a:pt x="1700673" y="422910"/>
                </a:lnTo>
                <a:lnTo>
                  <a:pt x="1828800" y="422910"/>
                </a:lnTo>
                <a:lnTo>
                  <a:pt x="1828800" y="1428750"/>
                </a:lnTo>
                <a:lnTo>
                  <a:pt x="0" y="1428750"/>
                </a:lnTo>
                <a:lnTo>
                  <a:pt x="0" y="422910"/>
                </a:lnTo>
                <a:lnTo>
                  <a:pt x="1431433" y="422910"/>
                </a:lnTo>
                <a:lnTo>
                  <a:pt x="1431433" y="208282"/>
                </a:lnTo>
                <a:lnTo>
                  <a:pt x="1337453" y="208282"/>
                </a:lnTo>
                <a:close/>
              </a:path>
            </a:pathLst>
          </a:custGeom>
          <a:ln/>
          <a:effectLst>
            <a:outerShdw blurRad="40000" dist="23000" dir="5400000" rotWithShape="0">
              <a:schemeClr val="bg1">
                <a:alpha val="35000"/>
              </a:scheme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rgbClr val="FFFFFF"/>
              </a:solidFill>
              <a:latin typeface="Arial"/>
              <a:ea typeface="Arial Unicode MS"/>
              <a:cs typeface="Arial Unicode MS"/>
            </a:endParaRPr>
          </a:p>
        </p:txBody>
      </p:sp>
      <p:sp>
        <p:nvSpPr>
          <p:cNvPr id="32" name="Pentagon 31"/>
          <p:cNvSpPr/>
          <p:nvPr/>
        </p:nvSpPr>
        <p:spPr>
          <a:xfrm>
            <a:off x="3977640" y="1991519"/>
            <a:ext cx="3108960" cy="964699"/>
          </a:xfrm>
          <a:prstGeom prst="homePlate">
            <a:avLst>
              <a:gd name="adj" fmla="val 35075"/>
            </a:avLst>
          </a:prstGeom>
          <a:gradFill>
            <a:gsLst>
              <a:gs pos="0">
                <a:schemeClr val="tx1">
                  <a:lumMod val="75000"/>
                </a:schemeClr>
              </a:gs>
              <a:gs pos="80000">
                <a:schemeClr val="tx1">
                  <a:lumMod val="85000"/>
                </a:schemeClr>
              </a:gs>
              <a:gs pos="100000">
                <a:schemeClr val="tx1">
                  <a:lumMod val="95000"/>
                </a:schemeClr>
              </a:gs>
            </a:gsLst>
          </a:gradFill>
          <a:ln/>
        </p:spPr>
        <p:style>
          <a:lnRef idx="0">
            <a:schemeClr val="dk1"/>
          </a:lnRef>
          <a:fillRef idx="3">
            <a:schemeClr val="dk1"/>
          </a:fillRef>
          <a:effectRef idx="3">
            <a:schemeClr val="dk1"/>
          </a:effectRef>
          <a:fontRef idx="minor">
            <a:schemeClr val="lt1"/>
          </a:fontRef>
        </p:style>
        <p:txBody>
          <a:bodyPr rtlCol="0" anchor="ctr"/>
          <a:lstStyle/>
          <a:p>
            <a:r>
              <a:rPr lang="en-US" sz="1300" dirty="0">
                <a:solidFill>
                  <a:srgbClr val="FFFFFF">
                    <a:lumMod val="75000"/>
                    <a:lumOff val="25000"/>
                  </a:srgbClr>
                </a:solidFill>
                <a:latin typeface="Arial" pitchFamily="34" charset="0"/>
                <a:ea typeface="Arial Unicode MS"/>
                <a:cs typeface="Arial" pitchFamily="34" charset="0"/>
              </a:rPr>
              <a:t>Manage process and results quantitatively and exploit benefits of standardization</a:t>
            </a:r>
          </a:p>
        </p:txBody>
      </p:sp>
      <p:sp>
        <p:nvSpPr>
          <p:cNvPr id="33" name="Rectangle 32"/>
          <p:cNvSpPr/>
          <p:nvPr/>
        </p:nvSpPr>
        <p:spPr>
          <a:xfrm>
            <a:off x="7242184" y="1538947"/>
            <a:ext cx="3017520" cy="96469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228600" tIns="45720" rIns="91440" bIns="45720" numCol="1" spcCol="0" rtlCol="0" fromWordArt="0" anchor="ctr" anchorCtr="0" forceAA="0" compatLnSpc="1">
            <a:prstTxWarp prst="textNoShape">
              <a:avLst/>
            </a:prstTxWarp>
            <a:noAutofit/>
          </a:bodyPr>
          <a:lstStyle/>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Quantitative process management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quality management</a:t>
            </a:r>
          </a:p>
        </p:txBody>
      </p:sp>
      <p:sp>
        <p:nvSpPr>
          <p:cNvPr id="34" name="Rectangle 16"/>
          <p:cNvSpPr/>
          <p:nvPr/>
        </p:nvSpPr>
        <p:spPr>
          <a:xfrm>
            <a:off x="1982792" y="2698801"/>
            <a:ext cx="1828800" cy="1371934"/>
          </a:xfrm>
          <a:custGeom>
            <a:avLst/>
            <a:gdLst/>
            <a:ahLst/>
            <a:cxnLst/>
            <a:rect l="l" t="t" r="r" b="b"/>
            <a:pathLst>
              <a:path w="1828800" h="1430443">
                <a:moveTo>
                  <a:pt x="1134212" y="0"/>
                </a:moveTo>
                <a:lnTo>
                  <a:pt x="1362812" y="208282"/>
                </a:lnTo>
                <a:lnTo>
                  <a:pt x="1268832" y="208282"/>
                </a:lnTo>
                <a:lnTo>
                  <a:pt x="1268832" y="424603"/>
                </a:lnTo>
                <a:lnTo>
                  <a:pt x="1828800" y="424603"/>
                </a:lnTo>
                <a:lnTo>
                  <a:pt x="1828800" y="1430443"/>
                </a:lnTo>
                <a:lnTo>
                  <a:pt x="0" y="1430443"/>
                </a:lnTo>
                <a:lnTo>
                  <a:pt x="0" y="424603"/>
                </a:lnTo>
                <a:lnTo>
                  <a:pt x="999592" y="424603"/>
                </a:lnTo>
                <a:lnTo>
                  <a:pt x="999592" y="208282"/>
                </a:lnTo>
                <a:lnTo>
                  <a:pt x="905612" y="208282"/>
                </a:lnTo>
                <a:close/>
              </a:path>
            </a:pathLst>
          </a:custGeom>
          <a:ln/>
          <a:effectLst>
            <a:outerShdw blurRad="40000" dist="23000" dir="5400000" rotWithShape="0">
              <a:schemeClr val="bg1">
                <a:alpha val="35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rgbClr val="FFFFFF"/>
              </a:solidFill>
              <a:latin typeface="Arial"/>
              <a:ea typeface="Arial Unicode MS"/>
              <a:cs typeface="Arial Unicode MS"/>
            </a:endParaRPr>
          </a:p>
        </p:txBody>
      </p:sp>
      <p:sp>
        <p:nvSpPr>
          <p:cNvPr id="35" name="Pentagon 34"/>
          <p:cNvSpPr/>
          <p:nvPr/>
        </p:nvSpPr>
        <p:spPr>
          <a:xfrm>
            <a:off x="3977640" y="3106038"/>
            <a:ext cx="3108960" cy="964699"/>
          </a:xfrm>
          <a:prstGeom prst="homePlate">
            <a:avLst>
              <a:gd name="adj" fmla="val 35075"/>
            </a:avLst>
          </a:prstGeom>
          <a:gradFill>
            <a:gsLst>
              <a:gs pos="0">
                <a:schemeClr val="tx1">
                  <a:lumMod val="75000"/>
                </a:schemeClr>
              </a:gs>
              <a:gs pos="80000">
                <a:schemeClr val="tx1">
                  <a:lumMod val="85000"/>
                </a:schemeClr>
              </a:gs>
              <a:gs pos="100000">
                <a:schemeClr val="tx1">
                  <a:lumMod val="95000"/>
                </a:schemeClr>
              </a:gs>
            </a:gsLst>
          </a:gradFill>
          <a:ln/>
        </p:spPr>
        <p:style>
          <a:lnRef idx="0">
            <a:schemeClr val="dk1"/>
          </a:lnRef>
          <a:fillRef idx="3">
            <a:schemeClr val="dk1"/>
          </a:fillRef>
          <a:effectRef idx="3">
            <a:schemeClr val="dk1"/>
          </a:effectRef>
          <a:fontRef idx="minor">
            <a:schemeClr val="lt1"/>
          </a:fontRef>
        </p:style>
        <p:txBody>
          <a:bodyPr rtlCol="0" anchor="ctr"/>
          <a:lstStyle/>
          <a:p>
            <a:r>
              <a:rPr lang="en-US" sz="1300" dirty="0">
                <a:solidFill>
                  <a:srgbClr val="FFFFFF">
                    <a:lumMod val="75000"/>
                    <a:lumOff val="25000"/>
                  </a:srgbClr>
                </a:solidFill>
                <a:latin typeface="Arial" pitchFamily="34" charset="0"/>
                <a:ea typeface="Arial Unicode MS"/>
                <a:cs typeface="Arial" pitchFamily="34" charset="0"/>
              </a:rPr>
              <a:t>Develop standard processes, measures, and training for product and service offerings</a:t>
            </a:r>
          </a:p>
        </p:txBody>
      </p:sp>
      <p:sp>
        <p:nvSpPr>
          <p:cNvPr id="36" name="Rectangle 35"/>
          <p:cNvSpPr/>
          <p:nvPr/>
        </p:nvSpPr>
        <p:spPr>
          <a:xfrm>
            <a:off x="7242184" y="2727351"/>
            <a:ext cx="3017520" cy="96469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228600" tIns="45720" rIns="91440" bIns="45720" numCol="1" spcCol="0" rtlCol="0" fromWordArt="0" anchor="ctr" anchorCtr="0" forceAA="0" compatLnSpc="1">
            <a:prstTxWarp prst="textNoShape">
              <a:avLst/>
            </a:prstTxWarp>
            <a:noAutofit/>
          </a:bodyPr>
          <a:lstStyle/>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Organizational process focus</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Organizational process definition</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Training programs</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Integrated software management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product engineering</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Intergroup coordination</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Peer reviews</a:t>
            </a:r>
          </a:p>
        </p:txBody>
      </p:sp>
      <p:sp>
        <p:nvSpPr>
          <p:cNvPr id="37" name="Rectangle 20"/>
          <p:cNvSpPr/>
          <p:nvPr/>
        </p:nvSpPr>
        <p:spPr>
          <a:xfrm>
            <a:off x="1982792" y="3811697"/>
            <a:ext cx="1828800" cy="1373558"/>
          </a:xfrm>
          <a:custGeom>
            <a:avLst/>
            <a:gdLst/>
            <a:ahLst/>
            <a:cxnLst/>
            <a:rect l="l" t="t" r="r" b="b"/>
            <a:pathLst>
              <a:path w="1828800" h="1432136">
                <a:moveTo>
                  <a:pt x="702370" y="0"/>
                </a:moveTo>
                <a:lnTo>
                  <a:pt x="930970" y="208282"/>
                </a:lnTo>
                <a:lnTo>
                  <a:pt x="836990" y="208282"/>
                </a:lnTo>
                <a:lnTo>
                  <a:pt x="836990" y="426296"/>
                </a:lnTo>
                <a:lnTo>
                  <a:pt x="1828800" y="426296"/>
                </a:lnTo>
                <a:lnTo>
                  <a:pt x="1828800" y="1432136"/>
                </a:lnTo>
                <a:lnTo>
                  <a:pt x="0" y="1432136"/>
                </a:lnTo>
                <a:lnTo>
                  <a:pt x="0" y="426296"/>
                </a:lnTo>
                <a:lnTo>
                  <a:pt x="567750" y="426296"/>
                </a:lnTo>
                <a:lnTo>
                  <a:pt x="567750" y="208282"/>
                </a:lnTo>
                <a:lnTo>
                  <a:pt x="473770" y="208282"/>
                </a:lnTo>
                <a:close/>
              </a:path>
            </a:pathLst>
          </a:custGeom>
          <a:ln/>
          <a:effectLst>
            <a:outerShdw blurRad="40000" dist="23000" dir="5400000" rotWithShape="0">
              <a:schemeClr val="bg1">
                <a:alpha val="35000"/>
              </a:scheme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FF"/>
              </a:solidFill>
              <a:latin typeface="Arial"/>
              <a:ea typeface="Arial Unicode MS"/>
              <a:cs typeface="Arial Unicode MS"/>
            </a:endParaRPr>
          </a:p>
        </p:txBody>
      </p:sp>
      <p:sp>
        <p:nvSpPr>
          <p:cNvPr id="38" name="Pentagon 37"/>
          <p:cNvSpPr/>
          <p:nvPr/>
        </p:nvSpPr>
        <p:spPr>
          <a:xfrm>
            <a:off x="3977640" y="4220557"/>
            <a:ext cx="3108960" cy="964699"/>
          </a:xfrm>
          <a:prstGeom prst="homePlate">
            <a:avLst>
              <a:gd name="adj" fmla="val 35075"/>
            </a:avLst>
          </a:prstGeom>
          <a:gradFill>
            <a:gsLst>
              <a:gs pos="0">
                <a:schemeClr val="tx1">
                  <a:lumMod val="75000"/>
                </a:schemeClr>
              </a:gs>
              <a:gs pos="80000">
                <a:schemeClr val="tx1">
                  <a:lumMod val="85000"/>
                </a:schemeClr>
              </a:gs>
              <a:gs pos="100000">
                <a:schemeClr val="tx1">
                  <a:lumMod val="95000"/>
                </a:schemeClr>
              </a:gs>
            </a:gsLst>
          </a:gradFill>
          <a:ln/>
        </p:spPr>
        <p:style>
          <a:lnRef idx="0">
            <a:schemeClr val="dk1"/>
          </a:lnRef>
          <a:fillRef idx="3">
            <a:schemeClr val="dk1"/>
          </a:fillRef>
          <a:effectRef idx="3">
            <a:schemeClr val="dk1"/>
          </a:effectRef>
          <a:fontRef idx="minor">
            <a:schemeClr val="lt1"/>
          </a:fontRef>
        </p:style>
        <p:txBody>
          <a:bodyPr rtlCol="0" anchor="ctr"/>
          <a:lstStyle/>
          <a:p>
            <a:r>
              <a:rPr lang="en-US" sz="1300" dirty="0">
                <a:solidFill>
                  <a:srgbClr val="FFFFFF">
                    <a:lumMod val="75000"/>
                    <a:lumOff val="25000"/>
                  </a:srgbClr>
                </a:solidFill>
                <a:latin typeface="Arial" pitchFamily="34" charset="0"/>
                <a:ea typeface="Arial Unicode MS"/>
                <a:cs typeface="Arial" pitchFamily="34" charset="0"/>
              </a:rPr>
              <a:t>Build disciplined work unit management to stabilize work and control commitments</a:t>
            </a:r>
          </a:p>
        </p:txBody>
      </p:sp>
      <p:sp>
        <p:nvSpPr>
          <p:cNvPr id="39" name="Rectangle 38"/>
          <p:cNvSpPr/>
          <p:nvPr/>
        </p:nvSpPr>
        <p:spPr>
          <a:xfrm>
            <a:off x="7242184" y="4220557"/>
            <a:ext cx="3017520" cy="96469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228600" tIns="45720" rIns="91440" bIns="45720" numCol="1" spcCol="0" rtlCol="0" fromWordArt="0" anchor="ctr" anchorCtr="0" forceAA="0" compatLnSpc="1">
            <a:prstTxWarp prst="textNoShape">
              <a:avLst/>
            </a:prstTxWarp>
            <a:noAutofit/>
          </a:bodyPr>
          <a:lstStyle/>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Requirements management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project planning</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project tracking &amp; oversight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subcontract management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Software quality assurance</a:t>
            </a:r>
          </a:p>
        </p:txBody>
      </p:sp>
      <p:sp>
        <p:nvSpPr>
          <p:cNvPr id="40" name="Rectangle 24"/>
          <p:cNvSpPr/>
          <p:nvPr/>
        </p:nvSpPr>
        <p:spPr>
          <a:xfrm>
            <a:off x="1982792" y="4924592"/>
            <a:ext cx="1828800" cy="1375183"/>
          </a:xfrm>
          <a:custGeom>
            <a:avLst/>
            <a:gdLst/>
            <a:ahLst/>
            <a:cxnLst/>
            <a:rect l="l" t="t" r="r" b="b"/>
            <a:pathLst>
              <a:path w="1828800" h="1433830">
                <a:moveTo>
                  <a:pt x="270528" y="0"/>
                </a:moveTo>
                <a:lnTo>
                  <a:pt x="499128" y="208282"/>
                </a:lnTo>
                <a:lnTo>
                  <a:pt x="405148" y="208282"/>
                </a:lnTo>
                <a:lnTo>
                  <a:pt x="405148" y="427990"/>
                </a:lnTo>
                <a:lnTo>
                  <a:pt x="1828800" y="427990"/>
                </a:lnTo>
                <a:lnTo>
                  <a:pt x="1828800" y="1433830"/>
                </a:lnTo>
                <a:lnTo>
                  <a:pt x="0" y="1433830"/>
                </a:lnTo>
                <a:lnTo>
                  <a:pt x="0" y="427990"/>
                </a:lnTo>
                <a:lnTo>
                  <a:pt x="135908" y="427990"/>
                </a:lnTo>
                <a:lnTo>
                  <a:pt x="135908" y="208282"/>
                </a:lnTo>
                <a:lnTo>
                  <a:pt x="41928" y="208282"/>
                </a:lnTo>
                <a:close/>
              </a:path>
            </a:pathLst>
          </a:custGeom>
          <a:gradFill>
            <a:gsLst>
              <a:gs pos="0">
                <a:srgbClr val="A9201D"/>
              </a:gs>
              <a:gs pos="80000">
                <a:srgbClr val="DB2F2B"/>
              </a:gs>
              <a:gs pos="100000">
                <a:srgbClr val="DB2F2B"/>
              </a:gs>
            </a:gsLst>
          </a:gradFill>
          <a:ln/>
          <a:effectLst>
            <a:outerShdw blurRad="40000" dist="23000" dir="5400000" rotWithShape="0">
              <a:schemeClr val="bg1">
                <a:alpha val="35000"/>
              </a:scheme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rgbClr val="FFFFFF"/>
              </a:solidFill>
              <a:latin typeface="Arial"/>
              <a:ea typeface="Arial Unicode MS"/>
              <a:cs typeface="Arial Unicode MS"/>
            </a:endParaRPr>
          </a:p>
        </p:txBody>
      </p:sp>
      <p:sp>
        <p:nvSpPr>
          <p:cNvPr id="41" name="Pentagon 40"/>
          <p:cNvSpPr/>
          <p:nvPr/>
        </p:nvSpPr>
        <p:spPr>
          <a:xfrm>
            <a:off x="3977640" y="5335076"/>
            <a:ext cx="3108960" cy="964699"/>
          </a:xfrm>
          <a:prstGeom prst="homePlate">
            <a:avLst>
              <a:gd name="adj" fmla="val 35075"/>
            </a:avLst>
          </a:prstGeom>
          <a:gradFill>
            <a:gsLst>
              <a:gs pos="0">
                <a:schemeClr val="tx1">
                  <a:lumMod val="75000"/>
                </a:schemeClr>
              </a:gs>
              <a:gs pos="80000">
                <a:schemeClr val="tx1">
                  <a:lumMod val="85000"/>
                </a:schemeClr>
              </a:gs>
              <a:gs pos="100000">
                <a:schemeClr val="tx1">
                  <a:lumMod val="95000"/>
                </a:schemeClr>
              </a:gs>
            </a:gsLst>
          </a:gradFill>
          <a:ln/>
        </p:spPr>
        <p:style>
          <a:lnRef idx="0">
            <a:schemeClr val="dk1"/>
          </a:lnRef>
          <a:fillRef idx="3">
            <a:schemeClr val="dk1"/>
          </a:fillRef>
          <a:effectRef idx="3">
            <a:schemeClr val="dk1"/>
          </a:effectRef>
          <a:fontRef idx="minor">
            <a:schemeClr val="lt1"/>
          </a:fontRef>
        </p:style>
        <p:txBody>
          <a:bodyPr rtlCol="0" anchor="ctr"/>
          <a:lstStyle/>
          <a:p>
            <a:r>
              <a:rPr lang="en-US" sz="1300" dirty="0">
                <a:solidFill>
                  <a:srgbClr val="FFFFFF">
                    <a:lumMod val="75000"/>
                    <a:lumOff val="25000"/>
                  </a:srgbClr>
                </a:solidFill>
                <a:latin typeface="Arial" pitchFamily="34" charset="0"/>
                <a:ea typeface="Arial Unicode MS"/>
                <a:cs typeface="Arial" pitchFamily="34" charset="0"/>
              </a:rPr>
              <a:t>Motivate people to overcome problems and just “get the job done”</a:t>
            </a:r>
          </a:p>
        </p:txBody>
      </p:sp>
      <p:sp>
        <p:nvSpPr>
          <p:cNvPr id="42" name="Rectangle 41"/>
          <p:cNvSpPr/>
          <p:nvPr/>
        </p:nvSpPr>
        <p:spPr>
          <a:xfrm>
            <a:off x="10517192" y="2698801"/>
            <a:ext cx="1301452" cy="96469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228600" tIns="45720" rIns="91440" bIns="45720" numCol="1" spcCol="0" rtlCol="0" fromWordArt="0" anchor="ctr" anchorCtr="0" forceAA="0" compatLnSpc="1">
            <a:prstTxWarp prst="textNoShape">
              <a:avLst/>
            </a:prstTxWarp>
            <a:noAutofit/>
          </a:bodyPr>
          <a:lstStyle/>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Design</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Code</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Compile</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Test</a:t>
            </a:r>
          </a:p>
          <a:p>
            <a:pPr marL="228600" indent="-228600">
              <a:buFont typeface="Wingdings" pitchFamily="2" charset="2"/>
              <a:buChar char="v"/>
            </a:pPr>
            <a:r>
              <a:rPr lang="en-US" sz="1300" dirty="0">
                <a:solidFill>
                  <a:srgbClr val="FFFFFF">
                    <a:lumMod val="50000"/>
                  </a:srgbClr>
                </a:solidFill>
                <a:latin typeface="Arial" pitchFamily="34" charset="0"/>
                <a:ea typeface="Arial Unicode MS"/>
                <a:cs typeface="Arial" pitchFamily="34" charset="0"/>
              </a:rPr>
              <a:t>Rework</a:t>
            </a:r>
          </a:p>
        </p:txBody>
      </p:sp>
      <p:sp>
        <p:nvSpPr>
          <p:cNvPr id="43" name="TextBox 42"/>
          <p:cNvSpPr txBox="1"/>
          <p:nvPr/>
        </p:nvSpPr>
        <p:spPr>
          <a:xfrm>
            <a:off x="2591189" y="5408159"/>
            <a:ext cx="1200970" cy="523220"/>
          </a:xfrm>
          <a:prstGeom prst="rect">
            <a:avLst/>
          </a:prstGeom>
          <a:noFill/>
        </p:spPr>
        <p:txBody>
          <a:bodyPr wrap="none" rtlCol="0">
            <a:spAutoFit/>
          </a:bodyPr>
          <a:lstStyle/>
          <a:p>
            <a:pPr algn="r"/>
            <a:r>
              <a:rPr lang="en-US" sz="1600" b="1" dirty="0">
                <a:solidFill>
                  <a:srgbClr val="63666A"/>
                </a:solidFill>
                <a:latin typeface="Arial"/>
                <a:ea typeface="Kozuka Gothic Pr6N M" pitchFamily="34" charset="-128"/>
                <a:cs typeface="Arial Unicode MS"/>
              </a:rPr>
              <a:t>Initial</a:t>
            </a:r>
          </a:p>
          <a:p>
            <a:pPr algn="r"/>
            <a:r>
              <a:rPr lang="en-US" sz="1200" b="1" dirty="0">
                <a:solidFill>
                  <a:srgbClr val="63666A"/>
                </a:solidFill>
                <a:latin typeface="Arial"/>
                <a:ea typeface="Kozuka Gothic Pr6N M" pitchFamily="34" charset="-128"/>
                <a:cs typeface="Arial Unicode MS"/>
              </a:rPr>
              <a:t>Heroic Efforts</a:t>
            </a:r>
          </a:p>
        </p:txBody>
      </p:sp>
      <p:sp>
        <p:nvSpPr>
          <p:cNvPr id="44" name="TextBox 43"/>
          <p:cNvSpPr txBox="1"/>
          <p:nvPr/>
        </p:nvSpPr>
        <p:spPr>
          <a:xfrm>
            <a:off x="2217691" y="4262637"/>
            <a:ext cx="1574469" cy="523220"/>
          </a:xfrm>
          <a:prstGeom prst="rect">
            <a:avLst/>
          </a:prstGeom>
          <a:noFill/>
        </p:spPr>
        <p:txBody>
          <a:bodyPr wrap="none" rtlCol="0">
            <a:spAutoFit/>
          </a:bodyPr>
          <a:lstStyle/>
          <a:p>
            <a:pPr algn="r"/>
            <a:r>
              <a:rPr lang="en-US" sz="1600" b="1" dirty="0">
                <a:solidFill>
                  <a:srgbClr val="63666A"/>
                </a:solidFill>
                <a:latin typeface="Arial"/>
                <a:ea typeface="Kozuka Gothic Pr6N M" pitchFamily="34" charset="-128"/>
                <a:cs typeface="Arial Unicode MS"/>
              </a:rPr>
              <a:t>Repeatable</a:t>
            </a:r>
          </a:p>
          <a:p>
            <a:pPr algn="r"/>
            <a:r>
              <a:rPr lang="en-US" sz="1200" b="1" dirty="0">
                <a:solidFill>
                  <a:srgbClr val="63666A"/>
                </a:solidFill>
                <a:latin typeface="Arial"/>
                <a:ea typeface="Kozuka Gothic Pr6N M" pitchFamily="34" charset="-128"/>
                <a:cs typeface="Arial Unicode MS"/>
              </a:rPr>
              <a:t>Individual Initiative</a:t>
            </a:r>
          </a:p>
        </p:txBody>
      </p:sp>
      <p:sp>
        <p:nvSpPr>
          <p:cNvPr id="45" name="TextBox 44"/>
          <p:cNvSpPr txBox="1"/>
          <p:nvPr/>
        </p:nvSpPr>
        <p:spPr>
          <a:xfrm>
            <a:off x="2432493" y="3148117"/>
            <a:ext cx="1359667" cy="707886"/>
          </a:xfrm>
          <a:prstGeom prst="rect">
            <a:avLst/>
          </a:prstGeom>
          <a:noFill/>
        </p:spPr>
        <p:txBody>
          <a:bodyPr wrap="none" rtlCol="0">
            <a:spAutoFit/>
          </a:bodyPr>
          <a:lstStyle/>
          <a:p>
            <a:pPr algn="r"/>
            <a:r>
              <a:rPr lang="en-US" sz="1600" b="1" dirty="0">
                <a:solidFill>
                  <a:srgbClr val="63666A"/>
                </a:solidFill>
                <a:latin typeface="Arial"/>
                <a:ea typeface="Kozuka Gothic Pr6N M" pitchFamily="34" charset="-128"/>
                <a:cs typeface="Arial Unicode MS"/>
              </a:rPr>
              <a:t>Defined</a:t>
            </a:r>
          </a:p>
          <a:p>
            <a:pPr algn="r"/>
            <a:r>
              <a:rPr lang="en-US" sz="1200" b="1" dirty="0">
                <a:solidFill>
                  <a:srgbClr val="63666A"/>
                </a:solidFill>
                <a:latin typeface="Arial"/>
                <a:ea typeface="Kozuka Gothic Pr6N M" pitchFamily="34" charset="-128"/>
                <a:cs typeface="Arial Unicode MS"/>
              </a:rPr>
              <a:t>Institutionalized</a:t>
            </a:r>
          </a:p>
          <a:p>
            <a:pPr algn="r"/>
            <a:r>
              <a:rPr lang="en-US" sz="1200" b="1" dirty="0">
                <a:solidFill>
                  <a:srgbClr val="63666A"/>
                </a:solidFill>
                <a:latin typeface="Arial"/>
                <a:ea typeface="Kozuka Gothic Pr6N M" pitchFamily="34" charset="-128"/>
                <a:cs typeface="Arial Unicode MS"/>
              </a:rPr>
              <a:t>Processes</a:t>
            </a:r>
          </a:p>
        </p:txBody>
      </p:sp>
      <p:sp>
        <p:nvSpPr>
          <p:cNvPr id="46" name="TextBox 45"/>
          <p:cNvSpPr txBox="1"/>
          <p:nvPr/>
        </p:nvSpPr>
        <p:spPr>
          <a:xfrm>
            <a:off x="2668133" y="2032713"/>
            <a:ext cx="1124026" cy="707886"/>
          </a:xfrm>
          <a:prstGeom prst="rect">
            <a:avLst/>
          </a:prstGeom>
          <a:noFill/>
        </p:spPr>
        <p:txBody>
          <a:bodyPr wrap="none" rtlCol="0">
            <a:spAutoFit/>
          </a:bodyPr>
          <a:lstStyle/>
          <a:p>
            <a:pPr algn="r"/>
            <a:r>
              <a:rPr lang="en-US" sz="1600" b="1" dirty="0">
                <a:solidFill>
                  <a:srgbClr val="63666A"/>
                </a:solidFill>
                <a:latin typeface="Arial"/>
                <a:ea typeface="Kozuka Gothic Pr6N M" pitchFamily="34" charset="-128"/>
                <a:cs typeface="Arial Unicode MS"/>
              </a:rPr>
              <a:t>Managed</a:t>
            </a:r>
          </a:p>
          <a:p>
            <a:pPr algn="r"/>
            <a:r>
              <a:rPr lang="en-US" sz="1200" b="1" dirty="0">
                <a:solidFill>
                  <a:srgbClr val="63666A"/>
                </a:solidFill>
                <a:latin typeface="Arial"/>
                <a:ea typeface="Kozuka Gothic Pr6N M" pitchFamily="34" charset="-128"/>
                <a:cs typeface="Arial Unicode MS"/>
              </a:rPr>
              <a:t>Quantitative</a:t>
            </a:r>
          </a:p>
          <a:p>
            <a:pPr algn="r"/>
            <a:r>
              <a:rPr lang="en-US" sz="1200" b="1" dirty="0">
                <a:solidFill>
                  <a:srgbClr val="63666A"/>
                </a:solidFill>
                <a:latin typeface="Arial"/>
                <a:ea typeface="Kozuka Gothic Pr6N M" pitchFamily="34" charset="-128"/>
                <a:cs typeface="Arial Unicode MS"/>
              </a:rPr>
              <a:t>Management</a:t>
            </a:r>
          </a:p>
        </p:txBody>
      </p:sp>
      <p:sp>
        <p:nvSpPr>
          <p:cNvPr id="47" name="TextBox 46"/>
          <p:cNvSpPr txBox="1"/>
          <p:nvPr/>
        </p:nvSpPr>
        <p:spPr>
          <a:xfrm>
            <a:off x="2544703" y="919079"/>
            <a:ext cx="1247456" cy="707886"/>
          </a:xfrm>
          <a:prstGeom prst="rect">
            <a:avLst/>
          </a:prstGeom>
          <a:noFill/>
        </p:spPr>
        <p:txBody>
          <a:bodyPr wrap="none" rtlCol="0">
            <a:spAutoFit/>
          </a:bodyPr>
          <a:lstStyle/>
          <a:p>
            <a:pPr algn="r"/>
            <a:r>
              <a:rPr lang="en-US" sz="1600" b="1" dirty="0">
                <a:solidFill>
                  <a:srgbClr val="63666A"/>
                </a:solidFill>
                <a:latin typeface="Arial"/>
                <a:ea typeface="Kozuka Gothic Pr6N M" pitchFamily="34" charset="-128"/>
                <a:cs typeface="Arial Unicode MS"/>
              </a:rPr>
              <a:t>Optimizing</a:t>
            </a:r>
          </a:p>
          <a:p>
            <a:pPr algn="r"/>
            <a:r>
              <a:rPr lang="en-US" sz="1200" b="1" dirty="0">
                <a:solidFill>
                  <a:srgbClr val="63666A"/>
                </a:solidFill>
                <a:latin typeface="Arial"/>
                <a:ea typeface="Kozuka Gothic Pr6N M" pitchFamily="34" charset="-128"/>
                <a:cs typeface="Arial Unicode MS"/>
              </a:rPr>
              <a:t>Continuous</a:t>
            </a:r>
          </a:p>
          <a:p>
            <a:pPr algn="r"/>
            <a:r>
              <a:rPr lang="en-US" sz="1200" b="1" dirty="0">
                <a:solidFill>
                  <a:srgbClr val="63666A"/>
                </a:solidFill>
                <a:latin typeface="Arial"/>
                <a:ea typeface="Kozuka Gothic Pr6N M" pitchFamily="34" charset="-128"/>
                <a:cs typeface="Arial Unicode MS"/>
              </a:rPr>
              <a:t>Improvement</a:t>
            </a:r>
          </a:p>
        </p:txBody>
      </p:sp>
      <p:sp>
        <p:nvSpPr>
          <p:cNvPr id="25" name="TextBox 24">
            <a:extLst>
              <a:ext uri="{FF2B5EF4-FFF2-40B4-BE49-F238E27FC236}">
                <a16:creationId xmlns:a16="http://schemas.microsoft.com/office/drawing/2014/main" id="{F355E16F-E8F2-479F-9D50-A63460F328BE}"/>
              </a:ext>
            </a:extLst>
          </p:cNvPr>
          <p:cNvSpPr txBox="1"/>
          <p:nvPr/>
        </p:nvSpPr>
        <p:spPr>
          <a:xfrm>
            <a:off x="10328710" y="1787243"/>
            <a:ext cx="1489934" cy="738664"/>
          </a:xfrm>
          <a:prstGeom prst="rect">
            <a:avLst/>
          </a:prstGeom>
          <a:noFill/>
        </p:spPr>
        <p:txBody>
          <a:bodyPr wrap="square">
            <a:spAutoFit/>
          </a:bodyPr>
          <a:lstStyle/>
          <a:p>
            <a:pPr marL="228600" indent="-228600">
              <a:buFont typeface="Wingdings" pitchFamily="2" charset="2"/>
              <a:buChar char="v"/>
            </a:pPr>
            <a:r>
              <a:rPr lang="en-US" sz="1400" dirty="0">
                <a:solidFill>
                  <a:srgbClr val="FFFFFF">
                    <a:lumMod val="50000"/>
                  </a:srgbClr>
                </a:solidFill>
                <a:latin typeface="Arial" pitchFamily="34" charset="0"/>
                <a:ea typeface="Arial Unicode MS"/>
                <a:cs typeface="Arial" pitchFamily="34" charset="0"/>
              </a:rPr>
              <a:t>Software configuration management</a:t>
            </a:r>
          </a:p>
        </p:txBody>
      </p:sp>
    </p:spTree>
    <p:extLst>
      <p:ext uri="{BB962C8B-B14F-4D97-AF65-F5344CB8AC3E}">
        <p14:creationId xmlns:p14="http://schemas.microsoft.com/office/powerpoint/2010/main" val="37015593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Define Future State</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12</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23622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2362200">
                <a:tc>
                  <a:txBody>
                    <a:bodyPr/>
                    <a:lstStyle/>
                    <a:p>
                      <a:pPr algn="ctr"/>
                      <a:r>
                        <a:rPr lang="en-US" sz="1400" b="1" dirty="0">
                          <a:solidFill>
                            <a:schemeClr val="bg1"/>
                          </a:solidFill>
                        </a:rPr>
                        <a:t>Key</a:t>
                      </a:r>
                    </a:p>
                    <a:p>
                      <a:pPr algn="ctr"/>
                      <a:r>
                        <a:rPr lang="en-US" sz="1400" b="1" dirty="0">
                          <a:solidFill>
                            <a:schemeClr val="bg1"/>
                          </a:solidFill>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Rationalization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Rationalization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Opportunity Domain Grid and Heat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Future state business capability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Future state technology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Future state data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4191000"/>
          <a:ext cx="3581400" cy="19050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9050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43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57200">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86200">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Analyze the value of the inventories leveraging the suitable optimization frameworks:</a:t>
                      </a:r>
                    </a:p>
                    <a:p>
                      <a:pPr marL="228600" marR="0" lvl="2"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Strategic</a:t>
                      </a:r>
                    </a:p>
                    <a:p>
                      <a:pPr marL="228600" marR="0" lvl="2"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Functional</a:t>
                      </a:r>
                    </a:p>
                    <a:p>
                      <a:pPr marL="228600" marR="0" lvl="2"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Technical</a:t>
                      </a:r>
                    </a:p>
                    <a:p>
                      <a:pPr marL="228600" marR="0" lvl="2"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Financial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Document desired future state for each domain – addressing</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Goals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Drivers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Strategies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Products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Issues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Risks</a:t>
                      </a:r>
                    </a:p>
                    <a:p>
                      <a:pPr marL="228600" marR="0" lvl="1" indent="-1158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Opportunities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Document desired future state technologies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Document desired future state data architecture</a:t>
                      </a:r>
                    </a:p>
                    <a:p>
                      <a:pPr marL="57150" marR="0" lvl="0" indent="-571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63666A"/>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05582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981200" y="3352800"/>
            <a:ext cx="8229600" cy="2747144"/>
          </a:xfrm>
          <a:prstGeom prst="rect">
            <a:avLst/>
          </a:prstGeom>
          <a:gradFill>
            <a:gsLst>
              <a:gs pos="0">
                <a:schemeClr val="accent4">
                  <a:alpha val="25000"/>
                  <a:lumMod val="100000"/>
                </a:schemeClr>
              </a:gs>
              <a:gs pos="100000">
                <a:schemeClr val="bg1">
                  <a:alpha val="25000"/>
                </a:schemeClr>
              </a:gs>
            </a:gsLst>
            <a:lin ang="5400000" scaled="0"/>
          </a:gradFill>
          <a:ln w="19050" cap="flat" cmpd="sng" algn="ctr">
            <a:solidFill>
              <a:schemeClr val="accent4">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dirty="0">
              <a:solidFill>
                <a:srgbClr val="FFFFFF"/>
              </a:solidFill>
              <a:latin typeface="Arial" charset="0"/>
              <a:ea typeface="Arial Unicode MS" charset="0"/>
              <a:cs typeface="Arial Unicode MS" charset="0"/>
            </a:endParaRPr>
          </a:p>
        </p:txBody>
      </p:sp>
      <p:sp>
        <p:nvSpPr>
          <p:cNvPr id="2" name="Title 1"/>
          <p:cNvSpPr>
            <a:spLocks noGrp="1"/>
          </p:cNvSpPr>
          <p:nvPr>
            <p:ph type="title"/>
          </p:nvPr>
        </p:nvSpPr>
        <p:spPr/>
        <p:txBody>
          <a:bodyPr/>
          <a:lstStyle/>
          <a:p>
            <a:r>
              <a:rPr lang="en-US" dirty="0"/>
              <a:t>Define Future Application Landscape</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13</a:t>
            </a:fld>
            <a:endParaRPr lang="en-US" dirty="0">
              <a:solidFill>
                <a:srgbClr val="63666A"/>
              </a:solidFill>
              <a:latin typeface="Arial"/>
              <a:ea typeface="Arial Unicode MS"/>
              <a:cs typeface="Arial Unicode MS"/>
            </a:endParaRPr>
          </a:p>
        </p:txBody>
      </p:sp>
      <p:sp>
        <p:nvSpPr>
          <p:cNvPr id="5" name="Flowchart: Alternate Process 4"/>
          <p:cNvSpPr/>
          <p:nvPr/>
        </p:nvSpPr>
        <p:spPr bwMode="auto">
          <a:xfrm>
            <a:off x="2442865" y="990600"/>
            <a:ext cx="1270635" cy="612648"/>
          </a:xfrm>
          <a:prstGeom prst="flowChartAlternateProcess">
            <a:avLst/>
          </a:prstGeom>
          <a:solidFill>
            <a:schemeClr val="accent5">
              <a:lumMod val="5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Business Strategy</a:t>
            </a:r>
          </a:p>
        </p:txBody>
      </p:sp>
      <p:sp>
        <p:nvSpPr>
          <p:cNvPr id="6" name="Rounded Rectangle 5"/>
          <p:cNvSpPr/>
          <p:nvPr/>
        </p:nvSpPr>
        <p:spPr bwMode="auto">
          <a:xfrm>
            <a:off x="2433340" y="2133600"/>
            <a:ext cx="1280160" cy="6858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Business Requirements</a:t>
            </a:r>
          </a:p>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&amp; Objectives</a:t>
            </a:r>
          </a:p>
        </p:txBody>
      </p:sp>
      <p:sp>
        <p:nvSpPr>
          <p:cNvPr id="7" name="Rounded Rectangle 6"/>
          <p:cNvSpPr/>
          <p:nvPr/>
        </p:nvSpPr>
        <p:spPr bwMode="auto">
          <a:xfrm>
            <a:off x="5455920" y="2143125"/>
            <a:ext cx="1280160" cy="6858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Architectural Principles</a:t>
            </a:r>
          </a:p>
        </p:txBody>
      </p:sp>
      <p:sp>
        <p:nvSpPr>
          <p:cNvPr id="8" name="Rounded Rectangle 7"/>
          <p:cNvSpPr/>
          <p:nvPr/>
        </p:nvSpPr>
        <p:spPr bwMode="auto">
          <a:xfrm>
            <a:off x="8402300" y="2143125"/>
            <a:ext cx="1280160" cy="6858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Industry Best Practices &amp; Models</a:t>
            </a:r>
          </a:p>
        </p:txBody>
      </p:sp>
      <p:sp>
        <p:nvSpPr>
          <p:cNvPr id="9" name="Rounded Rectangle 8"/>
          <p:cNvSpPr/>
          <p:nvPr/>
        </p:nvSpPr>
        <p:spPr bwMode="auto">
          <a:xfrm>
            <a:off x="2442865" y="3663516"/>
            <a:ext cx="2286000" cy="4572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Business Architecture</a:t>
            </a:r>
          </a:p>
        </p:txBody>
      </p:sp>
      <p:sp>
        <p:nvSpPr>
          <p:cNvPr id="10" name="Rounded Rectangle 9"/>
          <p:cNvSpPr/>
          <p:nvPr/>
        </p:nvSpPr>
        <p:spPr bwMode="auto">
          <a:xfrm>
            <a:off x="2442865" y="4273116"/>
            <a:ext cx="2286000" cy="4572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Application Architecture</a:t>
            </a:r>
          </a:p>
        </p:txBody>
      </p:sp>
      <p:sp>
        <p:nvSpPr>
          <p:cNvPr id="11" name="Rounded Rectangle 10"/>
          <p:cNvSpPr/>
          <p:nvPr/>
        </p:nvSpPr>
        <p:spPr bwMode="auto">
          <a:xfrm>
            <a:off x="2442865" y="4882716"/>
            <a:ext cx="2286000" cy="4572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Information Architecture</a:t>
            </a:r>
          </a:p>
        </p:txBody>
      </p:sp>
      <p:sp>
        <p:nvSpPr>
          <p:cNvPr id="12" name="Rounded Rectangle 11"/>
          <p:cNvSpPr/>
          <p:nvPr/>
        </p:nvSpPr>
        <p:spPr bwMode="auto">
          <a:xfrm>
            <a:off x="2442865" y="5501841"/>
            <a:ext cx="2286000" cy="457200"/>
          </a:xfrm>
          <a:prstGeom prst="round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r>
              <a:rPr lang="en-US" sz="1200" b="1" dirty="0">
                <a:solidFill>
                  <a:srgbClr val="FFFFFF"/>
                </a:solidFill>
                <a:latin typeface="Arial" charset="0"/>
                <a:ea typeface="Arial Unicode MS" charset="0"/>
                <a:cs typeface="Arial Unicode MS" charset="0"/>
              </a:rPr>
              <a:t>Technical Architecture</a:t>
            </a:r>
          </a:p>
        </p:txBody>
      </p:sp>
      <p:sp>
        <p:nvSpPr>
          <p:cNvPr id="15" name="TextBox 14"/>
          <p:cNvSpPr txBox="1"/>
          <p:nvPr/>
        </p:nvSpPr>
        <p:spPr>
          <a:xfrm>
            <a:off x="1971676" y="4273117"/>
            <a:ext cx="461665" cy="1062855"/>
          </a:xfrm>
          <a:prstGeom prst="rect">
            <a:avLst/>
          </a:prstGeom>
          <a:noFill/>
        </p:spPr>
        <p:txBody>
          <a:bodyPr vert="vert270" wrap="none" rtlCol="0">
            <a:spAutoFit/>
          </a:bodyPr>
          <a:lstStyle/>
          <a:p>
            <a:r>
              <a:rPr lang="en-US" dirty="0">
                <a:solidFill>
                  <a:srgbClr val="0D776E"/>
                </a:solidFill>
                <a:latin typeface="Arial"/>
                <a:ea typeface="Arial Unicode MS"/>
                <a:cs typeface="Arial Unicode MS"/>
              </a:rPr>
              <a:t>EA Views</a:t>
            </a:r>
          </a:p>
        </p:txBody>
      </p:sp>
      <p:sp>
        <p:nvSpPr>
          <p:cNvPr id="16" name="TextBox 15"/>
          <p:cNvSpPr txBox="1"/>
          <p:nvPr/>
        </p:nvSpPr>
        <p:spPr>
          <a:xfrm>
            <a:off x="9749136" y="4168408"/>
            <a:ext cx="461665" cy="1272271"/>
          </a:xfrm>
          <a:prstGeom prst="rect">
            <a:avLst/>
          </a:prstGeom>
          <a:noFill/>
        </p:spPr>
        <p:txBody>
          <a:bodyPr vert="vert" wrap="none" rtlCol="0">
            <a:spAutoFit/>
          </a:bodyPr>
          <a:lstStyle/>
          <a:p>
            <a:r>
              <a:rPr lang="en-US" dirty="0">
                <a:solidFill>
                  <a:srgbClr val="0D776E"/>
                </a:solidFill>
                <a:latin typeface="Arial"/>
                <a:ea typeface="Arial Unicode MS"/>
                <a:cs typeface="Arial Unicode MS"/>
              </a:rPr>
              <a:t>EA Artifacts</a:t>
            </a:r>
          </a:p>
        </p:txBody>
      </p:sp>
      <p:sp>
        <p:nvSpPr>
          <p:cNvPr id="17" name="TextBox 16"/>
          <p:cNvSpPr txBox="1"/>
          <p:nvPr/>
        </p:nvSpPr>
        <p:spPr>
          <a:xfrm>
            <a:off x="9711036" y="1750628"/>
            <a:ext cx="461665" cy="1451744"/>
          </a:xfrm>
          <a:prstGeom prst="rect">
            <a:avLst/>
          </a:prstGeom>
          <a:noFill/>
        </p:spPr>
        <p:txBody>
          <a:bodyPr vert="vert" wrap="none" rtlCol="0">
            <a:spAutoFit/>
          </a:bodyPr>
          <a:lstStyle/>
          <a:p>
            <a:r>
              <a:rPr lang="en-US" dirty="0">
                <a:solidFill>
                  <a:srgbClr val="0D776E"/>
                </a:solidFill>
                <a:latin typeface="Arial"/>
                <a:ea typeface="Arial Unicode MS"/>
                <a:cs typeface="Arial Unicode MS"/>
              </a:rPr>
              <a:t>EA Principles</a:t>
            </a:r>
          </a:p>
        </p:txBody>
      </p:sp>
      <p:sp>
        <p:nvSpPr>
          <p:cNvPr id="18" name="TextBox 17"/>
          <p:cNvSpPr txBox="1"/>
          <p:nvPr/>
        </p:nvSpPr>
        <p:spPr>
          <a:xfrm>
            <a:off x="6576267" y="3753616"/>
            <a:ext cx="2395207" cy="276999"/>
          </a:xfrm>
          <a:prstGeom prst="rect">
            <a:avLst/>
          </a:prstGeom>
          <a:noFill/>
        </p:spPr>
        <p:txBody>
          <a:bodyPr wrap="none" rtlCol="0">
            <a:spAutoFit/>
          </a:bodyPr>
          <a:lstStyle/>
          <a:p>
            <a:pPr algn="ctr"/>
            <a:r>
              <a:rPr lang="en-US" sz="1200" dirty="0">
                <a:solidFill>
                  <a:srgbClr val="63666A">
                    <a:lumMod val="50000"/>
                  </a:srgbClr>
                </a:solidFill>
                <a:latin typeface="Arial" charset="0"/>
                <a:ea typeface="Arial Unicode MS" charset="0"/>
                <a:cs typeface="Arial Unicode MS" charset="0"/>
              </a:rPr>
              <a:t>Business Process &amp; GRC Model</a:t>
            </a:r>
          </a:p>
        </p:txBody>
      </p:sp>
      <p:sp>
        <p:nvSpPr>
          <p:cNvPr id="19" name="TextBox 18"/>
          <p:cNvSpPr txBox="1"/>
          <p:nvPr/>
        </p:nvSpPr>
        <p:spPr>
          <a:xfrm>
            <a:off x="6576266" y="4363216"/>
            <a:ext cx="2443298" cy="276999"/>
          </a:xfrm>
          <a:prstGeom prst="rect">
            <a:avLst/>
          </a:prstGeom>
          <a:noFill/>
        </p:spPr>
        <p:txBody>
          <a:bodyPr wrap="none" rtlCol="0">
            <a:spAutoFit/>
          </a:bodyPr>
          <a:lstStyle/>
          <a:p>
            <a:pPr algn="ctr"/>
            <a:r>
              <a:rPr lang="en-US" sz="1200" dirty="0">
                <a:solidFill>
                  <a:srgbClr val="63666A">
                    <a:lumMod val="50000"/>
                  </a:srgbClr>
                </a:solidFill>
                <a:latin typeface="Arial" charset="0"/>
                <a:ea typeface="Arial Unicode MS" charset="0"/>
                <a:cs typeface="Arial Unicode MS" charset="0"/>
              </a:rPr>
              <a:t>Capability &amp; Service Descriptions</a:t>
            </a:r>
          </a:p>
        </p:txBody>
      </p:sp>
      <p:sp>
        <p:nvSpPr>
          <p:cNvPr id="20" name="TextBox 19"/>
          <p:cNvSpPr txBox="1"/>
          <p:nvPr/>
        </p:nvSpPr>
        <p:spPr>
          <a:xfrm>
            <a:off x="6576267" y="4972817"/>
            <a:ext cx="2055371" cy="276999"/>
          </a:xfrm>
          <a:prstGeom prst="rect">
            <a:avLst/>
          </a:prstGeom>
          <a:noFill/>
        </p:spPr>
        <p:txBody>
          <a:bodyPr wrap="none" rtlCol="0">
            <a:spAutoFit/>
          </a:bodyPr>
          <a:lstStyle/>
          <a:p>
            <a:pPr algn="ctr"/>
            <a:r>
              <a:rPr lang="en-US" sz="1200" dirty="0">
                <a:solidFill>
                  <a:srgbClr val="63666A">
                    <a:lumMod val="50000"/>
                  </a:srgbClr>
                </a:solidFill>
                <a:latin typeface="Arial" charset="0"/>
                <a:ea typeface="Arial Unicode MS" charset="0"/>
                <a:cs typeface="Arial Unicode MS" charset="0"/>
              </a:rPr>
              <a:t>Data/Info Objects &amp; Models</a:t>
            </a:r>
          </a:p>
        </p:txBody>
      </p:sp>
      <p:sp>
        <p:nvSpPr>
          <p:cNvPr id="21" name="TextBox 20"/>
          <p:cNvSpPr txBox="1"/>
          <p:nvPr/>
        </p:nvSpPr>
        <p:spPr>
          <a:xfrm>
            <a:off x="6576267" y="5591942"/>
            <a:ext cx="3134769" cy="276999"/>
          </a:xfrm>
          <a:prstGeom prst="rect">
            <a:avLst/>
          </a:prstGeom>
          <a:noFill/>
        </p:spPr>
        <p:txBody>
          <a:bodyPr wrap="none" rtlCol="0">
            <a:spAutoFit/>
          </a:bodyPr>
          <a:lstStyle/>
          <a:p>
            <a:pPr algn="ctr"/>
            <a:r>
              <a:rPr lang="en-US" sz="1200" dirty="0">
                <a:solidFill>
                  <a:srgbClr val="63666A">
                    <a:lumMod val="50000"/>
                  </a:srgbClr>
                </a:solidFill>
                <a:latin typeface="Arial" charset="0"/>
                <a:ea typeface="Arial Unicode MS" charset="0"/>
                <a:cs typeface="Arial Unicode MS" charset="0"/>
              </a:rPr>
              <a:t>Technology Standards &amp; Reference Models</a:t>
            </a:r>
          </a:p>
        </p:txBody>
      </p:sp>
      <p:sp>
        <p:nvSpPr>
          <p:cNvPr id="22" name="TextBox 21"/>
          <p:cNvSpPr txBox="1"/>
          <p:nvPr/>
        </p:nvSpPr>
        <p:spPr>
          <a:xfrm>
            <a:off x="6576266" y="3386983"/>
            <a:ext cx="2831224" cy="276999"/>
          </a:xfrm>
          <a:prstGeom prst="rect">
            <a:avLst/>
          </a:prstGeom>
          <a:noFill/>
        </p:spPr>
        <p:txBody>
          <a:bodyPr wrap="none" rtlCol="0">
            <a:spAutoFit/>
          </a:bodyPr>
          <a:lstStyle/>
          <a:p>
            <a:pPr algn="ctr"/>
            <a:r>
              <a:rPr lang="en-US" sz="1200" b="1" i="1" dirty="0">
                <a:ln w="1905"/>
                <a:gradFill>
                  <a:gsLst>
                    <a:gs pos="0">
                      <a:srgbClr val="BD8200">
                        <a:shade val="20000"/>
                        <a:satMod val="200000"/>
                      </a:srgbClr>
                    </a:gs>
                    <a:gs pos="78000">
                      <a:srgbClr val="BD8200">
                        <a:tint val="90000"/>
                        <a:shade val="89000"/>
                        <a:satMod val="220000"/>
                      </a:srgbClr>
                    </a:gs>
                    <a:gs pos="100000">
                      <a:srgbClr val="BD8200">
                        <a:tint val="12000"/>
                        <a:satMod val="255000"/>
                      </a:srgbClr>
                    </a:gs>
                  </a:gsLst>
                  <a:lin ang="5400000"/>
                </a:gradFill>
                <a:effectLst>
                  <a:innerShdw blurRad="69850" dist="43180" dir="5400000">
                    <a:srgbClr val="000000">
                      <a:alpha val="65000"/>
                    </a:srgbClr>
                  </a:innerShdw>
                </a:effectLst>
                <a:latin typeface="Arial" charset="0"/>
                <a:ea typeface="Arial Unicode MS" charset="0"/>
                <a:cs typeface="Arial Unicode MS" charset="0"/>
              </a:rPr>
              <a:t>EA/Solutioning Process &amp; Guidance</a:t>
            </a:r>
          </a:p>
        </p:txBody>
      </p:sp>
      <p:cxnSp>
        <p:nvCxnSpPr>
          <p:cNvPr id="26" name="Straight Arrow Connector 25"/>
          <p:cNvCxnSpPr>
            <a:stCxn id="9" idx="3"/>
          </p:cNvCxnSpPr>
          <p:nvPr/>
        </p:nvCxnSpPr>
        <p:spPr bwMode="auto">
          <a:xfrm>
            <a:off x="4728866" y="3892116"/>
            <a:ext cx="986135" cy="0"/>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0" idx="3"/>
          </p:cNvCxnSpPr>
          <p:nvPr/>
        </p:nvCxnSpPr>
        <p:spPr bwMode="auto">
          <a:xfrm flipV="1">
            <a:off x="4728866" y="4501714"/>
            <a:ext cx="986135" cy="2"/>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1" idx="3"/>
          </p:cNvCxnSpPr>
          <p:nvPr/>
        </p:nvCxnSpPr>
        <p:spPr bwMode="auto">
          <a:xfrm>
            <a:off x="4728866" y="5111316"/>
            <a:ext cx="986135" cy="0"/>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2" idx="3"/>
          </p:cNvCxnSpPr>
          <p:nvPr/>
        </p:nvCxnSpPr>
        <p:spPr bwMode="auto">
          <a:xfrm flipV="1">
            <a:off x="4728866" y="5730441"/>
            <a:ext cx="986135" cy="1"/>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6" idx="3"/>
          </p:cNvCxnSpPr>
          <p:nvPr/>
        </p:nvCxnSpPr>
        <p:spPr bwMode="auto">
          <a:xfrm>
            <a:off x="3713500" y="2476501"/>
            <a:ext cx="1620500" cy="9525"/>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7" idx="3"/>
          </p:cNvCxnSpPr>
          <p:nvPr/>
        </p:nvCxnSpPr>
        <p:spPr bwMode="auto">
          <a:xfrm>
            <a:off x="6736080" y="2486025"/>
            <a:ext cx="1569720" cy="0"/>
          </a:xfrm>
          <a:prstGeom prst="straightConnector1">
            <a:avLst/>
          </a:prstGeom>
          <a:ln>
            <a:headEnd type="none" w="med" len="med"/>
            <a:tailEnd type="stealth"/>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5" idx="2"/>
          </p:cNvCxnSpPr>
          <p:nvPr/>
        </p:nvCxnSpPr>
        <p:spPr bwMode="auto">
          <a:xfrm flipH="1">
            <a:off x="3073420" y="1603248"/>
            <a:ext cx="4762" cy="454152"/>
          </a:xfrm>
          <a:prstGeom prst="straightConnector1">
            <a:avLst/>
          </a:prstGeom>
          <a:ln>
            <a:headEnd type="none" w="med" len="med"/>
            <a:tailEnd type="stealth"/>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stCxn id="6" idx="2"/>
          </p:cNvCxnSpPr>
          <p:nvPr/>
        </p:nvCxnSpPr>
        <p:spPr bwMode="auto">
          <a:xfrm>
            <a:off x="3073420" y="2819400"/>
            <a:ext cx="4762" cy="457200"/>
          </a:xfrm>
          <a:prstGeom prst="straightConnector1">
            <a:avLst/>
          </a:prstGeom>
          <a:ln>
            <a:headEnd type="none" w="med" len="med"/>
            <a:tailEnd type="stealth"/>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stCxn id="7" idx="2"/>
          </p:cNvCxnSpPr>
          <p:nvPr/>
        </p:nvCxnSpPr>
        <p:spPr bwMode="auto">
          <a:xfrm>
            <a:off x="6096000" y="2828926"/>
            <a:ext cx="0" cy="447675"/>
          </a:xfrm>
          <a:prstGeom prst="straightConnector1">
            <a:avLst/>
          </a:prstGeom>
          <a:ln>
            <a:headEnd type="none" w="med" len="med"/>
            <a:tailEnd type="stealth"/>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stCxn id="8" idx="2"/>
          </p:cNvCxnSpPr>
          <p:nvPr/>
        </p:nvCxnSpPr>
        <p:spPr bwMode="auto">
          <a:xfrm>
            <a:off x="9042381" y="2828926"/>
            <a:ext cx="6355" cy="447675"/>
          </a:xfrm>
          <a:prstGeom prst="straightConnector1">
            <a:avLst/>
          </a:prstGeom>
          <a:ln>
            <a:headEnd type="none" w="med" len="med"/>
            <a:tailEnd type="stealt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841994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Define Future State - Analysis</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14</a:t>
            </a:fld>
            <a:endParaRPr lang="en-US" dirty="0">
              <a:solidFill>
                <a:srgbClr val="63666A"/>
              </a:solidFill>
              <a:latin typeface="Arial"/>
              <a:ea typeface="Arial Unicode MS"/>
              <a:cs typeface="Arial Unicode MS"/>
            </a:endParaRPr>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1" y="914400"/>
            <a:ext cx="349415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408" y="2286000"/>
            <a:ext cx="550339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nvGraphicFramePr>
        <p:xfrm>
          <a:off x="4724399" y="4953000"/>
          <a:ext cx="5486400" cy="1402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r>
                        <a:rPr lang="en-US" sz="1400" dirty="0"/>
                        <a:t>Wave 1: Immediate</a:t>
                      </a:r>
                    </a:p>
                    <a:p>
                      <a:endParaRPr lang="en-US" sz="800" dirty="0"/>
                    </a:p>
                    <a:p>
                      <a:r>
                        <a:rPr lang="en-US" sz="800" dirty="0"/>
                        <a:t>Rationale</a:t>
                      </a:r>
                    </a:p>
                    <a:p>
                      <a:pPr marL="114300" indent="-114300">
                        <a:buFont typeface="Arial" panose="020B0604020202020204" pitchFamily="34" charset="0"/>
                        <a:buChar char="•"/>
                      </a:pPr>
                      <a:r>
                        <a:rPr lang="en-US" sz="800" b="0" dirty="0"/>
                        <a:t>Identify “quick wins” in the application</a:t>
                      </a:r>
                      <a:r>
                        <a:rPr lang="en-US" sz="800" b="0" baseline="0" dirty="0"/>
                        <a:t> rationalization opportunities</a:t>
                      </a:r>
                    </a:p>
                    <a:p>
                      <a:pPr marL="114300" indent="-114300">
                        <a:buFont typeface="Arial" panose="020B0604020202020204" pitchFamily="34" charset="0"/>
                        <a:buChar char="•"/>
                      </a:pPr>
                      <a:r>
                        <a:rPr lang="en-US" sz="800" b="0" baseline="0" dirty="0"/>
                        <a:t>The list of quick wins would primarily be retirement opportunities</a:t>
                      </a:r>
                      <a:endParaRPr lang="en-US" sz="8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sz="1400" dirty="0"/>
                        <a:t>Wave 2: Near Term</a:t>
                      </a:r>
                    </a:p>
                    <a:p>
                      <a:endParaRPr lang="en-US" sz="800" dirty="0"/>
                    </a:p>
                    <a:p>
                      <a:r>
                        <a:rPr lang="en-US" sz="800" dirty="0"/>
                        <a:t>Rationale</a:t>
                      </a:r>
                    </a:p>
                    <a:p>
                      <a:pPr marL="114300" indent="-114300">
                        <a:buFont typeface="Arial" panose="020B0604020202020204" pitchFamily="34" charset="0"/>
                        <a:buChar char="•"/>
                      </a:pPr>
                      <a:r>
                        <a:rPr lang="en-US" sz="800" b="0" dirty="0"/>
                        <a:t>Identify application rationalization opportunities that can be achieved in the near term</a:t>
                      </a:r>
                    </a:p>
                    <a:p>
                      <a:pPr marL="114300" indent="-114300">
                        <a:buFont typeface="Arial" panose="020B0604020202020204" pitchFamily="34" charset="0"/>
                        <a:buChar char="•"/>
                      </a:pPr>
                      <a:r>
                        <a:rPr lang="en-US" sz="800" b="0" dirty="0"/>
                        <a:t>The list of near-term opportunities would primarily be integration possibilities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400" dirty="0"/>
                        <a:t>Wave 3: Long Term</a:t>
                      </a:r>
                    </a:p>
                    <a:p>
                      <a:endParaRPr lang="en-US" sz="800" dirty="0"/>
                    </a:p>
                    <a:p>
                      <a:r>
                        <a:rPr lang="en-US" sz="800" dirty="0"/>
                        <a:t>Rationale</a:t>
                      </a:r>
                    </a:p>
                    <a:p>
                      <a:pPr marL="114300" indent="-114300">
                        <a:buFont typeface="Arial" panose="020B0604020202020204" pitchFamily="34" charset="0"/>
                        <a:buChar char="•"/>
                      </a:pPr>
                      <a:r>
                        <a:rPr lang="en-US" sz="800" b="0" dirty="0"/>
                        <a:t>Identify application rationalization opportunities that can be realized in the longer</a:t>
                      </a:r>
                      <a:r>
                        <a:rPr lang="en-US" sz="800" b="0" baseline="0" dirty="0"/>
                        <a:t> term</a:t>
                      </a:r>
                    </a:p>
                    <a:p>
                      <a:pPr marL="114300" indent="-114300">
                        <a:buFont typeface="Arial" panose="020B0604020202020204" pitchFamily="34" charset="0"/>
                        <a:buChar char="•"/>
                      </a:pPr>
                      <a:r>
                        <a:rPr lang="en-US" sz="800" b="0" dirty="0"/>
                        <a:t>The list of longer</a:t>
                      </a:r>
                      <a:r>
                        <a:rPr lang="en-US" sz="800" b="0" baseline="0" dirty="0"/>
                        <a:t> term improvements would primarily be technical remediation possibilities such as rewrite, replace, etc.</a:t>
                      </a:r>
                      <a:endParaRPr lang="en-US" sz="800"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sp>
        <p:nvSpPr>
          <p:cNvPr id="7" name="Snip Single Corner Rectangle 6"/>
          <p:cNvSpPr/>
          <p:nvPr/>
        </p:nvSpPr>
        <p:spPr bwMode="auto">
          <a:xfrm>
            <a:off x="5486400" y="914400"/>
            <a:ext cx="4724400" cy="1357410"/>
          </a:xfrm>
          <a:prstGeom prst="snip1Rect">
            <a:avLst/>
          </a:prstGeom>
          <a:gradFill flip="none" rotWithShape="1">
            <a:gsLst>
              <a:gs pos="0">
                <a:schemeClr val="accent1">
                  <a:gamma/>
                  <a:tint val="80000"/>
                  <a:invGamma/>
                </a:schemeClr>
              </a:gs>
              <a:gs pos="100000">
                <a:schemeClr val="accent1"/>
              </a:gs>
            </a:gsLst>
            <a:lin ang="16200000" scaled="0"/>
            <a:tileRect/>
          </a:gradFill>
          <a:ln w="12700" cap="flat" cmpd="sng" algn="ctr">
            <a:no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r>
              <a:rPr lang="en-US" sz="1050" b="1" dirty="0">
                <a:solidFill>
                  <a:srgbClr val="FFFFFF"/>
                </a:solidFill>
                <a:latin typeface="Arial"/>
                <a:ea typeface="Arial Unicode MS"/>
                <a:cs typeface="Arial Unicode MS"/>
              </a:rPr>
              <a:t>Quantify value of each application by applying relative value based on metrics:</a:t>
            </a:r>
          </a:p>
          <a:p>
            <a:pPr algn="ctr" eaLnBrk="0" fontAlgn="base" hangingPunct="0">
              <a:lnSpc>
                <a:spcPct val="95000"/>
              </a:lnSpc>
              <a:spcBef>
                <a:spcPct val="0"/>
              </a:spcBef>
              <a:spcAft>
                <a:spcPct val="0"/>
              </a:spcAft>
            </a:pPr>
            <a:endParaRPr lang="en-US" sz="1000" b="1" dirty="0">
              <a:solidFill>
                <a:srgbClr val="FFFFFF"/>
              </a:solidFill>
              <a:latin typeface="Arial" charset="0"/>
              <a:ea typeface="Arial Unicode MS" charset="0"/>
              <a:cs typeface="Arial Unicode MS" charset="0"/>
            </a:endParaRPr>
          </a:p>
        </p:txBody>
      </p:sp>
      <p:graphicFrame>
        <p:nvGraphicFramePr>
          <p:cNvPr id="10" name="Table 9"/>
          <p:cNvGraphicFramePr>
            <a:graphicFrameLocks noGrp="1"/>
          </p:cNvGraphicFramePr>
          <p:nvPr/>
        </p:nvGraphicFramePr>
        <p:xfrm>
          <a:off x="5486401" y="1371600"/>
          <a:ext cx="4724398" cy="967740"/>
        </p:xfrm>
        <a:graphic>
          <a:graphicData uri="http://schemas.openxmlformats.org/drawingml/2006/table">
            <a:tbl>
              <a:tblPr>
                <a:tableStyleId>{5C22544A-7EE6-4342-B048-85BDC9FD1C3A}</a:tableStyleId>
              </a:tblPr>
              <a:tblGrid>
                <a:gridCol w="2438399">
                  <a:extLst>
                    <a:ext uri="{9D8B030D-6E8A-4147-A177-3AD203B41FA5}">
                      <a16:colId xmlns:a16="http://schemas.microsoft.com/office/drawing/2014/main" val="20000"/>
                    </a:ext>
                  </a:extLst>
                </a:gridCol>
                <a:gridCol w="2285999">
                  <a:extLst>
                    <a:ext uri="{9D8B030D-6E8A-4147-A177-3AD203B41FA5}">
                      <a16:colId xmlns:a16="http://schemas.microsoft.com/office/drawing/2014/main" val="20001"/>
                    </a:ext>
                  </a:extLst>
                </a:gridCol>
              </a:tblGrid>
              <a:tr h="967740">
                <a:tc>
                  <a:txBody>
                    <a:bodyPr/>
                    <a:lstStyle/>
                    <a:p>
                      <a:pPr marL="171450" lvl="0" indent="-171450">
                        <a:buFont typeface="Arial" panose="020B0604020202020204" pitchFamily="34" charset="0"/>
                        <a:buChar char="•"/>
                      </a:pPr>
                      <a:r>
                        <a:rPr lang="en-US" sz="1050" dirty="0">
                          <a:solidFill>
                            <a:schemeClr val="bg1"/>
                          </a:solidFill>
                        </a:rPr>
                        <a:t>Application Total Cost of Ownership</a:t>
                      </a:r>
                    </a:p>
                    <a:p>
                      <a:pPr marL="171450" lvl="0" indent="-171450">
                        <a:buFont typeface="Arial" panose="020B0604020202020204" pitchFamily="34" charset="0"/>
                        <a:buChar char="•"/>
                      </a:pPr>
                      <a:r>
                        <a:rPr lang="en-US" sz="1050" dirty="0">
                          <a:solidFill>
                            <a:schemeClr val="bg1"/>
                          </a:solidFill>
                        </a:rPr>
                        <a:t>Application Complexity</a:t>
                      </a:r>
                    </a:p>
                    <a:p>
                      <a:pPr marL="171450" lvl="0" indent="-171450">
                        <a:buFont typeface="Arial" panose="020B0604020202020204" pitchFamily="34" charset="0"/>
                        <a:buChar char="•"/>
                      </a:pPr>
                      <a:r>
                        <a:rPr lang="en-US" sz="1050" dirty="0">
                          <a:solidFill>
                            <a:schemeClr val="bg1"/>
                          </a:solidFill>
                        </a:rPr>
                        <a:t>Application Maturity</a:t>
                      </a:r>
                    </a:p>
                    <a:p>
                      <a:pPr marL="171450" lvl="0" indent="-171450">
                        <a:buFont typeface="Arial" panose="020B0604020202020204" pitchFamily="34" charset="0"/>
                        <a:buChar char="•"/>
                      </a:pPr>
                      <a:r>
                        <a:rPr lang="en-US" sz="1050" dirty="0">
                          <a:solidFill>
                            <a:schemeClr val="bg1"/>
                          </a:solidFill>
                        </a:rPr>
                        <a:t>Application Health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US" sz="1050" dirty="0">
                          <a:solidFill>
                            <a:schemeClr val="bg1"/>
                          </a:solidFill>
                        </a:rPr>
                        <a:t>Strategic Fit of Functionality</a:t>
                      </a:r>
                    </a:p>
                    <a:p>
                      <a:pPr marL="171450" lvl="0" indent="-171450">
                        <a:buFont typeface="Arial" panose="020B0604020202020204" pitchFamily="34" charset="0"/>
                        <a:buChar char="•"/>
                      </a:pPr>
                      <a:r>
                        <a:rPr lang="en-US" sz="1050" dirty="0">
                          <a:solidFill>
                            <a:schemeClr val="bg1"/>
                          </a:solidFill>
                        </a:rPr>
                        <a:t>Business Criticality</a:t>
                      </a:r>
                    </a:p>
                    <a:p>
                      <a:pPr marL="171450" lvl="0" indent="-171450">
                        <a:buFont typeface="Arial" panose="020B0604020202020204" pitchFamily="34" charset="0"/>
                        <a:buChar char="•"/>
                      </a:pPr>
                      <a:r>
                        <a:rPr lang="en-US" sz="1050" dirty="0">
                          <a:solidFill>
                            <a:schemeClr val="bg1"/>
                          </a:solidFill>
                        </a:rPr>
                        <a:t>Risk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Snip Single Corner Rectangle 10"/>
          <p:cNvSpPr/>
          <p:nvPr/>
        </p:nvSpPr>
        <p:spPr bwMode="auto">
          <a:xfrm rot="10800000">
            <a:off x="2009775" y="2438400"/>
            <a:ext cx="2697632" cy="3886200"/>
          </a:xfrm>
          <a:prstGeom prst="snip1Rect">
            <a:avLst/>
          </a:pr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000" b="1" dirty="0">
              <a:solidFill>
                <a:srgbClr val="FFFFFF"/>
              </a:solidFill>
              <a:latin typeface="Arial" charset="0"/>
              <a:ea typeface="Arial Unicode MS" charset="0"/>
              <a:cs typeface="Arial Unicode MS" charset="0"/>
            </a:endParaRPr>
          </a:p>
        </p:txBody>
      </p:sp>
      <p:sp>
        <p:nvSpPr>
          <p:cNvPr id="13" name="TextBox 12"/>
          <p:cNvSpPr txBox="1"/>
          <p:nvPr/>
        </p:nvSpPr>
        <p:spPr>
          <a:xfrm>
            <a:off x="2009775" y="2936320"/>
            <a:ext cx="2697633" cy="2092881"/>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FFFFFF"/>
                </a:solidFill>
                <a:latin typeface="Arial"/>
                <a:ea typeface="Arial Unicode MS"/>
                <a:cs typeface="Arial Unicode MS"/>
              </a:rPr>
              <a:t>Retiring aging and low-value applications</a:t>
            </a:r>
          </a:p>
          <a:p>
            <a:pPr marL="171450" indent="-171450">
              <a:buFont typeface="Arial" panose="020B0604020202020204" pitchFamily="34" charset="0"/>
              <a:buChar char="•"/>
            </a:pPr>
            <a:r>
              <a:rPr lang="en-US" sz="1200" dirty="0">
                <a:solidFill>
                  <a:srgbClr val="FFFFFF"/>
                </a:solidFill>
                <a:latin typeface="Arial"/>
                <a:ea typeface="Arial Unicode MS"/>
                <a:cs typeface="Arial Unicode MS"/>
              </a:rPr>
              <a:t>Modernizing aging and high-value applications</a:t>
            </a:r>
          </a:p>
          <a:p>
            <a:pPr marL="171450" indent="-171450">
              <a:buFont typeface="Arial" panose="020B0604020202020204" pitchFamily="34" charset="0"/>
              <a:buChar char="•"/>
            </a:pPr>
            <a:r>
              <a:rPr lang="en-US" sz="1200" dirty="0">
                <a:solidFill>
                  <a:srgbClr val="FFFFFF"/>
                </a:solidFill>
                <a:latin typeface="Arial"/>
                <a:ea typeface="Arial Unicode MS"/>
                <a:cs typeface="Arial Unicode MS"/>
              </a:rPr>
              <a:t>Eliminating redundant applications</a:t>
            </a:r>
          </a:p>
          <a:p>
            <a:pPr marL="171450" indent="-171450">
              <a:buFont typeface="Arial" panose="020B0604020202020204" pitchFamily="34" charset="0"/>
              <a:buChar char="•"/>
            </a:pPr>
            <a:r>
              <a:rPr lang="en-US" sz="1200" dirty="0">
                <a:solidFill>
                  <a:srgbClr val="FFFFFF"/>
                </a:solidFill>
                <a:latin typeface="Arial"/>
                <a:ea typeface="Arial Unicode MS"/>
                <a:cs typeface="Arial Unicode MS"/>
              </a:rPr>
              <a:t>Standardizing applications on a common technology platform and version</a:t>
            </a:r>
          </a:p>
          <a:p>
            <a:pPr marL="171450" indent="-171450">
              <a:buFont typeface="Arial" panose="020B0604020202020204" pitchFamily="34" charset="0"/>
              <a:buChar char="•"/>
            </a:pPr>
            <a:r>
              <a:rPr lang="en-US" sz="1200" dirty="0">
                <a:solidFill>
                  <a:srgbClr val="FFFFFF"/>
                </a:solidFill>
                <a:latin typeface="Arial"/>
                <a:ea typeface="Arial Unicode MS"/>
                <a:cs typeface="Arial Unicode MS"/>
              </a:rPr>
              <a:t>Consolidating applications – either physically, logically, or both</a:t>
            </a:r>
          </a:p>
          <a:p>
            <a:endParaRPr lang="en-US" sz="1000" dirty="0">
              <a:solidFill>
                <a:srgbClr val="63666A"/>
              </a:solidFill>
              <a:latin typeface="Arial"/>
              <a:ea typeface="Arial Unicode MS"/>
              <a:cs typeface="Arial Unicode MS"/>
            </a:endParaRPr>
          </a:p>
        </p:txBody>
      </p:sp>
      <p:sp>
        <p:nvSpPr>
          <p:cNvPr id="14" name="TextBox 13"/>
          <p:cNvSpPr txBox="1"/>
          <p:nvPr/>
        </p:nvSpPr>
        <p:spPr>
          <a:xfrm>
            <a:off x="2009775" y="2438400"/>
            <a:ext cx="2697633" cy="415498"/>
          </a:xfrm>
          <a:prstGeom prst="rect">
            <a:avLst/>
          </a:prstGeom>
          <a:noFill/>
        </p:spPr>
        <p:txBody>
          <a:bodyPr wrap="square" rtlCol="0">
            <a:spAutoFit/>
          </a:bodyPr>
          <a:lstStyle/>
          <a:p>
            <a:r>
              <a:rPr lang="en-US" sz="1050" b="1" dirty="0">
                <a:solidFill>
                  <a:srgbClr val="FFFFFF"/>
                </a:solidFill>
                <a:latin typeface="Arial"/>
                <a:ea typeface="Arial Unicode MS"/>
                <a:cs typeface="Arial Unicode MS"/>
              </a:rPr>
              <a:t>Identify Application Rationalization opportunities:</a:t>
            </a:r>
          </a:p>
        </p:txBody>
      </p:sp>
    </p:spTree>
    <p:extLst>
      <p:ext uri="{BB962C8B-B14F-4D97-AF65-F5344CB8AC3E}">
        <p14:creationId xmlns:p14="http://schemas.microsoft.com/office/powerpoint/2010/main" val="2929335530"/>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 Build Roadmap</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15</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23622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2362200">
                <a:tc>
                  <a:txBody>
                    <a:bodyPr/>
                    <a:lstStyle/>
                    <a:p>
                      <a:pPr algn="ctr"/>
                      <a:r>
                        <a:rPr lang="en-US" sz="1400" b="1" dirty="0">
                          <a:solidFill>
                            <a:schemeClr val="bg1"/>
                          </a:solidFill>
                        </a:rPr>
                        <a:t>Key</a:t>
                      </a:r>
                    </a:p>
                    <a:p>
                      <a:pPr algn="ctr"/>
                      <a:r>
                        <a:rPr lang="en-US" sz="1400" b="1" dirty="0">
                          <a:solidFill>
                            <a:schemeClr val="bg1"/>
                          </a:solidFill>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Prioritized Initiatives / Projects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Functionality Driven Transitional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Business Process Driven Transitional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Business Implementation Roadmap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Technology Implementation Roadmap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4191000"/>
          <a:ext cx="3581400" cy="19050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9050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lumMod val="75000"/>
                            </a:srgbClr>
                          </a:solidFill>
                          <a:effectLst/>
                          <a:uLnTx/>
                          <a:uFillTx/>
                          <a:latin typeface="+mn-lt"/>
                          <a:ea typeface="+mn-ea"/>
                          <a:cs typeface="+mn-cs"/>
                        </a:rPr>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43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71055">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72345">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Conduct gap analysis between current and future state for each domain</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Conduct cross domain impact analysis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Consolidate opportunities into initiatives/projects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Understand the interdependencies across the optimization opportunities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Identify and prioritize programs to achieve desired future state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Identify and prioritize programs to eliminate duplication</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Identify timelines and milestones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Identify functional teams</a:t>
                      </a:r>
                    </a:p>
                    <a:p>
                      <a:pPr marL="57150" marR="0" lvl="0" indent="-571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63666A"/>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39018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Establish Governance</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16</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23622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2362200">
                <a:tc>
                  <a:txBody>
                    <a:bodyPr/>
                    <a:lstStyle/>
                    <a:p>
                      <a:pPr algn="ctr"/>
                      <a:r>
                        <a:rPr lang="en-US" sz="1400" b="1" dirty="0">
                          <a:solidFill>
                            <a:schemeClr val="bg1"/>
                          </a:solidFill>
                        </a:rPr>
                        <a:t>Key</a:t>
                      </a:r>
                    </a:p>
                    <a:p>
                      <a:pPr algn="ctr"/>
                      <a:r>
                        <a:rPr lang="en-US" sz="1400" b="1" dirty="0">
                          <a:solidFill>
                            <a:schemeClr val="bg1"/>
                          </a:solidFill>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EA Governance roles and responsibilities matrix</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Application integration and mitigation procedures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Business cases for unfunded high priority programs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4191000"/>
          <a:ext cx="3581400" cy="19050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9050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43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57200">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86200">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Assess and recommend Risk Management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Ensure alignment with auditing, financial, and regulatory structures and processes</a:t>
                      </a:r>
                      <a:endParaRPr kumimoji="0" lang="en-US" sz="1200" b="0" i="0" u="none" strike="noStrike" kern="1200" cap="none" spc="0" normalizeH="0" baseline="0" noProof="0" dirty="0">
                        <a:ln>
                          <a:noFill/>
                        </a:ln>
                        <a:solidFill>
                          <a:schemeClr val="dk1"/>
                        </a:solidFill>
                        <a:effectLst/>
                        <a:uLnTx/>
                        <a:uFillTx/>
                        <a:latin typeface="+mn-lt"/>
                        <a:ea typeface="+mn-ea"/>
                        <a:cs typeface="+mn-cs"/>
                      </a:endParaRP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Establish domain roadmap governance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Integrate domain roadmap governance with capital governance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Analyze current capital plans against prioritized programs list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Identify unfunded high priority programs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Develop and submit business cases for unfunded high priority programs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63666A"/>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10875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 Execute Programs</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17</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23622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2362200">
                <a:tc>
                  <a:txBody>
                    <a:bodyPr/>
                    <a:lstStyle/>
                    <a:p>
                      <a:pPr algn="ctr"/>
                      <a:r>
                        <a:rPr lang="en-US" sz="1400" b="1" dirty="0">
                          <a:solidFill>
                            <a:schemeClr val="bg1"/>
                          </a:solidFill>
                        </a:rPr>
                        <a:t>Key</a:t>
                      </a:r>
                    </a:p>
                    <a:p>
                      <a:pPr algn="ctr"/>
                      <a:r>
                        <a:rPr lang="en-US" sz="1400" b="1" dirty="0">
                          <a:solidFill>
                            <a:schemeClr val="bg1"/>
                          </a:solidFill>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Business Value Discovery Matrix</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Funded programs and projects successfully deployed</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Updated future state business capability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Updated future state technology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Updated future state data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4191000"/>
          <a:ext cx="3581400" cy="19050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9050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43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62933">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80467">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Define future state costs / Risks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Estimate EA roadmap investments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Perform cost / benefit analysis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Build the Business Case Document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Execute funded programs and projects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 future state business capability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 future state future state technology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Update future state future state data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Established funding</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PM and Resources assigned per initiative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Instantiate projects in multiple phases based on:</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Immediate return</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Near Term benefits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Long Term benefits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Introduce projects into existing SDLC framework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43059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 Step of the Business Case Development</a:t>
            </a:r>
          </a:p>
        </p:txBody>
      </p:sp>
      <p:sp>
        <p:nvSpPr>
          <p:cNvPr id="3" name="Slide Number Placeholder 2"/>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18</a:t>
            </a:fld>
            <a:endParaRPr lang="en-US" dirty="0">
              <a:solidFill>
                <a:srgbClr val="63666A"/>
              </a:solidFill>
              <a:latin typeface="Arial"/>
              <a:ea typeface="Arial Unicode MS"/>
              <a:cs typeface="Arial Unicode MS"/>
            </a:endParaRPr>
          </a:p>
        </p:txBody>
      </p:sp>
      <p:graphicFrame>
        <p:nvGraphicFramePr>
          <p:cNvPr id="6" name="Diagram 5"/>
          <p:cNvGraphicFramePr/>
          <p:nvPr/>
        </p:nvGraphicFramePr>
        <p:xfrm>
          <a:off x="2820368" y="990600"/>
          <a:ext cx="7390433"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6"/>
          <p:cNvGraphicFramePr>
            <a:graphicFrameLocks noGrp="1"/>
          </p:cNvGraphicFramePr>
          <p:nvPr/>
        </p:nvGraphicFramePr>
        <p:xfrm>
          <a:off x="2820366" y="1905000"/>
          <a:ext cx="7390434" cy="2946400"/>
        </p:xfrm>
        <a:graphic>
          <a:graphicData uri="http://schemas.openxmlformats.org/drawingml/2006/table">
            <a:tbl>
              <a:tblPr firstRow="1" bandRow="1">
                <a:tableStyleId>{5C22544A-7EE6-4342-B048-85BDC9FD1C3A}</a:tableStyleId>
              </a:tblPr>
              <a:tblGrid>
                <a:gridCol w="1231739">
                  <a:extLst>
                    <a:ext uri="{9D8B030D-6E8A-4147-A177-3AD203B41FA5}">
                      <a16:colId xmlns:a16="http://schemas.microsoft.com/office/drawing/2014/main" val="20000"/>
                    </a:ext>
                  </a:extLst>
                </a:gridCol>
                <a:gridCol w="1231739">
                  <a:extLst>
                    <a:ext uri="{9D8B030D-6E8A-4147-A177-3AD203B41FA5}">
                      <a16:colId xmlns:a16="http://schemas.microsoft.com/office/drawing/2014/main" val="20001"/>
                    </a:ext>
                  </a:extLst>
                </a:gridCol>
                <a:gridCol w="1231739">
                  <a:extLst>
                    <a:ext uri="{9D8B030D-6E8A-4147-A177-3AD203B41FA5}">
                      <a16:colId xmlns:a16="http://schemas.microsoft.com/office/drawing/2014/main" val="20002"/>
                    </a:ext>
                  </a:extLst>
                </a:gridCol>
                <a:gridCol w="1231739">
                  <a:extLst>
                    <a:ext uri="{9D8B030D-6E8A-4147-A177-3AD203B41FA5}">
                      <a16:colId xmlns:a16="http://schemas.microsoft.com/office/drawing/2014/main" val="20003"/>
                    </a:ext>
                  </a:extLst>
                </a:gridCol>
                <a:gridCol w="1231739">
                  <a:extLst>
                    <a:ext uri="{9D8B030D-6E8A-4147-A177-3AD203B41FA5}">
                      <a16:colId xmlns:a16="http://schemas.microsoft.com/office/drawing/2014/main" val="20004"/>
                    </a:ext>
                  </a:extLst>
                </a:gridCol>
                <a:gridCol w="1231739">
                  <a:extLst>
                    <a:ext uri="{9D8B030D-6E8A-4147-A177-3AD203B41FA5}">
                      <a16:colId xmlns:a16="http://schemas.microsoft.com/office/drawing/2014/main" val="20005"/>
                    </a:ext>
                  </a:extLst>
                </a:gridCol>
              </a:tblGrid>
              <a:tr h="2946400">
                <a:tc>
                  <a:txBody>
                    <a:bodyPr/>
                    <a:lstStyle/>
                    <a:p>
                      <a:pPr marL="57150" indent="-57150">
                        <a:buFont typeface="Arial" panose="020B0604020202020204" pitchFamily="34" charset="0"/>
                        <a:buChar char="•"/>
                      </a:pPr>
                      <a:r>
                        <a:rPr lang="en-US" sz="800" b="1" dirty="0">
                          <a:solidFill>
                            <a:schemeClr val="accent4"/>
                          </a:solidFill>
                          <a:latin typeface="+mn-lt"/>
                        </a:rPr>
                        <a:t>Strategy Map</a:t>
                      </a:r>
                    </a:p>
                    <a:p>
                      <a:pPr marL="228600" lvl="1" indent="-114300">
                        <a:buFont typeface="Wingdings" panose="05000000000000000000" pitchFamily="2" charset="2"/>
                        <a:buChar char="Ø"/>
                      </a:pPr>
                      <a:r>
                        <a:rPr lang="en-US" sz="800" b="0" dirty="0">
                          <a:solidFill>
                            <a:schemeClr val="accent4"/>
                          </a:solidFill>
                          <a:latin typeface="+mn-lt"/>
                        </a:rPr>
                        <a:t>Customer Perspective</a:t>
                      </a:r>
                    </a:p>
                    <a:p>
                      <a:pPr marL="228600" lvl="1" indent="-114300">
                        <a:buFont typeface="Wingdings" panose="05000000000000000000" pitchFamily="2" charset="2"/>
                        <a:buChar char="Ø"/>
                      </a:pPr>
                      <a:r>
                        <a:rPr lang="en-US" sz="800" b="0" dirty="0">
                          <a:solidFill>
                            <a:schemeClr val="accent4"/>
                          </a:solidFill>
                          <a:latin typeface="+mn-lt"/>
                        </a:rPr>
                        <a:t>Financial</a:t>
                      </a:r>
                      <a:r>
                        <a:rPr lang="en-US" sz="800" b="0" baseline="0" dirty="0">
                          <a:solidFill>
                            <a:schemeClr val="accent4"/>
                          </a:solidFill>
                          <a:latin typeface="+mn-lt"/>
                        </a:rPr>
                        <a:t> Perspective</a:t>
                      </a:r>
                    </a:p>
                    <a:p>
                      <a:pPr marL="60325" lvl="0" indent="-60325">
                        <a:buFont typeface="Arial" panose="020B0604020202020204" pitchFamily="34" charset="0"/>
                        <a:buChar char="•"/>
                      </a:pPr>
                      <a:r>
                        <a:rPr lang="en-US" sz="800" b="1" baseline="0" dirty="0">
                          <a:solidFill>
                            <a:schemeClr val="accent4"/>
                          </a:solidFill>
                          <a:latin typeface="+mn-lt"/>
                        </a:rPr>
                        <a:t>Business Model</a:t>
                      </a:r>
                    </a:p>
                    <a:p>
                      <a:pPr marL="228600" lvl="1" indent="-114300">
                        <a:buFont typeface="Wingdings" panose="05000000000000000000" pitchFamily="2" charset="2"/>
                        <a:buChar char="Ø"/>
                      </a:pPr>
                      <a:r>
                        <a:rPr lang="en-US" sz="800" b="0" baseline="0" dirty="0">
                          <a:solidFill>
                            <a:schemeClr val="accent4"/>
                          </a:solidFill>
                          <a:latin typeface="+mn-lt"/>
                        </a:rPr>
                        <a:t>Value Proposition</a:t>
                      </a:r>
                    </a:p>
                    <a:p>
                      <a:pPr marL="228600" lvl="1" indent="-114300">
                        <a:buFont typeface="Wingdings" panose="05000000000000000000" pitchFamily="2" charset="2"/>
                        <a:buChar char="Ø"/>
                      </a:pPr>
                      <a:r>
                        <a:rPr lang="en-US" sz="800" b="0" baseline="0" dirty="0">
                          <a:solidFill>
                            <a:schemeClr val="accent4"/>
                          </a:solidFill>
                          <a:latin typeface="+mn-lt"/>
                        </a:rPr>
                        <a:t>Cost Structure</a:t>
                      </a:r>
                    </a:p>
                    <a:p>
                      <a:pPr marL="228600" lvl="1" indent="-114300">
                        <a:buFont typeface="Wingdings" panose="05000000000000000000" pitchFamily="2" charset="2"/>
                        <a:buChar char="Ø"/>
                      </a:pPr>
                      <a:r>
                        <a:rPr lang="en-US" sz="800" b="0" baseline="0" dirty="0">
                          <a:solidFill>
                            <a:schemeClr val="accent4"/>
                          </a:solidFill>
                          <a:latin typeface="+mn-lt"/>
                        </a:rPr>
                        <a:t>Revenue Stream</a:t>
                      </a:r>
                    </a:p>
                    <a:p>
                      <a:pPr marL="60325" lvl="0" indent="-60325">
                        <a:buFont typeface="Arial" panose="020B0604020202020204" pitchFamily="34" charset="0"/>
                        <a:buChar char="•"/>
                      </a:pPr>
                      <a:r>
                        <a:rPr lang="en-US" sz="800" b="1" baseline="0" dirty="0">
                          <a:solidFill>
                            <a:schemeClr val="accent4"/>
                          </a:solidFill>
                          <a:latin typeface="+mn-lt"/>
                        </a:rPr>
                        <a:t>Business Capability Model</a:t>
                      </a:r>
                    </a:p>
                    <a:p>
                      <a:pPr marL="60325" lvl="0" indent="-60325">
                        <a:buFont typeface="Arial" panose="020B0604020202020204" pitchFamily="34" charset="0"/>
                        <a:buChar char="•"/>
                      </a:pPr>
                      <a:r>
                        <a:rPr lang="en-US" sz="800" b="1" baseline="0" dirty="0">
                          <a:solidFill>
                            <a:schemeClr val="accent4"/>
                          </a:solidFill>
                          <a:latin typeface="+mn-lt"/>
                        </a:rPr>
                        <a:t>Operating Model</a:t>
                      </a:r>
                    </a:p>
                    <a:p>
                      <a:pPr marL="228600" lvl="1" indent="-114300">
                        <a:buFont typeface="Wingdings" panose="05000000000000000000" pitchFamily="2" charset="2"/>
                        <a:buChar char="Ø"/>
                      </a:pPr>
                      <a:r>
                        <a:rPr lang="en-US" sz="800" b="0" baseline="0" dirty="0">
                          <a:solidFill>
                            <a:schemeClr val="accent4"/>
                          </a:solidFill>
                          <a:latin typeface="+mn-lt"/>
                        </a:rPr>
                        <a:t>Level of Business Process Integration and Standardization</a:t>
                      </a:r>
                      <a:endParaRPr lang="en-US" sz="800" b="0" dirty="0">
                        <a:solidFill>
                          <a:schemeClr val="accent4"/>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57150" indent="-57150">
                        <a:buFont typeface="Arial" panose="020B0604020202020204" pitchFamily="34" charset="0"/>
                        <a:buChar char="•"/>
                      </a:pPr>
                      <a:r>
                        <a:rPr lang="en-US" sz="800" b="1" dirty="0">
                          <a:solidFill>
                            <a:schemeClr val="accent4"/>
                          </a:solidFill>
                        </a:rPr>
                        <a:t>Understanding the Existing Business Case Culture</a:t>
                      </a:r>
                    </a:p>
                    <a:p>
                      <a:pPr marL="57150" lvl="0" indent="-57150">
                        <a:buFont typeface="Arial" panose="020B0604020202020204" pitchFamily="34" charset="0"/>
                        <a:buChar char="•"/>
                      </a:pPr>
                      <a:r>
                        <a:rPr lang="en-US" sz="800" b="1" dirty="0">
                          <a:solidFill>
                            <a:schemeClr val="accent4"/>
                          </a:solidFill>
                        </a:rPr>
                        <a:t>Identify Existing</a:t>
                      </a:r>
                    </a:p>
                    <a:p>
                      <a:pPr marL="228600" lvl="1" indent="-114300">
                        <a:buFont typeface="Wingdings" panose="05000000000000000000" pitchFamily="2" charset="2"/>
                        <a:buChar char="Ø"/>
                      </a:pPr>
                      <a:r>
                        <a:rPr lang="en-US" sz="800" b="0" dirty="0">
                          <a:solidFill>
                            <a:schemeClr val="accent4"/>
                          </a:solidFill>
                        </a:rPr>
                        <a:t>Goals / Drivers</a:t>
                      </a:r>
                    </a:p>
                    <a:p>
                      <a:pPr marL="228600" lvl="1" indent="-114300">
                        <a:buFont typeface="Wingdings" panose="05000000000000000000" pitchFamily="2" charset="2"/>
                        <a:buChar char="Ø"/>
                      </a:pPr>
                      <a:r>
                        <a:rPr lang="en-US" sz="800" b="0" dirty="0">
                          <a:solidFill>
                            <a:schemeClr val="accent4"/>
                          </a:solidFill>
                        </a:rPr>
                        <a:t>Priorities</a:t>
                      </a:r>
                    </a:p>
                    <a:p>
                      <a:pPr marL="228600" lvl="1" indent="-114300">
                        <a:buFont typeface="Wingdings" panose="05000000000000000000" pitchFamily="2" charset="2"/>
                        <a:buChar char="Ø"/>
                      </a:pPr>
                      <a:r>
                        <a:rPr lang="en-US" sz="800" b="0" dirty="0">
                          <a:solidFill>
                            <a:schemeClr val="accent4"/>
                          </a:solidFill>
                        </a:rPr>
                        <a:t>Measures used</a:t>
                      </a:r>
                    </a:p>
                    <a:p>
                      <a:pPr marL="228600" lvl="1" indent="-114300">
                        <a:buFont typeface="Wingdings" panose="05000000000000000000" pitchFamily="2" charset="2"/>
                        <a:buChar char="Ø"/>
                      </a:pPr>
                      <a:r>
                        <a:rPr lang="en-US" sz="800" b="0" dirty="0">
                          <a:solidFill>
                            <a:schemeClr val="accent4"/>
                          </a:solidFill>
                        </a:rPr>
                        <a:t>Metrics preferred</a:t>
                      </a:r>
                    </a:p>
                    <a:p>
                      <a:pPr marL="228600" lvl="1" indent="-114300">
                        <a:buFont typeface="Wingdings" panose="05000000000000000000" pitchFamily="2" charset="2"/>
                        <a:buChar char="Ø"/>
                      </a:pPr>
                      <a:r>
                        <a:rPr lang="en-US" sz="800" b="0" dirty="0">
                          <a:solidFill>
                            <a:schemeClr val="accent4"/>
                          </a:solidFill>
                        </a:rPr>
                        <a:t>Monetization numbers</a:t>
                      </a:r>
                    </a:p>
                    <a:p>
                      <a:pPr marL="57150" lvl="0" indent="-57150">
                        <a:buFont typeface="Arial" panose="020B0604020202020204" pitchFamily="34" charset="0"/>
                        <a:buChar char="•"/>
                      </a:pPr>
                      <a:r>
                        <a:rPr lang="en-US" sz="800" b="1" dirty="0">
                          <a:solidFill>
                            <a:schemeClr val="accent4"/>
                          </a:solidFill>
                        </a:rPr>
                        <a:t>Assess Against Benchmarks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57150" indent="-57150">
                        <a:buFont typeface="Arial" panose="020B0604020202020204" pitchFamily="34" charset="0"/>
                        <a:buChar char="•"/>
                      </a:pPr>
                      <a:r>
                        <a:rPr lang="en-US" sz="800" b="1" dirty="0">
                          <a:solidFill>
                            <a:schemeClr val="accent4"/>
                          </a:solidFill>
                        </a:rPr>
                        <a:t>Agree to Architecture Future State</a:t>
                      </a:r>
                    </a:p>
                    <a:p>
                      <a:pPr marL="228600" lvl="1" indent="-114300">
                        <a:buFont typeface="Wingdings" panose="05000000000000000000" pitchFamily="2" charset="2"/>
                        <a:buChar char="Ø"/>
                      </a:pPr>
                      <a:r>
                        <a:rPr lang="en-US" sz="800" b="0" dirty="0">
                          <a:solidFill>
                            <a:schemeClr val="accent4"/>
                          </a:solidFill>
                        </a:rPr>
                        <a:t>Quantifiable measures</a:t>
                      </a:r>
                    </a:p>
                    <a:p>
                      <a:pPr marL="228600" lvl="1" indent="-114300">
                        <a:buFont typeface="Wingdings" panose="05000000000000000000" pitchFamily="2" charset="2"/>
                        <a:buChar char="Ø"/>
                      </a:pPr>
                      <a:r>
                        <a:rPr lang="en-US" sz="800" b="0" dirty="0">
                          <a:solidFill>
                            <a:schemeClr val="accent4"/>
                          </a:solidFill>
                        </a:rPr>
                        <a:t>Metrics</a:t>
                      </a:r>
                      <a:r>
                        <a:rPr lang="en-US" sz="800" b="0" baseline="0" dirty="0">
                          <a:solidFill>
                            <a:schemeClr val="accent4"/>
                          </a:solidFill>
                        </a:rPr>
                        <a:t> for calculation</a:t>
                      </a:r>
                    </a:p>
                    <a:p>
                      <a:pPr marL="228600" lvl="1" indent="-114300">
                        <a:buFont typeface="Wingdings" panose="05000000000000000000" pitchFamily="2" charset="2"/>
                        <a:buChar char="Ø"/>
                      </a:pPr>
                      <a:r>
                        <a:rPr lang="en-US" sz="800" b="0" baseline="0" dirty="0">
                          <a:solidFill>
                            <a:schemeClr val="accent4"/>
                          </a:solidFill>
                        </a:rPr>
                        <a:t>Non-tangible or soft criteria</a:t>
                      </a:r>
                      <a:endParaRPr lang="en-US" sz="800" b="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57150" indent="-57150">
                        <a:buFont typeface="Arial" panose="020B0604020202020204" pitchFamily="34" charset="0"/>
                        <a:buChar char="•"/>
                      </a:pPr>
                      <a:r>
                        <a:rPr lang="en-US" sz="800" dirty="0">
                          <a:solidFill>
                            <a:schemeClr val="accent4"/>
                          </a:solidFill>
                        </a:rPr>
                        <a:t>Business Value</a:t>
                      </a:r>
                    </a:p>
                    <a:p>
                      <a:pPr marL="57150" indent="-57150">
                        <a:buFont typeface="Arial" panose="020B0604020202020204" pitchFamily="34" charset="0"/>
                        <a:buChar char="•"/>
                      </a:pPr>
                      <a:r>
                        <a:rPr lang="en-US" sz="800" dirty="0">
                          <a:solidFill>
                            <a:schemeClr val="accent4"/>
                          </a:solidFill>
                        </a:rPr>
                        <a:t>Identify Timelines and Milestones for Measurement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57150" indent="-57150">
                        <a:buFont typeface="Arial" panose="020B0604020202020204" pitchFamily="34" charset="0"/>
                        <a:buChar char="•"/>
                      </a:pPr>
                      <a:r>
                        <a:rPr lang="en-US" sz="800" dirty="0">
                          <a:solidFill>
                            <a:schemeClr val="accent4"/>
                          </a:solidFill>
                        </a:rPr>
                        <a:t>Identify alignment with existing auditing and other financial structures and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57150" indent="-57150" algn="l" defTabSz="457200" rtl="0" eaLnBrk="1" latinLnBrk="0" hangingPunct="1">
                        <a:buFont typeface="Arial" panose="020B0604020202020204" pitchFamily="34" charset="0"/>
                        <a:buChar char="•"/>
                      </a:pPr>
                      <a:r>
                        <a:rPr lang="en-US" sz="800" b="1" kern="1200" dirty="0">
                          <a:solidFill>
                            <a:schemeClr val="accent4"/>
                          </a:solidFill>
                          <a:latin typeface="+mn-lt"/>
                          <a:ea typeface="+mn-ea"/>
                          <a:cs typeface="+mn-cs"/>
                        </a:rPr>
                        <a:t>Define Future State Costs/Risks</a:t>
                      </a:r>
                    </a:p>
                    <a:p>
                      <a:pPr marL="57150" indent="-57150" algn="l" defTabSz="457200" rtl="0" eaLnBrk="1" latinLnBrk="0" hangingPunct="1">
                        <a:buFont typeface="Arial" panose="020B0604020202020204" pitchFamily="34" charset="0"/>
                        <a:buChar char="•"/>
                      </a:pPr>
                      <a:r>
                        <a:rPr lang="en-US" sz="800" b="1" kern="1200" dirty="0">
                          <a:solidFill>
                            <a:schemeClr val="accent4"/>
                          </a:solidFill>
                          <a:latin typeface="+mn-lt"/>
                          <a:ea typeface="+mn-ea"/>
                          <a:cs typeface="+mn-cs"/>
                        </a:rPr>
                        <a:t>Estimate EA Roadmap Investment</a:t>
                      </a:r>
                    </a:p>
                    <a:p>
                      <a:pPr marL="57150" indent="-57150" algn="l" defTabSz="457200" rtl="0" eaLnBrk="1" latinLnBrk="0" hangingPunct="1">
                        <a:buFont typeface="Arial" panose="020B0604020202020204" pitchFamily="34" charset="0"/>
                        <a:buChar char="•"/>
                      </a:pPr>
                      <a:r>
                        <a:rPr lang="en-US" sz="800" b="1" kern="1200" dirty="0">
                          <a:solidFill>
                            <a:schemeClr val="accent4"/>
                          </a:solidFill>
                          <a:latin typeface="+mn-lt"/>
                          <a:ea typeface="+mn-ea"/>
                          <a:cs typeface="+mn-cs"/>
                        </a:rPr>
                        <a:t>Perform Cost/Benefit Analysis</a:t>
                      </a:r>
                    </a:p>
                    <a:p>
                      <a:pPr marL="57150" indent="-57150" algn="l" defTabSz="457200" rtl="0" eaLnBrk="1" latinLnBrk="0" hangingPunct="1">
                        <a:buFont typeface="Arial" panose="020B0604020202020204" pitchFamily="34" charset="0"/>
                        <a:buChar char="•"/>
                      </a:pPr>
                      <a:r>
                        <a:rPr lang="en-US" sz="800" b="1" kern="1200" dirty="0">
                          <a:solidFill>
                            <a:schemeClr val="accent4"/>
                          </a:solidFill>
                          <a:latin typeface="+mn-lt"/>
                          <a:ea typeface="+mn-ea"/>
                          <a:cs typeface="+mn-cs"/>
                        </a:rPr>
                        <a:t>Build the Business Case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1677367" y="2736123"/>
            <a:ext cx="1143000" cy="900246"/>
          </a:xfrm>
          <a:prstGeom prst="rect">
            <a:avLst/>
          </a:prstGeom>
          <a:noFill/>
        </p:spPr>
        <p:txBody>
          <a:bodyPr wrap="square" rtlCol="0">
            <a:spAutoFit/>
          </a:bodyPr>
          <a:lstStyle/>
          <a:p>
            <a:pPr algn="r"/>
            <a:r>
              <a:rPr lang="en-US" sz="1050" dirty="0">
                <a:solidFill>
                  <a:srgbClr val="0D776E"/>
                </a:solidFill>
                <a:latin typeface="Arial"/>
                <a:ea typeface="Arial Unicode MS"/>
                <a:cs typeface="Arial Unicode MS"/>
              </a:rPr>
              <a:t>Business Case Development </a:t>
            </a:r>
          </a:p>
          <a:p>
            <a:pPr algn="r"/>
            <a:r>
              <a:rPr lang="en-US" sz="1050" dirty="0">
                <a:solidFill>
                  <a:srgbClr val="0D776E"/>
                </a:solidFill>
                <a:latin typeface="Arial"/>
                <a:ea typeface="Arial Unicode MS"/>
                <a:cs typeface="Arial Unicode MS"/>
              </a:rPr>
              <a:t>Activities</a:t>
            </a:r>
          </a:p>
          <a:p>
            <a:pPr algn="r"/>
            <a:r>
              <a:rPr lang="en-US" sz="1050" dirty="0">
                <a:solidFill>
                  <a:srgbClr val="0D776E"/>
                </a:solidFill>
                <a:latin typeface="Arial"/>
                <a:ea typeface="Arial Unicode MS"/>
                <a:cs typeface="Arial Unicode MS"/>
              </a:rPr>
              <a:t>and</a:t>
            </a:r>
          </a:p>
          <a:p>
            <a:pPr algn="r"/>
            <a:r>
              <a:rPr lang="en-US" sz="1050" dirty="0">
                <a:solidFill>
                  <a:srgbClr val="0D776E"/>
                </a:solidFill>
                <a:latin typeface="Arial"/>
                <a:ea typeface="Arial Unicode MS"/>
                <a:cs typeface="Arial Unicode MS"/>
              </a:rPr>
              <a:t>Artifacts</a:t>
            </a:r>
          </a:p>
        </p:txBody>
      </p:sp>
      <p:sp>
        <p:nvSpPr>
          <p:cNvPr id="9" name="TextBox 8"/>
          <p:cNvSpPr txBox="1"/>
          <p:nvPr/>
        </p:nvSpPr>
        <p:spPr>
          <a:xfrm>
            <a:off x="2248868" y="5392951"/>
            <a:ext cx="505267" cy="415498"/>
          </a:xfrm>
          <a:prstGeom prst="rect">
            <a:avLst/>
          </a:prstGeom>
          <a:noFill/>
        </p:spPr>
        <p:txBody>
          <a:bodyPr wrap="none" rtlCol="0">
            <a:spAutoFit/>
          </a:bodyPr>
          <a:lstStyle/>
          <a:p>
            <a:r>
              <a:rPr lang="en-US" sz="1050" dirty="0">
                <a:solidFill>
                  <a:srgbClr val="0D776E"/>
                </a:solidFill>
                <a:latin typeface="Arial"/>
                <a:ea typeface="Arial Unicode MS"/>
                <a:cs typeface="Arial Unicode MS"/>
              </a:rPr>
              <a:t>Work</a:t>
            </a:r>
          </a:p>
          <a:p>
            <a:r>
              <a:rPr lang="en-US" sz="1050" dirty="0">
                <a:solidFill>
                  <a:srgbClr val="0D776E"/>
                </a:solidFill>
                <a:latin typeface="Arial"/>
                <a:ea typeface="Arial Unicode MS"/>
                <a:cs typeface="Arial Unicode MS"/>
              </a:rPr>
              <a:t>Effort</a:t>
            </a:r>
          </a:p>
        </p:txBody>
      </p:sp>
      <p:sp>
        <p:nvSpPr>
          <p:cNvPr id="10" name="Rectangle 9"/>
          <p:cNvSpPr/>
          <p:nvPr/>
        </p:nvSpPr>
        <p:spPr bwMode="auto">
          <a:xfrm>
            <a:off x="2820368" y="5181600"/>
            <a:ext cx="7390433" cy="838200"/>
          </a:xfrm>
          <a:custGeom>
            <a:avLst/>
            <a:gdLst>
              <a:gd name="connsiteX0" fmla="*/ 0 w 6019800"/>
              <a:gd name="connsiteY0" fmla="*/ 0 h 838200"/>
              <a:gd name="connsiteX1" fmla="*/ 6019800 w 6019800"/>
              <a:gd name="connsiteY1" fmla="*/ 0 h 838200"/>
              <a:gd name="connsiteX2" fmla="*/ 6019800 w 6019800"/>
              <a:gd name="connsiteY2" fmla="*/ 838200 h 838200"/>
              <a:gd name="connsiteX3" fmla="*/ 0 w 6019800"/>
              <a:gd name="connsiteY3" fmla="*/ 838200 h 838200"/>
              <a:gd name="connsiteX4" fmla="*/ 0 w 6019800"/>
              <a:gd name="connsiteY4" fmla="*/ 0 h 838200"/>
              <a:gd name="connsiteX0" fmla="*/ 0 w 6019800"/>
              <a:gd name="connsiteY0" fmla="*/ 0 h 838200"/>
              <a:gd name="connsiteX1" fmla="*/ 4781550 w 6019800"/>
              <a:gd name="connsiteY1" fmla="*/ 0 h 838200"/>
              <a:gd name="connsiteX2" fmla="*/ 6019800 w 6019800"/>
              <a:gd name="connsiteY2" fmla="*/ 0 h 838200"/>
              <a:gd name="connsiteX3" fmla="*/ 6019800 w 6019800"/>
              <a:gd name="connsiteY3" fmla="*/ 838200 h 838200"/>
              <a:gd name="connsiteX4" fmla="*/ 0 w 6019800"/>
              <a:gd name="connsiteY4" fmla="*/ 838200 h 838200"/>
              <a:gd name="connsiteX5" fmla="*/ 0 w 6019800"/>
              <a:gd name="connsiteY5" fmla="*/ 0 h 838200"/>
              <a:gd name="connsiteX0" fmla="*/ 0 w 6019800"/>
              <a:gd name="connsiteY0" fmla="*/ 0 h 838200"/>
              <a:gd name="connsiteX1" fmla="*/ 4295775 w 6019800"/>
              <a:gd name="connsiteY1" fmla="*/ 0 h 838200"/>
              <a:gd name="connsiteX2" fmla="*/ 4781550 w 6019800"/>
              <a:gd name="connsiteY2" fmla="*/ 0 h 838200"/>
              <a:gd name="connsiteX3" fmla="*/ 6019800 w 6019800"/>
              <a:gd name="connsiteY3" fmla="*/ 0 h 838200"/>
              <a:gd name="connsiteX4" fmla="*/ 6019800 w 6019800"/>
              <a:gd name="connsiteY4" fmla="*/ 838200 h 838200"/>
              <a:gd name="connsiteX5" fmla="*/ 0 w 6019800"/>
              <a:gd name="connsiteY5" fmla="*/ 838200 h 838200"/>
              <a:gd name="connsiteX6" fmla="*/ 0 w 6019800"/>
              <a:gd name="connsiteY6" fmla="*/ 0 h 838200"/>
              <a:gd name="connsiteX0" fmla="*/ 0 w 6019800"/>
              <a:gd name="connsiteY0" fmla="*/ 0 h 838200"/>
              <a:gd name="connsiteX1" fmla="*/ 4295775 w 6019800"/>
              <a:gd name="connsiteY1" fmla="*/ 0 h 838200"/>
              <a:gd name="connsiteX2" fmla="*/ 5229225 w 6019800"/>
              <a:gd name="connsiteY2" fmla="*/ 9525 h 838200"/>
              <a:gd name="connsiteX3" fmla="*/ 6019800 w 6019800"/>
              <a:gd name="connsiteY3" fmla="*/ 0 h 838200"/>
              <a:gd name="connsiteX4" fmla="*/ 6019800 w 6019800"/>
              <a:gd name="connsiteY4" fmla="*/ 838200 h 838200"/>
              <a:gd name="connsiteX5" fmla="*/ 0 w 6019800"/>
              <a:gd name="connsiteY5" fmla="*/ 838200 h 838200"/>
              <a:gd name="connsiteX6" fmla="*/ 0 w 6019800"/>
              <a:gd name="connsiteY6" fmla="*/ 0 h 838200"/>
              <a:gd name="connsiteX0" fmla="*/ 0 w 6019800"/>
              <a:gd name="connsiteY0" fmla="*/ 0 h 838200"/>
              <a:gd name="connsiteX1" fmla="*/ 5029200 w 6019800"/>
              <a:gd name="connsiteY1" fmla="*/ 590550 h 838200"/>
              <a:gd name="connsiteX2" fmla="*/ 5229225 w 6019800"/>
              <a:gd name="connsiteY2" fmla="*/ 9525 h 838200"/>
              <a:gd name="connsiteX3" fmla="*/ 6019800 w 6019800"/>
              <a:gd name="connsiteY3" fmla="*/ 0 h 838200"/>
              <a:gd name="connsiteX4" fmla="*/ 6019800 w 6019800"/>
              <a:gd name="connsiteY4" fmla="*/ 838200 h 838200"/>
              <a:gd name="connsiteX5" fmla="*/ 0 w 6019800"/>
              <a:gd name="connsiteY5" fmla="*/ 838200 h 838200"/>
              <a:gd name="connsiteX6" fmla="*/ 0 w 6019800"/>
              <a:gd name="connsiteY6" fmla="*/ 0 h 838200"/>
              <a:gd name="connsiteX0" fmla="*/ 0 w 6019800"/>
              <a:gd name="connsiteY0" fmla="*/ 0 h 838200"/>
              <a:gd name="connsiteX1" fmla="*/ 5036959 w 6019800"/>
              <a:gd name="connsiteY1" fmla="*/ 619125 h 838200"/>
              <a:gd name="connsiteX2" fmla="*/ 5229225 w 6019800"/>
              <a:gd name="connsiteY2" fmla="*/ 9525 h 838200"/>
              <a:gd name="connsiteX3" fmla="*/ 6019800 w 6019800"/>
              <a:gd name="connsiteY3" fmla="*/ 0 h 838200"/>
              <a:gd name="connsiteX4" fmla="*/ 6019800 w 6019800"/>
              <a:gd name="connsiteY4" fmla="*/ 838200 h 838200"/>
              <a:gd name="connsiteX5" fmla="*/ 0 w 6019800"/>
              <a:gd name="connsiteY5" fmla="*/ 838200 h 838200"/>
              <a:gd name="connsiteX6" fmla="*/ 0 w 6019800"/>
              <a:gd name="connsiteY6"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800" h="838200">
                <a:moveTo>
                  <a:pt x="0" y="0"/>
                </a:moveTo>
                <a:lnTo>
                  <a:pt x="5036959" y="619125"/>
                </a:lnTo>
                <a:lnTo>
                  <a:pt x="5229225" y="9525"/>
                </a:lnTo>
                <a:lnTo>
                  <a:pt x="6019800" y="0"/>
                </a:lnTo>
                <a:lnTo>
                  <a:pt x="6019800" y="838200"/>
                </a:lnTo>
                <a:lnTo>
                  <a:pt x="0" y="838200"/>
                </a:lnTo>
                <a:lnTo>
                  <a:pt x="0" y="0"/>
                </a:lnTo>
                <a:close/>
              </a:path>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dirty="0">
              <a:solidFill>
                <a:srgbClr val="FFFFFF"/>
              </a:solidFill>
              <a:latin typeface="Arial" charset="0"/>
              <a:ea typeface="Arial Unicode MS" charset="0"/>
              <a:cs typeface="Arial Unicode MS" charset="0"/>
            </a:endParaRPr>
          </a:p>
        </p:txBody>
      </p:sp>
    </p:spTree>
    <p:extLst>
      <p:ext uri="{BB962C8B-B14F-4D97-AF65-F5344CB8AC3E}">
        <p14:creationId xmlns:p14="http://schemas.microsoft.com/office/powerpoint/2010/main" val="3267438722"/>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366D-D0A9-4001-A255-8371286D2539}"/>
              </a:ext>
            </a:extLst>
          </p:cNvPr>
          <p:cNvSpPr>
            <a:spLocks noGrp="1"/>
          </p:cNvSpPr>
          <p:nvPr>
            <p:ph type="title"/>
          </p:nvPr>
        </p:nvSpPr>
        <p:spPr>
          <a:xfrm>
            <a:off x="607485" y="152400"/>
            <a:ext cx="10968567" cy="611188"/>
          </a:xfrm>
        </p:spPr>
        <p:txBody>
          <a:bodyPr wrap="square" anchor="b">
            <a:normAutofit/>
          </a:bodyPr>
          <a:lstStyle/>
          <a:p>
            <a:r>
              <a:rPr lang="en-US" dirty="0"/>
              <a:t> PADU Implementation </a:t>
            </a:r>
          </a:p>
        </p:txBody>
      </p:sp>
      <p:sp>
        <p:nvSpPr>
          <p:cNvPr id="4" name="Slide Number Placeholder 3">
            <a:extLst>
              <a:ext uri="{FF2B5EF4-FFF2-40B4-BE49-F238E27FC236}">
                <a16:creationId xmlns:a16="http://schemas.microsoft.com/office/drawing/2014/main" id="{21B7A924-0499-4B96-99A7-8E2190E030C6}"/>
              </a:ext>
            </a:extLst>
          </p:cNvPr>
          <p:cNvSpPr>
            <a:spLocks noGrp="1"/>
          </p:cNvSpPr>
          <p:nvPr>
            <p:ph type="sldNum" sz="quarter" idx="10"/>
          </p:nvPr>
        </p:nvSpPr>
        <p:spPr>
          <a:xfrm>
            <a:off x="9114367" y="6543675"/>
            <a:ext cx="406400" cy="152400"/>
          </a:xfrm>
        </p:spPr>
        <p:txBody>
          <a:bodyPr wrap="square" anchor="t">
            <a:normAutofit/>
          </a:bodyPr>
          <a:lstStyle/>
          <a:p>
            <a:pPr>
              <a:spcAft>
                <a:spcPts val="600"/>
              </a:spcAft>
            </a:pPr>
            <a:fld id="{70052D27-44B3-4AFD-A2CB-4F52774337A8}" type="slidenum">
              <a:rPr lang="en-US" smtClean="0"/>
              <a:pPr>
                <a:spcAft>
                  <a:spcPts val="600"/>
                </a:spcAft>
              </a:pPr>
              <a:t>19</a:t>
            </a:fld>
            <a:endParaRPr lang="en-US"/>
          </a:p>
        </p:txBody>
      </p:sp>
      <p:graphicFrame>
        <p:nvGraphicFramePr>
          <p:cNvPr id="6" name="Content Placeholder 2">
            <a:extLst>
              <a:ext uri="{FF2B5EF4-FFF2-40B4-BE49-F238E27FC236}">
                <a16:creationId xmlns:a16="http://schemas.microsoft.com/office/drawing/2014/main" id="{C09733CA-14DF-E7FB-715F-B8564FD01FD1}"/>
              </a:ext>
            </a:extLst>
          </p:cNvPr>
          <p:cNvGraphicFramePr>
            <a:graphicFrameLocks noGrp="1"/>
          </p:cNvGraphicFramePr>
          <p:nvPr>
            <p:ph idx="1"/>
            <p:extLst>
              <p:ext uri="{D42A27DB-BD31-4B8C-83A1-F6EECF244321}">
                <p14:modId xmlns:p14="http://schemas.microsoft.com/office/powerpoint/2010/main" val="2785711993"/>
              </p:ext>
            </p:extLst>
          </p:nvPr>
        </p:nvGraphicFramePr>
        <p:xfrm>
          <a:off x="609601" y="990601"/>
          <a:ext cx="10970684"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023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ADA59-3B63-459D-BA4B-3D2F69CC6B21}"/>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What is Application Portfolio Rationalization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09D6B8-78AB-4DFA-A8F3-EB79DDAF5716}"/>
              </a:ext>
            </a:extLst>
          </p:cNvPr>
          <p:cNvSpPr>
            <a:spLocks noGrp="1"/>
          </p:cNvSpPr>
          <p:nvPr>
            <p:ph idx="1"/>
          </p:nvPr>
        </p:nvSpPr>
        <p:spPr>
          <a:xfrm>
            <a:off x="4447308" y="591344"/>
            <a:ext cx="6906491" cy="5585619"/>
          </a:xfrm>
        </p:spPr>
        <p:txBody>
          <a:bodyPr anchor="ctr">
            <a:normAutofit/>
          </a:bodyPr>
          <a:lstStyle/>
          <a:p>
            <a:r>
              <a:rPr lang="en-US" dirty="0"/>
              <a:t>It is a process of defining and classifying Applications into different categories(PADU)</a:t>
            </a:r>
          </a:p>
        </p:txBody>
      </p:sp>
    </p:spTree>
    <p:extLst>
      <p:ext uri="{BB962C8B-B14F-4D97-AF65-F5344CB8AC3E}">
        <p14:creationId xmlns:p14="http://schemas.microsoft.com/office/powerpoint/2010/main" val="189397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a:t>Application PADU Criteria</a:t>
            </a:r>
          </a:p>
        </p:txBody>
      </p:sp>
      <p:graphicFrame>
        <p:nvGraphicFramePr>
          <p:cNvPr id="7" name="Table 6"/>
          <p:cNvGraphicFramePr>
            <a:graphicFrameLocks noGrp="1"/>
          </p:cNvGraphicFramePr>
          <p:nvPr/>
        </p:nvGraphicFramePr>
        <p:xfrm>
          <a:off x="711200" y="1176467"/>
          <a:ext cx="10769603" cy="3809125"/>
        </p:xfrm>
        <a:graphic>
          <a:graphicData uri="http://schemas.openxmlformats.org/drawingml/2006/table">
            <a:tbl>
              <a:tblPr firstRow="1" bandRow="1">
                <a:tableStyleId>{5C22544A-7EE6-4342-B048-85BDC9FD1C3A}</a:tableStyleId>
              </a:tblPr>
              <a:tblGrid>
                <a:gridCol w="1067607">
                  <a:extLst>
                    <a:ext uri="{9D8B030D-6E8A-4147-A177-3AD203B41FA5}">
                      <a16:colId xmlns:a16="http://schemas.microsoft.com/office/drawing/2014/main" val="20000"/>
                    </a:ext>
                  </a:extLst>
                </a:gridCol>
                <a:gridCol w="2425499">
                  <a:extLst>
                    <a:ext uri="{9D8B030D-6E8A-4147-A177-3AD203B41FA5}">
                      <a16:colId xmlns:a16="http://schemas.microsoft.com/office/drawing/2014/main" val="20001"/>
                    </a:ext>
                  </a:extLst>
                </a:gridCol>
                <a:gridCol w="2425499">
                  <a:extLst>
                    <a:ext uri="{9D8B030D-6E8A-4147-A177-3AD203B41FA5}">
                      <a16:colId xmlns:a16="http://schemas.microsoft.com/office/drawing/2014/main" val="20002"/>
                    </a:ext>
                  </a:extLst>
                </a:gridCol>
                <a:gridCol w="2425499">
                  <a:extLst>
                    <a:ext uri="{9D8B030D-6E8A-4147-A177-3AD203B41FA5}">
                      <a16:colId xmlns:a16="http://schemas.microsoft.com/office/drawing/2014/main" val="20003"/>
                    </a:ext>
                  </a:extLst>
                </a:gridCol>
                <a:gridCol w="2425499">
                  <a:extLst>
                    <a:ext uri="{9D8B030D-6E8A-4147-A177-3AD203B41FA5}">
                      <a16:colId xmlns:a16="http://schemas.microsoft.com/office/drawing/2014/main" val="20004"/>
                    </a:ext>
                  </a:extLst>
                </a:gridCol>
              </a:tblGrid>
              <a:tr h="339267">
                <a:tc>
                  <a:txBody>
                    <a:bodyPr/>
                    <a:lstStyle/>
                    <a:p>
                      <a:r>
                        <a:rPr lang="en-US" sz="1400">
                          <a:latin typeface="+mn-lt"/>
                          <a:cs typeface="Calibri" panose="020F0502020204030204" pitchFamily="34" charset="0"/>
                        </a:rPr>
                        <a:t>Dimension</a:t>
                      </a:r>
                    </a:p>
                  </a:txBody>
                  <a:tcPr marL="68580" marR="68580" marT="25719" marB="25719" anchor="ctr">
                    <a:solidFill>
                      <a:srgbClr val="000000"/>
                    </a:solidFill>
                  </a:tcPr>
                </a:tc>
                <a:tc>
                  <a:txBody>
                    <a:bodyPr/>
                    <a:lstStyle/>
                    <a:p>
                      <a:pPr algn="ctr"/>
                      <a:r>
                        <a:rPr lang="en-US" sz="1400" dirty="0">
                          <a:latin typeface="+mn-lt"/>
                          <a:cs typeface="Calibri" panose="020F0502020204030204" pitchFamily="34" charset="0"/>
                        </a:rPr>
                        <a:t>(P)referred</a:t>
                      </a:r>
                      <a:r>
                        <a:rPr lang="en-US" sz="1400" baseline="0" dirty="0">
                          <a:latin typeface="+mn-lt"/>
                          <a:cs typeface="Calibri" panose="020F0502020204030204" pitchFamily="34" charset="0"/>
                        </a:rPr>
                        <a:t> &gt; Invest</a:t>
                      </a:r>
                      <a:endParaRPr lang="en-US" sz="1400" dirty="0">
                        <a:latin typeface="+mn-lt"/>
                        <a:cs typeface="Calibri" panose="020F0502020204030204" pitchFamily="34" charset="0"/>
                      </a:endParaRPr>
                    </a:p>
                  </a:txBody>
                  <a:tcPr marL="68580" marR="68580" marT="25719" marB="25719" anchor="ctr">
                    <a:solidFill>
                      <a:srgbClr val="428DDD"/>
                    </a:solidFill>
                  </a:tcPr>
                </a:tc>
                <a:tc>
                  <a:txBody>
                    <a:bodyPr/>
                    <a:lstStyle/>
                    <a:p>
                      <a:pPr algn="ctr"/>
                      <a:r>
                        <a:rPr lang="en-US" sz="1400" dirty="0">
                          <a:latin typeface="+mn-lt"/>
                          <a:cs typeface="Calibri" panose="020F0502020204030204" pitchFamily="34" charset="0"/>
                        </a:rPr>
                        <a:t>(A)</a:t>
                      </a:r>
                      <a:r>
                        <a:rPr lang="en-US" sz="1400" dirty="0" err="1">
                          <a:latin typeface="+mn-lt"/>
                          <a:cs typeface="Calibri" panose="020F0502020204030204" pitchFamily="34" charset="0"/>
                        </a:rPr>
                        <a:t>cceptable</a:t>
                      </a:r>
                      <a:r>
                        <a:rPr lang="en-US" sz="1400" dirty="0">
                          <a:latin typeface="+mn-lt"/>
                          <a:cs typeface="Calibri" panose="020F0502020204030204" pitchFamily="34" charset="0"/>
                        </a:rPr>
                        <a:t> &gt; Maintain</a:t>
                      </a:r>
                    </a:p>
                  </a:txBody>
                  <a:tcPr marL="68580" marR="68580" marT="25719" marB="25719" anchor="ctr">
                    <a:solidFill>
                      <a:srgbClr val="79C99F"/>
                    </a:solidFill>
                  </a:tcPr>
                </a:tc>
                <a:tc>
                  <a:txBody>
                    <a:bodyPr/>
                    <a:lstStyle/>
                    <a:p>
                      <a:pPr algn="ctr"/>
                      <a:r>
                        <a:rPr lang="en-US" sz="1400" dirty="0">
                          <a:latin typeface="+mn-lt"/>
                          <a:cs typeface="Calibri" panose="020F0502020204030204" pitchFamily="34" charset="0"/>
                        </a:rPr>
                        <a:t>(D)</a:t>
                      </a:r>
                      <a:r>
                        <a:rPr lang="en-US" sz="1400" dirty="0" err="1">
                          <a:latin typeface="+mn-lt"/>
                          <a:cs typeface="Calibri" panose="020F0502020204030204" pitchFamily="34" charset="0"/>
                        </a:rPr>
                        <a:t>iscouraged</a:t>
                      </a:r>
                      <a:r>
                        <a:rPr lang="en-US" sz="1400" dirty="0">
                          <a:latin typeface="+mn-lt"/>
                          <a:cs typeface="Calibri" panose="020F0502020204030204" pitchFamily="34" charset="0"/>
                        </a:rPr>
                        <a:t> &gt; Dis-Invest</a:t>
                      </a:r>
                    </a:p>
                  </a:txBody>
                  <a:tcPr marL="68580" marR="68580" marT="25719" marB="25719" anchor="ctr">
                    <a:solidFill>
                      <a:srgbClr val="F0B46B"/>
                    </a:solidFill>
                  </a:tcPr>
                </a:tc>
                <a:tc>
                  <a:txBody>
                    <a:bodyPr/>
                    <a:lstStyle/>
                    <a:p>
                      <a:pPr algn="ctr"/>
                      <a:r>
                        <a:rPr lang="en-US" sz="1400" dirty="0">
                          <a:latin typeface="+mn-lt"/>
                          <a:cs typeface="Calibri" panose="020F0502020204030204" pitchFamily="34" charset="0"/>
                        </a:rPr>
                        <a:t>(U)</a:t>
                      </a:r>
                      <a:r>
                        <a:rPr lang="en-US" sz="1400" dirty="0" err="1">
                          <a:latin typeface="+mn-lt"/>
                          <a:cs typeface="Calibri" panose="020F0502020204030204" pitchFamily="34" charset="0"/>
                        </a:rPr>
                        <a:t>nacceptable</a:t>
                      </a:r>
                      <a:r>
                        <a:rPr lang="en-US" sz="1400" baseline="0" dirty="0">
                          <a:latin typeface="+mn-lt"/>
                          <a:cs typeface="Calibri" panose="020F0502020204030204" pitchFamily="34" charset="0"/>
                        </a:rPr>
                        <a:t> &gt;</a:t>
                      </a:r>
                      <a:r>
                        <a:rPr lang="en-US" sz="1400" dirty="0">
                          <a:latin typeface="+mn-lt"/>
                          <a:cs typeface="Calibri" panose="020F0502020204030204" pitchFamily="34" charset="0"/>
                        </a:rPr>
                        <a:t> </a:t>
                      </a:r>
                      <a:r>
                        <a:rPr lang="en-US" sz="1400" dirty="0" err="1">
                          <a:latin typeface="+mn-lt"/>
                          <a:cs typeface="Calibri" panose="020F0502020204030204" pitchFamily="34" charset="0"/>
                        </a:rPr>
                        <a:t>Decomm</a:t>
                      </a:r>
                      <a:endParaRPr lang="en-US" sz="1400" dirty="0">
                        <a:latin typeface="+mn-lt"/>
                        <a:cs typeface="Calibri" panose="020F0502020204030204" pitchFamily="34" charset="0"/>
                      </a:endParaRPr>
                    </a:p>
                  </a:txBody>
                  <a:tcPr marL="68580" marR="68580" marT="25719" marB="25719" anchor="ctr">
                    <a:solidFill>
                      <a:srgbClr val="E85850"/>
                    </a:solidFill>
                  </a:tcPr>
                </a:tc>
                <a:extLst>
                  <a:ext uri="{0D108BD9-81ED-4DB2-BD59-A6C34878D82A}">
                    <a16:rowId xmlns:a16="http://schemas.microsoft.com/office/drawing/2014/main" val="10000"/>
                  </a:ext>
                </a:extLst>
              </a:tr>
              <a:tr h="1121624">
                <a:tc>
                  <a:txBody>
                    <a:bodyPr/>
                    <a:lstStyle/>
                    <a:p>
                      <a:pPr>
                        <a:lnSpc>
                          <a:spcPct val="90000"/>
                        </a:lnSpc>
                      </a:pPr>
                      <a:r>
                        <a:rPr lang="en-US" sz="1200" b="1" dirty="0">
                          <a:solidFill>
                            <a:srgbClr val="000000"/>
                          </a:solidFill>
                          <a:latin typeface="+mn-lt"/>
                          <a:cs typeface="Calibri" panose="020F0502020204030204" pitchFamily="34" charset="0"/>
                        </a:rPr>
                        <a:t>Technology PADU as an input</a:t>
                      </a: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Technologies</a:t>
                      </a:r>
                      <a:r>
                        <a:rPr lang="en-US" sz="1300" baseline="0">
                          <a:solidFill>
                            <a:srgbClr val="000000"/>
                          </a:solidFill>
                          <a:latin typeface="+mn-lt"/>
                          <a:cs typeface="Calibri" panose="020F0502020204030204" pitchFamily="34" charset="0"/>
                        </a:rPr>
                        <a:t> </a:t>
                      </a:r>
                      <a:r>
                        <a:rPr lang="en-US" sz="1300">
                          <a:solidFill>
                            <a:srgbClr val="000000"/>
                          </a:solidFill>
                          <a:latin typeface="+mn-lt"/>
                          <a:cs typeface="Calibri" panose="020F0502020204030204" pitchFamily="34" charset="0"/>
                        </a:rPr>
                        <a:t>supporting have</a:t>
                      </a:r>
                      <a:r>
                        <a:rPr lang="en-US" sz="1300" baseline="0">
                          <a:solidFill>
                            <a:srgbClr val="000000"/>
                          </a:solidFill>
                          <a:latin typeface="+mn-lt"/>
                          <a:cs typeface="Calibri" panose="020F0502020204030204" pitchFamily="34" charset="0"/>
                        </a:rPr>
                        <a:t>  mostly preferred Tech PADU rating</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aseline="0">
                          <a:solidFill>
                            <a:srgbClr val="000000"/>
                          </a:solidFill>
                          <a:latin typeface="+mn-lt"/>
                          <a:cs typeface="Calibri" panose="020F0502020204030204" pitchFamily="34" charset="0"/>
                        </a:rPr>
                        <a:t>Viable / strategic vendor fit for commercial software</a:t>
                      </a:r>
                      <a:endParaRPr lang="en-US" sz="130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Technologies</a:t>
                      </a:r>
                      <a:r>
                        <a:rPr lang="en-US" sz="1300" baseline="0">
                          <a:solidFill>
                            <a:srgbClr val="000000"/>
                          </a:solidFill>
                          <a:latin typeface="+mn-lt"/>
                          <a:cs typeface="Calibri" panose="020F0502020204030204" pitchFamily="34" charset="0"/>
                        </a:rPr>
                        <a:t> </a:t>
                      </a:r>
                      <a:r>
                        <a:rPr lang="en-US" sz="1300">
                          <a:solidFill>
                            <a:srgbClr val="000000"/>
                          </a:solidFill>
                          <a:latin typeface="+mn-lt"/>
                          <a:cs typeface="Calibri" panose="020F0502020204030204" pitchFamily="34" charset="0"/>
                        </a:rPr>
                        <a:t>supporting have</a:t>
                      </a:r>
                      <a:r>
                        <a:rPr lang="en-US" sz="1300" baseline="0">
                          <a:solidFill>
                            <a:srgbClr val="000000"/>
                          </a:solidFill>
                          <a:latin typeface="+mn-lt"/>
                          <a:cs typeface="Calibri" panose="020F0502020204030204" pitchFamily="34" charset="0"/>
                        </a:rPr>
                        <a:t>  a mix of P/A Tech PADU rating</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aseline="0">
                          <a:solidFill>
                            <a:srgbClr val="000000"/>
                          </a:solidFill>
                          <a:latin typeface="+mn-lt"/>
                          <a:cs typeface="Calibri" panose="020F0502020204030204" pitchFamily="34" charset="0"/>
                        </a:rPr>
                        <a:t>Financial stable vendor for commercial software</a:t>
                      </a:r>
                      <a:endParaRPr lang="en-US" sz="130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If app has</a:t>
                      </a:r>
                      <a:r>
                        <a:rPr lang="en-US" sz="1300" baseline="0">
                          <a:solidFill>
                            <a:srgbClr val="000000"/>
                          </a:solidFill>
                          <a:latin typeface="+mn-lt"/>
                          <a:cs typeface="Calibri" panose="020F0502020204030204" pitchFamily="34" charset="0"/>
                        </a:rPr>
                        <a:t> D tech supporting it, the app rated D if it cannot be modernized</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Vendor</a:t>
                      </a:r>
                      <a:r>
                        <a:rPr lang="en-US" sz="1300" b="0" baseline="0">
                          <a:solidFill>
                            <a:srgbClr val="000000"/>
                          </a:solidFill>
                          <a:latin typeface="+mn-lt"/>
                          <a:cs typeface="Calibri" panose="020F0502020204030204" pitchFamily="34" charset="0"/>
                        </a:rPr>
                        <a:t> strategically at odds with our overall architecture </a:t>
                      </a:r>
                      <a:r>
                        <a:rPr lang="en-US" sz="1300" baseline="0">
                          <a:solidFill>
                            <a:srgbClr val="000000"/>
                          </a:solidFill>
                          <a:latin typeface="+mn-lt"/>
                          <a:cs typeface="Calibri" panose="020F0502020204030204" pitchFamily="34" charset="0"/>
                        </a:rPr>
                        <a:t>for commercial software</a:t>
                      </a:r>
                      <a:endParaRPr lang="en-US" sz="130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If app has any</a:t>
                      </a:r>
                      <a:r>
                        <a:rPr lang="en-US" sz="1300" baseline="0">
                          <a:solidFill>
                            <a:srgbClr val="000000"/>
                          </a:solidFill>
                          <a:latin typeface="+mn-lt"/>
                          <a:cs typeface="Calibri" panose="020F0502020204030204" pitchFamily="34" charset="0"/>
                        </a:rPr>
                        <a:t> U tech supporting it, the app rated U if it cannot be modernized</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Vendor financially not</a:t>
                      </a:r>
                      <a:r>
                        <a:rPr lang="en-US" sz="1300" b="0" baseline="0">
                          <a:solidFill>
                            <a:srgbClr val="000000"/>
                          </a:solidFill>
                          <a:latin typeface="+mn-lt"/>
                          <a:cs typeface="Calibri" panose="020F0502020204030204" pitchFamily="34" charset="0"/>
                        </a:rPr>
                        <a:t> viable or out of business </a:t>
                      </a:r>
                      <a:r>
                        <a:rPr lang="en-US" sz="1300" baseline="0">
                          <a:solidFill>
                            <a:srgbClr val="000000"/>
                          </a:solidFill>
                          <a:latin typeface="+mn-lt"/>
                          <a:cs typeface="Calibri" panose="020F0502020204030204" pitchFamily="34" charset="0"/>
                        </a:rPr>
                        <a:t>for commercial software</a:t>
                      </a:r>
                      <a:endParaRPr lang="en-US" sz="130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extLst>
                  <a:ext uri="{0D108BD9-81ED-4DB2-BD59-A6C34878D82A}">
                    <a16:rowId xmlns:a16="http://schemas.microsoft.com/office/drawing/2014/main" val="10001"/>
                  </a:ext>
                </a:extLst>
              </a:tr>
              <a:tr h="915037">
                <a:tc>
                  <a:txBody>
                    <a:bodyPr/>
                    <a:lstStyle/>
                    <a:p>
                      <a:pPr>
                        <a:lnSpc>
                          <a:spcPct val="90000"/>
                        </a:lnSpc>
                      </a:pPr>
                      <a:r>
                        <a:rPr lang="en-US" sz="1200" b="1" baseline="0">
                          <a:solidFill>
                            <a:srgbClr val="000000"/>
                          </a:solidFill>
                          <a:latin typeface="+mn-lt"/>
                          <a:cs typeface="Calibri" panose="020F0502020204030204" pitchFamily="34" charset="0"/>
                        </a:rPr>
                        <a:t>Architecture Fit</a:t>
                      </a:r>
                      <a:endParaRPr lang="en-US" sz="1200" b="1">
                        <a:solidFill>
                          <a:srgbClr val="000000"/>
                        </a:solidFill>
                        <a:latin typeface="+mn-lt"/>
                        <a:cs typeface="Calibri" panose="020F0502020204030204" pitchFamily="34" charset="0"/>
                      </a:endParaRP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Modern/supported technology</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Integrates well with existing tools and processes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Systems meet Service Level Agreements most of the time. Underlying systems are in a monitored production environment</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May be stability issues or technical health issues with the underlying systems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Heritage technologies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Does not integrate with other tools and processes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a:solidFill>
                            <a:srgbClr val="000000"/>
                          </a:solidFill>
                          <a:latin typeface="+mn-lt"/>
                          <a:cs typeface="Calibri" panose="020F0502020204030204" pitchFamily="34" charset="0"/>
                        </a:rPr>
                        <a:t>End-of-life within 3 years</a:t>
                      </a:r>
                    </a:p>
                  </a:txBody>
                  <a:tcPr marL="34291" marR="34291" marT="25719" marB="25719">
                    <a:solidFill>
                      <a:schemeClr val="bg1">
                        <a:lumMod val="85000"/>
                      </a:schemeClr>
                    </a:solidFill>
                  </a:tcPr>
                </a:tc>
                <a:extLst>
                  <a:ext uri="{0D108BD9-81ED-4DB2-BD59-A6C34878D82A}">
                    <a16:rowId xmlns:a16="http://schemas.microsoft.com/office/drawing/2014/main" val="10002"/>
                  </a:ext>
                </a:extLst>
              </a:tr>
              <a:tr h="1433197">
                <a:tc>
                  <a:txBody>
                    <a:bodyPr/>
                    <a:lstStyle/>
                    <a:p>
                      <a:pPr>
                        <a:lnSpc>
                          <a:spcPct val="90000"/>
                        </a:lnSpc>
                      </a:pPr>
                      <a:r>
                        <a:rPr lang="en-US" sz="1200" b="1">
                          <a:solidFill>
                            <a:srgbClr val="000000"/>
                          </a:solidFill>
                          <a:latin typeface="+mn-lt"/>
                          <a:cs typeface="Calibri" panose="020F0502020204030204" pitchFamily="34" charset="0"/>
                        </a:rPr>
                        <a:t>Data Mgmt.</a:t>
                      </a: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All desired data is readily available when needed, with controlled high quality and robust metadata. It is appropriately structured for efficient and flexible use, is actively governed (e.g., master data management), </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Most data is readily available when needed, with key metadata attribution and little to no quality issues. It is partially governed, generally from an enterprise perspective, and meets most compliance needs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Data may not be readily available and metadata is not recorded. Determining where the data resides is time-intensive and dependent on knowing who to contact. </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Data does not exist within the organization and is not readily available externally.</a:t>
                      </a:r>
                    </a:p>
                  </a:txBody>
                  <a:tcPr marL="34291" marR="34291" marT="25719" marB="25719">
                    <a:solidFill>
                      <a:schemeClr val="bg1">
                        <a:lumMod val="85000"/>
                      </a:schemeClr>
                    </a:solidFill>
                  </a:tcPr>
                </a:tc>
                <a:extLst>
                  <a:ext uri="{0D108BD9-81ED-4DB2-BD59-A6C34878D82A}">
                    <a16:rowId xmlns:a16="http://schemas.microsoft.com/office/drawing/2014/main" val="10003"/>
                  </a:ext>
                </a:extLst>
              </a:tr>
            </a:tbl>
          </a:graphicData>
        </a:graphic>
      </p:graphicFrame>
      <p:sp>
        <p:nvSpPr>
          <p:cNvPr id="5" name="Slide Number Placeholder 2">
            <a:extLst>
              <a:ext uri="{FF2B5EF4-FFF2-40B4-BE49-F238E27FC236}">
                <a16:creationId xmlns:a16="http://schemas.microsoft.com/office/drawing/2014/main" id="{A830D746-070A-4142-8770-A0AEDA9B72B8}"/>
              </a:ext>
            </a:extLst>
          </p:cNvPr>
          <p:cNvSpPr txBox="1">
            <a:spLocks/>
          </p:cNvSpPr>
          <p:nvPr/>
        </p:nvSpPr>
        <p:spPr bwMode="gray">
          <a:xfrm>
            <a:off x="11713029" y="6517217"/>
            <a:ext cx="269967" cy="252943"/>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C7CA7E87-410D-4887-AABD-1ABCEA8A29CF}" type="slidenum">
              <a:rPr lang="en-US" sz="1067">
                <a:solidFill>
                  <a:srgbClr val="424242"/>
                </a:solidFill>
                <a:latin typeface="Arial" panose="020B0604020202020204"/>
              </a:rPr>
              <a:pPr defTabSz="1219170">
                <a:defRPr/>
              </a:pPr>
              <a:t>20</a:t>
            </a:fld>
            <a:endParaRPr lang="en-US" sz="1067">
              <a:solidFill>
                <a:srgbClr val="424242"/>
              </a:solidFill>
              <a:latin typeface="Arial" panose="020B0604020202020204"/>
            </a:endParaRPr>
          </a:p>
        </p:txBody>
      </p:sp>
    </p:spTree>
    <p:extLst>
      <p:ext uri="{BB962C8B-B14F-4D97-AF65-F5344CB8AC3E}">
        <p14:creationId xmlns:p14="http://schemas.microsoft.com/office/powerpoint/2010/main" val="1680769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A745-24F0-496B-9CF5-07A534198C23}"/>
              </a:ext>
            </a:extLst>
          </p:cNvPr>
          <p:cNvSpPr>
            <a:spLocks noGrp="1"/>
          </p:cNvSpPr>
          <p:nvPr>
            <p:ph type="title"/>
          </p:nvPr>
        </p:nvSpPr>
        <p:spPr/>
        <p:txBody>
          <a:bodyPr/>
          <a:lstStyle/>
          <a:p>
            <a:r>
              <a:rPr lang="en-US" dirty="0"/>
              <a:t>Business PADU Criteria</a:t>
            </a:r>
          </a:p>
        </p:txBody>
      </p:sp>
      <p:sp>
        <p:nvSpPr>
          <p:cNvPr id="3" name="Slide Number Placeholder 2">
            <a:extLst>
              <a:ext uri="{FF2B5EF4-FFF2-40B4-BE49-F238E27FC236}">
                <a16:creationId xmlns:a16="http://schemas.microsoft.com/office/drawing/2014/main" id="{6AC92280-4C16-4AD5-8349-EC690539D6F5}"/>
              </a:ext>
            </a:extLst>
          </p:cNvPr>
          <p:cNvSpPr>
            <a:spLocks noGrp="1"/>
          </p:cNvSpPr>
          <p:nvPr>
            <p:ph type="sldNum" sz="quarter" idx="12"/>
          </p:nvPr>
        </p:nvSpPr>
        <p:spPr/>
        <p:txBody>
          <a:bodyPr/>
          <a:lstStyle/>
          <a:p>
            <a:pPr defTabSz="1219170"/>
            <a:fld id="{3310D8EA-3107-4873-B9AB-DD7D3E79053A}" type="slidenum">
              <a:rPr lang="en-US">
                <a:solidFill>
                  <a:srgbClr val="55565A">
                    <a:tint val="75000"/>
                  </a:srgbClr>
                </a:solidFill>
                <a:latin typeface="Arial" panose="020B0604020202020204"/>
              </a:rPr>
              <a:pPr defTabSz="1219170"/>
              <a:t>21</a:t>
            </a:fld>
            <a:endParaRPr lang="en-US">
              <a:solidFill>
                <a:srgbClr val="55565A">
                  <a:tint val="75000"/>
                </a:srgbClr>
              </a:solidFill>
              <a:latin typeface="Arial" panose="020B0604020202020204"/>
            </a:endParaRPr>
          </a:p>
        </p:txBody>
      </p:sp>
      <p:sp>
        <p:nvSpPr>
          <p:cNvPr id="4" name="Footer Placeholder 3">
            <a:extLst>
              <a:ext uri="{FF2B5EF4-FFF2-40B4-BE49-F238E27FC236}">
                <a16:creationId xmlns:a16="http://schemas.microsoft.com/office/drawing/2014/main" id="{F5535032-82AD-4564-B74E-53523DAE6F08}"/>
              </a:ext>
            </a:extLst>
          </p:cNvPr>
          <p:cNvSpPr>
            <a:spLocks noGrp="1"/>
          </p:cNvSpPr>
          <p:nvPr>
            <p:ph type="ftr" sz="quarter" idx="3"/>
          </p:nvPr>
        </p:nvSpPr>
        <p:spPr/>
        <p:txBody>
          <a:bodyPr/>
          <a:lstStyle/>
          <a:p>
            <a:pPr defTabSz="1219170"/>
            <a:r>
              <a:rPr lang="en-US">
                <a:solidFill>
                  <a:srgbClr val="55565A">
                    <a:tint val="75000"/>
                  </a:srgbClr>
                </a:solidFill>
                <a:latin typeface="Arial" panose="020B0604020202020204"/>
              </a:rPr>
              <a:t>Confidential property of Optum. Do not distribute or reproduce without express permission from Optum.</a:t>
            </a:r>
          </a:p>
        </p:txBody>
      </p:sp>
      <p:graphicFrame>
        <p:nvGraphicFramePr>
          <p:cNvPr id="5" name="Table 4">
            <a:extLst>
              <a:ext uri="{FF2B5EF4-FFF2-40B4-BE49-F238E27FC236}">
                <a16:creationId xmlns:a16="http://schemas.microsoft.com/office/drawing/2014/main" id="{67F2C9B8-5EE1-4B1F-85EF-4F3F875188D8}"/>
              </a:ext>
            </a:extLst>
          </p:cNvPr>
          <p:cNvGraphicFramePr>
            <a:graphicFrameLocks noGrp="1"/>
          </p:cNvGraphicFramePr>
          <p:nvPr/>
        </p:nvGraphicFramePr>
        <p:xfrm>
          <a:off x="711200" y="1176467"/>
          <a:ext cx="10769603" cy="4378046"/>
        </p:xfrm>
        <a:graphic>
          <a:graphicData uri="http://schemas.openxmlformats.org/drawingml/2006/table">
            <a:tbl>
              <a:tblPr firstRow="1" bandRow="1">
                <a:tableStyleId>{5C22544A-7EE6-4342-B048-85BDC9FD1C3A}</a:tableStyleId>
              </a:tblPr>
              <a:tblGrid>
                <a:gridCol w="1067607">
                  <a:extLst>
                    <a:ext uri="{9D8B030D-6E8A-4147-A177-3AD203B41FA5}">
                      <a16:colId xmlns:a16="http://schemas.microsoft.com/office/drawing/2014/main" val="20000"/>
                    </a:ext>
                  </a:extLst>
                </a:gridCol>
                <a:gridCol w="2425499">
                  <a:extLst>
                    <a:ext uri="{9D8B030D-6E8A-4147-A177-3AD203B41FA5}">
                      <a16:colId xmlns:a16="http://schemas.microsoft.com/office/drawing/2014/main" val="20001"/>
                    </a:ext>
                  </a:extLst>
                </a:gridCol>
                <a:gridCol w="2425499">
                  <a:extLst>
                    <a:ext uri="{9D8B030D-6E8A-4147-A177-3AD203B41FA5}">
                      <a16:colId xmlns:a16="http://schemas.microsoft.com/office/drawing/2014/main" val="20002"/>
                    </a:ext>
                  </a:extLst>
                </a:gridCol>
                <a:gridCol w="2425499">
                  <a:extLst>
                    <a:ext uri="{9D8B030D-6E8A-4147-A177-3AD203B41FA5}">
                      <a16:colId xmlns:a16="http://schemas.microsoft.com/office/drawing/2014/main" val="20003"/>
                    </a:ext>
                  </a:extLst>
                </a:gridCol>
                <a:gridCol w="2425499">
                  <a:extLst>
                    <a:ext uri="{9D8B030D-6E8A-4147-A177-3AD203B41FA5}">
                      <a16:colId xmlns:a16="http://schemas.microsoft.com/office/drawing/2014/main" val="20004"/>
                    </a:ext>
                  </a:extLst>
                </a:gridCol>
              </a:tblGrid>
              <a:tr h="339267">
                <a:tc>
                  <a:txBody>
                    <a:bodyPr/>
                    <a:lstStyle/>
                    <a:p>
                      <a:r>
                        <a:rPr lang="en-US" sz="1400">
                          <a:latin typeface="+mn-lt"/>
                          <a:cs typeface="Calibri" panose="020F0502020204030204" pitchFamily="34" charset="0"/>
                        </a:rPr>
                        <a:t>Dimension</a:t>
                      </a:r>
                    </a:p>
                  </a:txBody>
                  <a:tcPr marL="68580" marR="68580" marT="25719" marB="25719" anchor="ctr">
                    <a:solidFill>
                      <a:srgbClr val="000000"/>
                    </a:solidFill>
                  </a:tcPr>
                </a:tc>
                <a:tc>
                  <a:txBody>
                    <a:bodyPr/>
                    <a:lstStyle/>
                    <a:p>
                      <a:pPr algn="ctr"/>
                      <a:r>
                        <a:rPr lang="en-US" sz="1400" dirty="0">
                          <a:latin typeface="+mn-lt"/>
                          <a:cs typeface="Calibri" panose="020F0502020204030204" pitchFamily="34" charset="0"/>
                        </a:rPr>
                        <a:t>(P)referred</a:t>
                      </a:r>
                      <a:r>
                        <a:rPr lang="en-US" sz="1400" baseline="0" dirty="0">
                          <a:latin typeface="+mn-lt"/>
                          <a:cs typeface="Calibri" panose="020F0502020204030204" pitchFamily="34" charset="0"/>
                        </a:rPr>
                        <a:t> &gt; Invest</a:t>
                      </a:r>
                      <a:endParaRPr lang="en-US" sz="1400" dirty="0">
                        <a:latin typeface="+mn-lt"/>
                        <a:cs typeface="Calibri" panose="020F0502020204030204" pitchFamily="34" charset="0"/>
                      </a:endParaRPr>
                    </a:p>
                  </a:txBody>
                  <a:tcPr marL="68580" marR="68580" marT="25719" marB="25719" anchor="ctr">
                    <a:solidFill>
                      <a:srgbClr val="428DDD"/>
                    </a:solidFill>
                  </a:tcPr>
                </a:tc>
                <a:tc>
                  <a:txBody>
                    <a:bodyPr/>
                    <a:lstStyle/>
                    <a:p>
                      <a:pPr algn="ctr"/>
                      <a:r>
                        <a:rPr lang="en-US" sz="1400" dirty="0">
                          <a:latin typeface="+mn-lt"/>
                          <a:cs typeface="Calibri" panose="020F0502020204030204" pitchFamily="34" charset="0"/>
                        </a:rPr>
                        <a:t>(A)</a:t>
                      </a:r>
                      <a:r>
                        <a:rPr lang="en-US" sz="1400" dirty="0" err="1">
                          <a:latin typeface="+mn-lt"/>
                          <a:cs typeface="Calibri" panose="020F0502020204030204" pitchFamily="34" charset="0"/>
                        </a:rPr>
                        <a:t>cceptable</a:t>
                      </a:r>
                      <a:r>
                        <a:rPr lang="en-US" sz="1400" dirty="0">
                          <a:latin typeface="+mn-lt"/>
                          <a:cs typeface="Calibri" panose="020F0502020204030204" pitchFamily="34" charset="0"/>
                        </a:rPr>
                        <a:t> &gt; Maintain</a:t>
                      </a:r>
                    </a:p>
                  </a:txBody>
                  <a:tcPr marL="68580" marR="68580" marT="25719" marB="25719" anchor="ctr">
                    <a:solidFill>
                      <a:srgbClr val="79C99F"/>
                    </a:solidFill>
                  </a:tcPr>
                </a:tc>
                <a:tc>
                  <a:txBody>
                    <a:bodyPr/>
                    <a:lstStyle/>
                    <a:p>
                      <a:pPr algn="ctr"/>
                      <a:r>
                        <a:rPr lang="en-US" sz="1400" dirty="0">
                          <a:latin typeface="+mn-lt"/>
                          <a:cs typeface="Calibri" panose="020F0502020204030204" pitchFamily="34" charset="0"/>
                        </a:rPr>
                        <a:t>(D)</a:t>
                      </a:r>
                      <a:r>
                        <a:rPr lang="en-US" sz="1400" dirty="0" err="1">
                          <a:latin typeface="+mn-lt"/>
                          <a:cs typeface="Calibri" panose="020F0502020204030204" pitchFamily="34" charset="0"/>
                        </a:rPr>
                        <a:t>iscouraged</a:t>
                      </a:r>
                      <a:r>
                        <a:rPr lang="en-US" sz="1400" dirty="0">
                          <a:latin typeface="+mn-lt"/>
                          <a:cs typeface="Calibri" panose="020F0502020204030204" pitchFamily="34" charset="0"/>
                        </a:rPr>
                        <a:t> &gt; Dis-Invest</a:t>
                      </a:r>
                    </a:p>
                  </a:txBody>
                  <a:tcPr marL="68580" marR="68580" marT="25719" marB="25719" anchor="ctr">
                    <a:solidFill>
                      <a:srgbClr val="F0B46B"/>
                    </a:solidFill>
                  </a:tcPr>
                </a:tc>
                <a:tc>
                  <a:txBody>
                    <a:bodyPr/>
                    <a:lstStyle/>
                    <a:p>
                      <a:pPr algn="ctr"/>
                      <a:r>
                        <a:rPr lang="en-US" sz="1400" dirty="0">
                          <a:latin typeface="+mn-lt"/>
                          <a:cs typeface="Calibri" panose="020F0502020204030204" pitchFamily="34" charset="0"/>
                        </a:rPr>
                        <a:t>(U)</a:t>
                      </a:r>
                      <a:r>
                        <a:rPr lang="en-US" sz="1400" dirty="0" err="1">
                          <a:latin typeface="+mn-lt"/>
                          <a:cs typeface="Calibri" panose="020F0502020204030204" pitchFamily="34" charset="0"/>
                        </a:rPr>
                        <a:t>nacceptable</a:t>
                      </a:r>
                      <a:r>
                        <a:rPr lang="en-US" sz="1400" baseline="0" dirty="0">
                          <a:latin typeface="+mn-lt"/>
                          <a:cs typeface="Calibri" panose="020F0502020204030204" pitchFamily="34" charset="0"/>
                        </a:rPr>
                        <a:t> &gt;</a:t>
                      </a:r>
                      <a:r>
                        <a:rPr lang="en-US" sz="1400" dirty="0">
                          <a:latin typeface="+mn-lt"/>
                          <a:cs typeface="Calibri" panose="020F0502020204030204" pitchFamily="34" charset="0"/>
                        </a:rPr>
                        <a:t> </a:t>
                      </a:r>
                      <a:r>
                        <a:rPr lang="en-US" sz="1400" dirty="0" err="1">
                          <a:latin typeface="+mn-lt"/>
                          <a:cs typeface="Calibri" panose="020F0502020204030204" pitchFamily="34" charset="0"/>
                        </a:rPr>
                        <a:t>Decomm</a:t>
                      </a:r>
                      <a:endParaRPr lang="en-US" sz="1400" dirty="0">
                        <a:latin typeface="+mn-lt"/>
                        <a:cs typeface="Calibri" panose="020F0502020204030204" pitchFamily="34" charset="0"/>
                      </a:endParaRPr>
                    </a:p>
                  </a:txBody>
                  <a:tcPr marL="68580" marR="68580" marT="25719" marB="25719" anchor="ctr">
                    <a:solidFill>
                      <a:srgbClr val="E85850"/>
                    </a:solidFill>
                  </a:tcPr>
                </a:tc>
                <a:extLst>
                  <a:ext uri="{0D108BD9-81ED-4DB2-BD59-A6C34878D82A}">
                    <a16:rowId xmlns:a16="http://schemas.microsoft.com/office/drawing/2014/main" val="10000"/>
                  </a:ext>
                </a:extLst>
              </a:tr>
              <a:tr h="2293411">
                <a:tc>
                  <a:txBody>
                    <a:bodyPr/>
                    <a:lstStyle/>
                    <a:p>
                      <a:pPr>
                        <a:lnSpc>
                          <a:spcPct val="90000"/>
                        </a:lnSpc>
                      </a:pPr>
                      <a:r>
                        <a:rPr lang="en-US" sz="1200" b="1" dirty="0">
                          <a:solidFill>
                            <a:srgbClr val="000000"/>
                          </a:solidFill>
                          <a:latin typeface="+mn-lt"/>
                          <a:cs typeface="Calibri" panose="020F0502020204030204" pitchFamily="34" charset="0"/>
                        </a:rPr>
                        <a:t>User Interface and UI/UX </a:t>
                      </a: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Easy to Navigate</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Above 95% usage of all existing features </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Self explanatory and Training and adoption is less costly</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Not on legacy platform</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No requirement for wrappers, BIOTS on top of this application </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Moderate to easy navigation</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Above 75% usage of all existing features </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Needs some training for new users and operations to adopt.</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Not on legacy platform</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Minimal requirement for wrappers, BIOTS on top of this application </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Challenges with navigation</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Less than 50% usage of all existing features </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Lot of dependency with expertise talent to operate this product/Features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On legacy platform</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Dependency with wrappers and BIOTS on top of this application </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Issues with some features and with navigation</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Less than 50% usage of all existing features </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Lot of dependency with expertise talent to operate this product/Features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On legacy platform</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Dependency with wrappers and BIOTS on top of this application </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endParaRPr lang="en-US" sz="1300" dirty="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extLst>
                  <a:ext uri="{0D108BD9-81ED-4DB2-BD59-A6C34878D82A}">
                    <a16:rowId xmlns:a16="http://schemas.microsoft.com/office/drawing/2014/main" val="10001"/>
                  </a:ext>
                </a:extLst>
              </a:tr>
              <a:tr h="742317">
                <a:tc>
                  <a:txBody>
                    <a:bodyPr/>
                    <a:lstStyle/>
                    <a:p>
                      <a:pPr>
                        <a:lnSpc>
                          <a:spcPct val="90000"/>
                        </a:lnSpc>
                      </a:pPr>
                      <a:r>
                        <a:rPr lang="en-US" sz="1200" b="1" baseline="0" dirty="0">
                          <a:solidFill>
                            <a:srgbClr val="000000"/>
                          </a:solidFill>
                          <a:latin typeface="+mn-lt"/>
                          <a:cs typeface="Calibri" panose="020F0502020204030204" pitchFamily="34" charset="0"/>
                        </a:rPr>
                        <a:t>TAT of new features</a:t>
                      </a:r>
                      <a:endParaRPr lang="en-US" sz="1200" b="1" dirty="0">
                        <a:solidFill>
                          <a:srgbClr val="000000"/>
                        </a:solidFill>
                        <a:latin typeface="+mn-lt"/>
                        <a:cs typeface="Calibri" panose="020F0502020204030204" pitchFamily="34" charset="0"/>
                      </a:endParaRP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Less than two weeks of TAT for new features to be in production</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Less than 4 weeks of TAT for new features to be in production</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Lot of complexity to modify the features and takes more than 12 weeks to make changes to the features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b="0" dirty="0">
                          <a:solidFill>
                            <a:srgbClr val="000000"/>
                          </a:solidFill>
                          <a:latin typeface="+mn-lt"/>
                          <a:cs typeface="Calibri" panose="020F0502020204030204" pitchFamily="34" charset="0"/>
                        </a:rPr>
                        <a:t>More than 6 months to make the changes to the features</a:t>
                      </a:r>
                    </a:p>
                  </a:txBody>
                  <a:tcPr marL="34291" marR="34291" marT="25719" marB="25719">
                    <a:solidFill>
                      <a:schemeClr val="bg1">
                        <a:lumMod val="85000"/>
                      </a:schemeClr>
                    </a:solidFill>
                  </a:tcPr>
                </a:tc>
                <a:extLst>
                  <a:ext uri="{0D108BD9-81ED-4DB2-BD59-A6C34878D82A}">
                    <a16:rowId xmlns:a16="http://schemas.microsoft.com/office/drawing/2014/main" val="10002"/>
                  </a:ext>
                </a:extLst>
              </a:tr>
              <a:tr h="545213">
                <a:tc>
                  <a:txBody>
                    <a:bodyPr/>
                    <a:lstStyle/>
                    <a:p>
                      <a:pPr>
                        <a:lnSpc>
                          <a:spcPct val="90000"/>
                        </a:lnSpc>
                      </a:pPr>
                      <a:r>
                        <a:rPr lang="en-US" sz="1200" b="1" dirty="0">
                          <a:solidFill>
                            <a:srgbClr val="000000"/>
                          </a:solidFill>
                          <a:latin typeface="+mn-lt"/>
                          <a:cs typeface="Calibri" panose="020F0502020204030204" pitchFamily="34" charset="0"/>
                        </a:rPr>
                        <a:t>Business</a:t>
                      </a:r>
                      <a:r>
                        <a:rPr lang="en-US" sz="1200" b="1" baseline="0" dirty="0">
                          <a:solidFill>
                            <a:srgbClr val="000000"/>
                          </a:solidFill>
                          <a:latin typeface="+mn-lt"/>
                          <a:cs typeface="Calibri" panose="020F0502020204030204" pitchFamily="34" charset="0"/>
                        </a:rPr>
                        <a:t> </a:t>
                      </a:r>
                      <a:r>
                        <a:rPr lang="en-US" sz="1200" b="1" dirty="0">
                          <a:solidFill>
                            <a:srgbClr val="000000"/>
                          </a:solidFill>
                          <a:latin typeface="+mn-lt"/>
                          <a:cs typeface="Calibri" panose="020F0502020204030204" pitchFamily="34" charset="0"/>
                        </a:rPr>
                        <a:t>Functional Fit</a:t>
                      </a:r>
                    </a:p>
                  </a:txBody>
                  <a:tcPr marL="68580"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90-100% fit to functional business requirements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80-90% fit to functional business requirements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50-70% fit to functional business requirements</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&lt;50% fit to functional business requirements</a:t>
                      </a:r>
                    </a:p>
                  </a:txBody>
                  <a:tcPr marL="34291" marR="34291" marT="25719" marB="25719">
                    <a:solidFill>
                      <a:schemeClr val="bg1">
                        <a:lumMod val="85000"/>
                      </a:schemeClr>
                    </a:solidFill>
                  </a:tcPr>
                </a:tc>
                <a:extLst>
                  <a:ext uri="{0D108BD9-81ED-4DB2-BD59-A6C34878D82A}">
                    <a16:rowId xmlns:a16="http://schemas.microsoft.com/office/drawing/2014/main" val="10004"/>
                  </a:ext>
                </a:extLst>
              </a:tr>
              <a:tr h="457837">
                <a:tc>
                  <a:txBody>
                    <a:bodyPr/>
                    <a:lstStyle/>
                    <a:p>
                      <a:pPr>
                        <a:lnSpc>
                          <a:spcPct val="90000"/>
                        </a:lnSpc>
                      </a:pPr>
                      <a:r>
                        <a:rPr lang="en-US" sz="1200" b="1" dirty="0">
                          <a:solidFill>
                            <a:srgbClr val="000000"/>
                          </a:solidFill>
                          <a:latin typeface="+mn-lt"/>
                          <a:cs typeface="Calibri" panose="020F0502020204030204" pitchFamily="34" charset="0"/>
                        </a:rPr>
                        <a:t>Total cost</a:t>
                      </a:r>
                      <a:r>
                        <a:rPr lang="en-US" sz="1200" b="1" baseline="0" dirty="0">
                          <a:solidFill>
                            <a:srgbClr val="000000"/>
                          </a:solidFill>
                          <a:latin typeface="+mn-lt"/>
                          <a:cs typeface="Calibri" panose="020F0502020204030204" pitchFamily="34" charset="0"/>
                        </a:rPr>
                        <a:t> of ownership</a:t>
                      </a:r>
                      <a:endParaRPr lang="en-US" sz="1200" b="1" dirty="0">
                        <a:solidFill>
                          <a:srgbClr val="000000"/>
                        </a:solidFill>
                        <a:latin typeface="+mn-lt"/>
                        <a:cs typeface="Calibri" panose="020F0502020204030204" pitchFamily="34" charset="0"/>
                      </a:endParaRPr>
                    </a:p>
                  </a:txBody>
                  <a:tcPr marL="68580" marR="34291" marT="25719" marB="25719">
                    <a:solidFill>
                      <a:schemeClr val="bg1">
                        <a:lumMod val="85000"/>
                      </a:schemeClr>
                    </a:solidFill>
                  </a:tcPr>
                </a:tc>
                <a:tc>
                  <a:txBody>
                    <a:bodyPr/>
                    <a:lstStyle/>
                    <a:p>
                      <a:pPr marL="171450" indent="-171450">
                        <a:buFont typeface="Arial" panose="020B0604020202020204" pitchFamily="34" charset="0"/>
                        <a:buChar char="•"/>
                      </a:pPr>
                      <a:r>
                        <a:rPr lang="en-US" sz="1300">
                          <a:solidFill>
                            <a:srgbClr val="000000"/>
                          </a:solidFill>
                          <a:latin typeface="+mn-lt"/>
                          <a:cs typeface="Calibri" panose="020F0502020204030204" pitchFamily="34" charset="0"/>
                        </a:rPr>
                        <a:t>Excellent, well below Market Cost</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Good, slightly below Market Cost</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a:solidFill>
                            <a:srgbClr val="000000"/>
                          </a:solidFill>
                          <a:latin typeface="+mn-lt"/>
                          <a:cs typeface="Calibri" panose="020F0502020204030204" pitchFamily="34" charset="0"/>
                        </a:rPr>
                        <a:t>Fair, above Market Cost</a:t>
                      </a:r>
                      <a:endParaRPr lang="en-US" sz="1300" b="0">
                        <a:solidFill>
                          <a:srgbClr val="000000"/>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1300" dirty="0">
                          <a:solidFill>
                            <a:srgbClr val="000000"/>
                          </a:solidFill>
                          <a:latin typeface="+mn-lt"/>
                          <a:cs typeface="Calibri" panose="020F0502020204030204" pitchFamily="34" charset="0"/>
                        </a:rPr>
                        <a:t>Poor, well above Market Cost</a:t>
                      </a:r>
                    </a:p>
                  </a:txBody>
                  <a:tcPr marL="34291" marR="34291" marT="25719" marB="25719">
                    <a:solidFill>
                      <a:schemeClr val="bg1">
                        <a:lumMod val="8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218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dirty="0"/>
              <a:t>Commercial Software PADU Criteria</a:t>
            </a:r>
          </a:p>
        </p:txBody>
      </p:sp>
      <p:graphicFrame>
        <p:nvGraphicFramePr>
          <p:cNvPr id="6" name="Table 5"/>
          <p:cNvGraphicFramePr>
            <a:graphicFrameLocks noGrp="1"/>
          </p:cNvGraphicFramePr>
          <p:nvPr/>
        </p:nvGraphicFramePr>
        <p:xfrm>
          <a:off x="1016001" y="1220444"/>
          <a:ext cx="10566403" cy="5183067"/>
        </p:xfrm>
        <a:graphic>
          <a:graphicData uri="http://schemas.openxmlformats.org/drawingml/2006/table">
            <a:tbl>
              <a:tblPr firstRow="1" bandRow="1">
                <a:tableStyleId>{5C22544A-7EE6-4342-B048-85BDC9FD1C3A}</a:tableStyleId>
              </a:tblPr>
              <a:tblGrid>
                <a:gridCol w="1047463">
                  <a:extLst>
                    <a:ext uri="{9D8B030D-6E8A-4147-A177-3AD203B41FA5}">
                      <a16:colId xmlns:a16="http://schemas.microsoft.com/office/drawing/2014/main" val="20000"/>
                    </a:ext>
                  </a:extLst>
                </a:gridCol>
                <a:gridCol w="2379735">
                  <a:extLst>
                    <a:ext uri="{9D8B030D-6E8A-4147-A177-3AD203B41FA5}">
                      <a16:colId xmlns:a16="http://schemas.microsoft.com/office/drawing/2014/main" val="20001"/>
                    </a:ext>
                  </a:extLst>
                </a:gridCol>
                <a:gridCol w="2379735">
                  <a:extLst>
                    <a:ext uri="{9D8B030D-6E8A-4147-A177-3AD203B41FA5}">
                      <a16:colId xmlns:a16="http://schemas.microsoft.com/office/drawing/2014/main" val="20002"/>
                    </a:ext>
                  </a:extLst>
                </a:gridCol>
                <a:gridCol w="2379735">
                  <a:extLst>
                    <a:ext uri="{9D8B030D-6E8A-4147-A177-3AD203B41FA5}">
                      <a16:colId xmlns:a16="http://schemas.microsoft.com/office/drawing/2014/main" val="20003"/>
                    </a:ext>
                  </a:extLst>
                </a:gridCol>
                <a:gridCol w="2379735">
                  <a:extLst>
                    <a:ext uri="{9D8B030D-6E8A-4147-A177-3AD203B41FA5}">
                      <a16:colId xmlns:a16="http://schemas.microsoft.com/office/drawing/2014/main" val="20004"/>
                    </a:ext>
                  </a:extLst>
                </a:gridCol>
              </a:tblGrid>
              <a:tr h="376557">
                <a:tc>
                  <a:txBody>
                    <a:bodyPr/>
                    <a:lstStyle/>
                    <a:p>
                      <a:r>
                        <a:rPr lang="en-US" sz="1100">
                          <a:latin typeface="+mn-lt"/>
                          <a:cs typeface="Calibri" panose="020F0502020204030204" pitchFamily="34" charset="0"/>
                        </a:rPr>
                        <a:t>Dimension</a:t>
                      </a:r>
                    </a:p>
                  </a:txBody>
                  <a:tcPr marL="68580" marR="68580" marT="25719" marB="2571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0000"/>
                    </a:solidFill>
                  </a:tcPr>
                </a:tc>
                <a:tc>
                  <a:txBody>
                    <a:bodyPr/>
                    <a:lstStyle/>
                    <a:p>
                      <a:pPr algn="ctr"/>
                      <a:r>
                        <a:rPr lang="en-US" sz="1100" dirty="0">
                          <a:latin typeface="+mn-lt"/>
                          <a:cs typeface="Calibri" panose="020F0502020204030204" pitchFamily="34" charset="0"/>
                        </a:rPr>
                        <a:t>Preferred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cs typeface="Calibri" panose="020F0502020204030204" pitchFamily="34" charset="0"/>
                        </a:rPr>
                        <a:t>SALES</a:t>
                      </a:r>
                      <a:r>
                        <a:rPr lang="en-US" sz="1100" baseline="0" dirty="0">
                          <a:latin typeface="+mn-lt"/>
                          <a:cs typeface="Calibri" panose="020F0502020204030204" pitchFamily="34" charset="0"/>
                        </a:rPr>
                        <a:t> VERSION</a:t>
                      </a:r>
                    </a:p>
                  </a:txBody>
                  <a:tcPr marL="68580" marR="68580" marT="25719" marB="2571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428DDD"/>
                    </a:solidFill>
                  </a:tcPr>
                </a:tc>
                <a:tc>
                  <a:txBody>
                    <a:bodyPr/>
                    <a:lstStyle/>
                    <a:p>
                      <a:pPr algn="ctr"/>
                      <a:r>
                        <a:rPr lang="en-US" sz="1100" dirty="0">
                          <a:latin typeface="+mn-lt"/>
                          <a:cs typeface="Calibri" panose="020F0502020204030204" pitchFamily="34" charset="0"/>
                        </a:rPr>
                        <a:t>Acceptable</a:t>
                      </a:r>
                    </a:p>
                    <a:p>
                      <a:pPr algn="ctr"/>
                      <a:r>
                        <a:rPr lang="en-US" sz="1100" dirty="0">
                          <a:latin typeface="+mn-lt"/>
                          <a:cs typeface="Calibri" panose="020F0502020204030204" pitchFamily="34" charset="0"/>
                        </a:rPr>
                        <a:t>SUPPORTED</a:t>
                      </a:r>
                    </a:p>
                  </a:txBody>
                  <a:tcPr marL="68580" marR="68580" marT="25719" marB="2571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79C99F"/>
                    </a:solidFill>
                  </a:tcPr>
                </a:tc>
                <a:tc>
                  <a:txBody>
                    <a:bodyPr/>
                    <a:lstStyle/>
                    <a:p>
                      <a:pPr algn="ctr"/>
                      <a:r>
                        <a:rPr lang="en-US" sz="1100" dirty="0">
                          <a:latin typeface="+mn-lt"/>
                          <a:cs typeface="Calibri" panose="020F0502020204030204" pitchFamily="34" charset="0"/>
                        </a:rPr>
                        <a:t>Discouraged</a:t>
                      </a:r>
                    </a:p>
                    <a:p>
                      <a:pPr algn="ctr"/>
                      <a:r>
                        <a:rPr lang="en-US" sz="1100" dirty="0">
                          <a:latin typeface="+mn-lt"/>
                          <a:cs typeface="Calibri" panose="020F0502020204030204" pitchFamily="34" charset="0"/>
                        </a:rPr>
                        <a:t>EXTENDED </a:t>
                      </a:r>
                      <a:r>
                        <a:rPr lang="en-US" sz="1100" baseline="0" dirty="0">
                          <a:latin typeface="+mn-lt"/>
                          <a:cs typeface="Calibri" panose="020F0502020204030204" pitchFamily="34" charset="0"/>
                        </a:rPr>
                        <a:t>SUPPORT</a:t>
                      </a:r>
                      <a:endParaRPr lang="en-US" sz="1100" dirty="0">
                        <a:latin typeface="+mn-lt"/>
                        <a:cs typeface="Calibri" panose="020F0502020204030204" pitchFamily="34" charset="0"/>
                      </a:endParaRPr>
                    </a:p>
                  </a:txBody>
                  <a:tcPr marL="68580" marR="68580" marT="25719" marB="2571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0B46B"/>
                    </a:solidFill>
                  </a:tcPr>
                </a:tc>
                <a:tc>
                  <a:txBody>
                    <a:bodyPr/>
                    <a:lstStyle/>
                    <a:p>
                      <a:pPr algn="ctr"/>
                      <a:r>
                        <a:rPr lang="en-US" sz="1100" dirty="0">
                          <a:latin typeface="+mn-lt"/>
                          <a:cs typeface="Calibri" panose="020F0502020204030204" pitchFamily="34" charset="0"/>
                        </a:rPr>
                        <a:t>Unacceptable</a:t>
                      </a:r>
                      <a:endParaRPr lang="en-US" sz="1100" baseline="0" dirty="0">
                        <a:latin typeface="+mn-lt"/>
                        <a:cs typeface="Calibri" panose="020F0502020204030204" pitchFamily="34" charset="0"/>
                      </a:endParaRPr>
                    </a:p>
                    <a:p>
                      <a:pPr algn="ctr"/>
                      <a:r>
                        <a:rPr lang="en-US" sz="1100" baseline="0" dirty="0">
                          <a:latin typeface="+mn-lt"/>
                          <a:cs typeface="Calibri" panose="020F0502020204030204" pitchFamily="34" charset="0"/>
                        </a:rPr>
                        <a:t>END OF LIFE</a:t>
                      </a:r>
                      <a:endParaRPr lang="en-US" sz="1100" dirty="0">
                        <a:latin typeface="+mn-lt"/>
                        <a:cs typeface="Calibri" panose="020F0502020204030204" pitchFamily="34" charset="0"/>
                      </a:endParaRPr>
                    </a:p>
                  </a:txBody>
                  <a:tcPr marL="68580" marR="68580" marT="25719" marB="25719"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5850"/>
                    </a:solidFill>
                  </a:tcPr>
                </a:tc>
                <a:extLst>
                  <a:ext uri="{0D108BD9-81ED-4DB2-BD59-A6C34878D82A}">
                    <a16:rowId xmlns:a16="http://schemas.microsoft.com/office/drawing/2014/main" val="10000"/>
                  </a:ext>
                </a:extLst>
              </a:tr>
              <a:tr h="965499">
                <a:tc>
                  <a:txBody>
                    <a:bodyPr/>
                    <a:lstStyle/>
                    <a:p>
                      <a:pPr>
                        <a:lnSpc>
                          <a:spcPct val="90000"/>
                        </a:lnSpc>
                      </a:pPr>
                      <a:r>
                        <a:rPr lang="en-US" sz="900" b="1">
                          <a:solidFill>
                            <a:schemeClr val="accent6">
                              <a:lumMod val="10000"/>
                            </a:schemeClr>
                          </a:solidFill>
                          <a:latin typeface="+mn-lt"/>
                          <a:cs typeface="Calibri" panose="020F0502020204030204" pitchFamily="34" charset="0"/>
                        </a:rPr>
                        <a:t>Client Functional</a:t>
                      </a:r>
                      <a:r>
                        <a:rPr lang="en-US" sz="900" b="1" baseline="0">
                          <a:solidFill>
                            <a:schemeClr val="accent6">
                              <a:lumMod val="10000"/>
                            </a:schemeClr>
                          </a:solidFill>
                          <a:latin typeface="+mn-lt"/>
                          <a:cs typeface="Calibri" panose="020F0502020204030204" pitchFamily="34" charset="0"/>
                        </a:rPr>
                        <a:t> Fit</a:t>
                      </a:r>
                      <a:endParaRPr lang="en-US" sz="900" b="1">
                        <a:solidFill>
                          <a:schemeClr val="accent6">
                            <a:lumMod val="10000"/>
                          </a:schemeClr>
                        </a:solidFill>
                        <a:latin typeface="+mn-lt"/>
                        <a:cs typeface="Calibri" panose="020F0502020204030204" pitchFamily="34" charset="0"/>
                      </a:endParaRP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dirty="0">
                          <a:solidFill>
                            <a:schemeClr val="accent6">
                              <a:lumMod val="10000"/>
                            </a:schemeClr>
                          </a:solidFill>
                          <a:latin typeface="+mn-lt"/>
                          <a:cs typeface="Calibri" panose="020F0502020204030204" pitchFamily="34" charset="0"/>
                        </a:rPr>
                        <a:t>90-100% fit to clients’ functional business requirements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dirty="0">
                          <a:solidFill>
                            <a:schemeClr val="accent6">
                              <a:lumMod val="10000"/>
                            </a:schemeClr>
                          </a:solidFill>
                          <a:latin typeface="+mn-lt"/>
                          <a:cs typeface="Calibri" panose="020F0502020204030204" pitchFamily="34" charset="0"/>
                        </a:rPr>
                        <a:t>Clear client-facing</a:t>
                      </a:r>
                      <a:r>
                        <a:rPr lang="en-US" sz="900" baseline="0" dirty="0">
                          <a:solidFill>
                            <a:schemeClr val="accent6">
                              <a:lumMod val="10000"/>
                            </a:schemeClr>
                          </a:solidFill>
                          <a:latin typeface="+mn-lt"/>
                          <a:cs typeface="Calibri" panose="020F0502020204030204" pitchFamily="34" charset="0"/>
                        </a:rPr>
                        <a:t> roadmaps to help customers understand where product is going</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aseline="0" dirty="0">
                          <a:solidFill>
                            <a:schemeClr val="accent6">
                              <a:lumMod val="10000"/>
                            </a:schemeClr>
                          </a:solidFill>
                          <a:latin typeface="+mn-lt"/>
                          <a:cs typeface="Calibri" panose="020F0502020204030204" pitchFamily="34" charset="0"/>
                        </a:rPr>
                        <a:t>Advancement of the product provides a competitive edge</a:t>
                      </a:r>
                      <a:endParaRPr lang="en-US" sz="900" dirty="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80-90% fit to clients’ business requirements</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Clear client-facing</a:t>
                      </a:r>
                      <a:r>
                        <a:rPr lang="en-US" sz="900" baseline="0">
                          <a:solidFill>
                            <a:schemeClr val="accent6">
                              <a:lumMod val="10000"/>
                            </a:schemeClr>
                          </a:solidFill>
                          <a:latin typeface="+mn-lt"/>
                          <a:cs typeface="Calibri" panose="020F0502020204030204" pitchFamily="34" charset="0"/>
                        </a:rPr>
                        <a:t> roadmaps to help customers understand where product is going</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50-70% fit to clients’ business requirements</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Client-facing</a:t>
                      </a:r>
                      <a:r>
                        <a:rPr lang="en-US" sz="900" baseline="0">
                          <a:solidFill>
                            <a:schemeClr val="accent6">
                              <a:lumMod val="10000"/>
                            </a:schemeClr>
                          </a:solidFill>
                          <a:latin typeface="+mn-lt"/>
                          <a:cs typeface="Calibri" panose="020F0502020204030204" pitchFamily="34" charset="0"/>
                        </a:rPr>
                        <a:t> roadmaps may not exist</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&lt;50% fit to</a:t>
                      </a:r>
                      <a:r>
                        <a:rPr lang="en-US" sz="900" baseline="0">
                          <a:solidFill>
                            <a:schemeClr val="accent6">
                              <a:lumMod val="10000"/>
                            </a:schemeClr>
                          </a:solidFill>
                          <a:latin typeface="+mn-lt"/>
                          <a:cs typeface="Calibri" panose="020F0502020204030204" pitchFamily="34" charset="0"/>
                        </a:rPr>
                        <a:t> clients’</a:t>
                      </a:r>
                      <a:r>
                        <a:rPr lang="en-US" sz="900">
                          <a:solidFill>
                            <a:schemeClr val="accent6">
                              <a:lumMod val="10000"/>
                            </a:schemeClr>
                          </a:solidFill>
                          <a:latin typeface="+mn-lt"/>
                          <a:cs typeface="Calibri" panose="020F0502020204030204" pitchFamily="34" charset="0"/>
                        </a:rPr>
                        <a:t> business requirements</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Client-facing</a:t>
                      </a:r>
                      <a:r>
                        <a:rPr lang="en-US" sz="900" baseline="0">
                          <a:solidFill>
                            <a:schemeClr val="accent6">
                              <a:lumMod val="10000"/>
                            </a:schemeClr>
                          </a:solidFill>
                          <a:latin typeface="+mn-lt"/>
                          <a:cs typeface="Calibri" panose="020F0502020204030204" pitchFamily="34" charset="0"/>
                        </a:rPr>
                        <a:t> roadmaps may not exist</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576379"/>
                  </a:ext>
                </a:extLst>
              </a:tr>
              <a:tr h="689824">
                <a:tc>
                  <a:txBody>
                    <a:bodyPr/>
                    <a:lstStyle/>
                    <a:p>
                      <a:pPr>
                        <a:lnSpc>
                          <a:spcPct val="90000"/>
                        </a:lnSpc>
                      </a:pPr>
                      <a:r>
                        <a:rPr lang="en-US" sz="900" b="1">
                          <a:solidFill>
                            <a:schemeClr val="accent6">
                              <a:lumMod val="10000"/>
                            </a:schemeClr>
                          </a:solidFill>
                          <a:latin typeface="+mn-lt"/>
                          <a:cs typeface="Calibri" panose="020F0502020204030204" pitchFamily="34" charset="0"/>
                        </a:rPr>
                        <a:t>Support Model &amp; Availability</a:t>
                      </a: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Software</a:t>
                      </a:r>
                      <a:r>
                        <a:rPr lang="en-US" sz="900" baseline="0">
                          <a:solidFill>
                            <a:schemeClr val="accent6">
                              <a:lumMod val="10000"/>
                            </a:schemeClr>
                          </a:solidFill>
                          <a:latin typeface="+mn-lt"/>
                          <a:cs typeface="Calibri" panose="020F0502020204030204" pitchFamily="34" charset="0"/>
                        </a:rPr>
                        <a:t> meets client service level agreements 99-100% of the time</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aseline="0">
                          <a:solidFill>
                            <a:schemeClr val="accent6">
                              <a:lumMod val="10000"/>
                            </a:schemeClr>
                          </a:solidFill>
                          <a:latin typeface="+mn-lt"/>
                          <a:cs typeface="Calibri" panose="020F0502020204030204" pitchFamily="34" charset="0"/>
                        </a:rPr>
                        <a:t>Both self help and contact center support available</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Software</a:t>
                      </a:r>
                      <a:r>
                        <a:rPr lang="en-US" sz="900" baseline="0">
                          <a:solidFill>
                            <a:schemeClr val="accent6">
                              <a:lumMod val="10000"/>
                            </a:schemeClr>
                          </a:solidFill>
                          <a:latin typeface="+mn-lt"/>
                          <a:cs typeface="Calibri" panose="020F0502020204030204" pitchFamily="34" charset="0"/>
                        </a:rPr>
                        <a:t> general meets client service level agreements </a:t>
                      </a:r>
                      <a:r>
                        <a:rPr lang="en-US" sz="900">
                          <a:solidFill>
                            <a:schemeClr val="accent6">
                              <a:lumMod val="10000"/>
                            </a:schemeClr>
                          </a:solidFill>
                          <a:latin typeface="+mn-lt"/>
                          <a:cs typeface="Calibri" panose="020F0502020204030204" pitchFamily="34" charset="0"/>
                        </a:rPr>
                        <a:t>most of the time</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aseline="0">
                          <a:solidFill>
                            <a:schemeClr val="accent6">
                              <a:lumMod val="10000"/>
                            </a:schemeClr>
                          </a:solidFill>
                          <a:latin typeface="+mn-lt"/>
                          <a:cs typeface="Calibri" panose="020F0502020204030204" pitchFamily="34" charset="0"/>
                        </a:rPr>
                        <a:t>Both self help and contact center support available</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May have stability issues or technical health issues with the underlying systems</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Client</a:t>
                      </a:r>
                      <a:r>
                        <a:rPr lang="en-US" sz="900" b="0" baseline="0">
                          <a:solidFill>
                            <a:schemeClr val="accent6">
                              <a:lumMod val="10000"/>
                            </a:schemeClr>
                          </a:solidFill>
                          <a:latin typeface="+mn-lt"/>
                          <a:cs typeface="Calibri" panose="020F0502020204030204" pitchFamily="34" charset="0"/>
                        </a:rPr>
                        <a:t> is aware we are shifting them to a “premium” support style model</a:t>
                      </a:r>
                      <a:endParaRPr lang="en-US" sz="900" b="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Chronic availability issues</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SLAs often go unmet / under-met</a:t>
                      </a: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Software</a:t>
                      </a:r>
                      <a:r>
                        <a:rPr lang="en-US" sz="900" b="0" baseline="0">
                          <a:solidFill>
                            <a:schemeClr val="accent6">
                              <a:lumMod val="10000"/>
                            </a:schemeClr>
                          </a:solidFill>
                          <a:latin typeface="+mn-lt"/>
                          <a:cs typeface="Calibri" panose="020F0502020204030204" pitchFamily="34" charset="0"/>
                        </a:rPr>
                        <a:t> not effectively supported</a:t>
                      </a:r>
                      <a:endParaRPr lang="en-US" sz="900" b="0">
                        <a:solidFill>
                          <a:schemeClr val="accent6">
                            <a:lumMod val="10000"/>
                          </a:schemeClr>
                        </a:solidFill>
                        <a:latin typeface="+mn-lt"/>
                        <a:cs typeface="Calibri" panose="020F0502020204030204" pitchFamily="34" charset="0"/>
                      </a:endParaRPr>
                    </a:p>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End-of-life within1-2 years</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31109896"/>
                  </a:ext>
                </a:extLst>
              </a:tr>
              <a:tr h="502683">
                <a:tc>
                  <a:txBody>
                    <a:bodyPr/>
                    <a:lstStyle/>
                    <a:p>
                      <a:pPr>
                        <a:lnSpc>
                          <a:spcPct val="90000"/>
                        </a:lnSpc>
                      </a:pPr>
                      <a:r>
                        <a:rPr lang="en-US" sz="900" b="1">
                          <a:solidFill>
                            <a:schemeClr val="accent6">
                              <a:lumMod val="10000"/>
                            </a:schemeClr>
                          </a:solidFill>
                          <a:latin typeface="+mn-lt"/>
                          <a:cs typeface="Calibri" panose="020F0502020204030204" pitchFamily="34" charset="0"/>
                        </a:rPr>
                        <a:t>Margin Management</a:t>
                      </a: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a:solidFill>
                            <a:schemeClr val="accent6">
                              <a:lumMod val="10000"/>
                            </a:schemeClr>
                          </a:solidFill>
                          <a:latin typeface="+mn-lt"/>
                          <a:cs typeface="Calibri" panose="020F0502020204030204" pitchFamily="34" charset="0"/>
                        </a:rPr>
                        <a:t>Underlying cost structure</a:t>
                      </a:r>
                      <a:r>
                        <a:rPr lang="en-US" sz="900" baseline="0">
                          <a:solidFill>
                            <a:schemeClr val="accent6">
                              <a:lumMod val="10000"/>
                            </a:schemeClr>
                          </a:solidFill>
                          <a:latin typeface="+mn-lt"/>
                          <a:cs typeface="Calibri" panose="020F0502020204030204" pitchFamily="34" charset="0"/>
                        </a:rPr>
                        <a:t> allows for competitive pricing while still achieving attractive business margins</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a:solidFill>
                            <a:schemeClr val="accent6">
                              <a:lumMod val="10000"/>
                            </a:schemeClr>
                          </a:solidFill>
                          <a:latin typeface="+mn-lt"/>
                          <a:cs typeface="Calibri" panose="020F0502020204030204" pitchFamily="34" charset="0"/>
                        </a:rPr>
                        <a:t>Underlying cost structure</a:t>
                      </a:r>
                      <a:r>
                        <a:rPr lang="en-US" sz="900" baseline="0">
                          <a:solidFill>
                            <a:schemeClr val="accent6">
                              <a:lumMod val="10000"/>
                            </a:schemeClr>
                          </a:solidFill>
                          <a:latin typeface="+mn-lt"/>
                          <a:cs typeface="Calibri" panose="020F0502020204030204" pitchFamily="34" charset="0"/>
                        </a:rPr>
                        <a:t> forces parity pricing still achieve acceptable business margins</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Premium</a:t>
                      </a:r>
                      <a:r>
                        <a:rPr lang="en-US" sz="900" baseline="0">
                          <a:solidFill>
                            <a:schemeClr val="accent6">
                              <a:lumMod val="10000"/>
                            </a:schemeClr>
                          </a:solidFill>
                          <a:latin typeface="+mn-lt"/>
                          <a:cs typeface="Calibri" panose="020F0502020204030204" pitchFamily="34" charset="0"/>
                        </a:rPr>
                        <a:t> pricing to incentivize user base to mode to Preferred or Acceptable versions of the solution</a:t>
                      </a:r>
                      <a:endParaRPr lang="en-US" sz="900" b="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Underlying cost structure pushes us to price well above Market Cost</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41273648"/>
                  </a:ext>
                </a:extLst>
              </a:tr>
              <a:tr h="307469">
                <a:tc>
                  <a:txBody>
                    <a:bodyPr/>
                    <a:lstStyle/>
                    <a:p>
                      <a:pPr>
                        <a:lnSpc>
                          <a:spcPct val="90000"/>
                        </a:lnSpc>
                      </a:pPr>
                      <a:r>
                        <a:rPr lang="en-US" sz="900" b="1">
                          <a:solidFill>
                            <a:schemeClr val="accent6">
                              <a:lumMod val="10000"/>
                            </a:schemeClr>
                          </a:solidFill>
                          <a:latin typeface="+mn-lt"/>
                          <a:cs typeface="Calibri" panose="020F0502020204030204" pitchFamily="34" charset="0"/>
                        </a:rPr>
                        <a:t>Sales Implications</a:t>
                      </a: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a:solidFill>
                            <a:schemeClr val="accent6">
                              <a:lumMod val="10000"/>
                            </a:schemeClr>
                          </a:solidFill>
                          <a:latin typeface="+mn-lt"/>
                          <a:cs typeface="Calibri" panose="020F0502020204030204" pitchFamily="34" charset="0"/>
                        </a:rPr>
                        <a:t>Becomes</a:t>
                      </a:r>
                      <a:r>
                        <a:rPr lang="en-US" sz="900" baseline="0">
                          <a:solidFill>
                            <a:schemeClr val="accent6">
                              <a:lumMod val="10000"/>
                            </a:schemeClr>
                          </a:solidFill>
                          <a:latin typeface="+mn-lt"/>
                          <a:cs typeface="Calibri" panose="020F0502020204030204" pitchFamily="34" charset="0"/>
                        </a:rPr>
                        <a:t> the preferred sales version</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Supported</a:t>
                      </a:r>
                      <a:r>
                        <a:rPr lang="en-US" sz="900" baseline="0">
                          <a:solidFill>
                            <a:schemeClr val="accent6">
                              <a:lumMod val="10000"/>
                            </a:schemeClr>
                          </a:solidFill>
                          <a:latin typeface="+mn-lt"/>
                          <a:cs typeface="Calibri" panose="020F0502020204030204" pitchFamily="34" charset="0"/>
                        </a:rPr>
                        <a:t> as part of the sales cycle</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Sales team should proceed with caution</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Requires exception before</a:t>
                      </a:r>
                      <a:r>
                        <a:rPr lang="en-US" sz="900" baseline="0">
                          <a:solidFill>
                            <a:schemeClr val="accent6">
                              <a:lumMod val="10000"/>
                            </a:schemeClr>
                          </a:solidFill>
                          <a:latin typeface="+mn-lt"/>
                          <a:cs typeface="Calibri" panose="020F0502020204030204" pitchFamily="34" charset="0"/>
                        </a:rPr>
                        <a:t> initiating new client sales</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76975116"/>
                  </a:ext>
                </a:extLst>
              </a:tr>
              <a:tr h="433743">
                <a:tc>
                  <a:txBody>
                    <a:bodyPr/>
                    <a:lstStyle/>
                    <a:p>
                      <a:pPr>
                        <a:lnSpc>
                          <a:spcPct val="90000"/>
                        </a:lnSpc>
                      </a:pPr>
                      <a:r>
                        <a:rPr lang="en-US" sz="900" b="1">
                          <a:solidFill>
                            <a:schemeClr val="accent6">
                              <a:lumMod val="10000"/>
                            </a:schemeClr>
                          </a:solidFill>
                          <a:latin typeface="+mn-lt"/>
                          <a:cs typeface="Calibri" panose="020F0502020204030204" pitchFamily="34" charset="0"/>
                        </a:rPr>
                        <a:t>Technology</a:t>
                      </a: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Technologies</a:t>
                      </a:r>
                      <a:r>
                        <a:rPr lang="en-US" sz="900" baseline="0">
                          <a:solidFill>
                            <a:schemeClr val="accent6">
                              <a:lumMod val="10000"/>
                            </a:schemeClr>
                          </a:solidFill>
                          <a:latin typeface="+mn-lt"/>
                          <a:cs typeface="Calibri" panose="020F0502020204030204" pitchFamily="34" charset="0"/>
                        </a:rPr>
                        <a:t> </a:t>
                      </a:r>
                      <a:r>
                        <a:rPr lang="en-US" sz="900">
                          <a:solidFill>
                            <a:schemeClr val="accent6">
                              <a:lumMod val="10000"/>
                            </a:schemeClr>
                          </a:solidFill>
                          <a:latin typeface="+mn-lt"/>
                          <a:cs typeface="Calibri" panose="020F0502020204030204" pitchFamily="34" charset="0"/>
                        </a:rPr>
                        <a:t>supporting have</a:t>
                      </a:r>
                      <a:r>
                        <a:rPr lang="en-US" sz="900" baseline="0">
                          <a:solidFill>
                            <a:schemeClr val="accent6">
                              <a:lumMod val="10000"/>
                            </a:schemeClr>
                          </a:solidFill>
                          <a:latin typeface="+mn-lt"/>
                          <a:cs typeface="Calibri" panose="020F0502020204030204" pitchFamily="34" charset="0"/>
                        </a:rPr>
                        <a:t>  mostly preferred Tech PADU rating</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Technologies</a:t>
                      </a:r>
                      <a:r>
                        <a:rPr lang="en-US" sz="900" baseline="0">
                          <a:solidFill>
                            <a:schemeClr val="accent6">
                              <a:lumMod val="10000"/>
                            </a:schemeClr>
                          </a:solidFill>
                          <a:latin typeface="+mn-lt"/>
                          <a:cs typeface="Calibri" panose="020F0502020204030204" pitchFamily="34" charset="0"/>
                        </a:rPr>
                        <a:t> </a:t>
                      </a:r>
                      <a:r>
                        <a:rPr lang="en-US" sz="900">
                          <a:solidFill>
                            <a:schemeClr val="accent6">
                              <a:lumMod val="10000"/>
                            </a:schemeClr>
                          </a:solidFill>
                          <a:latin typeface="+mn-lt"/>
                          <a:cs typeface="Calibri" panose="020F0502020204030204" pitchFamily="34" charset="0"/>
                        </a:rPr>
                        <a:t>supporting have</a:t>
                      </a:r>
                      <a:r>
                        <a:rPr lang="en-US" sz="900" baseline="0">
                          <a:solidFill>
                            <a:schemeClr val="accent6">
                              <a:lumMod val="10000"/>
                            </a:schemeClr>
                          </a:solidFill>
                          <a:latin typeface="+mn-lt"/>
                          <a:cs typeface="Calibri" panose="020F0502020204030204" pitchFamily="34" charset="0"/>
                        </a:rPr>
                        <a:t>  a mix of P/A Tech PADU rating</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If application has</a:t>
                      </a:r>
                      <a:r>
                        <a:rPr lang="en-US" sz="900" baseline="0">
                          <a:solidFill>
                            <a:schemeClr val="accent6">
                              <a:lumMod val="10000"/>
                            </a:schemeClr>
                          </a:solidFill>
                          <a:latin typeface="+mn-lt"/>
                          <a:cs typeface="Calibri" panose="020F0502020204030204" pitchFamily="34" charset="0"/>
                        </a:rPr>
                        <a:t> Discouraged technology supporting it, that should be considered as a material input</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aseline="0">
                          <a:solidFill>
                            <a:schemeClr val="accent6">
                              <a:lumMod val="10000"/>
                            </a:schemeClr>
                          </a:solidFill>
                          <a:latin typeface="+mn-lt"/>
                          <a:cs typeface="Calibri" panose="020F0502020204030204" pitchFamily="34" charset="0"/>
                        </a:rPr>
                        <a:t>The application is rated U if it effectively cannot be modernized</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44595">
                <a:tc>
                  <a:txBody>
                    <a:bodyPr/>
                    <a:lstStyle/>
                    <a:p>
                      <a:pPr>
                        <a:lnSpc>
                          <a:spcPct val="90000"/>
                        </a:lnSpc>
                      </a:pPr>
                      <a:r>
                        <a:rPr lang="en-US" sz="900" b="1" baseline="0">
                          <a:solidFill>
                            <a:schemeClr val="accent6">
                              <a:lumMod val="10000"/>
                            </a:schemeClr>
                          </a:solidFill>
                          <a:latin typeface="+mn-lt"/>
                          <a:cs typeface="Calibri" panose="020F0502020204030204" pitchFamily="34" charset="0"/>
                        </a:rPr>
                        <a:t>Architecture Fit</a:t>
                      </a:r>
                      <a:endParaRPr lang="en-US" sz="900" b="1">
                        <a:solidFill>
                          <a:schemeClr val="accent6">
                            <a:lumMod val="10000"/>
                          </a:schemeClr>
                        </a:solidFill>
                        <a:latin typeface="+mn-lt"/>
                        <a:cs typeface="Calibri" panose="020F0502020204030204" pitchFamily="34" charset="0"/>
                      </a:endParaRP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Modern/supported architecture</a:t>
                      </a:r>
                      <a:r>
                        <a:rPr lang="en-US" sz="900" b="0" baseline="0">
                          <a:solidFill>
                            <a:schemeClr val="accent6">
                              <a:lumMod val="10000"/>
                            </a:schemeClr>
                          </a:solidFill>
                          <a:latin typeface="+mn-lt"/>
                          <a:cs typeface="Calibri" panose="020F0502020204030204" pitchFamily="34" charset="0"/>
                        </a:rPr>
                        <a:t> patterns</a:t>
                      </a:r>
                      <a:endParaRPr lang="en-US" sz="900" b="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Cloud native</a:t>
                      </a:r>
                      <a:r>
                        <a:rPr lang="en-US" sz="900" b="0" baseline="0">
                          <a:solidFill>
                            <a:schemeClr val="accent6">
                              <a:lumMod val="10000"/>
                            </a:schemeClr>
                          </a:solidFill>
                          <a:latin typeface="+mn-lt"/>
                          <a:cs typeface="Calibri" panose="020F0502020204030204" pitchFamily="34" charset="0"/>
                        </a:rPr>
                        <a:t> architecture allows for deployment on client premise, Optum premise or commercial cloud</a:t>
                      </a:r>
                      <a:endParaRPr lang="en-US" sz="900" b="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Supported / acceptable architecture</a:t>
                      </a:r>
                      <a:r>
                        <a:rPr lang="en-US" sz="900" b="0" baseline="0">
                          <a:solidFill>
                            <a:schemeClr val="accent6">
                              <a:lumMod val="10000"/>
                            </a:schemeClr>
                          </a:solidFill>
                          <a:latin typeface="+mn-lt"/>
                          <a:cs typeface="Calibri" panose="020F0502020204030204" pitchFamily="34" charset="0"/>
                        </a:rPr>
                        <a:t> patterns</a:t>
                      </a:r>
                      <a:endParaRPr lang="en-US" sz="900" b="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Architecture allow for some flexibility to</a:t>
                      </a:r>
                      <a:r>
                        <a:rPr lang="en-US" sz="900" b="0" baseline="0">
                          <a:solidFill>
                            <a:schemeClr val="accent6">
                              <a:lumMod val="10000"/>
                            </a:schemeClr>
                          </a:solidFill>
                          <a:latin typeface="+mn-lt"/>
                          <a:cs typeface="Calibri" panose="020F0502020204030204" pitchFamily="34" charset="0"/>
                        </a:rPr>
                        <a:t> deploy on client premise, Optum premise or commercial cloud</a:t>
                      </a:r>
                      <a:endParaRPr lang="en-US" sz="900" b="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Discouraged</a:t>
                      </a:r>
                      <a:r>
                        <a:rPr lang="en-US" sz="900" b="0" baseline="0">
                          <a:solidFill>
                            <a:schemeClr val="accent6">
                              <a:lumMod val="10000"/>
                            </a:schemeClr>
                          </a:solidFill>
                          <a:latin typeface="+mn-lt"/>
                          <a:cs typeface="Calibri" panose="020F0502020204030204" pitchFamily="34" charset="0"/>
                        </a:rPr>
                        <a:t> architecture patterns </a:t>
                      </a:r>
                      <a:r>
                        <a:rPr lang="en-US" sz="900" b="0">
                          <a:solidFill>
                            <a:schemeClr val="accent6">
                              <a:lumMod val="10000"/>
                            </a:schemeClr>
                          </a:solidFill>
                          <a:latin typeface="+mn-lt"/>
                          <a:cs typeface="Calibri" panose="020F0502020204030204" pitchFamily="34" charset="0"/>
                        </a:rPr>
                        <a:t>Application not cloud ready, but could be modernized</a:t>
                      </a:r>
                      <a:r>
                        <a:rPr lang="en-US" sz="900" b="0" baseline="0">
                          <a:solidFill>
                            <a:schemeClr val="accent6">
                              <a:lumMod val="10000"/>
                            </a:schemeClr>
                          </a:solidFill>
                          <a:latin typeface="+mn-lt"/>
                          <a:cs typeface="Calibri" panose="020F0502020204030204" pitchFamily="34" charset="0"/>
                        </a:rPr>
                        <a:t> and refactored as such</a:t>
                      </a:r>
                      <a:endParaRPr lang="en-US" sz="900" b="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endParaRPr lang="en-US" sz="900" b="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Heavily leverages heritage / legacy technologies and architecture patterns (e.g., mainframe)</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0">
                          <a:solidFill>
                            <a:schemeClr val="accent6">
                              <a:lumMod val="10000"/>
                            </a:schemeClr>
                          </a:solidFill>
                          <a:latin typeface="+mn-lt"/>
                          <a:cs typeface="Calibri" panose="020F0502020204030204" pitchFamily="34" charset="0"/>
                        </a:rPr>
                        <a:t>Architecture effectively prevents modernization of underlying assets</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052536">
                <a:tc>
                  <a:txBody>
                    <a:bodyPr/>
                    <a:lstStyle/>
                    <a:p>
                      <a:pPr>
                        <a:lnSpc>
                          <a:spcPct val="90000"/>
                        </a:lnSpc>
                      </a:pPr>
                      <a:r>
                        <a:rPr lang="en-US" sz="900" b="1">
                          <a:solidFill>
                            <a:schemeClr val="accent6">
                              <a:lumMod val="10000"/>
                            </a:schemeClr>
                          </a:solidFill>
                          <a:latin typeface="+mn-lt"/>
                          <a:cs typeface="Calibri" panose="020F0502020204030204" pitchFamily="34" charset="0"/>
                        </a:rPr>
                        <a:t>Data Mgmt.</a:t>
                      </a:r>
                    </a:p>
                  </a:txBody>
                  <a:tcPr marL="68580"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Meets all</a:t>
                      </a:r>
                      <a:r>
                        <a:rPr lang="en-US" sz="900" baseline="0">
                          <a:solidFill>
                            <a:schemeClr val="accent6">
                              <a:lumMod val="10000"/>
                            </a:schemeClr>
                          </a:solidFill>
                          <a:latin typeface="+mn-lt"/>
                          <a:cs typeface="Calibri" panose="020F0502020204030204" pitchFamily="34" charset="0"/>
                        </a:rPr>
                        <a:t> client data requirements with regards to data segmentation and isolation</a:t>
                      </a: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baseline="0">
                          <a:solidFill>
                            <a:schemeClr val="accent6">
                              <a:lumMod val="10000"/>
                            </a:schemeClr>
                          </a:solidFill>
                          <a:latin typeface="+mn-lt"/>
                          <a:cs typeface="Calibri" panose="020F0502020204030204" pitchFamily="34" charset="0"/>
                        </a:rPr>
                        <a:t>No known data quality or governance issues</a:t>
                      </a:r>
                      <a:endParaRPr lang="en-US" sz="90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Meets most</a:t>
                      </a:r>
                      <a:r>
                        <a:rPr lang="en-US" sz="900" baseline="0">
                          <a:solidFill>
                            <a:schemeClr val="accent6">
                              <a:lumMod val="10000"/>
                            </a:schemeClr>
                          </a:solidFill>
                          <a:latin typeface="+mn-lt"/>
                          <a:cs typeface="Calibri" panose="020F0502020204030204" pitchFamily="34" charset="0"/>
                        </a:rPr>
                        <a:t> client data requirements with regards to data segmentation and isolation</a:t>
                      </a:r>
                      <a:endParaRPr lang="en-US" sz="90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Data is readily available when needed, with key metadata attribution and little to no quality issues. Meets most compliance needs</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May not meet</a:t>
                      </a:r>
                      <a:r>
                        <a:rPr lang="en-US" sz="900" baseline="0">
                          <a:solidFill>
                            <a:schemeClr val="accent6">
                              <a:lumMod val="10000"/>
                            </a:schemeClr>
                          </a:solidFill>
                          <a:latin typeface="+mn-lt"/>
                          <a:cs typeface="Calibri" panose="020F0502020204030204" pitchFamily="34" charset="0"/>
                        </a:rPr>
                        <a:t> all client data requirements with regards to data segmentation and isolation</a:t>
                      </a:r>
                      <a:endParaRPr lang="en-US" sz="900">
                        <a:solidFill>
                          <a:schemeClr val="accent6">
                            <a:lumMod val="10000"/>
                          </a:schemeClr>
                        </a:solidFill>
                        <a:latin typeface="+mn-lt"/>
                        <a:cs typeface="Calibri" panose="020F0502020204030204" pitchFamily="34" charset="0"/>
                      </a:endParaRPr>
                    </a:p>
                    <a:p>
                      <a:pPr marL="112713" marR="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a:solidFill>
                            <a:schemeClr val="accent6">
                              <a:lumMod val="10000"/>
                            </a:schemeClr>
                          </a:solidFill>
                          <a:latin typeface="+mn-lt"/>
                          <a:cs typeface="Calibri" panose="020F0502020204030204" pitchFamily="34" charset="0"/>
                        </a:rPr>
                        <a:t>Data may not be readily available and metadata is not recorded. Determining where the data resides is time-intensive and dependent on knowing who to contact</a:t>
                      </a: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112713" marR="0" lvl="0" indent="-112713" algn="l" defTabSz="914260" rtl="0" eaLnBrk="1" fontAlgn="auto" latinLnBrk="0" hangingPunct="1">
                        <a:lnSpc>
                          <a:spcPct val="85000"/>
                        </a:lnSpc>
                        <a:spcBef>
                          <a:spcPts val="200"/>
                        </a:spcBef>
                        <a:spcAft>
                          <a:spcPts val="0"/>
                        </a:spcAft>
                        <a:buClrTx/>
                        <a:buSzTx/>
                        <a:buFont typeface="Arial" panose="020B0604020202020204" pitchFamily="34" charset="0"/>
                        <a:buChar char="•"/>
                        <a:tabLst/>
                        <a:defRPr/>
                      </a:pPr>
                      <a:r>
                        <a:rPr lang="en-US" sz="900" dirty="0">
                          <a:solidFill>
                            <a:schemeClr val="accent6">
                              <a:lumMod val="10000"/>
                            </a:schemeClr>
                          </a:solidFill>
                          <a:latin typeface="+mn-lt"/>
                          <a:cs typeface="Calibri" panose="020F0502020204030204" pitchFamily="34" charset="0"/>
                        </a:rPr>
                        <a:t>Does not meet</a:t>
                      </a:r>
                      <a:r>
                        <a:rPr lang="en-US" sz="900" baseline="0" dirty="0">
                          <a:solidFill>
                            <a:schemeClr val="accent6">
                              <a:lumMod val="10000"/>
                            </a:schemeClr>
                          </a:solidFill>
                          <a:latin typeface="+mn-lt"/>
                          <a:cs typeface="Calibri" panose="020F0502020204030204" pitchFamily="34" charset="0"/>
                        </a:rPr>
                        <a:t> all client data requirements with regards to data segmentation and isolation</a:t>
                      </a:r>
                      <a:endParaRPr lang="en-US" sz="900" dirty="0">
                        <a:solidFill>
                          <a:schemeClr val="accent6">
                            <a:lumMod val="10000"/>
                          </a:schemeClr>
                        </a:solidFill>
                        <a:latin typeface="+mn-lt"/>
                        <a:cs typeface="Calibri" panose="020F0502020204030204" pitchFamily="34" charset="0"/>
                      </a:endParaRPr>
                    </a:p>
                  </a:txBody>
                  <a:tcPr marL="34291" marR="34291" marT="25719" marB="25719">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7" name="TextBox 6"/>
          <p:cNvSpPr txBox="1"/>
          <p:nvPr/>
        </p:nvSpPr>
        <p:spPr>
          <a:xfrm rot="16200000">
            <a:off x="145076" y="2597490"/>
            <a:ext cx="1253869" cy="254044"/>
          </a:xfrm>
          <a:prstGeom prst="rect">
            <a:avLst/>
          </a:prstGeom>
          <a:noFill/>
        </p:spPr>
        <p:txBody>
          <a:bodyPr wrap="none" rtlCol="0">
            <a:spAutoFit/>
          </a:bodyPr>
          <a:lstStyle/>
          <a:p>
            <a:pPr defTabSz="1219170">
              <a:defRPr/>
            </a:pPr>
            <a:r>
              <a:rPr lang="en-US" sz="1051" b="1">
                <a:solidFill>
                  <a:srgbClr val="888B8D"/>
                </a:solidFill>
                <a:latin typeface="Arial" panose="020B0604020202020204"/>
              </a:rPr>
              <a:t>Business Facing</a:t>
            </a:r>
          </a:p>
        </p:txBody>
      </p:sp>
      <p:sp>
        <p:nvSpPr>
          <p:cNvPr id="8" name="TextBox 7"/>
          <p:cNvSpPr txBox="1"/>
          <p:nvPr/>
        </p:nvSpPr>
        <p:spPr>
          <a:xfrm rot="16200000">
            <a:off x="68128" y="5067743"/>
            <a:ext cx="1407758" cy="254044"/>
          </a:xfrm>
          <a:prstGeom prst="rect">
            <a:avLst/>
          </a:prstGeom>
          <a:noFill/>
        </p:spPr>
        <p:txBody>
          <a:bodyPr wrap="none" rtlCol="0">
            <a:spAutoFit/>
          </a:bodyPr>
          <a:lstStyle/>
          <a:p>
            <a:pPr defTabSz="1219170">
              <a:defRPr/>
            </a:pPr>
            <a:r>
              <a:rPr lang="en-US" sz="1051" b="1">
                <a:solidFill>
                  <a:srgbClr val="888B8D"/>
                </a:solidFill>
                <a:latin typeface="Arial" panose="020B0604020202020204"/>
              </a:rPr>
              <a:t>Technology Facing</a:t>
            </a:r>
          </a:p>
        </p:txBody>
      </p:sp>
      <p:sp>
        <p:nvSpPr>
          <p:cNvPr id="9" name="Slide Number Placeholder 2">
            <a:extLst>
              <a:ext uri="{FF2B5EF4-FFF2-40B4-BE49-F238E27FC236}">
                <a16:creationId xmlns:a16="http://schemas.microsoft.com/office/drawing/2014/main" id="{BE32D614-8F91-41EA-9A08-5F1ABA5FF5BC}"/>
              </a:ext>
            </a:extLst>
          </p:cNvPr>
          <p:cNvSpPr txBox="1">
            <a:spLocks/>
          </p:cNvSpPr>
          <p:nvPr/>
        </p:nvSpPr>
        <p:spPr bwMode="gray">
          <a:xfrm>
            <a:off x="11713029" y="6517217"/>
            <a:ext cx="269967" cy="252943"/>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C7CA7E87-410D-4887-AABD-1ABCEA8A29CF}" type="slidenum">
              <a:rPr lang="en-US" sz="1067">
                <a:solidFill>
                  <a:srgbClr val="424242"/>
                </a:solidFill>
                <a:latin typeface="Arial" panose="020B0604020202020204"/>
              </a:rPr>
              <a:pPr defTabSz="1219170">
                <a:defRPr/>
              </a:pPr>
              <a:t>22</a:t>
            </a:fld>
            <a:endParaRPr lang="en-US" sz="1067">
              <a:solidFill>
                <a:srgbClr val="424242"/>
              </a:solidFill>
              <a:latin typeface="Arial" panose="020B0604020202020204"/>
            </a:endParaRPr>
          </a:p>
        </p:txBody>
      </p:sp>
    </p:spTree>
    <p:extLst>
      <p:ext uri="{BB962C8B-B14F-4D97-AF65-F5344CB8AC3E}">
        <p14:creationId xmlns:p14="http://schemas.microsoft.com/office/powerpoint/2010/main" val="354034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dirty="0"/>
              <a:t>Technology PADU Criteria</a:t>
            </a:r>
          </a:p>
        </p:txBody>
      </p:sp>
      <p:graphicFrame>
        <p:nvGraphicFramePr>
          <p:cNvPr id="5" name="Table 4">
            <a:extLst>
              <a:ext uri="{FF2B5EF4-FFF2-40B4-BE49-F238E27FC236}">
                <a16:creationId xmlns:a16="http://schemas.microsoft.com/office/drawing/2014/main" id="{4B63F6AB-51D2-4540-9490-F25D98B0C837}"/>
              </a:ext>
            </a:extLst>
          </p:cNvPr>
          <p:cNvGraphicFramePr>
            <a:graphicFrameLocks noGrp="1"/>
          </p:cNvGraphicFramePr>
          <p:nvPr/>
        </p:nvGraphicFramePr>
        <p:xfrm>
          <a:off x="438150" y="1247803"/>
          <a:ext cx="11315701" cy="5049538"/>
        </p:xfrm>
        <a:graphic>
          <a:graphicData uri="http://schemas.openxmlformats.org/drawingml/2006/table">
            <a:tbl>
              <a:tblPr firstRow="1" bandRow="1">
                <a:tableStyleId>{5C22544A-7EE6-4342-B048-85BDC9FD1C3A}</a:tableStyleId>
              </a:tblPr>
              <a:tblGrid>
                <a:gridCol w="2989577">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924011">
                  <a:extLst>
                    <a:ext uri="{9D8B030D-6E8A-4147-A177-3AD203B41FA5}">
                      <a16:colId xmlns:a16="http://schemas.microsoft.com/office/drawing/2014/main" val="20002"/>
                    </a:ext>
                  </a:extLst>
                </a:gridCol>
                <a:gridCol w="2557313">
                  <a:extLst>
                    <a:ext uri="{9D8B030D-6E8A-4147-A177-3AD203B41FA5}">
                      <a16:colId xmlns:a16="http://schemas.microsoft.com/office/drawing/2014/main" val="20003"/>
                    </a:ext>
                  </a:extLst>
                </a:gridCol>
              </a:tblGrid>
              <a:tr h="467709">
                <a:tc>
                  <a:txBody>
                    <a:bodyPr/>
                    <a:lstStyle/>
                    <a:p>
                      <a:pPr algn="ctr"/>
                      <a:r>
                        <a:rPr lang="en-US" sz="1500" dirty="0">
                          <a:latin typeface="+mn-lt"/>
                          <a:cs typeface="Calibri" panose="020F0502020204030204" pitchFamily="34" charset="0"/>
                        </a:rPr>
                        <a:t>(P)referred</a:t>
                      </a:r>
                    </a:p>
                  </a:txBody>
                  <a:tcPr marT="34291" marB="34291">
                    <a:solidFill>
                      <a:srgbClr val="428DDD"/>
                    </a:solidFill>
                  </a:tcPr>
                </a:tc>
                <a:tc>
                  <a:txBody>
                    <a:bodyPr/>
                    <a:lstStyle/>
                    <a:p>
                      <a:pPr algn="ctr"/>
                      <a:r>
                        <a:rPr lang="en-US" sz="1500" dirty="0">
                          <a:latin typeface="+mn-lt"/>
                          <a:cs typeface="Calibri" panose="020F0502020204030204" pitchFamily="34" charset="0"/>
                        </a:rPr>
                        <a:t>(A)cceptable</a:t>
                      </a:r>
                    </a:p>
                  </a:txBody>
                  <a:tcPr marT="34291" marB="34291">
                    <a:solidFill>
                      <a:srgbClr val="79C99F"/>
                    </a:solidFill>
                  </a:tcPr>
                </a:tc>
                <a:tc>
                  <a:txBody>
                    <a:bodyPr/>
                    <a:lstStyle/>
                    <a:p>
                      <a:pPr algn="ctr"/>
                      <a:r>
                        <a:rPr lang="en-US" sz="1500" dirty="0">
                          <a:latin typeface="+mn-lt"/>
                          <a:cs typeface="Calibri" panose="020F0502020204030204" pitchFamily="34" charset="0"/>
                        </a:rPr>
                        <a:t>(D)iscouraged</a:t>
                      </a:r>
                    </a:p>
                  </a:txBody>
                  <a:tcPr marT="34291" marB="34291">
                    <a:solidFill>
                      <a:srgbClr val="F0B46B"/>
                    </a:solidFill>
                  </a:tcPr>
                </a:tc>
                <a:tc>
                  <a:txBody>
                    <a:bodyPr/>
                    <a:lstStyle/>
                    <a:p>
                      <a:pPr algn="ctr"/>
                      <a:r>
                        <a:rPr lang="en-US" sz="1500" dirty="0">
                          <a:latin typeface="+mn-lt"/>
                          <a:cs typeface="Calibri" panose="020F0502020204030204" pitchFamily="34" charset="0"/>
                        </a:rPr>
                        <a:t>(U)nacceptable</a:t>
                      </a:r>
                    </a:p>
                  </a:txBody>
                  <a:tcPr marT="34291" marB="34291">
                    <a:solidFill>
                      <a:srgbClr val="E85850"/>
                    </a:solidFill>
                  </a:tcPr>
                </a:tc>
                <a:extLst>
                  <a:ext uri="{0D108BD9-81ED-4DB2-BD59-A6C34878D82A}">
                    <a16:rowId xmlns:a16="http://schemas.microsoft.com/office/drawing/2014/main" val="10000"/>
                  </a:ext>
                </a:extLst>
              </a:tr>
              <a:tr h="4581829">
                <a:tc>
                  <a:txBody>
                    <a:bodyPr/>
                    <a:lstStyle/>
                    <a:p>
                      <a:pPr marL="171450" indent="-171450">
                        <a:buFont typeface="Arial" panose="020B0604020202020204" pitchFamily="34" charset="0"/>
                        <a:buChar char="•"/>
                      </a:pPr>
                      <a:r>
                        <a:rPr lang="en-US" sz="1100" dirty="0">
                          <a:solidFill>
                            <a:schemeClr val="tx1"/>
                          </a:solidFill>
                          <a:cs typeface="Arial" panose="020B0604020202020204" pitchFamily="34" charset="0"/>
                        </a:rPr>
                        <a:t>Strategic technology selection</a:t>
                      </a:r>
                    </a:p>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deployment has highly developed automation and deployment processes</a:t>
                      </a:r>
                    </a:p>
                    <a:p>
                      <a:pPr marL="171450" indent="-171450">
                        <a:buFont typeface="Arial" panose="020B0604020202020204" pitchFamily="34" charset="0"/>
                        <a:buChar char="•"/>
                      </a:pPr>
                      <a:r>
                        <a:rPr lang="en-US" sz="1100" dirty="0">
                          <a:solidFill>
                            <a:schemeClr val="tx1"/>
                          </a:solidFill>
                          <a:cs typeface="Arial" panose="020B0604020202020204" pitchFamily="34" charset="0"/>
                        </a:rPr>
                        <a:t>Maturity of technology (lifecycle, versioning) – volatility of changes &amp; current stage, declining vendor support, ease of integration &amp; configurability / portability, reliability, scalability (all </a:t>
                      </a:r>
                      <a:r>
                        <a:rPr lang="en-US" sz="1100" dirty="0" err="1">
                          <a:solidFill>
                            <a:schemeClr val="tx1"/>
                          </a:solidFill>
                          <a:cs typeface="Arial" panose="020B0604020202020204" pitchFamily="34" charset="0"/>
                        </a:rPr>
                        <a:t>ilities</a:t>
                      </a:r>
                      <a:r>
                        <a:rPr lang="en-US" sz="1100" dirty="0">
                          <a:solidFill>
                            <a:schemeClr val="tx1"/>
                          </a:solidFill>
                          <a:cs typeface="Arial" panose="020B0604020202020204" pitchFamily="34" charset="0"/>
                        </a:rPr>
                        <a:t>), security</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is well established and has widespread use within UHG</a:t>
                      </a:r>
                    </a:p>
                    <a:p>
                      <a:pPr marL="171450" indent="-171450">
                        <a:buFont typeface="Arial" panose="020B0604020202020204" pitchFamily="34" charset="0"/>
                        <a:buChar char="•"/>
                      </a:pPr>
                      <a:r>
                        <a:rPr lang="en-US" sz="1100" dirty="0">
                          <a:solidFill>
                            <a:schemeClr val="tx1"/>
                          </a:solidFill>
                          <a:cs typeface="Arial" panose="020B0604020202020204" pitchFamily="34" charset="0"/>
                        </a:rPr>
                        <a:t>UHG possesses a deep talent base on the technology</a:t>
                      </a:r>
                    </a:p>
                    <a:p>
                      <a:pPr marL="171450" indent="-171450">
                        <a:buFont typeface="Arial" panose="020B0604020202020204" pitchFamily="34" charset="0"/>
                        <a:buChar char="•"/>
                      </a:pPr>
                      <a:r>
                        <a:rPr lang="en-US" sz="1100" dirty="0">
                          <a:solidFill>
                            <a:schemeClr val="tx1"/>
                          </a:solidFill>
                          <a:cs typeface="Arial" panose="020B0604020202020204" pitchFamily="34" charset="0"/>
                        </a:rPr>
                        <a:t>Centralized support or COEs established</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Established Vendor / community and has clear support plan and roadmap</a:t>
                      </a:r>
                    </a:p>
                    <a:p>
                      <a:pPr marL="171450" indent="-171450">
                        <a:buFont typeface="Arial" panose="020B0604020202020204" pitchFamily="34" charset="0"/>
                        <a:buChar char="•"/>
                      </a:pPr>
                      <a:r>
                        <a:rPr lang="en-US" sz="1100" dirty="0">
                          <a:solidFill>
                            <a:schemeClr val="tx1"/>
                          </a:solidFill>
                          <a:cs typeface="Arial" panose="020B0604020202020204" pitchFamily="34" charset="0"/>
                        </a:rPr>
                        <a:t>Low cost/No cost (TCO - Operational costs also) – more for comparative aspect</a:t>
                      </a:r>
                    </a:p>
                    <a:p>
                      <a:pPr marL="171450" indent="-171450">
                        <a:buFont typeface="Arial" panose="020B0604020202020204" pitchFamily="34" charset="0"/>
                        <a:buChar char="•"/>
                      </a:pPr>
                      <a:r>
                        <a:rPr lang="en-US" sz="1100" dirty="0">
                          <a:solidFill>
                            <a:schemeClr val="tx1"/>
                          </a:solidFill>
                          <a:cs typeface="Arial" panose="020B0604020202020204" pitchFamily="34" charset="0"/>
                        </a:rPr>
                        <a:t>Low risk (from EIS perspective) - part of vendor assessment also</a:t>
                      </a:r>
                    </a:p>
                    <a:p>
                      <a:pPr marL="171450" indent="-171450">
                        <a:buFont typeface="Arial" panose="020B0604020202020204" pitchFamily="34" charset="0"/>
                        <a:buChar char="•"/>
                      </a:pPr>
                      <a:r>
                        <a:rPr lang="en-US" sz="1100" dirty="0">
                          <a:solidFill>
                            <a:schemeClr val="tx1"/>
                          </a:solidFill>
                          <a:cs typeface="Arial" panose="020B0604020202020204" pitchFamily="34" charset="0"/>
                        </a:rPr>
                        <a:t>Minimal vendor lock-in</a:t>
                      </a:r>
                      <a:endParaRPr lang="en-US" sz="1100" dirty="0">
                        <a:solidFill>
                          <a:schemeClr val="tx1"/>
                        </a:solidFill>
                        <a:latin typeface="+mn-lt"/>
                        <a:cs typeface="Calibri" panose="020F0502020204030204" pitchFamily="34" charset="0"/>
                      </a:endParaRPr>
                    </a:p>
                  </a:txBody>
                  <a:tcPr marL="45720" marR="45720" marT="34291" marB="34291">
                    <a:solidFill>
                      <a:schemeClr val="bg1">
                        <a:lumMod val="85000"/>
                      </a:schemeClr>
                    </a:solidFill>
                  </a:tcPr>
                </a:tc>
                <a:tc>
                  <a:txBody>
                    <a:bodyPr/>
                    <a:lstStyle/>
                    <a:p>
                      <a:pPr marL="117475" indent="-117475">
                        <a:buFont typeface="Arial" charset="0"/>
                        <a:buChar char="•"/>
                      </a:pPr>
                      <a:r>
                        <a:rPr lang="en-US" sz="1100" dirty="0">
                          <a:solidFill>
                            <a:schemeClr val="tx1"/>
                          </a:solidFill>
                          <a:cs typeface="Arial" panose="020B0604020202020204" pitchFamily="34" charset="0"/>
                        </a:rPr>
                        <a:t>Mature Technology with several deployments within UHG</a:t>
                      </a:r>
                    </a:p>
                    <a:p>
                      <a:pPr marL="117475" indent="-117475">
                        <a:buFont typeface="Arial" charset="0"/>
                        <a:buChar char="•"/>
                      </a:pPr>
                      <a:r>
                        <a:rPr lang="en-US" sz="1100" dirty="0">
                          <a:solidFill>
                            <a:schemeClr val="tx1"/>
                          </a:solidFill>
                          <a:cs typeface="Arial" panose="020B0604020202020204" pitchFamily="34" charset="0"/>
                        </a:rPr>
                        <a:t>May not have automated processes (e.g. Infra as Code)</a:t>
                      </a:r>
                    </a:p>
                    <a:p>
                      <a:pPr marL="117475" indent="-117475">
                        <a:buFont typeface="Arial" charset="0"/>
                        <a:buChar char="•"/>
                      </a:pPr>
                      <a:r>
                        <a:rPr lang="en-US" sz="1100" dirty="0">
                          <a:solidFill>
                            <a:schemeClr val="tx1"/>
                          </a:solidFill>
                          <a:cs typeface="Arial" panose="020B0604020202020204" pitchFamily="34" charset="0"/>
                        </a:rPr>
                        <a:t>May be a niche Tech capability or not fully featured</a:t>
                      </a:r>
                    </a:p>
                    <a:p>
                      <a:pPr marL="117475" indent="-117475">
                        <a:buFont typeface="Arial" charset="0"/>
                        <a:buChar char="•"/>
                      </a:pPr>
                      <a:r>
                        <a:rPr lang="en-US" sz="1100" dirty="0">
                          <a:solidFill>
                            <a:schemeClr val="tx1"/>
                          </a:solidFill>
                          <a:cs typeface="Arial" panose="020B0604020202020204" pitchFamily="34" charset="0"/>
                        </a:rPr>
                        <a:t>Tactical Tech selection (must have lifespan defined)</a:t>
                      </a:r>
                    </a:p>
                    <a:p>
                      <a:pPr marL="117475" indent="-117475">
                        <a:buFont typeface="Arial" charset="0"/>
                        <a:buChar char="•"/>
                      </a:pPr>
                      <a:endParaRPr lang="en-US" sz="1100" dirty="0">
                        <a:solidFill>
                          <a:schemeClr val="tx1"/>
                        </a:solidFill>
                        <a:cs typeface="Arial" panose="020B0604020202020204" pitchFamily="34" charset="0"/>
                      </a:endParaRPr>
                    </a:p>
                    <a:p>
                      <a:pPr marL="117475" indent="-117475">
                        <a:buFont typeface="Arial"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is established and used within UHG</a:t>
                      </a:r>
                    </a:p>
                    <a:p>
                      <a:pPr marL="171450" indent="-171450">
                        <a:buFont typeface="Arial" panose="020B0604020202020204" pitchFamily="34" charset="0"/>
                        <a:buChar char="•"/>
                      </a:pPr>
                      <a:r>
                        <a:rPr lang="en-US" sz="1100" dirty="0">
                          <a:solidFill>
                            <a:schemeClr val="tx1"/>
                          </a:solidFill>
                          <a:cs typeface="Arial" panose="020B0604020202020204" pitchFamily="34" charset="0"/>
                        </a:rPr>
                        <a:t>UHG possesses a deep talent base on the technology</a:t>
                      </a:r>
                    </a:p>
                    <a:p>
                      <a:pPr marL="171450" indent="-171450">
                        <a:buFont typeface="Arial" panose="020B0604020202020204" pitchFamily="34" charset="0"/>
                        <a:buChar char="•"/>
                      </a:pPr>
                      <a:r>
                        <a:rPr lang="en-US" sz="1100" dirty="0">
                          <a:solidFill>
                            <a:schemeClr val="tx1"/>
                          </a:solidFill>
                          <a:cs typeface="Arial" panose="020B0604020202020204" pitchFamily="34" charset="0"/>
                        </a:rPr>
                        <a:t>Support or COEs – not well established</a:t>
                      </a:r>
                    </a:p>
                    <a:p>
                      <a:pPr marL="117475" indent="-117475">
                        <a:buFont typeface="Arial" charset="0"/>
                        <a:buChar char="•"/>
                      </a:pPr>
                      <a:endParaRPr lang="en-US" sz="1100" dirty="0">
                        <a:solidFill>
                          <a:schemeClr val="tx1"/>
                        </a:solidFill>
                        <a:cs typeface="Arial" panose="020B0604020202020204" pitchFamily="34" charset="0"/>
                      </a:endParaRPr>
                    </a:p>
                    <a:p>
                      <a:pPr marL="117475" indent="-117475">
                        <a:buFont typeface="Arial" charset="0"/>
                        <a:buChar char="•"/>
                      </a:pPr>
                      <a:endParaRPr lang="en-US" sz="1100" dirty="0">
                        <a:solidFill>
                          <a:schemeClr val="tx1"/>
                        </a:solidFill>
                        <a:cs typeface="Arial" panose="020B0604020202020204" pitchFamily="34" charset="0"/>
                      </a:endParaRPr>
                    </a:p>
                    <a:p>
                      <a:pPr marL="117475" indent="-117475">
                        <a:buFont typeface="Arial" charset="0"/>
                        <a:buChar char="•"/>
                      </a:pPr>
                      <a:r>
                        <a:rPr lang="en-US" sz="1100" dirty="0">
                          <a:solidFill>
                            <a:schemeClr val="tx1"/>
                          </a:solidFill>
                          <a:cs typeface="Arial" panose="020B0604020202020204" pitchFamily="34" charset="0"/>
                        </a:rPr>
                        <a:t>Established vendor or active open-source community</a:t>
                      </a:r>
                    </a:p>
                    <a:p>
                      <a:pPr marL="117475" indent="-117475">
                        <a:buFont typeface="Arial" charset="0"/>
                        <a:buChar char="•"/>
                      </a:pPr>
                      <a:r>
                        <a:rPr lang="en-US" sz="1100" dirty="0">
                          <a:solidFill>
                            <a:schemeClr val="tx1"/>
                          </a:solidFill>
                          <a:cs typeface="Arial" panose="020B0604020202020204" pitchFamily="34" charset="0"/>
                        </a:rPr>
                        <a:t>Low cost/No cost (TCO - Operational costs also)</a:t>
                      </a:r>
                    </a:p>
                    <a:p>
                      <a:pPr marL="117475" indent="-117475">
                        <a:buFont typeface="Arial" charset="0"/>
                        <a:buChar char="•"/>
                      </a:pPr>
                      <a:r>
                        <a:rPr lang="en-US" sz="1100" dirty="0">
                          <a:solidFill>
                            <a:schemeClr val="tx1"/>
                          </a:solidFill>
                          <a:cs typeface="Arial" panose="020B0604020202020204" pitchFamily="34" charset="0"/>
                        </a:rPr>
                        <a:t>Low risk (from EIS perspective) - part of vendor assessment also</a:t>
                      </a:r>
                    </a:p>
                    <a:p>
                      <a:pPr marL="117475" indent="-117475">
                        <a:buFont typeface="Arial" charset="0"/>
                        <a:buChar char="•"/>
                      </a:pPr>
                      <a:r>
                        <a:rPr lang="en-US" sz="1100" dirty="0">
                          <a:solidFill>
                            <a:schemeClr val="tx1"/>
                          </a:solidFill>
                          <a:cs typeface="Arial" panose="020B0604020202020204" pitchFamily="34" charset="0"/>
                        </a:rPr>
                        <a:t>Minimal vendor lock-in</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endParaRPr lang="en-US" sz="1100" dirty="0">
                        <a:solidFill>
                          <a:schemeClr val="tx1"/>
                        </a:solidFill>
                        <a:latin typeface="+mn-lt"/>
                        <a:cs typeface="Calibri" panose="020F0502020204030204" pitchFamily="34" charset="0"/>
                      </a:endParaRPr>
                    </a:p>
                  </a:txBody>
                  <a:tcPr marL="45720" marR="45720" marT="34291" marB="34291">
                    <a:solidFill>
                      <a:schemeClr val="bg1">
                        <a:lumMod val="85000"/>
                      </a:schemeClr>
                    </a:solidFill>
                  </a:tcPr>
                </a:tc>
                <a:tc>
                  <a:txBody>
                    <a:bodyPr/>
                    <a:lstStyle/>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not matured or low usage in UHG</a:t>
                      </a:r>
                    </a:p>
                    <a:p>
                      <a:pPr marL="171450" indent="-171450">
                        <a:buFont typeface="Arial" panose="020B0604020202020204" pitchFamily="34" charset="0"/>
                        <a:buChar char="•"/>
                      </a:pPr>
                      <a:r>
                        <a:rPr lang="en-US" sz="1100" dirty="0">
                          <a:solidFill>
                            <a:schemeClr val="tx1"/>
                          </a:solidFill>
                          <a:cs typeface="Arial" panose="020B0604020202020204" pitchFamily="34" charset="0"/>
                        </a:rPr>
                        <a:t>Lack of experience with technology within UHG, rare in the marketplace</a:t>
                      </a:r>
                    </a:p>
                    <a:p>
                      <a:pPr marL="171450" indent="-171450">
                        <a:buFont typeface="Arial" panose="020B0604020202020204" pitchFamily="34" charset="0"/>
                        <a:buChar char="•"/>
                      </a:pPr>
                      <a:r>
                        <a:rPr lang="en-US" sz="1100" dirty="0">
                          <a:solidFill>
                            <a:schemeClr val="tx1"/>
                          </a:solidFill>
                          <a:cs typeface="Arial" panose="020B0604020202020204" pitchFamily="34" charset="0"/>
                        </a:rPr>
                        <a:t>Relies on other discouraged or unacceptable technologies, Integration limitations , configurability &amp; portability is low</a:t>
                      </a:r>
                    </a:p>
                    <a:p>
                      <a:pPr marL="171450" indent="-171450">
                        <a:buFont typeface="Arial" panose="020B0604020202020204" pitchFamily="34" charset="0"/>
                        <a:buChar char="•"/>
                      </a:pPr>
                      <a:r>
                        <a:rPr lang="en-US" sz="1100" dirty="0">
                          <a:solidFill>
                            <a:schemeClr val="tx1"/>
                          </a:solidFill>
                          <a:cs typeface="Arial" panose="020B0604020202020204" pitchFamily="34" charset="0"/>
                        </a:rPr>
                        <a:t>Tactical (beyond acceptable timespan) – how much time?</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is not established or minimal use within UHG</a:t>
                      </a:r>
                    </a:p>
                    <a:p>
                      <a:pPr marL="171450" indent="-171450">
                        <a:buFont typeface="Arial" panose="020B0604020202020204" pitchFamily="34" charset="0"/>
                        <a:buChar char="•"/>
                      </a:pPr>
                      <a:r>
                        <a:rPr lang="en-US" sz="1100" dirty="0">
                          <a:solidFill>
                            <a:schemeClr val="tx1"/>
                          </a:solidFill>
                          <a:cs typeface="Arial" panose="020B0604020202020204" pitchFamily="34" charset="0"/>
                        </a:rPr>
                        <a:t>Concerns from ES&amp;P / Black Duck assessment </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Small vendor. Open-source project may be active, but not mature.</a:t>
                      </a:r>
                    </a:p>
                    <a:p>
                      <a:pPr marL="171450" indent="-171450">
                        <a:buFont typeface="Arial" panose="020B0604020202020204" pitchFamily="34" charset="0"/>
                        <a:buChar char="•"/>
                      </a:pPr>
                      <a:r>
                        <a:rPr lang="en-US" sz="1100" dirty="0">
                          <a:solidFill>
                            <a:schemeClr val="tx1"/>
                          </a:solidFill>
                          <a:cs typeface="Arial" panose="020B0604020202020204" pitchFamily="34" charset="0"/>
                        </a:rPr>
                        <a:t>High license/support costs</a:t>
                      </a:r>
                    </a:p>
                    <a:p>
                      <a:pPr marL="171450" indent="-171450">
                        <a:buFont typeface="Arial" panose="020B0604020202020204" pitchFamily="34" charset="0"/>
                        <a:buChar char="•"/>
                      </a:pPr>
                      <a:r>
                        <a:rPr lang="en-US" sz="1100" dirty="0">
                          <a:solidFill>
                            <a:schemeClr val="tx1"/>
                          </a:solidFill>
                          <a:cs typeface="Arial" panose="020B0604020202020204" pitchFamily="34" charset="0"/>
                        </a:rPr>
                        <a:t>Risk around reliability / maturity, high costs (TCO), lacks security control</a:t>
                      </a:r>
                    </a:p>
                    <a:p>
                      <a:pPr marL="171450" indent="-171450">
                        <a:buFont typeface="Arial" panose="020B0604020202020204" pitchFamily="34" charset="0"/>
                        <a:buChar char="•"/>
                      </a:pPr>
                      <a:r>
                        <a:rPr lang="en-US" sz="1100" dirty="0">
                          <a:solidFill>
                            <a:schemeClr val="tx1"/>
                          </a:solidFill>
                          <a:cs typeface="Arial" panose="020B0604020202020204" pitchFamily="34" charset="0"/>
                        </a:rPr>
                        <a:t>Vendor lock-in</a:t>
                      </a:r>
                      <a:endParaRPr lang="en-US" sz="1100" dirty="0">
                        <a:solidFill>
                          <a:schemeClr val="tx1"/>
                        </a:solidFill>
                        <a:latin typeface="+mn-lt"/>
                        <a:cs typeface="Calibri" panose="020F0502020204030204" pitchFamily="34" charset="0"/>
                      </a:endParaRPr>
                    </a:p>
                  </a:txBody>
                  <a:tcPr marL="45720" marR="45720" marT="34291" marB="34291">
                    <a:solidFill>
                      <a:schemeClr val="bg1">
                        <a:lumMod val="85000"/>
                      </a:schemeClr>
                    </a:solidFill>
                  </a:tcPr>
                </a:tc>
                <a:tc>
                  <a:txBody>
                    <a:bodyPr/>
                    <a:lstStyle/>
                    <a:p>
                      <a:pPr marL="171450" indent="-171450">
                        <a:buFont typeface="Arial" panose="020B0604020202020204" pitchFamily="34" charset="0"/>
                        <a:buChar char="•"/>
                      </a:pPr>
                      <a:r>
                        <a:rPr lang="en-US" sz="1100" dirty="0">
                          <a:solidFill>
                            <a:schemeClr val="tx1"/>
                          </a:solidFill>
                          <a:cs typeface="Arial" panose="020B0604020202020204" pitchFamily="34" charset="0"/>
                        </a:rPr>
                        <a:t>Lack of maturity in Technology, maturity is on decline, volatility of changes is high</a:t>
                      </a:r>
                    </a:p>
                    <a:p>
                      <a:pPr marL="171450" indent="-171450">
                        <a:buFont typeface="Arial" panose="020B0604020202020204" pitchFamily="34" charset="0"/>
                        <a:buChar char="•"/>
                      </a:pPr>
                      <a:r>
                        <a:rPr lang="en-US" sz="1100" dirty="0">
                          <a:solidFill>
                            <a:schemeClr val="tx1"/>
                          </a:solidFill>
                          <a:cs typeface="Arial" panose="020B0604020202020204" pitchFamily="34" charset="0"/>
                        </a:rPr>
                        <a:t>No experience with technology within UHG. Experience is rare in the marketplace</a:t>
                      </a:r>
                    </a:p>
                    <a:p>
                      <a:pPr marL="171450" indent="-171450">
                        <a:buFont typeface="Arial" panose="020B0604020202020204" pitchFamily="34" charset="0"/>
                        <a:buChar char="•"/>
                      </a:pPr>
                      <a:r>
                        <a:rPr lang="en-US" sz="1100" dirty="0">
                          <a:solidFill>
                            <a:schemeClr val="tx1"/>
                          </a:solidFill>
                          <a:cs typeface="Arial" panose="020B0604020202020204" pitchFamily="34" charset="0"/>
                        </a:rPr>
                        <a:t>Tactical solution – timeline expired. Technology not viable anymore</a:t>
                      </a:r>
                    </a:p>
                    <a:p>
                      <a:pPr marL="171450" indent="-171450">
                        <a:buFont typeface="Arial" panose="020B0604020202020204" pitchFamily="34" charset="0"/>
                        <a:buChar char="•"/>
                      </a:pPr>
                      <a:r>
                        <a:rPr lang="en-US" sz="1100" dirty="0">
                          <a:solidFill>
                            <a:schemeClr val="tx1"/>
                          </a:solidFill>
                          <a:cs typeface="Arial" panose="020B0604020202020204" pitchFamily="34" charset="0"/>
                        </a:rPr>
                        <a:t>Candidate for decommission</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Technology is not established in marketplace</a:t>
                      </a:r>
                    </a:p>
                    <a:p>
                      <a:pPr marL="171450" indent="-171450">
                        <a:buFont typeface="Arial" panose="020B0604020202020204" pitchFamily="34" charset="0"/>
                        <a:buChar char="•"/>
                      </a:pPr>
                      <a:r>
                        <a:rPr lang="en-US" sz="1100" dirty="0">
                          <a:solidFill>
                            <a:schemeClr val="tx1"/>
                          </a:solidFill>
                          <a:cs typeface="Arial" panose="020B0604020202020204" pitchFamily="34" charset="0"/>
                        </a:rPr>
                        <a:t>Concerns from ES&amp;P / Black Duck assessment </a:t>
                      </a: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endParaRPr lang="en-US" sz="1100" dirty="0">
                        <a:solidFill>
                          <a:schemeClr val="tx1"/>
                        </a:solidFill>
                        <a:cs typeface="Arial" panose="020B0604020202020204" pitchFamily="34" charset="0"/>
                      </a:endParaRPr>
                    </a:p>
                    <a:p>
                      <a:pPr marL="171450" indent="-171450">
                        <a:buFont typeface="Arial" panose="020B0604020202020204" pitchFamily="34" charset="0"/>
                        <a:buChar char="•"/>
                      </a:pPr>
                      <a:r>
                        <a:rPr lang="en-US" sz="1100" dirty="0">
                          <a:solidFill>
                            <a:schemeClr val="tx1"/>
                          </a:solidFill>
                          <a:cs typeface="Arial" panose="020B0604020202020204" pitchFamily="34" charset="0"/>
                        </a:rPr>
                        <a:t>Vendor is small, financially risky, new or opensource community is small or not active</a:t>
                      </a:r>
                    </a:p>
                    <a:p>
                      <a:pPr marL="171450" indent="-171450">
                        <a:buFont typeface="Arial" panose="020B0604020202020204" pitchFamily="34" charset="0"/>
                        <a:buChar char="•"/>
                      </a:pPr>
                      <a:r>
                        <a:rPr lang="en-US" sz="1100" dirty="0">
                          <a:solidFill>
                            <a:schemeClr val="tx1"/>
                          </a:solidFill>
                          <a:cs typeface="Arial" panose="020B0604020202020204" pitchFamily="34" charset="0"/>
                        </a:rPr>
                        <a:t>High license/support costs (TCO)</a:t>
                      </a:r>
                    </a:p>
                    <a:p>
                      <a:pPr marL="171450" indent="-171450">
                        <a:buFont typeface="Arial" panose="020B0604020202020204" pitchFamily="34" charset="0"/>
                        <a:buChar char="•"/>
                      </a:pPr>
                      <a:r>
                        <a:rPr lang="en-US" sz="1100" dirty="0">
                          <a:solidFill>
                            <a:schemeClr val="tx1"/>
                          </a:solidFill>
                          <a:cs typeface="Arial" panose="020B0604020202020204" pitchFamily="34" charset="0"/>
                        </a:rPr>
                        <a:t>Legal issues with Technology vendor</a:t>
                      </a:r>
                    </a:p>
                    <a:p>
                      <a:pPr marL="171450" indent="-171450">
                        <a:buFont typeface="Arial" panose="020B0604020202020204" pitchFamily="34" charset="0"/>
                        <a:buChar char="•"/>
                      </a:pPr>
                      <a:r>
                        <a:rPr lang="en-US" sz="1100" dirty="0">
                          <a:solidFill>
                            <a:schemeClr val="tx1"/>
                          </a:solidFill>
                          <a:cs typeface="Arial" panose="020B0604020202020204" pitchFamily="34" charset="0"/>
                        </a:rPr>
                        <a:t>Security (known vulnerabilities) &amp; integration limitations</a:t>
                      </a:r>
                    </a:p>
                    <a:p>
                      <a:pPr marL="171450" indent="-171450">
                        <a:buFont typeface="Arial" panose="020B0604020202020204" pitchFamily="34" charset="0"/>
                        <a:buChar char="•"/>
                      </a:pPr>
                      <a:r>
                        <a:rPr lang="en-US" sz="1100" dirty="0">
                          <a:solidFill>
                            <a:schemeClr val="tx1"/>
                          </a:solidFill>
                          <a:cs typeface="Arial" panose="020B0604020202020204" pitchFamily="34" charset="0"/>
                        </a:rPr>
                        <a:t>Vendor lock-in</a:t>
                      </a:r>
                      <a:endParaRPr lang="en-US" sz="1100" dirty="0">
                        <a:solidFill>
                          <a:schemeClr val="tx1"/>
                        </a:solidFill>
                        <a:latin typeface="+mn-lt"/>
                        <a:cs typeface="Calibri" panose="020F0502020204030204" pitchFamily="34" charset="0"/>
                      </a:endParaRPr>
                    </a:p>
                  </a:txBody>
                  <a:tcPr marL="45720" marR="45720" marT="34291" marB="34291">
                    <a:solidFill>
                      <a:schemeClr val="bg1">
                        <a:lumMod val="85000"/>
                      </a:schemeClr>
                    </a:solidFill>
                  </a:tcPr>
                </a:tc>
                <a:extLst>
                  <a:ext uri="{0D108BD9-81ED-4DB2-BD59-A6C34878D82A}">
                    <a16:rowId xmlns:a16="http://schemas.microsoft.com/office/drawing/2014/main" val="10001"/>
                  </a:ext>
                </a:extLst>
              </a:tr>
            </a:tbl>
          </a:graphicData>
        </a:graphic>
      </p:graphicFrame>
      <p:sp>
        <p:nvSpPr>
          <p:cNvPr id="6" name="Slide Number Placeholder 2">
            <a:extLst>
              <a:ext uri="{FF2B5EF4-FFF2-40B4-BE49-F238E27FC236}">
                <a16:creationId xmlns:a16="http://schemas.microsoft.com/office/drawing/2014/main" id="{735BB8EC-ED8B-4B5C-8B9E-72D0FFB4BD8B}"/>
              </a:ext>
            </a:extLst>
          </p:cNvPr>
          <p:cNvSpPr txBox="1">
            <a:spLocks/>
          </p:cNvSpPr>
          <p:nvPr/>
        </p:nvSpPr>
        <p:spPr bwMode="gray">
          <a:xfrm>
            <a:off x="11713029" y="6517217"/>
            <a:ext cx="269967" cy="252943"/>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C7CA7E87-410D-4887-AABD-1ABCEA8A29CF}" type="slidenum">
              <a:rPr lang="en-US" sz="1067">
                <a:solidFill>
                  <a:srgbClr val="424242"/>
                </a:solidFill>
                <a:latin typeface="Arial" panose="020B0604020202020204"/>
              </a:rPr>
              <a:pPr defTabSz="1219170">
                <a:defRPr/>
              </a:pPr>
              <a:t>23</a:t>
            </a:fld>
            <a:endParaRPr lang="en-US" sz="1067">
              <a:solidFill>
                <a:srgbClr val="424242"/>
              </a:solidFill>
              <a:latin typeface="Arial" panose="020B0604020202020204"/>
            </a:endParaRPr>
          </a:p>
        </p:txBody>
      </p:sp>
    </p:spTree>
    <p:extLst>
      <p:ext uri="{BB962C8B-B14F-4D97-AF65-F5344CB8AC3E}">
        <p14:creationId xmlns:p14="http://schemas.microsoft.com/office/powerpoint/2010/main" val="326310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dirty="0"/>
              <a:t>Applying Technology PADU</a:t>
            </a:r>
          </a:p>
        </p:txBody>
      </p:sp>
      <p:sp>
        <p:nvSpPr>
          <p:cNvPr id="6" name="Slide Number Placeholder 2">
            <a:extLst>
              <a:ext uri="{FF2B5EF4-FFF2-40B4-BE49-F238E27FC236}">
                <a16:creationId xmlns:a16="http://schemas.microsoft.com/office/drawing/2014/main" id="{735BB8EC-ED8B-4B5C-8B9E-72D0FFB4BD8B}"/>
              </a:ext>
            </a:extLst>
          </p:cNvPr>
          <p:cNvSpPr txBox="1">
            <a:spLocks/>
          </p:cNvSpPr>
          <p:nvPr/>
        </p:nvSpPr>
        <p:spPr bwMode="gray">
          <a:xfrm>
            <a:off x="11713029" y="6517217"/>
            <a:ext cx="269967" cy="252943"/>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C7CA7E87-410D-4887-AABD-1ABCEA8A29CF}" type="slidenum">
              <a:rPr lang="en-US" sz="1067">
                <a:solidFill>
                  <a:srgbClr val="424242"/>
                </a:solidFill>
                <a:latin typeface="Arial" panose="020B0604020202020204"/>
              </a:rPr>
              <a:pPr defTabSz="1219170">
                <a:defRPr/>
              </a:pPr>
              <a:t>24</a:t>
            </a:fld>
            <a:endParaRPr lang="en-US" sz="1067">
              <a:solidFill>
                <a:srgbClr val="424242"/>
              </a:solidFill>
              <a:latin typeface="Arial" panose="020B0604020202020204"/>
            </a:endParaRPr>
          </a:p>
        </p:txBody>
      </p:sp>
      <p:graphicFrame>
        <p:nvGraphicFramePr>
          <p:cNvPr id="7" name="Table 6">
            <a:extLst>
              <a:ext uri="{FF2B5EF4-FFF2-40B4-BE49-F238E27FC236}">
                <a16:creationId xmlns:a16="http://schemas.microsoft.com/office/drawing/2014/main" id="{195CD937-2A49-CD4E-8F5F-1574FFA50B78}"/>
              </a:ext>
            </a:extLst>
          </p:cNvPr>
          <p:cNvGraphicFramePr>
            <a:graphicFrameLocks noGrp="1"/>
          </p:cNvGraphicFramePr>
          <p:nvPr/>
        </p:nvGraphicFramePr>
        <p:xfrm>
          <a:off x="495300" y="1533257"/>
          <a:ext cx="11217728" cy="4342888"/>
        </p:xfrm>
        <a:graphic>
          <a:graphicData uri="http://schemas.openxmlformats.org/drawingml/2006/table">
            <a:tbl>
              <a:tblPr firstRow="1" bandRow="1">
                <a:tableStyleId>{5C22544A-7EE6-4342-B048-85BDC9FD1C3A}</a:tableStyleId>
              </a:tblPr>
              <a:tblGrid>
                <a:gridCol w="2255705">
                  <a:extLst>
                    <a:ext uri="{9D8B030D-6E8A-4147-A177-3AD203B41FA5}">
                      <a16:colId xmlns:a16="http://schemas.microsoft.com/office/drawing/2014/main" val="20000"/>
                    </a:ext>
                  </a:extLst>
                </a:gridCol>
                <a:gridCol w="2515740">
                  <a:extLst>
                    <a:ext uri="{9D8B030D-6E8A-4147-A177-3AD203B41FA5}">
                      <a16:colId xmlns:a16="http://schemas.microsoft.com/office/drawing/2014/main" val="20001"/>
                    </a:ext>
                  </a:extLst>
                </a:gridCol>
                <a:gridCol w="3911111">
                  <a:extLst>
                    <a:ext uri="{9D8B030D-6E8A-4147-A177-3AD203B41FA5}">
                      <a16:colId xmlns:a16="http://schemas.microsoft.com/office/drawing/2014/main" val="20002"/>
                    </a:ext>
                  </a:extLst>
                </a:gridCol>
                <a:gridCol w="2535172">
                  <a:extLst>
                    <a:ext uri="{9D8B030D-6E8A-4147-A177-3AD203B41FA5}">
                      <a16:colId xmlns:a16="http://schemas.microsoft.com/office/drawing/2014/main" val="20003"/>
                    </a:ext>
                  </a:extLst>
                </a:gridCol>
              </a:tblGrid>
              <a:tr h="470067">
                <a:tc>
                  <a:txBody>
                    <a:bodyPr/>
                    <a:lstStyle/>
                    <a:p>
                      <a:pPr algn="ctr"/>
                      <a:r>
                        <a:rPr lang="en-US" sz="1200" dirty="0">
                          <a:latin typeface="+mn-lt"/>
                          <a:cs typeface="Calibri" panose="020F0502020204030204" pitchFamily="34" charset="0"/>
                        </a:rPr>
                        <a:t>(P)referred</a:t>
                      </a:r>
                    </a:p>
                  </a:txBody>
                  <a:tcPr marL="68580" marR="68580" marT="25719" marB="25719">
                    <a:solidFill>
                      <a:srgbClr val="428DDD"/>
                    </a:solidFill>
                  </a:tcPr>
                </a:tc>
                <a:tc>
                  <a:txBody>
                    <a:bodyPr/>
                    <a:lstStyle/>
                    <a:p>
                      <a:pPr algn="ctr"/>
                      <a:r>
                        <a:rPr lang="en-US" sz="1200" dirty="0">
                          <a:latin typeface="+mn-lt"/>
                          <a:cs typeface="Calibri" panose="020F0502020204030204" pitchFamily="34" charset="0"/>
                        </a:rPr>
                        <a:t>(A)cceptable</a:t>
                      </a:r>
                    </a:p>
                  </a:txBody>
                  <a:tcPr marL="68580" marR="68580" marT="25719" marB="25719">
                    <a:solidFill>
                      <a:srgbClr val="79C99F"/>
                    </a:solidFill>
                  </a:tcPr>
                </a:tc>
                <a:tc>
                  <a:txBody>
                    <a:bodyPr/>
                    <a:lstStyle/>
                    <a:p>
                      <a:pPr algn="ctr"/>
                      <a:r>
                        <a:rPr lang="en-US" sz="1200" dirty="0">
                          <a:latin typeface="+mn-lt"/>
                          <a:cs typeface="Calibri" panose="020F0502020204030204" pitchFamily="34" charset="0"/>
                        </a:rPr>
                        <a:t>(D)iscouraged</a:t>
                      </a:r>
                    </a:p>
                  </a:txBody>
                  <a:tcPr marL="68580" marR="68580" marT="25719" marB="25719">
                    <a:solidFill>
                      <a:srgbClr val="F0B46B"/>
                    </a:solidFill>
                  </a:tcPr>
                </a:tc>
                <a:tc>
                  <a:txBody>
                    <a:bodyPr/>
                    <a:lstStyle/>
                    <a:p>
                      <a:pPr algn="ctr"/>
                      <a:r>
                        <a:rPr lang="en-US" sz="1200" dirty="0">
                          <a:latin typeface="+mn-lt"/>
                          <a:cs typeface="Calibri" panose="020F0502020204030204" pitchFamily="34" charset="0"/>
                        </a:rPr>
                        <a:t>(U)nacceptable</a:t>
                      </a:r>
                    </a:p>
                  </a:txBody>
                  <a:tcPr marL="68580" marR="68580" marT="25719" marB="25719">
                    <a:solidFill>
                      <a:srgbClr val="E85850"/>
                    </a:solidFill>
                  </a:tcPr>
                </a:tc>
                <a:extLst>
                  <a:ext uri="{0D108BD9-81ED-4DB2-BD59-A6C34878D82A}">
                    <a16:rowId xmlns:a16="http://schemas.microsoft.com/office/drawing/2014/main" val="10000"/>
                  </a:ext>
                </a:extLst>
              </a:tr>
              <a:tr h="3872821">
                <a:tc>
                  <a:txBody>
                    <a:bodyPr/>
                    <a:lstStyle/>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Foster and support widespread use</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Build or develop skills/expertise in the technology</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Promote</a:t>
                      </a:r>
                      <a:r>
                        <a:rPr lang="en-US" sz="1300" baseline="0" dirty="0">
                          <a:solidFill>
                            <a:schemeClr val="tx1"/>
                          </a:solidFill>
                          <a:latin typeface="+mn-lt"/>
                          <a:cs typeface="Calibri" panose="020F0502020204030204" pitchFamily="34" charset="0"/>
                        </a:rPr>
                        <a:t> re-use across LoBs or Enterprise as appropriate</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baseline="0" dirty="0">
                          <a:solidFill>
                            <a:schemeClr val="tx1"/>
                          </a:solidFill>
                          <a:latin typeface="+mn-lt"/>
                          <a:cs typeface="Calibri" panose="020F0502020204030204" pitchFamily="34" charset="0"/>
                        </a:rPr>
                        <a:t>Include in Target Architecture for modernization efforts</a:t>
                      </a:r>
                      <a:endParaRPr lang="en-US" sz="1300" dirty="0">
                        <a:solidFill>
                          <a:schemeClr val="tx1"/>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Challenge broader use of this technology in favor of Preferred alternatives</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Maintain investment to do maintenance / break-fix</a:t>
                      </a:r>
                      <a:r>
                        <a:rPr lang="en-US" sz="1300" baseline="0" dirty="0">
                          <a:solidFill>
                            <a:schemeClr val="tx1"/>
                          </a:solidFill>
                          <a:latin typeface="+mn-lt"/>
                          <a:cs typeface="Calibri" panose="020F0502020204030204" pitchFamily="34" charset="0"/>
                        </a:rPr>
                        <a:t> style work</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baseline="0" dirty="0">
                          <a:solidFill>
                            <a:schemeClr val="tx1"/>
                          </a:solidFill>
                          <a:latin typeface="+mn-lt"/>
                          <a:cs typeface="Calibri" panose="020F0502020204030204" pitchFamily="34" charset="0"/>
                        </a:rPr>
                        <a:t>Understand if application will begin to trend towards Discouraged or Unacceptable from a Roadmapping perspective</a:t>
                      </a:r>
                      <a:endParaRPr lang="en-US" sz="1300" dirty="0">
                        <a:solidFill>
                          <a:schemeClr val="tx1"/>
                        </a:solidFill>
                        <a:latin typeface="+mn-lt"/>
                        <a:cs typeface="Calibri" panose="020F0502020204030204" pitchFamily="34" charset="0"/>
                      </a:endParaRP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b="0" dirty="0">
                          <a:solidFill>
                            <a:schemeClr val="tx1"/>
                          </a:solidFill>
                          <a:latin typeface="+mn-lt"/>
                          <a:cs typeface="Calibri" panose="020F0502020204030204" pitchFamily="34" charset="0"/>
                        </a:rPr>
                        <a:t>Resist new usage or renewed maintenance in favor of preferred options</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b="1" dirty="0">
                          <a:solidFill>
                            <a:schemeClr val="tx1"/>
                          </a:solidFill>
                          <a:latin typeface="+mn-lt"/>
                          <a:cs typeface="Calibri" panose="020F0502020204030204" pitchFamily="34" charset="0"/>
                        </a:rPr>
                        <a:t>Analysis required to </a:t>
                      </a:r>
                      <a:r>
                        <a:rPr lang="en-US" sz="1300" dirty="0">
                          <a:solidFill>
                            <a:schemeClr val="tx1"/>
                          </a:solidFill>
                          <a:latin typeface="+mn-lt"/>
                          <a:cs typeface="Calibri" panose="020F0502020204030204" pitchFamily="34" charset="0"/>
                        </a:rPr>
                        <a:t>determine whether to modernize and / or re-architect/</a:t>
                      </a:r>
                      <a:r>
                        <a:rPr lang="en-US" sz="1300" dirty="0" err="1">
                          <a:solidFill>
                            <a:schemeClr val="tx1"/>
                          </a:solidFill>
                          <a:latin typeface="+mn-lt"/>
                          <a:cs typeface="Calibri" panose="020F0502020204030204" pitchFamily="34" charset="0"/>
                        </a:rPr>
                        <a:t>decomm</a:t>
                      </a:r>
                      <a:r>
                        <a:rPr lang="en-US" sz="1300" dirty="0">
                          <a:solidFill>
                            <a:schemeClr val="tx1"/>
                          </a:solidFill>
                          <a:latin typeface="+mn-lt"/>
                          <a:cs typeface="Calibri" panose="020F0502020204030204" pitchFamily="34" charset="0"/>
                        </a:rPr>
                        <a:t>, leveraging </a:t>
                      </a:r>
                      <a:r>
                        <a:rPr lang="en-US" sz="1300" baseline="0" dirty="0">
                          <a:solidFill>
                            <a:schemeClr val="tx1"/>
                          </a:solidFill>
                          <a:latin typeface="+mn-lt"/>
                          <a:cs typeface="Calibri" panose="020F0502020204030204" pitchFamily="34" charset="0"/>
                        </a:rPr>
                        <a:t> the following criteria</a:t>
                      </a:r>
                      <a:endParaRPr lang="en-US" sz="1300" dirty="0">
                        <a:solidFill>
                          <a:schemeClr val="tx1"/>
                        </a:solidFill>
                        <a:latin typeface="+mn-lt"/>
                        <a:cs typeface="Calibri" panose="020F0502020204030204" pitchFamily="34" charset="0"/>
                      </a:endParaRPr>
                    </a:p>
                    <a:p>
                      <a:pPr marL="174625" marR="0" indent="-63500"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Does a target Preferred technology exist (Y/N).  If N, then the action required is to identify/define a Preferred target</a:t>
                      </a:r>
                    </a:p>
                    <a:p>
                      <a:pPr marL="174625" marR="0" indent="-63500"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Do you have a plan to migrate to the Preferred technology (Y/N).  If N, then the action required is to develop a migration plan that includes resources required, timelines and costs</a:t>
                      </a:r>
                    </a:p>
                    <a:p>
                      <a:pPr marL="174625" marR="0" indent="-63500"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Are the plans part of a product roadmap (Y/N) - If N, then the action required is to project the plan on the product roadmap</a:t>
                      </a:r>
                    </a:p>
                    <a:p>
                      <a:pPr marL="174625" marR="0" indent="-63500"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Is the plan funded (Y/N) - If N, then the action required is to secure funding.  This final step locks in the dates on the roadmap</a:t>
                      </a:r>
                    </a:p>
                  </a:txBody>
                  <a:tcPr marL="34291" marR="34291" marT="25719" marB="25719">
                    <a:solidFill>
                      <a:schemeClr val="bg1">
                        <a:lumMod val="85000"/>
                      </a:schemeClr>
                    </a:solidFill>
                  </a:tcPr>
                </a:tc>
                <a:tc>
                  <a:txBody>
                    <a:bodyPr/>
                    <a:lstStyle/>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Reject new usage</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dirty="0">
                          <a:solidFill>
                            <a:schemeClr val="tx1"/>
                          </a:solidFill>
                          <a:latin typeface="+mn-lt"/>
                          <a:cs typeface="Calibri" panose="020F0502020204030204" pitchFamily="34" charset="0"/>
                        </a:rPr>
                        <a:t>Target for replacement, re-architecture, or decommission</a:t>
                      </a: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r>
                        <a:rPr lang="en-US" sz="1300" baseline="0" dirty="0">
                          <a:solidFill>
                            <a:schemeClr val="tx1"/>
                          </a:solidFill>
                          <a:latin typeface="+mn-lt"/>
                          <a:cs typeface="Calibri" panose="020F0502020204030204" pitchFamily="34" charset="0"/>
                        </a:rPr>
                        <a:t>If technology cannot be actively removed in-year, it needs to go into the product backlog and a rationale for the delay shall be identified (e.g., lack of funding, target Preferred option not available, insufficient skillset, many existing integrations, etc.)</a:t>
                      </a:r>
                      <a:endParaRPr lang="en-US" sz="1300" dirty="0">
                        <a:solidFill>
                          <a:schemeClr val="tx1"/>
                        </a:solidFill>
                        <a:latin typeface="+mn-lt"/>
                        <a:cs typeface="Calibri" panose="020F0502020204030204" pitchFamily="34" charset="0"/>
                      </a:endParaRPr>
                    </a:p>
                    <a:p>
                      <a:pPr marL="112713" marR="0" indent="-112713" algn="l" defTabSz="914260" rtl="0" eaLnBrk="1" fontAlgn="auto" latinLnBrk="0" hangingPunct="1">
                        <a:lnSpc>
                          <a:spcPct val="85000"/>
                        </a:lnSpc>
                        <a:spcBef>
                          <a:spcPts val="0"/>
                        </a:spcBef>
                        <a:spcAft>
                          <a:spcPts val="600"/>
                        </a:spcAft>
                        <a:buClrTx/>
                        <a:buSzTx/>
                        <a:buFont typeface="Arial" panose="020B0604020202020204" pitchFamily="34" charset="0"/>
                        <a:buChar char="•"/>
                        <a:tabLst/>
                        <a:defRPr/>
                      </a:pPr>
                      <a:endParaRPr lang="en-US" sz="1300" dirty="0">
                        <a:solidFill>
                          <a:schemeClr val="tx1"/>
                        </a:solidFill>
                        <a:latin typeface="+mn-lt"/>
                        <a:cs typeface="Calibri" panose="020F0502020204030204" pitchFamily="34" charset="0"/>
                      </a:endParaRPr>
                    </a:p>
                  </a:txBody>
                  <a:tcPr marL="34291" marR="34291" marT="25719" marB="25719">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146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200" dirty="0"/>
              <a:t>Hardware PADU Criteria</a:t>
            </a:r>
          </a:p>
        </p:txBody>
      </p:sp>
      <p:pic>
        <p:nvPicPr>
          <p:cNvPr id="3" name="Picture 2"/>
          <p:cNvPicPr>
            <a:picLocks noChangeAspect="1"/>
          </p:cNvPicPr>
          <p:nvPr/>
        </p:nvPicPr>
        <p:blipFill>
          <a:blip r:embed="rId2"/>
          <a:stretch>
            <a:fillRect/>
          </a:stretch>
        </p:blipFill>
        <p:spPr>
          <a:xfrm>
            <a:off x="1016000" y="1193800"/>
            <a:ext cx="10464800" cy="5456113"/>
          </a:xfrm>
          <a:prstGeom prst="rect">
            <a:avLst/>
          </a:prstGeom>
        </p:spPr>
      </p:pic>
      <p:sp>
        <p:nvSpPr>
          <p:cNvPr id="5" name="Slide Number Placeholder 2">
            <a:extLst>
              <a:ext uri="{FF2B5EF4-FFF2-40B4-BE49-F238E27FC236}">
                <a16:creationId xmlns:a16="http://schemas.microsoft.com/office/drawing/2014/main" id="{4BAA06A2-D704-488E-BB76-637A9F2BB4DF}"/>
              </a:ext>
            </a:extLst>
          </p:cNvPr>
          <p:cNvSpPr txBox="1">
            <a:spLocks/>
          </p:cNvSpPr>
          <p:nvPr/>
        </p:nvSpPr>
        <p:spPr bwMode="gray">
          <a:xfrm>
            <a:off x="11713029" y="6517217"/>
            <a:ext cx="269967" cy="252943"/>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C7CA7E87-410D-4887-AABD-1ABCEA8A29CF}" type="slidenum">
              <a:rPr lang="en-US" sz="1067">
                <a:solidFill>
                  <a:srgbClr val="424242"/>
                </a:solidFill>
                <a:latin typeface="Arial" panose="020B0604020202020204"/>
              </a:rPr>
              <a:pPr defTabSz="1219170">
                <a:defRPr/>
              </a:pPr>
              <a:t>25</a:t>
            </a:fld>
            <a:endParaRPr lang="en-US" sz="1067">
              <a:solidFill>
                <a:srgbClr val="424242"/>
              </a:solidFill>
              <a:latin typeface="Arial" panose="020B0604020202020204"/>
            </a:endParaRPr>
          </a:p>
        </p:txBody>
      </p:sp>
    </p:spTree>
    <p:extLst>
      <p:ext uri="{BB962C8B-B14F-4D97-AF65-F5344CB8AC3E}">
        <p14:creationId xmlns:p14="http://schemas.microsoft.com/office/powerpoint/2010/main" val="351482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B5F5D0-DCE3-453D-9EAA-44A0EF8300BA}"/>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Steps of APR</a:t>
            </a:r>
          </a:p>
        </p:txBody>
      </p:sp>
      <p:graphicFrame>
        <p:nvGraphicFramePr>
          <p:cNvPr id="5" name="Content Placeholder 2">
            <a:extLst>
              <a:ext uri="{FF2B5EF4-FFF2-40B4-BE49-F238E27FC236}">
                <a16:creationId xmlns:a16="http://schemas.microsoft.com/office/drawing/2014/main" id="{C80AFE7B-932D-D9B9-23A5-CBDD0C0837E8}"/>
              </a:ext>
            </a:extLst>
          </p:cNvPr>
          <p:cNvGraphicFramePr>
            <a:graphicFrameLocks noGrp="1"/>
          </p:cNvGraphicFramePr>
          <p:nvPr>
            <p:ph idx="1"/>
            <p:extLst>
              <p:ext uri="{D42A27DB-BD31-4B8C-83A1-F6EECF244321}">
                <p14:modId xmlns:p14="http://schemas.microsoft.com/office/powerpoint/2010/main" val="3993971915"/>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50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Clarify Vision</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4</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18288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1828800">
                <a:tc>
                  <a:txBody>
                    <a:bodyPr/>
                    <a:lstStyle/>
                    <a:p>
                      <a:pPr algn="ctr"/>
                      <a:r>
                        <a:rPr lang="en-US" sz="1400" b="1" dirty="0">
                          <a:solidFill>
                            <a:schemeClr val="bg1"/>
                          </a:solidFill>
                        </a:rPr>
                        <a:t>Key</a:t>
                      </a:r>
                    </a:p>
                    <a:p>
                      <a:pPr algn="ctr"/>
                      <a:r>
                        <a:rPr lang="en-US" sz="1400" b="1" dirty="0">
                          <a:solidFill>
                            <a:schemeClr val="bg1"/>
                          </a:solidFill>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Program Charter</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Financial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Capabilities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Strategy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Operating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Information Assets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Intellectual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3657600"/>
          <a:ext cx="3581400" cy="2438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24384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Business Funding</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Business Sponsor</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Technology Sponsor</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Application Architect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434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62933">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80467">
                <a:tc>
                  <a:txBody>
                    <a:bodyPr/>
                    <a:lstStyle/>
                    <a:p>
                      <a:pPr marL="109538" indent="-1095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Identify business and technology: </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Goals</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Drivers</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Strategies</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Products</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Domains</a:t>
                      </a:r>
                    </a:p>
                    <a:p>
                      <a:pPr marL="231775" lvl="2" indent="-1222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Domain owners</a:t>
                      </a:r>
                    </a:p>
                    <a:p>
                      <a:pPr marL="109538" lvl="1" indent="-1095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Develop business and technology domain frameworks</a:t>
                      </a:r>
                    </a:p>
                    <a:p>
                      <a:pPr marL="109538" lvl="1" indent="-109538">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Develop the business capability model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4172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Model</a:t>
            </a:r>
          </a:p>
        </p:txBody>
      </p:sp>
      <p:pic>
        <p:nvPicPr>
          <p:cNvPr id="409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705600" y="1371601"/>
            <a:ext cx="3424666" cy="318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5</a:t>
            </a:fld>
            <a:endParaRPr lang="en-US" dirty="0">
              <a:solidFill>
                <a:srgbClr val="63666A"/>
              </a:solidFill>
              <a:latin typeface="Arial"/>
              <a:ea typeface="Arial Unicode MS"/>
              <a:cs typeface="Arial Unicode MS"/>
            </a:endParaRPr>
          </a:p>
        </p:txBody>
      </p:sp>
      <p:sp>
        <p:nvSpPr>
          <p:cNvPr id="4" name="TextBox 3"/>
          <p:cNvSpPr txBox="1"/>
          <p:nvPr/>
        </p:nvSpPr>
        <p:spPr>
          <a:xfrm>
            <a:off x="2209800" y="1524001"/>
            <a:ext cx="4495800" cy="2031325"/>
          </a:xfrm>
          <a:prstGeom prst="rect">
            <a:avLst/>
          </a:prstGeom>
          <a:noFill/>
        </p:spPr>
        <p:txBody>
          <a:bodyPr wrap="square" rtlCol="0">
            <a:spAutoFit/>
          </a:bodyPr>
          <a:lstStyle/>
          <a:p>
            <a:r>
              <a:rPr lang="en-US" b="1" u="sng" dirty="0">
                <a:solidFill>
                  <a:srgbClr val="63666A"/>
                </a:solidFill>
                <a:latin typeface="Arial"/>
                <a:ea typeface="Arial Unicode MS"/>
                <a:cs typeface="Arial Unicode MS"/>
              </a:rPr>
              <a:t>Integration</a:t>
            </a:r>
            <a:r>
              <a:rPr lang="en-US" dirty="0">
                <a:solidFill>
                  <a:srgbClr val="63666A"/>
                </a:solidFill>
                <a:latin typeface="Arial"/>
                <a:ea typeface="Arial Unicode MS"/>
                <a:cs typeface="Arial Unicode MS"/>
              </a:rPr>
              <a:t> links the efforts of organizational units through shared data. This sharing of data can be between processes to enable end-to-end transaction processing, or across processes to allow a company to present a single face to customer.</a:t>
            </a:r>
          </a:p>
        </p:txBody>
      </p:sp>
      <p:sp>
        <p:nvSpPr>
          <p:cNvPr id="5" name="TextBox 4"/>
          <p:cNvSpPr txBox="1"/>
          <p:nvPr/>
        </p:nvSpPr>
        <p:spPr>
          <a:xfrm>
            <a:off x="2209800" y="4648200"/>
            <a:ext cx="7848600" cy="923330"/>
          </a:xfrm>
          <a:prstGeom prst="rect">
            <a:avLst/>
          </a:prstGeom>
          <a:noFill/>
        </p:spPr>
        <p:txBody>
          <a:bodyPr wrap="square" rtlCol="0">
            <a:spAutoFit/>
          </a:bodyPr>
          <a:lstStyle/>
          <a:p>
            <a:r>
              <a:rPr lang="en-US" b="1" u="sng" dirty="0">
                <a:solidFill>
                  <a:srgbClr val="63666A"/>
                </a:solidFill>
                <a:latin typeface="Arial"/>
                <a:ea typeface="Arial Unicode MS"/>
                <a:cs typeface="Arial Unicode MS"/>
              </a:rPr>
              <a:t>Standardization</a:t>
            </a:r>
            <a:r>
              <a:rPr lang="en-US" dirty="0">
                <a:solidFill>
                  <a:srgbClr val="63666A"/>
                </a:solidFill>
                <a:latin typeface="Arial"/>
                <a:ea typeface="Arial Unicode MS"/>
                <a:cs typeface="Arial Unicode MS"/>
              </a:rPr>
              <a:t> of business processes and related systems means defining exactly how a process will be executed regardless of who is performing the process or where it is completed</a:t>
            </a:r>
          </a:p>
        </p:txBody>
      </p:sp>
    </p:spTree>
    <p:extLst>
      <p:ext uri="{BB962C8B-B14F-4D97-AF65-F5344CB8AC3E}">
        <p14:creationId xmlns:p14="http://schemas.microsoft.com/office/powerpoint/2010/main" val="3232145768"/>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Assess Current State</a:t>
            </a:r>
          </a:p>
        </p:txBody>
      </p:sp>
      <p:graphicFrame>
        <p:nvGraphicFramePr>
          <p:cNvPr id="5" name="Content Placeholder 4"/>
          <p:cNvGraphicFramePr>
            <a:graphicFrameLocks noGrp="1"/>
          </p:cNvGraphicFramePr>
          <p:nvPr>
            <p:ph idx="1"/>
          </p:nvPr>
        </p:nvGraphicFramePr>
        <p:xfrm>
          <a:off x="1981201" y="838201"/>
          <a:ext cx="8228013" cy="91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6</a:t>
            </a:fld>
            <a:endParaRPr lang="en-US" dirty="0">
              <a:solidFill>
                <a:srgbClr val="63666A"/>
              </a:solidFill>
              <a:latin typeface="Arial"/>
              <a:ea typeface="Arial Unicode MS"/>
              <a:cs typeface="Arial Unicode MS"/>
            </a:endParaRPr>
          </a:p>
        </p:txBody>
      </p:sp>
      <p:graphicFrame>
        <p:nvGraphicFramePr>
          <p:cNvPr id="7" name="Table 6"/>
          <p:cNvGraphicFramePr>
            <a:graphicFrameLocks noGrp="1"/>
          </p:cNvGraphicFramePr>
          <p:nvPr/>
        </p:nvGraphicFramePr>
        <p:xfrm>
          <a:off x="1981201" y="1752600"/>
          <a:ext cx="3581401" cy="31242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3124200">
                <a:tc>
                  <a:txBody>
                    <a:bodyPr/>
                    <a:lstStyle/>
                    <a:p>
                      <a:pPr algn="ctr"/>
                      <a:r>
                        <a:rPr lang="en-US" sz="1400" b="1" dirty="0">
                          <a:solidFill>
                            <a:schemeClr val="bg1"/>
                          </a:solidFill>
                          <a:effectLst/>
                        </a:rPr>
                        <a:t>Key</a:t>
                      </a:r>
                    </a:p>
                    <a:p>
                      <a:pPr algn="ctr"/>
                      <a:r>
                        <a:rPr lang="en-US" sz="1400" b="1" dirty="0">
                          <a:solidFill>
                            <a:schemeClr val="bg1"/>
                          </a:solidFill>
                          <a:effectLst/>
                        </a:rPr>
                        <a:t>Deliverables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Applications Inventory and Heat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Technology Inventory and Heat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Data Store Inventory and Heat Map</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Business Capability Assessment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Application / Technology Architecture</a:t>
                      </a:r>
                      <a:br>
                        <a:rPr kumimoji="0" lang="en-US" sz="1200" b="0" i="0" u="none" strike="noStrike" kern="1200" cap="none" spc="0" normalizeH="0" baseline="0" noProof="0" dirty="0">
                          <a:ln>
                            <a:noFill/>
                          </a:ln>
                          <a:solidFill>
                            <a:srgbClr val="63666A"/>
                          </a:solidFill>
                          <a:effectLst/>
                          <a:uLnTx/>
                          <a:uFillTx/>
                          <a:latin typeface="+mn-lt"/>
                          <a:ea typeface="+mn-ea"/>
                          <a:cs typeface="+mn-cs"/>
                        </a:rPr>
                      </a:br>
                      <a:r>
                        <a:rPr kumimoji="0" lang="en-US" sz="1200" b="0" i="0" u="none" strike="noStrike" kern="1200" cap="none" spc="0" normalizeH="0" baseline="0" noProof="0" dirty="0">
                          <a:ln>
                            <a:noFill/>
                          </a:ln>
                          <a:solidFill>
                            <a:srgbClr val="63666A"/>
                          </a:solidFill>
                          <a:effectLst/>
                          <a:uLnTx/>
                          <a:uFillTx/>
                          <a:latin typeface="+mn-lt"/>
                          <a:ea typeface="+mn-ea"/>
                          <a:cs typeface="+mn-cs"/>
                        </a:rPr>
                        <a:t>Can be delivered separately depending on the size and complexity of the platform</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Data Architecture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Domain metrics, issues, risks, opportunities</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IT Organization Chart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PMO Structure</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Architecture Maturity Model</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3666A"/>
                          </a:solidFill>
                          <a:effectLst/>
                          <a:uLnTx/>
                          <a:uFillTx/>
                          <a:latin typeface="+mn-lt"/>
                          <a:ea typeface="+mn-ea"/>
                          <a:cs typeface="+mn-cs"/>
                        </a:rPr>
                        <a:t>Capabilities Maturity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981200" y="4953000"/>
          <a:ext cx="3581400" cy="114300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1143000">
                <a:tc>
                  <a:txBody>
                    <a:bodyPr/>
                    <a:lstStyle/>
                    <a:p>
                      <a:pPr algn="ctr"/>
                      <a:r>
                        <a:rPr lang="en-US" sz="1400" b="1" dirty="0">
                          <a:solidFill>
                            <a:schemeClr val="bg1"/>
                          </a:solidFill>
                        </a:rPr>
                        <a:t>Key</a:t>
                      </a:r>
                    </a:p>
                    <a:p>
                      <a:pPr algn="ctr"/>
                      <a:r>
                        <a:rPr lang="en-US" sz="1400" b="1" dirty="0">
                          <a:solidFill>
                            <a:schemeClr val="bg1"/>
                          </a:solidFill>
                        </a:rPr>
                        <a:t>Resources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Subject Matter Expert</a:t>
                      </a:r>
                    </a:p>
                    <a:p>
                      <a:pPr marL="114300" marR="0" lvl="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Governance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638800" y="1752600"/>
          <a:ext cx="4572000" cy="4312578"/>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572000">
                  <a:extLst>
                    <a:ext uri="{9D8B030D-6E8A-4147-A177-3AD203B41FA5}">
                      <a16:colId xmlns:a16="http://schemas.microsoft.com/office/drawing/2014/main" val="20000"/>
                    </a:ext>
                  </a:extLst>
                </a:gridCol>
              </a:tblGrid>
              <a:tr h="457200">
                <a:tc>
                  <a:txBody>
                    <a:bodyPr/>
                    <a:lstStyle/>
                    <a:p>
                      <a:pPr algn="ctr"/>
                      <a:r>
                        <a:rPr lang="en-US" sz="1400" b="1" dirty="0">
                          <a:solidFill>
                            <a:schemeClr val="bg1"/>
                          </a:solidFill>
                        </a:rPr>
                        <a:t>Key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55378">
                <a:tc>
                  <a:txBody>
                    <a:bodyPr/>
                    <a:lstStyle/>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Identify domain level metrics</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Inventory and Score existing applications</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Inventory and Score existing technologies</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Inventory and Score existing data stores</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Map applications to business domains &amp; capabilities</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Map technologies to technology domains &amp; architecture</a:t>
                      </a:r>
                    </a:p>
                    <a:p>
                      <a:pPr marL="114300" indent="-114300">
                        <a:buFont typeface="Arial" panose="020B0604020202020204" pitchFamily="34" charset="0"/>
                        <a:buChar char="•"/>
                      </a:pPr>
                      <a:r>
                        <a:rPr kumimoji="0" lang="en-US" sz="1200" b="0" i="0" u="none" strike="noStrike" kern="1200" cap="none" spc="0" normalizeH="0" baseline="0" dirty="0">
                          <a:ln>
                            <a:noFill/>
                          </a:ln>
                          <a:solidFill>
                            <a:srgbClr val="63666A"/>
                          </a:solidFill>
                          <a:effectLst/>
                          <a:uLnTx/>
                          <a:uFillTx/>
                          <a:latin typeface="+mn-lt"/>
                          <a:ea typeface="+mn-ea"/>
                          <a:cs typeface="+mn-cs"/>
                        </a:rPr>
                        <a:t>Map data stores to business domains &amp; architecture</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Build application clusters</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Identify in-progress initiatives and their impact to current state</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Identify domain level issues, risks and opportunities</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Perform architecture maturity assessment</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63666A"/>
                          </a:solidFill>
                          <a:effectLst/>
                          <a:uLnTx/>
                          <a:uFillTx/>
                          <a:latin typeface="+mn-lt"/>
                          <a:ea typeface="+mn-ea"/>
                          <a:cs typeface="+mn-cs"/>
                        </a:rPr>
                        <a:t>Perform capabilities maturity assessment</a:t>
                      </a:r>
                    </a:p>
                    <a:p>
                      <a:pPr marL="114300" marR="0"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kern="1200" baseline="0" dirty="0">
                        <a:solidFill>
                          <a:schemeClr val="tx1">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22520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Assess Current State – Worksheets and Tools</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7</a:t>
            </a:fld>
            <a:endParaRPr lang="en-US" dirty="0">
              <a:solidFill>
                <a:srgbClr val="63666A"/>
              </a:solidFill>
              <a:latin typeface="Arial"/>
              <a:ea typeface="Arial Unicode MS"/>
              <a:cs typeface="Arial Unicode MS"/>
            </a:endParaRPr>
          </a:p>
        </p:txBody>
      </p:sp>
      <p:sp>
        <p:nvSpPr>
          <p:cNvPr id="13" name="Content Placeholder 12"/>
          <p:cNvSpPr>
            <a:spLocks noGrp="1"/>
          </p:cNvSpPr>
          <p:nvPr>
            <p:ph idx="1"/>
          </p:nvPr>
        </p:nvSpPr>
        <p:spPr/>
        <p:txBody>
          <a:bodyPr/>
          <a:lstStyle/>
          <a:p>
            <a:r>
              <a:rPr lang="en-US" dirty="0"/>
              <a:t>Capabilities Assessment Template</a:t>
            </a:r>
          </a:p>
        </p:txBody>
      </p:sp>
      <p:graphicFrame>
        <p:nvGraphicFramePr>
          <p:cNvPr id="5" name="Object 4"/>
          <p:cNvGraphicFramePr>
            <a:graphicFrameLocks noChangeAspect="1"/>
          </p:cNvGraphicFramePr>
          <p:nvPr/>
        </p:nvGraphicFramePr>
        <p:xfrm>
          <a:off x="7086600" y="1066801"/>
          <a:ext cx="2970212" cy="2642023"/>
        </p:xfrm>
        <a:graphic>
          <a:graphicData uri="http://schemas.openxmlformats.org/presentationml/2006/ole">
            <mc:AlternateContent xmlns:mc="http://schemas.openxmlformats.org/markup-compatibility/2006">
              <mc:Choice xmlns:v="urn:schemas-microsoft-com:vml" Requires="v">
                <p:oleObj spid="_x0000_s1042" name="Macro-Enabled Worksheet" r:id="rId3" imgW="13458833" imgH="11972880" progId="Excel.SheetMacroEnabled.12">
                  <p:link updateAutomatic="1"/>
                </p:oleObj>
              </mc:Choice>
              <mc:Fallback>
                <p:oleObj name="Macro-Enabled Worksheet" r:id="rId3" imgW="13458833" imgH="11972880" progId="Excel.SheetMacroEnabled.12">
                  <p:link updateAutomatic="1"/>
                  <p:pic>
                    <p:nvPicPr>
                      <p:cNvPr id="5" name="Object 4"/>
                      <p:cNvPicPr/>
                      <p:nvPr/>
                    </p:nvPicPr>
                    <p:blipFill>
                      <a:blip r:embed="rId4"/>
                      <a:stretch>
                        <a:fillRect/>
                      </a:stretch>
                    </p:blipFill>
                    <p:spPr>
                      <a:xfrm>
                        <a:off x="7086600" y="1066801"/>
                        <a:ext cx="2970212" cy="2642023"/>
                      </a:xfrm>
                      <a:prstGeom prst="rect">
                        <a:avLst/>
                      </a:prstGeom>
                    </p:spPr>
                  </p:pic>
                </p:oleObj>
              </mc:Fallback>
            </mc:AlternateContent>
          </a:graphicData>
        </a:graphic>
      </p:graphicFrame>
      <p:sp>
        <p:nvSpPr>
          <p:cNvPr id="6" name="TextBox 5"/>
          <p:cNvSpPr txBox="1"/>
          <p:nvPr/>
        </p:nvSpPr>
        <p:spPr>
          <a:xfrm>
            <a:off x="7086601" y="3733800"/>
            <a:ext cx="3681585" cy="369332"/>
          </a:xfrm>
          <a:prstGeom prst="rect">
            <a:avLst/>
          </a:prstGeom>
          <a:noFill/>
        </p:spPr>
        <p:txBody>
          <a:bodyPr wrap="none" rtlCol="0">
            <a:spAutoFit/>
          </a:bodyPr>
          <a:lstStyle/>
          <a:p>
            <a:r>
              <a:rPr lang="en-US" dirty="0">
                <a:solidFill>
                  <a:srgbClr val="63666A"/>
                </a:solidFill>
                <a:latin typeface="Arial"/>
                <a:ea typeface="Arial Unicode MS"/>
                <a:cs typeface="Arial Unicode MS"/>
              </a:rPr>
              <a:t>Capabilities Assessment Template</a:t>
            </a:r>
          </a:p>
        </p:txBody>
      </p:sp>
      <p:graphicFrame>
        <p:nvGraphicFramePr>
          <p:cNvPr id="3" name="Object 2"/>
          <p:cNvGraphicFramePr>
            <a:graphicFrameLocks noChangeAspect="1"/>
          </p:cNvGraphicFramePr>
          <p:nvPr/>
        </p:nvGraphicFramePr>
        <p:xfrm>
          <a:off x="1905001" y="1219201"/>
          <a:ext cx="3089275" cy="2991129"/>
        </p:xfrm>
        <a:graphic>
          <a:graphicData uri="http://schemas.openxmlformats.org/presentationml/2006/ole">
            <mc:AlternateContent xmlns:mc="http://schemas.openxmlformats.org/markup-compatibility/2006">
              <mc:Choice xmlns:v="urn:schemas-microsoft-com:vml" Requires="v">
                <p:oleObj spid="_x0000_s1043" name="Worksheet" r:id="rId5" imgW="12277812" imgH="11887290" progId="Excel.Sheet.8">
                  <p:link updateAutomatic="1"/>
                </p:oleObj>
              </mc:Choice>
              <mc:Fallback>
                <p:oleObj name="Worksheet" r:id="rId5" imgW="12277812" imgH="11887290" progId="Excel.Sheet.8">
                  <p:link updateAutomatic="1"/>
                  <p:pic>
                    <p:nvPicPr>
                      <p:cNvPr id="3" name="Object 2"/>
                      <p:cNvPicPr/>
                      <p:nvPr/>
                    </p:nvPicPr>
                    <p:blipFill>
                      <a:blip r:embed="rId6"/>
                      <a:stretch>
                        <a:fillRect/>
                      </a:stretch>
                    </p:blipFill>
                    <p:spPr>
                      <a:xfrm>
                        <a:off x="1905001" y="1219201"/>
                        <a:ext cx="3089275" cy="2991129"/>
                      </a:xfrm>
                      <a:prstGeom prst="rect">
                        <a:avLst/>
                      </a:prstGeom>
                    </p:spPr>
                  </p:pic>
                </p:oleObj>
              </mc:Fallback>
            </mc:AlternateContent>
          </a:graphicData>
        </a:graphic>
      </p:graphicFrame>
    </p:spTree>
    <p:extLst>
      <p:ext uri="{BB962C8B-B14F-4D97-AF65-F5344CB8AC3E}">
        <p14:creationId xmlns:p14="http://schemas.microsoft.com/office/powerpoint/2010/main" val="13312241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Assess Current State – Inventories</a:t>
            </a:r>
          </a:p>
        </p:txBody>
      </p:sp>
      <p:sp>
        <p:nvSpPr>
          <p:cNvPr id="4" name="Slide Number Placeholder 3"/>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8</a:t>
            </a:fld>
            <a:endParaRPr lang="en-US" dirty="0">
              <a:solidFill>
                <a:srgbClr val="63666A"/>
              </a:solidFill>
              <a:latin typeface="Arial"/>
              <a:ea typeface="Arial Unicode MS"/>
              <a:cs typeface="Arial Unicode MS"/>
            </a:endParaRPr>
          </a:p>
        </p:txBody>
      </p:sp>
      <p:graphicFrame>
        <p:nvGraphicFramePr>
          <p:cNvPr id="5" name="Object 4"/>
          <p:cNvGraphicFramePr>
            <a:graphicFrameLocks noChangeAspect="1"/>
          </p:cNvGraphicFramePr>
          <p:nvPr/>
        </p:nvGraphicFramePr>
        <p:xfrm>
          <a:off x="2057400" y="1143000"/>
          <a:ext cx="3541020" cy="2189162"/>
        </p:xfrm>
        <a:graphic>
          <a:graphicData uri="http://schemas.openxmlformats.org/presentationml/2006/ole">
            <mc:AlternateContent xmlns:mc="http://schemas.openxmlformats.org/markup-compatibility/2006">
              <mc:Choice xmlns:v="urn:schemas-microsoft-com:vml" Requires="v">
                <p:oleObj spid="_x0000_s2066" name="Worksheet" r:id="rId3" imgW="15544800" imgH="9610650" progId="Excel.Sheet.12">
                  <p:link updateAutomatic="1"/>
                </p:oleObj>
              </mc:Choice>
              <mc:Fallback>
                <p:oleObj name="Worksheet" r:id="rId3" imgW="15544800" imgH="9610650" progId="Excel.Sheet.12">
                  <p:link updateAutomatic="1"/>
                  <p:pic>
                    <p:nvPicPr>
                      <p:cNvPr id="5" name="Object 4"/>
                      <p:cNvPicPr/>
                      <p:nvPr/>
                    </p:nvPicPr>
                    <p:blipFill>
                      <a:blip r:embed="rId4"/>
                      <a:stretch>
                        <a:fillRect/>
                      </a:stretch>
                    </p:blipFill>
                    <p:spPr>
                      <a:xfrm>
                        <a:off x="2057400" y="1143000"/>
                        <a:ext cx="3541020" cy="2189162"/>
                      </a:xfrm>
                      <a:prstGeom prst="rect">
                        <a:avLst/>
                      </a:prstGeom>
                      <a:ln>
                        <a:solidFill>
                          <a:schemeClr val="tx1">
                            <a:lumMod val="50000"/>
                          </a:schemeClr>
                        </a:solidFill>
                      </a:ln>
                    </p:spPr>
                  </p:pic>
                </p:oleObj>
              </mc:Fallback>
            </mc:AlternateContent>
          </a:graphicData>
        </a:graphic>
      </p:graphicFrame>
      <p:sp>
        <p:nvSpPr>
          <p:cNvPr id="6" name="TextBox 5"/>
          <p:cNvSpPr txBox="1"/>
          <p:nvPr/>
        </p:nvSpPr>
        <p:spPr>
          <a:xfrm>
            <a:off x="1981200" y="3330059"/>
            <a:ext cx="2326278" cy="369332"/>
          </a:xfrm>
          <a:prstGeom prst="rect">
            <a:avLst/>
          </a:prstGeom>
          <a:noFill/>
        </p:spPr>
        <p:txBody>
          <a:bodyPr wrap="none" rtlCol="0">
            <a:spAutoFit/>
          </a:bodyPr>
          <a:lstStyle/>
          <a:p>
            <a:r>
              <a:rPr lang="en-US" dirty="0">
                <a:solidFill>
                  <a:srgbClr val="63666A"/>
                </a:solidFill>
                <a:latin typeface="Arial"/>
                <a:ea typeface="Arial Unicode MS"/>
                <a:cs typeface="Arial Unicode MS"/>
              </a:rPr>
              <a:t>Application Inventory</a:t>
            </a:r>
          </a:p>
        </p:txBody>
      </p:sp>
      <p:sp>
        <p:nvSpPr>
          <p:cNvPr id="3" name="TextBox 2"/>
          <p:cNvSpPr txBox="1"/>
          <p:nvPr/>
        </p:nvSpPr>
        <p:spPr>
          <a:xfrm>
            <a:off x="6324601" y="3048000"/>
            <a:ext cx="2364815" cy="369332"/>
          </a:xfrm>
          <a:prstGeom prst="rect">
            <a:avLst/>
          </a:prstGeom>
          <a:noFill/>
        </p:spPr>
        <p:txBody>
          <a:bodyPr wrap="none" rtlCol="0">
            <a:spAutoFit/>
          </a:bodyPr>
          <a:lstStyle/>
          <a:p>
            <a:r>
              <a:rPr lang="en-US" dirty="0">
                <a:solidFill>
                  <a:srgbClr val="63666A"/>
                </a:solidFill>
                <a:latin typeface="Arial"/>
                <a:ea typeface="Arial Unicode MS"/>
                <a:cs typeface="Arial Unicode MS"/>
              </a:rPr>
              <a:t>Technology Inventory</a:t>
            </a:r>
          </a:p>
        </p:txBody>
      </p:sp>
      <p:graphicFrame>
        <p:nvGraphicFramePr>
          <p:cNvPr id="9" name="Object 8"/>
          <p:cNvGraphicFramePr>
            <a:graphicFrameLocks noChangeAspect="1"/>
          </p:cNvGraphicFramePr>
          <p:nvPr/>
        </p:nvGraphicFramePr>
        <p:xfrm>
          <a:off x="6443664" y="1065214"/>
          <a:ext cx="3227387" cy="1946275"/>
        </p:xfrm>
        <a:graphic>
          <a:graphicData uri="http://schemas.openxmlformats.org/presentationml/2006/ole">
            <mc:AlternateContent xmlns:mc="http://schemas.openxmlformats.org/markup-compatibility/2006">
              <mc:Choice xmlns:v="urn:schemas-microsoft-com:vml" Requires="v">
                <p:oleObj spid="_x0000_s2067" name="Worksheet" r:id="rId5" imgW="12163546" imgH="7324830" progId="Excel.Sheet.12">
                  <p:link updateAutomatic="1"/>
                </p:oleObj>
              </mc:Choice>
              <mc:Fallback>
                <p:oleObj name="Worksheet" r:id="rId5" imgW="12163546" imgH="7324830" progId="Excel.Sheet.12">
                  <p:link updateAutomatic="1"/>
                  <p:pic>
                    <p:nvPicPr>
                      <p:cNvPr id="9" name="Object 8"/>
                      <p:cNvPicPr/>
                      <p:nvPr/>
                    </p:nvPicPr>
                    <p:blipFill>
                      <a:blip r:embed="rId6"/>
                      <a:stretch>
                        <a:fillRect/>
                      </a:stretch>
                    </p:blipFill>
                    <p:spPr>
                      <a:xfrm>
                        <a:off x="6443664" y="1065214"/>
                        <a:ext cx="3227387" cy="1946275"/>
                      </a:xfrm>
                      <a:prstGeom prst="rect">
                        <a:avLst/>
                      </a:prstGeom>
                      <a:ln>
                        <a:solidFill>
                          <a:schemeClr val="tx1">
                            <a:lumMod val="50000"/>
                          </a:schemeClr>
                        </a:solidFill>
                      </a:ln>
                    </p:spPr>
                  </p:pic>
                </p:oleObj>
              </mc:Fallback>
            </mc:AlternateContent>
          </a:graphicData>
        </a:graphic>
      </p:graphicFrame>
    </p:spTree>
    <p:extLst>
      <p:ext uri="{BB962C8B-B14F-4D97-AF65-F5344CB8AC3E}">
        <p14:creationId xmlns:p14="http://schemas.microsoft.com/office/powerpoint/2010/main" val="13036381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p:nvPr/>
        </p:nvGrpSpPr>
        <p:grpSpPr>
          <a:xfrm>
            <a:off x="5695950" y="1676400"/>
            <a:ext cx="4648200" cy="3270070"/>
            <a:chOff x="4419600" y="3733800"/>
            <a:chExt cx="4648200" cy="3270070"/>
          </a:xfrm>
        </p:grpSpPr>
        <p:pic>
          <p:nvPicPr>
            <p:cNvPr id="16419" name="Picture 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3886200"/>
              <a:ext cx="4191000" cy="287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Frame 9"/>
            <p:cNvSpPr>
              <a:spLocks/>
            </p:cNvSpPr>
            <p:nvPr/>
          </p:nvSpPr>
          <p:spPr bwMode="auto">
            <a:xfrm>
              <a:off x="4419600" y="3733800"/>
              <a:ext cx="4648200" cy="3270070"/>
            </a:xfrm>
            <a:custGeom>
              <a:avLst/>
              <a:gdLst>
                <a:gd name="connsiteX0" fmla="*/ 0 w 5181600"/>
                <a:gd name="connsiteY0" fmla="*/ 0 h 3793945"/>
                <a:gd name="connsiteX1" fmla="*/ 5181600 w 5181600"/>
                <a:gd name="connsiteY1" fmla="*/ 0 h 3793945"/>
                <a:gd name="connsiteX2" fmla="*/ 5181600 w 5181600"/>
                <a:gd name="connsiteY2" fmla="*/ 3793945 h 3793945"/>
                <a:gd name="connsiteX3" fmla="*/ 0 w 5181600"/>
                <a:gd name="connsiteY3" fmla="*/ 3793945 h 3793945"/>
                <a:gd name="connsiteX4" fmla="*/ 0 w 5181600"/>
                <a:gd name="connsiteY4" fmla="*/ 0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266700 w 5181600"/>
                <a:gd name="connsiteY0" fmla="*/ 276225 h 3793945"/>
                <a:gd name="connsiteX1" fmla="*/ 5181600 w 5181600"/>
                <a:gd name="connsiteY1" fmla="*/ 0 h 3793945"/>
                <a:gd name="connsiteX2" fmla="*/ 5181600 w 5181600"/>
                <a:gd name="connsiteY2" fmla="*/ 3793945 h 3793945"/>
                <a:gd name="connsiteX3" fmla="*/ 0 w 5181600"/>
                <a:gd name="connsiteY3" fmla="*/ 3793945 h 3793945"/>
                <a:gd name="connsiteX4" fmla="*/ 266700 w 5181600"/>
                <a:gd name="connsiteY4" fmla="*/ 276225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38100 w 4914900"/>
                <a:gd name="connsiteY3" fmla="*/ 3565345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9525 w 4914900"/>
                <a:gd name="connsiteY3" fmla="*/ 3574870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584395"/>
                <a:gd name="connsiteX1" fmla="*/ 4914900 w 4914900"/>
                <a:gd name="connsiteY1" fmla="*/ 0 h 3584395"/>
                <a:gd name="connsiteX2" fmla="*/ 4648200 w 4914900"/>
                <a:gd name="connsiteY2" fmla="*/ 3584395 h 3584395"/>
                <a:gd name="connsiteX3" fmla="*/ 9525 w 4914900"/>
                <a:gd name="connsiteY3" fmla="*/ 3574870 h 3584395"/>
                <a:gd name="connsiteX4" fmla="*/ 0 w 4914900"/>
                <a:gd name="connsiteY4" fmla="*/ 276225 h 3584395"/>
                <a:gd name="connsiteX5" fmla="*/ 207543 w 4914900"/>
                <a:gd name="connsiteY5" fmla="*/ 474243 h 3584395"/>
                <a:gd name="connsiteX6" fmla="*/ 207543 w 4914900"/>
                <a:gd name="connsiteY6" fmla="*/ 3319702 h 3584395"/>
                <a:gd name="connsiteX7" fmla="*/ 4440657 w 4914900"/>
                <a:gd name="connsiteY7" fmla="*/ 3319702 h 3584395"/>
                <a:gd name="connsiteX8" fmla="*/ 4440657 w 4914900"/>
                <a:gd name="connsiteY8" fmla="*/ 474243 h 3584395"/>
                <a:gd name="connsiteX9" fmla="*/ 207543 w 4914900"/>
                <a:gd name="connsiteY9" fmla="*/ 474243 h 3584395"/>
                <a:gd name="connsiteX0" fmla="*/ 0 w 4648200"/>
                <a:gd name="connsiteY0" fmla="*/ 0 h 3308170"/>
                <a:gd name="connsiteX1" fmla="*/ 4638675 w 4648200"/>
                <a:gd name="connsiteY1" fmla="*/ 0 h 3308170"/>
                <a:gd name="connsiteX2" fmla="*/ 4648200 w 4648200"/>
                <a:gd name="connsiteY2" fmla="*/ 3308170 h 3308170"/>
                <a:gd name="connsiteX3" fmla="*/ 9525 w 4648200"/>
                <a:gd name="connsiteY3" fmla="*/ 3298645 h 3308170"/>
                <a:gd name="connsiteX4" fmla="*/ 0 w 4648200"/>
                <a:gd name="connsiteY4" fmla="*/ 0 h 3308170"/>
                <a:gd name="connsiteX5" fmla="*/ 207543 w 4648200"/>
                <a:gd name="connsiteY5" fmla="*/ 198018 h 3308170"/>
                <a:gd name="connsiteX6" fmla="*/ 207543 w 4648200"/>
                <a:gd name="connsiteY6" fmla="*/ 3043477 h 3308170"/>
                <a:gd name="connsiteX7" fmla="*/ 4440657 w 4648200"/>
                <a:gd name="connsiteY7" fmla="*/ 3043477 h 3308170"/>
                <a:gd name="connsiteX8" fmla="*/ 4440657 w 4648200"/>
                <a:gd name="connsiteY8" fmla="*/ 198018 h 3308170"/>
                <a:gd name="connsiteX9" fmla="*/ 207543 w 4648200"/>
                <a:gd name="connsiteY9" fmla="*/ 198018 h 330817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317695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19050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38675"/>
                <a:gd name="connsiteY0" fmla="*/ 0 h 3270070"/>
                <a:gd name="connsiteX1" fmla="*/ 4638675 w 4638675"/>
                <a:gd name="connsiteY1" fmla="*/ 19050 h 3270070"/>
                <a:gd name="connsiteX2" fmla="*/ 4619625 w 4638675"/>
                <a:gd name="connsiteY2" fmla="*/ 3260545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38675"/>
                <a:gd name="connsiteY0" fmla="*/ 0 h 3289120"/>
                <a:gd name="connsiteX1" fmla="*/ 4638675 w 4638675"/>
                <a:gd name="connsiteY1" fmla="*/ 19050 h 3289120"/>
                <a:gd name="connsiteX2" fmla="*/ 4610100 w 4638675"/>
                <a:gd name="connsiteY2" fmla="*/ 3289120 h 3289120"/>
                <a:gd name="connsiteX3" fmla="*/ 9525 w 4638675"/>
                <a:gd name="connsiteY3" fmla="*/ 3270070 h 3289120"/>
                <a:gd name="connsiteX4" fmla="*/ 0 w 4638675"/>
                <a:gd name="connsiteY4" fmla="*/ 0 h 3289120"/>
                <a:gd name="connsiteX5" fmla="*/ 207543 w 4638675"/>
                <a:gd name="connsiteY5" fmla="*/ 217068 h 3289120"/>
                <a:gd name="connsiteX6" fmla="*/ 207543 w 4638675"/>
                <a:gd name="connsiteY6" fmla="*/ 3062527 h 3289120"/>
                <a:gd name="connsiteX7" fmla="*/ 4440657 w 4638675"/>
                <a:gd name="connsiteY7" fmla="*/ 3062527 h 3289120"/>
                <a:gd name="connsiteX8" fmla="*/ 4440657 w 4638675"/>
                <a:gd name="connsiteY8" fmla="*/ 217068 h 3289120"/>
                <a:gd name="connsiteX9" fmla="*/ 207543 w 4638675"/>
                <a:gd name="connsiteY9" fmla="*/ 217068 h 3289120"/>
                <a:gd name="connsiteX0" fmla="*/ 0 w 4638675"/>
                <a:gd name="connsiteY0" fmla="*/ 0 h 3270070"/>
                <a:gd name="connsiteX1" fmla="*/ 4638675 w 4638675"/>
                <a:gd name="connsiteY1" fmla="*/ 19050 h 3270070"/>
                <a:gd name="connsiteX2" fmla="*/ 4619625 w 4638675"/>
                <a:gd name="connsiteY2" fmla="*/ 3270070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48200"/>
                <a:gd name="connsiteY0" fmla="*/ 0 h 3270070"/>
                <a:gd name="connsiteX1" fmla="*/ 4638675 w 4648200"/>
                <a:gd name="connsiteY1" fmla="*/ 19050 h 3270070"/>
                <a:gd name="connsiteX2" fmla="*/ 4648200 w 4648200"/>
                <a:gd name="connsiteY2" fmla="*/ 3270070 h 3270070"/>
                <a:gd name="connsiteX3" fmla="*/ 9525 w 4648200"/>
                <a:gd name="connsiteY3" fmla="*/ 3270070 h 3270070"/>
                <a:gd name="connsiteX4" fmla="*/ 0 w 4648200"/>
                <a:gd name="connsiteY4" fmla="*/ 0 h 3270070"/>
                <a:gd name="connsiteX5" fmla="*/ 207543 w 4648200"/>
                <a:gd name="connsiteY5" fmla="*/ 217068 h 3270070"/>
                <a:gd name="connsiteX6" fmla="*/ 207543 w 4648200"/>
                <a:gd name="connsiteY6" fmla="*/ 3062527 h 3270070"/>
                <a:gd name="connsiteX7" fmla="*/ 4440657 w 4648200"/>
                <a:gd name="connsiteY7" fmla="*/ 3062527 h 3270070"/>
                <a:gd name="connsiteX8" fmla="*/ 4440657 w 4648200"/>
                <a:gd name="connsiteY8" fmla="*/ 217068 h 3270070"/>
                <a:gd name="connsiteX9" fmla="*/ 207543 w 4648200"/>
                <a:gd name="connsiteY9" fmla="*/ 217068 h 327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48200" h="3270070">
                  <a:moveTo>
                    <a:pt x="0" y="0"/>
                  </a:moveTo>
                  <a:lnTo>
                    <a:pt x="4638675" y="19050"/>
                  </a:lnTo>
                  <a:lnTo>
                    <a:pt x="4648200" y="3270070"/>
                  </a:lnTo>
                  <a:lnTo>
                    <a:pt x="9525" y="3270070"/>
                  </a:lnTo>
                  <a:cubicBezTo>
                    <a:pt x="9525" y="2005422"/>
                    <a:pt x="0" y="1264648"/>
                    <a:pt x="0" y="0"/>
                  </a:cubicBezTo>
                  <a:close/>
                  <a:moveTo>
                    <a:pt x="207543" y="217068"/>
                  </a:moveTo>
                  <a:lnTo>
                    <a:pt x="207543" y="3062527"/>
                  </a:lnTo>
                  <a:lnTo>
                    <a:pt x="4440657" y="3062527"/>
                  </a:lnTo>
                  <a:lnTo>
                    <a:pt x="4440657" y="217068"/>
                  </a:lnTo>
                  <a:lnTo>
                    <a:pt x="207543" y="217068"/>
                  </a:lnTo>
                  <a:close/>
                </a:path>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cene3d>
              <a:camera prst="orthographicFront"/>
              <a:lightRig rig="threePt" dir="t"/>
            </a:scene3d>
            <a:sp3d>
              <a:bevelT/>
            </a:sp3d>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dirty="0">
                <a:solidFill>
                  <a:srgbClr val="FFFFFF"/>
                </a:solidFill>
                <a:latin typeface="Arial" charset="0"/>
                <a:ea typeface="Arial Unicode MS" charset="0"/>
                <a:cs typeface="Arial Unicode MS" charset="0"/>
              </a:endParaRPr>
            </a:p>
          </p:txBody>
        </p:sp>
      </p:grpSp>
      <p:sp>
        <p:nvSpPr>
          <p:cNvPr id="2" name="Title 1"/>
          <p:cNvSpPr>
            <a:spLocks noGrp="1"/>
          </p:cNvSpPr>
          <p:nvPr>
            <p:ph type="title"/>
          </p:nvPr>
        </p:nvSpPr>
        <p:spPr/>
        <p:txBody>
          <a:bodyPr>
            <a:normAutofit/>
          </a:bodyPr>
          <a:lstStyle/>
          <a:p>
            <a:r>
              <a:rPr lang="en-US" dirty="0"/>
              <a:t>Step 2 – Assess Current State – Application Clusters</a:t>
            </a:r>
          </a:p>
        </p:txBody>
      </p:sp>
      <p:sp>
        <p:nvSpPr>
          <p:cNvPr id="3" name="Slide Number Placeholder 2"/>
          <p:cNvSpPr>
            <a:spLocks noGrp="1"/>
          </p:cNvSpPr>
          <p:nvPr>
            <p:ph type="sldNum" sz="quarter" idx="10"/>
          </p:nvPr>
        </p:nvSpPr>
        <p:spPr/>
        <p:txBody>
          <a:bodyPr/>
          <a:lstStyle/>
          <a:p>
            <a:fld id="{70052D27-44B3-4AFD-A2CB-4F52774337A8}" type="slidenum">
              <a:rPr lang="en-US">
                <a:solidFill>
                  <a:srgbClr val="63666A"/>
                </a:solidFill>
                <a:latin typeface="Arial"/>
                <a:ea typeface="Arial Unicode MS"/>
                <a:cs typeface="Arial Unicode MS"/>
              </a:rPr>
              <a:pPr/>
              <a:t>9</a:t>
            </a:fld>
            <a:endParaRPr lang="en-US" dirty="0">
              <a:solidFill>
                <a:srgbClr val="63666A"/>
              </a:solidFill>
              <a:latin typeface="Arial"/>
              <a:ea typeface="Arial Unicode MS"/>
              <a:cs typeface="Arial Unicode MS"/>
            </a:endParaRPr>
          </a:p>
        </p:txBody>
      </p:sp>
      <p:pic>
        <p:nvPicPr>
          <p:cNvPr id="16421" name="Picture 37"/>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2019300" y="1066801"/>
            <a:ext cx="4267200" cy="2879791"/>
          </a:xfrm>
          <a:prstGeom prst="rect">
            <a:avLst/>
          </a:prstGeom>
          <a:solidFill>
            <a:schemeClr val="bg1"/>
          </a:solidFill>
          <a:ln w="76200" cmpd="tri">
            <a:noFill/>
            <a:miter lim="800000"/>
            <a:headEnd/>
            <a:tailEnd/>
          </a:ln>
          <a:effectLst/>
        </p:spPr>
      </p:pic>
      <p:sp>
        <p:nvSpPr>
          <p:cNvPr id="10" name="Frame 9"/>
          <p:cNvSpPr>
            <a:spLocks/>
          </p:cNvSpPr>
          <p:nvPr/>
        </p:nvSpPr>
        <p:spPr bwMode="auto">
          <a:xfrm>
            <a:off x="1828800" y="914400"/>
            <a:ext cx="4648200" cy="3270070"/>
          </a:xfrm>
          <a:custGeom>
            <a:avLst/>
            <a:gdLst>
              <a:gd name="connsiteX0" fmla="*/ 0 w 5181600"/>
              <a:gd name="connsiteY0" fmla="*/ 0 h 3793945"/>
              <a:gd name="connsiteX1" fmla="*/ 5181600 w 5181600"/>
              <a:gd name="connsiteY1" fmla="*/ 0 h 3793945"/>
              <a:gd name="connsiteX2" fmla="*/ 5181600 w 5181600"/>
              <a:gd name="connsiteY2" fmla="*/ 3793945 h 3793945"/>
              <a:gd name="connsiteX3" fmla="*/ 0 w 5181600"/>
              <a:gd name="connsiteY3" fmla="*/ 3793945 h 3793945"/>
              <a:gd name="connsiteX4" fmla="*/ 0 w 5181600"/>
              <a:gd name="connsiteY4" fmla="*/ 0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266700 w 5181600"/>
              <a:gd name="connsiteY0" fmla="*/ 276225 h 3793945"/>
              <a:gd name="connsiteX1" fmla="*/ 5181600 w 5181600"/>
              <a:gd name="connsiteY1" fmla="*/ 0 h 3793945"/>
              <a:gd name="connsiteX2" fmla="*/ 5181600 w 5181600"/>
              <a:gd name="connsiteY2" fmla="*/ 3793945 h 3793945"/>
              <a:gd name="connsiteX3" fmla="*/ 0 w 5181600"/>
              <a:gd name="connsiteY3" fmla="*/ 3793945 h 3793945"/>
              <a:gd name="connsiteX4" fmla="*/ 266700 w 5181600"/>
              <a:gd name="connsiteY4" fmla="*/ 276225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38100 w 4914900"/>
              <a:gd name="connsiteY3" fmla="*/ 3565345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9525 w 4914900"/>
              <a:gd name="connsiteY3" fmla="*/ 3574870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584395"/>
              <a:gd name="connsiteX1" fmla="*/ 4914900 w 4914900"/>
              <a:gd name="connsiteY1" fmla="*/ 0 h 3584395"/>
              <a:gd name="connsiteX2" fmla="*/ 4648200 w 4914900"/>
              <a:gd name="connsiteY2" fmla="*/ 3584395 h 3584395"/>
              <a:gd name="connsiteX3" fmla="*/ 9525 w 4914900"/>
              <a:gd name="connsiteY3" fmla="*/ 3574870 h 3584395"/>
              <a:gd name="connsiteX4" fmla="*/ 0 w 4914900"/>
              <a:gd name="connsiteY4" fmla="*/ 276225 h 3584395"/>
              <a:gd name="connsiteX5" fmla="*/ 207543 w 4914900"/>
              <a:gd name="connsiteY5" fmla="*/ 474243 h 3584395"/>
              <a:gd name="connsiteX6" fmla="*/ 207543 w 4914900"/>
              <a:gd name="connsiteY6" fmla="*/ 3319702 h 3584395"/>
              <a:gd name="connsiteX7" fmla="*/ 4440657 w 4914900"/>
              <a:gd name="connsiteY7" fmla="*/ 3319702 h 3584395"/>
              <a:gd name="connsiteX8" fmla="*/ 4440657 w 4914900"/>
              <a:gd name="connsiteY8" fmla="*/ 474243 h 3584395"/>
              <a:gd name="connsiteX9" fmla="*/ 207543 w 4914900"/>
              <a:gd name="connsiteY9" fmla="*/ 474243 h 3584395"/>
              <a:gd name="connsiteX0" fmla="*/ 0 w 4648200"/>
              <a:gd name="connsiteY0" fmla="*/ 0 h 3308170"/>
              <a:gd name="connsiteX1" fmla="*/ 4638675 w 4648200"/>
              <a:gd name="connsiteY1" fmla="*/ 0 h 3308170"/>
              <a:gd name="connsiteX2" fmla="*/ 4648200 w 4648200"/>
              <a:gd name="connsiteY2" fmla="*/ 3308170 h 3308170"/>
              <a:gd name="connsiteX3" fmla="*/ 9525 w 4648200"/>
              <a:gd name="connsiteY3" fmla="*/ 3298645 h 3308170"/>
              <a:gd name="connsiteX4" fmla="*/ 0 w 4648200"/>
              <a:gd name="connsiteY4" fmla="*/ 0 h 3308170"/>
              <a:gd name="connsiteX5" fmla="*/ 207543 w 4648200"/>
              <a:gd name="connsiteY5" fmla="*/ 198018 h 3308170"/>
              <a:gd name="connsiteX6" fmla="*/ 207543 w 4648200"/>
              <a:gd name="connsiteY6" fmla="*/ 3043477 h 3308170"/>
              <a:gd name="connsiteX7" fmla="*/ 4440657 w 4648200"/>
              <a:gd name="connsiteY7" fmla="*/ 3043477 h 3308170"/>
              <a:gd name="connsiteX8" fmla="*/ 4440657 w 4648200"/>
              <a:gd name="connsiteY8" fmla="*/ 198018 h 3308170"/>
              <a:gd name="connsiteX9" fmla="*/ 207543 w 4648200"/>
              <a:gd name="connsiteY9" fmla="*/ 198018 h 330817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317695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19050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38675"/>
              <a:gd name="connsiteY0" fmla="*/ 0 h 3270070"/>
              <a:gd name="connsiteX1" fmla="*/ 4638675 w 4638675"/>
              <a:gd name="connsiteY1" fmla="*/ 19050 h 3270070"/>
              <a:gd name="connsiteX2" fmla="*/ 4619625 w 4638675"/>
              <a:gd name="connsiteY2" fmla="*/ 3260545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38675"/>
              <a:gd name="connsiteY0" fmla="*/ 0 h 3289120"/>
              <a:gd name="connsiteX1" fmla="*/ 4638675 w 4638675"/>
              <a:gd name="connsiteY1" fmla="*/ 19050 h 3289120"/>
              <a:gd name="connsiteX2" fmla="*/ 4610100 w 4638675"/>
              <a:gd name="connsiteY2" fmla="*/ 3289120 h 3289120"/>
              <a:gd name="connsiteX3" fmla="*/ 9525 w 4638675"/>
              <a:gd name="connsiteY3" fmla="*/ 3270070 h 3289120"/>
              <a:gd name="connsiteX4" fmla="*/ 0 w 4638675"/>
              <a:gd name="connsiteY4" fmla="*/ 0 h 3289120"/>
              <a:gd name="connsiteX5" fmla="*/ 207543 w 4638675"/>
              <a:gd name="connsiteY5" fmla="*/ 217068 h 3289120"/>
              <a:gd name="connsiteX6" fmla="*/ 207543 w 4638675"/>
              <a:gd name="connsiteY6" fmla="*/ 3062527 h 3289120"/>
              <a:gd name="connsiteX7" fmla="*/ 4440657 w 4638675"/>
              <a:gd name="connsiteY7" fmla="*/ 3062527 h 3289120"/>
              <a:gd name="connsiteX8" fmla="*/ 4440657 w 4638675"/>
              <a:gd name="connsiteY8" fmla="*/ 217068 h 3289120"/>
              <a:gd name="connsiteX9" fmla="*/ 207543 w 4638675"/>
              <a:gd name="connsiteY9" fmla="*/ 217068 h 3289120"/>
              <a:gd name="connsiteX0" fmla="*/ 0 w 4638675"/>
              <a:gd name="connsiteY0" fmla="*/ 0 h 3270070"/>
              <a:gd name="connsiteX1" fmla="*/ 4638675 w 4638675"/>
              <a:gd name="connsiteY1" fmla="*/ 19050 h 3270070"/>
              <a:gd name="connsiteX2" fmla="*/ 4619625 w 4638675"/>
              <a:gd name="connsiteY2" fmla="*/ 3270070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48200"/>
              <a:gd name="connsiteY0" fmla="*/ 0 h 3270070"/>
              <a:gd name="connsiteX1" fmla="*/ 4638675 w 4648200"/>
              <a:gd name="connsiteY1" fmla="*/ 19050 h 3270070"/>
              <a:gd name="connsiteX2" fmla="*/ 4648200 w 4648200"/>
              <a:gd name="connsiteY2" fmla="*/ 3270070 h 3270070"/>
              <a:gd name="connsiteX3" fmla="*/ 9525 w 4648200"/>
              <a:gd name="connsiteY3" fmla="*/ 3270070 h 3270070"/>
              <a:gd name="connsiteX4" fmla="*/ 0 w 4648200"/>
              <a:gd name="connsiteY4" fmla="*/ 0 h 3270070"/>
              <a:gd name="connsiteX5" fmla="*/ 207543 w 4648200"/>
              <a:gd name="connsiteY5" fmla="*/ 217068 h 3270070"/>
              <a:gd name="connsiteX6" fmla="*/ 207543 w 4648200"/>
              <a:gd name="connsiteY6" fmla="*/ 3062527 h 3270070"/>
              <a:gd name="connsiteX7" fmla="*/ 4440657 w 4648200"/>
              <a:gd name="connsiteY7" fmla="*/ 3062527 h 3270070"/>
              <a:gd name="connsiteX8" fmla="*/ 4440657 w 4648200"/>
              <a:gd name="connsiteY8" fmla="*/ 217068 h 3270070"/>
              <a:gd name="connsiteX9" fmla="*/ 207543 w 4648200"/>
              <a:gd name="connsiteY9" fmla="*/ 217068 h 327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48200" h="3270070">
                <a:moveTo>
                  <a:pt x="0" y="0"/>
                </a:moveTo>
                <a:lnTo>
                  <a:pt x="4638675" y="19050"/>
                </a:lnTo>
                <a:lnTo>
                  <a:pt x="4648200" y="3270070"/>
                </a:lnTo>
                <a:lnTo>
                  <a:pt x="9525" y="3270070"/>
                </a:lnTo>
                <a:cubicBezTo>
                  <a:pt x="9525" y="2005422"/>
                  <a:pt x="0" y="1264648"/>
                  <a:pt x="0" y="0"/>
                </a:cubicBezTo>
                <a:close/>
                <a:moveTo>
                  <a:pt x="207543" y="217068"/>
                </a:moveTo>
                <a:lnTo>
                  <a:pt x="207543" y="3062527"/>
                </a:lnTo>
                <a:lnTo>
                  <a:pt x="4440657" y="3062527"/>
                </a:lnTo>
                <a:lnTo>
                  <a:pt x="4440657" y="217068"/>
                </a:lnTo>
                <a:lnTo>
                  <a:pt x="207543" y="217068"/>
                </a:lnTo>
                <a:close/>
              </a:path>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cene3d>
            <a:camera prst="orthographicFront"/>
            <a:lightRig rig="threePt" dir="t"/>
          </a:scene3d>
          <a:sp3d>
            <a:bevelT/>
          </a:sp3d>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dirty="0">
              <a:solidFill>
                <a:srgbClr val="FFFFFF"/>
              </a:solidFill>
              <a:latin typeface="Arial" charset="0"/>
              <a:ea typeface="Arial Unicode MS" charset="0"/>
              <a:cs typeface="Arial Unicode MS" charset="0"/>
            </a:endParaRPr>
          </a:p>
        </p:txBody>
      </p:sp>
      <p:grpSp>
        <p:nvGrpSpPr>
          <p:cNvPr id="12" name="Group 11"/>
          <p:cNvGrpSpPr/>
          <p:nvPr/>
        </p:nvGrpSpPr>
        <p:grpSpPr>
          <a:xfrm>
            <a:off x="4152900" y="3073310"/>
            <a:ext cx="4648200" cy="3270070"/>
            <a:chOff x="4724400" y="247649"/>
            <a:chExt cx="4648200" cy="3270070"/>
          </a:xfrm>
        </p:grpSpPr>
        <p:pic>
          <p:nvPicPr>
            <p:cNvPr id="16420" name="Picture 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3950" y="381000"/>
              <a:ext cx="4267200" cy="28795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ame 9"/>
            <p:cNvSpPr>
              <a:spLocks/>
            </p:cNvSpPr>
            <p:nvPr/>
          </p:nvSpPr>
          <p:spPr bwMode="auto">
            <a:xfrm>
              <a:off x="4724400" y="247649"/>
              <a:ext cx="4648200" cy="3270070"/>
            </a:xfrm>
            <a:custGeom>
              <a:avLst/>
              <a:gdLst>
                <a:gd name="connsiteX0" fmla="*/ 0 w 5181600"/>
                <a:gd name="connsiteY0" fmla="*/ 0 h 3793945"/>
                <a:gd name="connsiteX1" fmla="*/ 5181600 w 5181600"/>
                <a:gd name="connsiteY1" fmla="*/ 0 h 3793945"/>
                <a:gd name="connsiteX2" fmla="*/ 5181600 w 5181600"/>
                <a:gd name="connsiteY2" fmla="*/ 3793945 h 3793945"/>
                <a:gd name="connsiteX3" fmla="*/ 0 w 5181600"/>
                <a:gd name="connsiteY3" fmla="*/ 3793945 h 3793945"/>
                <a:gd name="connsiteX4" fmla="*/ 0 w 5181600"/>
                <a:gd name="connsiteY4" fmla="*/ 0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266700 w 5181600"/>
                <a:gd name="connsiteY0" fmla="*/ 276225 h 3793945"/>
                <a:gd name="connsiteX1" fmla="*/ 5181600 w 5181600"/>
                <a:gd name="connsiteY1" fmla="*/ 0 h 3793945"/>
                <a:gd name="connsiteX2" fmla="*/ 5181600 w 5181600"/>
                <a:gd name="connsiteY2" fmla="*/ 3793945 h 3793945"/>
                <a:gd name="connsiteX3" fmla="*/ 0 w 5181600"/>
                <a:gd name="connsiteY3" fmla="*/ 3793945 h 3793945"/>
                <a:gd name="connsiteX4" fmla="*/ 266700 w 5181600"/>
                <a:gd name="connsiteY4" fmla="*/ 276225 h 3793945"/>
                <a:gd name="connsiteX5" fmla="*/ 474243 w 5181600"/>
                <a:gd name="connsiteY5" fmla="*/ 474243 h 3793945"/>
                <a:gd name="connsiteX6" fmla="*/ 474243 w 5181600"/>
                <a:gd name="connsiteY6" fmla="*/ 3319702 h 3793945"/>
                <a:gd name="connsiteX7" fmla="*/ 4707357 w 5181600"/>
                <a:gd name="connsiteY7" fmla="*/ 3319702 h 3793945"/>
                <a:gd name="connsiteX8" fmla="*/ 4707357 w 5181600"/>
                <a:gd name="connsiteY8" fmla="*/ 474243 h 3793945"/>
                <a:gd name="connsiteX9" fmla="*/ 474243 w 51816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38100 w 4914900"/>
                <a:gd name="connsiteY3" fmla="*/ 3565345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793945"/>
                <a:gd name="connsiteX1" fmla="*/ 4914900 w 4914900"/>
                <a:gd name="connsiteY1" fmla="*/ 0 h 3793945"/>
                <a:gd name="connsiteX2" fmla="*/ 4914900 w 4914900"/>
                <a:gd name="connsiteY2" fmla="*/ 3793945 h 3793945"/>
                <a:gd name="connsiteX3" fmla="*/ 9525 w 4914900"/>
                <a:gd name="connsiteY3" fmla="*/ 3574870 h 3793945"/>
                <a:gd name="connsiteX4" fmla="*/ 0 w 4914900"/>
                <a:gd name="connsiteY4" fmla="*/ 276225 h 3793945"/>
                <a:gd name="connsiteX5" fmla="*/ 207543 w 4914900"/>
                <a:gd name="connsiteY5" fmla="*/ 474243 h 3793945"/>
                <a:gd name="connsiteX6" fmla="*/ 207543 w 4914900"/>
                <a:gd name="connsiteY6" fmla="*/ 3319702 h 3793945"/>
                <a:gd name="connsiteX7" fmla="*/ 4440657 w 4914900"/>
                <a:gd name="connsiteY7" fmla="*/ 3319702 h 3793945"/>
                <a:gd name="connsiteX8" fmla="*/ 4440657 w 4914900"/>
                <a:gd name="connsiteY8" fmla="*/ 474243 h 3793945"/>
                <a:gd name="connsiteX9" fmla="*/ 207543 w 4914900"/>
                <a:gd name="connsiteY9" fmla="*/ 474243 h 3793945"/>
                <a:gd name="connsiteX0" fmla="*/ 0 w 4914900"/>
                <a:gd name="connsiteY0" fmla="*/ 276225 h 3584395"/>
                <a:gd name="connsiteX1" fmla="*/ 4914900 w 4914900"/>
                <a:gd name="connsiteY1" fmla="*/ 0 h 3584395"/>
                <a:gd name="connsiteX2" fmla="*/ 4648200 w 4914900"/>
                <a:gd name="connsiteY2" fmla="*/ 3584395 h 3584395"/>
                <a:gd name="connsiteX3" fmla="*/ 9525 w 4914900"/>
                <a:gd name="connsiteY3" fmla="*/ 3574870 h 3584395"/>
                <a:gd name="connsiteX4" fmla="*/ 0 w 4914900"/>
                <a:gd name="connsiteY4" fmla="*/ 276225 h 3584395"/>
                <a:gd name="connsiteX5" fmla="*/ 207543 w 4914900"/>
                <a:gd name="connsiteY5" fmla="*/ 474243 h 3584395"/>
                <a:gd name="connsiteX6" fmla="*/ 207543 w 4914900"/>
                <a:gd name="connsiteY6" fmla="*/ 3319702 h 3584395"/>
                <a:gd name="connsiteX7" fmla="*/ 4440657 w 4914900"/>
                <a:gd name="connsiteY7" fmla="*/ 3319702 h 3584395"/>
                <a:gd name="connsiteX8" fmla="*/ 4440657 w 4914900"/>
                <a:gd name="connsiteY8" fmla="*/ 474243 h 3584395"/>
                <a:gd name="connsiteX9" fmla="*/ 207543 w 4914900"/>
                <a:gd name="connsiteY9" fmla="*/ 474243 h 3584395"/>
                <a:gd name="connsiteX0" fmla="*/ 0 w 4648200"/>
                <a:gd name="connsiteY0" fmla="*/ 0 h 3308170"/>
                <a:gd name="connsiteX1" fmla="*/ 4638675 w 4648200"/>
                <a:gd name="connsiteY1" fmla="*/ 0 h 3308170"/>
                <a:gd name="connsiteX2" fmla="*/ 4648200 w 4648200"/>
                <a:gd name="connsiteY2" fmla="*/ 3308170 h 3308170"/>
                <a:gd name="connsiteX3" fmla="*/ 9525 w 4648200"/>
                <a:gd name="connsiteY3" fmla="*/ 3298645 h 3308170"/>
                <a:gd name="connsiteX4" fmla="*/ 0 w 4648200"/>
                <a:gd name="connsiteY4" fmla="*/ 0 h 3308170"/>
                <a:gd name="connsiteX5" fmla="*/ 207543 w 4648200"/>
                <a:gd name="connsiteY5" fmla="*/ 198018 h 3308170"/>
                <a:gd name="connsiteX6" fmla="*/ 207543 w 4648200"/>
                <a:gd name="connsiteY6" fmla="*/ 3043477 h 3308170"/>
                <a:gd name="connsiteX7" fmla="*/ 4440657 w 4648200"/>
                <a:gd name="connsiteY7" fmla="*/ 3043477 h 3308170"/>
                <a:gd name="connsiteX8" fmla="*/ 4440657 w 4648200"/>
                <a:gd name="connsiteY8" fmla="*/ 198018 h 3308170"/>
                <a:gd name="connsiteX9" fmla="*/ 207543 w 4648200"/>
                <a:gd name="connsiteY9" fmla="*/ 198018 h 330817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317695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19050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48200"/>
                <a:gd name="connsiteY0" fmla="*/ 0 h 3327220"/>
                <a:gd name="connsiteX1" fmla="*/ 4638675 w 4648200"/>
                <a:gd name="connsiteY1" fmla="*/ 19050 h 3327220"/>
                <a:gd name="connsiteX2" fmla="*/ 4648200 w 4648200"/>
                <a:gd name="connsiteY2" fmla="*/ 3327220 h 3327220"/>
                <a:gd name="connsiteX3" fmla="*/ 9525 w 4648200"/>
                <a:gd name="connsiteY3" fmla="*/ 3270070 h 3327220"/>
                <a:gd name="connsiteX4" fmla="*/ 0 w 4648200"/>
                <a:gd name="connsiteY4" fmla="*/ 0 h 3327220"/>
                <a:gd name="connsiteX5" fmla="*/ 207543 w 4648200"/>
                <a:gd name="connsiteY5" fmla="*/ 217068 h 3327220"/>
                <a:gd name="connsiteX6" fmla="*/ 207543 w 4648200"/>
                <a:gd name="connsiteY6" fmla="*/ 3062527 h 3327220"/>
                <a:gd name="connsiteX7" fmla="*/ 4440657 w 4648200"/>
                <a:gd name="connsiteY7" fmla="*/ 3062527 h 3327220"/>
                <a:gd name="connsiteX8" fmla="*/ 4440657 w 4648200"/>
                <a:gd name="connsiteY8" fmla="*/ 217068 h 3327220"/>
                <a:gd name="connsiteX9" fmla="*/ 207543 w 4648200"/>
                <a:gd name="connsiteY9" fmla="*/ 217068 h 3327220"/>
                <a:gd name="connsiteX0" fmla="*/ 0 w 4638675"/>
                <a:gd name="connsiteY0" fmla="*/ 0 h 3270070"/>
                <a:gd name="connsiteX1" fmla="*/ 4638675 w 4638675"/>
                <a:gd name="connsiteY1" fmla="*/ 19050 h 3270070"/>
                <a:gd name="connsiteX2" fmla="*/ 4619625 w 4638675"/>
                <a:gd name="connsiteY2" fmla="*/ 3260545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38675"/>
                <a:gd name="connsiteY0" fmla="*/ 0 h 3289120"/>
                <a:gd name="connsiteX1" fmla="*/ 4638675 w 4638675"/>
                <a:gd name="connsiteY1" fmla="*/ 19050 h 3289120"/>
                <a:gd name="connsiteX2" fmla="*/ 4610100 w 4638675"/>
                <a:gd name="connsiteY2" fmla="*/ 3289120 h 3289120"/>
                <a:gd name="connsiteX3" fmla="*/ 9525 w 4638675"/>
                <a:gd name="connsiteY3" fmla="*/ 3270070 h 3289120"/>
                <a:gd name="connsiteX4" fmla="*/ 0 w 4638675"/>
                <a:gd name="connsiteY4" fmla="*/ 0 h 3289120"/>
                <a:gd name="connsiteX5" fmla="*/ 207543 w 4638675"/>
                <a:gd name="connsiteY5" fmla="*/ 217068 h 3289120"/>
                <a:gd name="connsiteX6" fmla="*/ 207543 w 4638675"/>
                <a:gd name="connsiteY6" fmla="*/ 3062527 h 3289120"/>
                <a:gd name="connsiteX7" fmla="*/ 4440657 w 4638675"/>
                <a:gd name="connsiteY7" fmla="*/ 3062527 h 3289120"/>
                <a:gd name="connsiteX8" fmla="*/ 4440657 w 4638675"/>
                <a:gd name="connsiteY8" fmla="*/ 217068 h 3289120"/>
                <a:gd name="connsiteX9" fmla="*/ 207543 w 4638675"/>
                <a:gd name="connsiteY9" fmla="*/ 217068 h 3289120"/>
                <a:gd name="connsiteX0" fmla="*/ 0 w 4638675"/>
                <a:gd name="connsiteY0" fmla="*/ 0 h 3270070"/>
                <a:gd name="connsiteX1" fmla="*/ 4638675 w 4638675"/>
                <a:gd name="connsiteY1" fmla="*/ 19050 h 3270070"/>
                <a:gd name="connsiteX2" fmla="*/ 4619625 w 4638675"/>
                <a:gd name="connsiteY2" fmla="*/ 3270070 h 3270070"/>
                <a:gd name="connsiteX3" fmla="*/ 9525 w 4638675"/>
                <a:gd name="connsiteY3" fmla="*/ 3270070 h 3270070"/>
                <a:gd name="connsiteX4" fmla="*/ 0 w 4638675"/>
                <a:gd name="connsiteY4" fmla="*/ 0 h 3270070"/>
                <a:gd name="connsiteX5" fmla="*/ 207543 w 4638675"/>
                <a:gd name="connsiteY5" fmla="*/ 217068 h 3270070"/>
                <a:gd name="connsiteX6" fmla="*/ 207543 w 4638675"/>
                <a:gd name="connsiteY6" fmla="*/ 3062527 h 3270070"/>
                <a:gd name="connsiteX7" fmla="*/ 4440657 w 4638675"/>
                <a:gd name="connsiteY7" fmla="*/ 3062527 h 3270070"/>
                <a:gd name="connsiteX8" fmla="*/ 4440657 w 4638675"/>
                <a:gd name="connsiteY8" fmla="*/ 217068 h 3270070"/>
                <a:gd name="connsiteX9" fmla="*/ 207543 w 4638675"/>
                <a:gd name="connsiteY9" fmla="*/ 217068 h 3270070"/>
                <a:gd name="connsiteX0" fmla="*/ 0 w 4648200"/>
                <a:gd name="connsiteY0" fmla="*/ 0 h 3270070"/>
                <a:gd name="connsiteX1" fmla="*/ 4638675 w 4648200"/>
                <a:gd name="connsiteY1" fmla="*/ 19050 h 3270070"/>
                <a:gd name="connsiteX2" fmla="*/ 4648200 w 4648200"/>
                <a:gd name="connsiteY2" fmla="*/ 3270070 h 3270070"/>
                <a:gd name="connsiteX3" fmla="*/ 9525 w 4648200"/>
                <a:gd name="connsiteY3" fmla="*/ 3270070 h 3270070"/>
                <a:gd name="connsiteX4" fmla="*/ 0 w 4648200"/>
                <a:gd name="connsiteY4" fmla="*/ 0 h 3270070"/>
                <a:gd name="connsiteX5" fmla="*/ 207543 w 4648200"/>
                <a:gd name="connsiteY5" fmla="*/ 217068 h 3270070"/>
                <a:gd name="connsiteX6" fmla="*/ 207543 w 4648200"/>
                <a:gd name="connsiteY6" fmla="*/ 3062527 h 3270070"/>
                <a:gd name="connsiteX7" fmla="*/ 4440657 w 4648200"/>
                <a:gd name="connsiteY7" fmla="*/ 3062527 h 3270070"/>
                <a:gd name="connsiteX8" fmla="*/ 4440657 w 4648200"/>
                <a:gd name="connsiteY8" fmla="*/ 217068 h 3270070"/>
                <a:gd name="connsiteX9" fmla="*/ 207543 w 4648200"/>
                <a:gd name="connsiteY9" fmla="*/ 217068 h 327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48200" h="3270070">
                  <a:moveTo>
                    <a:pt x="0" y="0"/>
                  </a:moveTo>
                  <a:lnTo>
                    <a:pt x="4638675" y="19050"/>
                  </a:lnTo>
                  <a:lnTo>
                    <a:pt x="4648200" y="3270070"/>
                  </a:lnTo>
                  <a:lnTo>
                    <a:pt x="9525" y="3270070"/>
                  </a:lnTo>
                  <a:cubicBezTo>
                    <a:pt x="9525" y="2005422"/>
                    <a:pt x="0" y="1264648"/>
                    <a:pt x="0" y="0"/>
                  </a:cubicBezTo>
                  <a:close/>
                  <a:moveTo>
                    <a:pt x="207543" y="217068"/>
                  </a:moveTo>
                  <a:lnTo>
                    <a:pt x="207543" y="3062527"/>
                  </a:lnTo>
                  <a:lnTo>
                    <a:pt x="4440657" y="3062527"/>
                  </a:lnTo>
                  <a:lnTo>
                    <a:pt x="4440657" y="217068"/>
                  </a:lnTo>
                  <a:lnTo>
                    <a:pt x="207543" y="217068"/>
                  </a:lnTo>
                  <a:close/>
                </a:path>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cene3d>
              <a:camera prst="orthographicFront"/>
              <a:lightRig rig="threePt" dir="t"/>
            </a:scene3d>
            <a:sp3d>
              <a:bevelT/>
            </a:sp3d>
          </p:spPr>
          <p:txBody>
            <a:bodyPr vert="horz" wrap="square" lIns="0" tIns="0" rIns="0" bIns="0" numCol="1" rtlCol="0" anchor="ctr" anchorCtr="0" compatLnSpc="1">
              <a:prstTxWarp prst="textNoShape">
                <a:avLst/>
              </a:prstTxWarp>
            </a:bodyPr>
            <a:lstStyle/>
            <a:p>
              <a:pPr algn="ctr" eaLnBrk="0" fontAlgn="base" hangingPunct="0">
                <a:lnSpc>
                  <a:spcPct val="95000"/>
                </a:lnSpc>
                <a:spcBef>
                  <a:spcPct val="0"/>
                </a:spcBef>
                <a:spcAft>
                  <a:spcPct val="0"/>
                </a:spcAft>
              </a:pPr>
              <a:endParaRPr lang="en-US" sz="1400" b="1" dirty="0">
                <a:solidFill>
                  <a:srgbClr val="FFFFFF"/>
                </a:solidFill>
                <a:latin typeface="Arial" charset="0"/>
                <a:ea typeface="Arial Unicode MS" charset="0"/>
                <a:cs typeface="Arial Unicode MS" charset="0"/>
              </a:endParaRPr>
            </a:p>
          </p:txBody>
        </p:sp>
      </p:grpSp>
    </p:spTree>
    <p:extLst>
      <p:ext uri="{BB962C8B-B14F-4D97-AF65-F5344CB8AC3E}">
        <p14:creationId xmlns:p14="http://schemas.microsoft.com/office/powerpoint/2010/main" val="1627525315"/>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themeOverride>
</file>

<file path=ppt/theme/themeOverride2.xml><?xml version="1.0" encoding="utf-8"?>
<a:themeOverride xmlns:a="http://schemas.openxmlformats.org/drawingml/2006/main">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themeOverride>
</file>

<file path=ppt/theme/themeOverride3.xml><?xml version="1.0" encoding="utf-8"?>
<a:themeOverride xmlns:a="http://schemas.openxmlformats.org/drawingml/2006/main">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themeOverride>
</file>

<file path=ppt/theme/themeOverride4.xml><?xml version="1.0" encoding="utf-8"?>
<a:themeOverride xmlns:a="http://schemas.openxmlformats.org/drawingml/2006/main">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9CFF4431E5734B84D9A2FF0AE399D1" ma:contentTypeVersion="10" ma:contentTypeDescription="Create a new document." ma:contentTypeScope="" ma:versionID="3f421b22e76883784642b6fad7cbf9bb">
  <xsd:schema xmlns:xsd="http://www.w3.org/2001/XMLSchema" xmlns:xs="http://www.w3.org/2001/XMLSchema" xmlns:p="http://schemas.microsoft.com/office/2006/metadata/properties" xmlns:ns2="0d9795a3-adf0-4b05-925b-a4c9a514a2d6" xmlns:ns3="bf0bf127-b530-4880-ab70-68683edfad51" targetNamespace="http://schemas.microsoft.com/office/2006/metadata/properties" ma:root="true" ma:fieldsID="dfd3cdfdc6c78aeff5c8527390475215" ns2:_="" ns3:_="">
    <xsd:import namespace="0d9795a3-adf0-4b05-925b-a4c9a514a2d6"/>
    <xsd:import namespace="bf0bf127-b530-4880-ab70-68683edfad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795a3-adf0-4b05-925b-a4c9a514a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0bf127-b530-4880-ab70-68683edfad5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F49B47-FFD1-45FE-8C50-D5259889AC07}"/>
</file>

<file path=customXml/itemProps2.xml><?xml version="1.0" encoding="utf-8"?>
<ds:datastoreItem xmlns:ds="http://schemas.openxmlformats.org/officeDocument/2006/customXml" ds:itemID="{5A310D20-931D-44A1-976E-70DEB9899419}"/>
</file>

<file path=customXml/itemProps3.xml><?xml version="1.0" encoding="utf-8"?>
<ds:datastoreItem xmlns:ds="http://schemas.openxmlformats.org/officeDocument/2006/customXml" ds:itemID="{621D2BDB-476F-4998-ABFB-204B3E356690}"/>
</file>

<file path=docProps/app.xml><?xml version="1.0" encoding="utf-8"?>
<Properties xmlns="http://schemas.openxmlformats.org/officeDocument/2006/extended-properties" xmlns:vt="http://schemas.openxmlformats.org/officeDocument/2006/docPropsVTypes">
  <TotalTime>271</TotalTime>
  <Words>4563</Words>
  <Application>Microsoft Office PowerPoint</Application>
  <PresentationFormat>Widescreen</PresentationFormat>
  <Paragraphs>692</Paragraphs>
  <Slides>25</Slides>
  <Notes>8</Notes>
  <HiddenSlides>0</HiddenSlides>
  <MMClips>0</MMClips>
  <ScaleCrop>false</ScaleCrop>
  <HeadingPairs>
    <vt:vector size="8" baseType="variant">
      <vt:variant>
        <vt:lpstr>Fonts Used</vt:lpstr>
      </vt:variant>
      <vt:variant>
        <vt:i4>4</vt:i4>
      </vt:variant>
      <vt:variant>
        <vt:lpstr>Theme</vt:lpstr>
      </vt:variant>
      <vt:variant>
        <vt:i4>3</vt:i4>
      </vt:variant>
      <vt:variant>
        <vt:lpstr>Links</vt:lpstr>
      </vt:variant>
      <vt:variant>
        <vt:i4>4</vt:i4>
      </vt:variant>
      <vt:variant>
        <vt:lpstr>Slide Titles</vt:lpstr>
      </vt:variant>
      <vt:variant>
        <vt:i4>25</vt:i4>
      </vt:variant>
    </vt:vector>
  </HeadingPairs>
  <TitlesOfParts>
    <vt:vector size="36" baseType="lpstr">
      <vt:lpstr>Arial</vt:lpstr>
      <vt:lpstr>Calibri</vt:lpstr>
      <vt:lpstr>Calibri Light</vt:lpstr>
      <vt:lpstr>Wingdings</vt:lpstr>
      <vt:lpstr>Office Theme</vt:lpstr>
      <vt:lpstr>Main</vt:lpstr>
      <vt:lpstr>1_Optum WIdescreen 2017</vt:lpstr>
      <vt:lpstr>file:///C:\Users\Public\Documents\APR\Resources\Optum%20Capability%20Model%20Detailed.xlsm</vt:lpstr>
      <vt:lpstr>file:///C:\Users\Public\Documents\APR\Resources\Capabilities%20Assessment%20Template.xls</vt:lpstr>
      <vt:lpstr>file:///C:\Users\Public\Documents\APR\Resources\Application%20Inventory%20Template.xlsx</vt:lpstr>
      <vt:lpstr>file:///C:\Users\Public\Documents\APR\Resources\Technology%20Inventory%20Template.xlsx</vt:lpstr>
      <vt:lpstr>Application Rationalization  &amp; PADU Implementation</vt:lpstr>
      <vt:lpstr>What is Application Portfolio Rationalization</vt:lpstr>
      <vt:lpstr>Steps of APR</vt:lpstr>
      <vt:lpstr>Step 1 – Clarify Vision</vt:lpstr>
      <vt:lpstr>Operating Model</vt:lpstr>
      <vt:lpstr>Step 2 – Assess Current State</vt:lpstr>
      <vt:lpstr>Step 2 – Assess Current State – Worksheets and Tools</vt:lpstr>
      <vt:lpstr>Step 2 – Assess Current State – Inventories</vt:lpstr>
      <vt:lpstr>Step 2 – Assess Current State – Application Clusters</vt:lpstr>
      <vt:lpstr>Step 2 – Assess Current State – Capability Model</vt:lpstr>
      <vt:lpstr>Capabilities Maturity Model</vt:lpstr>
      <vt:lpstr>Step 3 – Define Future State</vt:lpstr>
      <vt:lpstr>Define Future Application Landscape</vt:lpstr>
      <vt:lpstr>Step 3 – Define Future State - Analysis</vt:lpstr>
      <vt:lpstr>Step 4 – Build Roadmap</vt:lpstr>
      <vt:lpstr>Step 5 – Establish Governance</vt:lpstr>
      <vt:lpstr>Step 6 – Execute Programs</vt:lpstr>
      <vt:lpstr>Final Step of the Business Case Development</vt:lpstr>
      <vt:lpstr> PADU Implementation </vt:lpstr>
      <vt:lpstr>Application PADU Criteria</vt:lpstr>
      <vt:lpstr>Business PADU Criteria</vt:lpstr>
      <vt:lpstr>Commercial Software PADU Criteria</vt:lpstr>
      <vt:lpstr>Technology PADU Criteria</vt:lpstr>
      <vt:lpstr>Applying Technology PADU</vt:lpstr>
      <vt:lpstr>Hardware PADU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Rationalization and PADU Implementation</dc:title>
  <dc:creator>Anand, Vikas</dc:creator>
  <cp:lastModifiedBy>Anand, Vikas</cp:lastModifiedBy>
  <cp:revision>10</cp:revision>
  <dcterms:created xsi:type="dcterms:W3CDTF">2022-05-09T06:16:38Z</dcterms:created>
  <dcterms:modified xsi:type="dcterms:W3CDTF">2022-05-09T10:47:48Z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0x010100A49CFF4431E5734B84D9A2FF0AE399D1</vt:lpwstr>
  </property>
</Properties>
</file>