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4"/>
  </p:sldMasterIdLst>
  <p:notesMasterIdLst>
    <p:notesMasterId r:id="rId13"/>
  </p:notesMasterIdLst>
  <p:handoutMasterIdLst>
    <p:handoutMasterId r:id="rId14"/>
  </p:handoutMasterIdLst>
  <p:sldIdLst>
    <p:sldId id="362" r:id="rId5"/>
    <p:sldId id="697" r:id="rId6"/>
    <p:sldId id="829" r:id="rId7"/>
    <p:sldId id="409" r:id="rId8"/>
    <p:sldId id="828" r:id="rId9"/>
    <p:sldId id="568" r:id="rId10"/>
    <p:sldId id="658" r:id="rId11"/>
    <p:sldId id="433" r:id="rId12"/>
  </p:sldIdLst>
  <p:sldSz cx="9144000" cy="5143500" type="screen16x9"/>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385901-CE79-4D4B-B5FC-F9228D68CFCA}">
          <p14:sldIdLst>
            <p14:sldId id="362"/>
            <p14:sldId id="697"/>
            <p14:sldId id="829"/>
            <p14:sldId id="409"/>
            <p14:sldId id="828"/>
            <p14:sldId id="568"/>
            <p14:sldId id="658"/>
            <p14:sldId id="43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28">
          <p15:clr>
            <a:srgbClr val="A4A3A4"/>
          </p15:clr>
        </p15:guide>
        <p15:guide id="4"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elly" initials="KLT"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D"/>
    <a:srgbClr val="000000"/>
    <a:srgbClr val="0000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5332" autoAdjust="0"/>
  </p:normalViewPr>
  <p:slideViewPr>
    <p:cSldViewPr snapToGrid="0" snapToObjects="1" showGuides="1">
      <p:cViewPr varScale="1">
        <p:scale>
          <a:sx n="108" d="100"/>
          <a:sy n="108" d="100"/>
        </p:scale>
        <p:origin x="931" y="77"/>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howGuides="1">
      <p:cViewPr>
        <p:scale>
          <a:sx n="150" d="100"/>
          <a:sy n="150" d="100"/>
        </p:scale>
        <p:origin x="-2388" y="-72"/>
      </p:cViewPr>
      <p:guideLst>
        <p:guide orient="horz" pos="2880"/>
        <p:guide pos="2160"/>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938" y="9063989"/>
            <a:ext cx="3037840" cy="125163"/>
          </a:xfrm>
          <a:prstGeom prst="rect">
            <a:avLst/>
          </a:prstGeom>
        </p:spPr>
        <p:txBody>
          <a:bodyPr vert="horz" lIns="0" tIns="0" rIns="0" bIns="0" rtlCol="0" anchor="ctr"/>
          <a:lstStyle>
            <a:lvl1pPr algn="r">
              <a:defRPr sz="1200"/>
            </a:lvl1pPr>
          </a:lstStyle>
          <a:p>
            <a:fld id="{728205D9-018B-42B6-AD28-F57F62B837CA}" type="slidenum">
              <a:rPr lang="en-US" sz="900"/>
              <a:t>‹#›</a:t>
            </a:fld>
            <a:endParaRPr lang="en-US" sz="900" dirty="0"/>
          </a:p>
        </p:txBody>
      </p:sp>
      <p:sp>
        <p:nvSpPr>
          <p:cNvPr id="6" name="TextBox 5"/>
          <p:cNvSpPr txBox="1"/>
          <p:nvPr/>
        </p:nvSpPr>
        <p:spPr>
          <a:xfrm>
            <a:off x="1" y="9063990"/>
            <a:ext cx="5971822" cy="125163"/>
          </a:xfrm>
          <a:prstGeom prst="rect">
            <a:avLst/>
          </a:prstGeom>
          <a:noFill/>
        </p:spPr>
        <p:txBody>
          <a:bodyPr wrap="square" lIns="0" tIns="0" rIns="0" bIns="0" rtlCol="0" anchor="b">
            <a:spAutoFit/>
          </a:bodyPr>
          <a:lstStyle/>
          <a:p>
            <a:r>
              <a:rPr lang="en-US" sz="800" dirty="0">
                <a:latin typeface="Arial"/>
                <a:cs typeface="Arial"/>
              </a:rPr>
              <a:t>Proprietary information of UnitedHealth Group. Do not distribute or reproduce without express permission of UnitedHealth Group.</a:t>
            </a:r>
          </a:p>
        </p:txBody>
      </p:sp>
      <p:pic>
        <p:nvPicPr>
          <p:cNvPr id="8" name="Picture 7"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1" y="0"/>
            <a:ext cx="1454009" cy="296191"/>
          </a:xfrm>
          <a:prstGeom prst="rect">
            <a:avLst/>
          </a:prstGeom>
        </p:spPr>
      </p:pic>
    </p:spTree>
    <p:extLst>
      <p:ext uri="{BB962C8B-B14F-4D97-AF65-F5344CB8AC3E}">
        <p14:creationId xmlns:p14="http://schemas.microsoft.com/office/powerpoint/2010/main" val="11927135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06400" y="698500"/>
            <a:ext cx="6197600" cy="3486150"/>
          </a:xfrm>
          <a:prstGeom prst="rect">
            <a:avLst/>
          </a:prstGeom>
          <a:noFill/>
          <a:ln w="12700">
            <a:solidFill>
              <a:prstClr val="black"/>
            </a:solidFill>
          </a:ln>
        </p:spPr>
        <p:txBody>
          <a:bodyPr vert="horz" lIns="93172" tIns="46586" rIns="93172" bIns="46586" rtlCol="0" anchor="ctr"/>
          <a:lstStyle/>
          <a:p>
            <a:endParaRPr lang="en-US" dirty="0"/>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3172" tIns="46586" rIns="93172" bIns="46586"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970938" y="9063990"/>
            <a:ext cx="3037840" cy="125164"/>
          </a:xfrm>
          <a:prstGeom prst="rect">
            <a:avLst/>
          </a:prstGeom>
        </p:spPr>
        <p:txBody>
          <a:bodyPr vert="horz" lIns="0" tIns="46586" rIns="0" bIns="46586" rtlCol="0" anchor="ctr"/>
          <a:lstStyle>
            <a:lvl1pPr algn="r">
              <a:defRPr sz="900"/>
            </a:lvl1pPr>
          </a:lstStyle>
          <a:p>
            <a:fld id="{AB487858-B996-4291-96F9-A7500760731E}" type="slidenum">
              <a:rPr lang="en-US" smtClean="0"/>
              <a:pPr/>
              <a:t>‹#›</a:t>
            </a:fld>
            <a:endParaRPr lang="en-US" dirty="0"/>
          </a:p>
        </p:txBody>
      </p:sp>
      <p:sp>
        <p:nvSpPr>
          <p:cNvPr id="8" name="TextBox 7"/>
          <p:cNvSpPr txBox="1"/>
          <p:nvPr/>
        </p:nvSpPr>
        <p:spPr>
          <a:xfrm>
            <a:off x="1" y="9063990"/>
            <a:ext cx="5971822" cy="125163"/>
          </a:xfrm>
          <a:prstGeom prst="rect">
            <a:avLst/>
          </a:prstGeom>
          <a:noFill/>
        </p:spPr>
        <p:txBody>
          <a:bodyPr wrap="square" lIns="0" tIns="0" rIns="0" bIns="0" rtlCol="0" anchor="b">
            <a:spAutoFit/>
          </a:bodyPr>
          <a:lstStyle/>
          <a:p>
            <a:r>
              <a:rPr lang="en-US" sz="800" dirty="0">
                <a:solidFill>
                  <a:schemeClr val="tx1"/>
                </a:solidFill>
                <a:latin typeface="Arial"/>
                <a:cs typeface="Arial"/>
              </a:rPr>
              <a:t>Proprietary information of UnitedHealth Group. Do not distribute or reproduce without express permission of UnitedHealth Group.</a:t>
            </a:r>
          </a:p>
        </p:txBody>
      </p:sp>
      <p:pic>
        <p:nvPicPr>
          <p:cNvPr id="9" name="Picture 8" descr="2015_UHC_Logo_RGB.ep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6391" y="0"/>
            <a:ext cx="1454009" cy="296191"/>
          </a:xfrm>
          <a:prstGeom prst="rect">
            <a:avLst/>
          </a:prstGeom>
        </p:spPr>
      </p:pic>
    </p:spTree>
    <p:extLst>
      <p:ext uri="{BB962C8B-B14F-4D97-AF65-F5344CB8AC3E}">
        <p14:creationId xmlns:p14="http://schemas.microsoft.com/office/powerpoint/2010/main" val="2703806767"/>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1pPr>
    <a:lvl2pPr marL="34290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2pPr>
    <a:lvl3pPr marL="5143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3pPr>
    <a:lvl4pPr marL="68580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4pPr>
    <a:lvl5pPr marL="857250" indent="-171450" algn="l" defTabSz="914400" rtl="0" eaLnBrk="1" latinLnBrk="0" hangingPunct="1">
      <a:spcAft>
        <a:spcPts val="400"/>
      </a:spcAft>
      <a:buClr>
        <a:schemeClr val="accent3"/>
      </a:buClr>
      <a:buFont typeface="Arial" panose="020B0604020202020204" pitchFamily="34" charset="0"/>
      <a:buChar char="•"/>
      <a:defRPr sz="1200" kern="1200">
        <a:solidFill>
          <a:srgbClr val="4D4D4D"/>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7858-B996-4291-96F9-A7500760731E}" type="slidenum">
              <a:rPr lang="en-US" smtClean="0">
                <a:solidFill>
                  <a:prstClr val="black"/>
                </a:solidFill>
                <a:latin typeface="Calibri"/>
              </a:rPr>
              <a:pPr/>
              <a:t>2</a:t>
            </a:fld>
            <a:endParaRPr lang="en-US" dirty="0">
              <a:solidFill>
                <a:prstClr val="black"/>
              </a:solidFill>
              <a:latin typeface="Calibri"/>
            </a:endParaRPr>
          </a:p>
        </p:txBody>
      </p:sp>
    </p:spTree>
    <p:extLst>
      <p:ext uri="{BB962C8B-B14F-4D97-AF65-F5344CB8AC3E}">
        <p14:creationId xmlns:p14="http://schemas.microsoft.com/office/powerpoint/2010/main" val="1550290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7858-B996-4291-96F9-A7500760731E}" type="slidenum">
              <a:rPr lang="en-US" smtClean="0">
                <a:solidFill>
                  <a:prstClr val="black"/>
                </a:solidFill>
                <a:latin typeface="Calibri"/>
              </a:rPr>
              <a:pPr/>
              <a:t>3</a:t>
            </a:fld>
            <a:endParaRPr lang="en-US" dirty="0">
              <a:solidFill>
                <a:prstClr val="black"/>
              </a:solidFill>
              <a:latin typeface="Calibri"/>
            </a:endParaRPr>
          </a:p>
        </p:txBody>
      </p:sp>
    </p:spTree>
    <p:extLst>
      <p:ext uri="{BB962C8B-B14F-4D97-AF65-F5344CB8AC3E}">
        <p14:creationId xmlns:p14="http://schemas.microsoft.com/office/powerpoint/2010/main" val="218025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7858-B996-4291-96F9-A7500760731E}" type="slidenum">
              <a:rPr lang="en-US" smtClean="0">
                <a:solidFill>
                  <a:prstClr val="black"/>
                </a:solidFill>
                <a:latin typeface="Calibri"/>
              </a:rPr>
              <a:pPr/>
              <a:t>5</a:t>
            </a:fld>
            <a:endParaRPr lang="en-US" dirty="0">
              <a:solidFill>
                <a:prstClr val="black"/>
              </a:solidFill>
              <a:latin typeface="Calibri"/>
            </a:endParaRPr>
          </a:p>
        </p:txBody>
      </p:sp>
    </p:spTree>
    <p:extLst>
      <p:ext uri="{BB962C8B-B14F-4D97-AF65-F5344CB8AC3E}">
        <p14:creationId xmlns:p14="http://schemas.microsoft.com/office/powerpoint/2010/main" val="370064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7858-B996-4291-96F9-A7500760731E}" type="slidenum">
              <a:rPr lang="en-US" smtClean="0">
                <a:solidFill>
                  <a:prstClr val="black"/>
                </a:solidFill>
                <a:latin typeface="Calibri"/>
              </a:rPr>
              <a:pPr/>
              <a:t>6</a:t>
            </a:fld>
            <a:endParaRPr lang="en-US" dirty="0">
              <a:solidFill>
                <a:prstClr val="black"/>
              </a:solidFill>
              <a:latin typeface="Calibri"/>
            </a:endParaRPr>
          </a:p>
        </p:txBody>
      </p:sp>
    </p:spTree>
    <p:extLst>
      <p:ext uri="{BB962C8B-B14F-4D97-AF65-F5344CB8AC3E}">
        <p14:creationId xmlns:p14="http://schemas.microsoft.com/office/powerpoint/2010/main" val="157964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87858-B996-4291-96F9-A7500760731E}" type="slidenum">
              <a:rPr lang="en-US" smtClean="0">
                <a:solidFill>
                  <a:prstClr val="black"/>
                </a:solidFill>
                <a:latin typeface="Calibri"/>
              </a:rPr>
              <a:pPr/>
              <a:t>7</a:t>
            </a:fld>
            <a:endParaRPr lang="en-US" dirty="0">
              <a:solidFill>
                <a:prstClr val="black"/>
              </a:solidFill>
              <a:latin typeface="Calibri"/>
            </a:endParaRPr>
          </a:p>
        </p:txBody>
      </p:sp>
    </p:spTree>
    <p:extLst>
      <p:ext uri="{BB962C8B-B14F-4D97-AF65-F5344CB8AC3E}">
        <p14:creationId xmlns:p14="http://schemas.microsoft.com/office/powerpoint/2010/main" val="175910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8</a:t>
            </a:fld>
            <a:endParaRPr lang="en-US" dirty="0"/>
          </a:p>
        </p:txBody>
      </p:sp>
    </p:spTree>
    <p:extLst>
      <p:ext uri="{BB962C8B-B14F-4D97-AF65-F5344CB8AC3E}">
        <p14:creationId xmlns:p14="http://schemas.microsoft.com/office/powerpoint/2010/main" val="1439135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08743" y="1784061"/>
            <a:ext cx="4762042" cy="1102519"/>
          </a:xfrm>
        </p:spPr>
        <p:txBody>
          <a:bodyPr anchor="ctr">
            <a:noAutofit/>
          </a:bodyPr>
          <a:lstStyle>
            <a:lvl1pPr>
              <a:defRPr sz="3200" spc="-50" baseline="0"/>
            </a:lvl1pPr>
          </a:lstStyle>
          <a:p>
            <a:r>
              <a:rPr lang="en-US" dirty="0"/>
              <a:t>Click to edit title style</a:t>
            </a:r>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679539" y="1"/>
            <a:ext cx="3815548" cy="5144568"/>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 name="Group 16">
            <a:extLst>
              <a:ext uri="{FF2B5EF4-FFF2-40B4-BE49-F238E27FC236}">
                <a16:creationId xmlns:a16="http://schemas.microsoft.com/office/drawing/2014/main" id="{CB27F661-382B-BC47-B53A-37C814026FC3}"/>
              </a:ext>
            </a:extLst>
          </p:cNvPr>
          <p:cNvGrpSpPr/>
          <p:nvPr userDrawn="1"/>
        </p:nvGrpSpPr>
        <p:grpSpPr>
          <a:xfrm>
            <a:off x="4001695" y="4653855"/>
            <a:ext cx="2609341" cy="230049"/>
            <a:chOff x="744483" y="4848998"/>
            <a:chExt cx="2609341" cy="230049"/>
          </a:xfrm>
        </p:grpSpPr>
        <p:sp>
          <p:nvSpPr>
            <p:cNvPr id="18" name="TextBox 17">
              <a:extLst>
                <a:ext uri="{FF2B5EF4-FFF2-40B4-BE49-F238E27FC236}">
                  <a16:creationId xmlns:a16="http://schemas.microsoft.com/office/drawing/2014/main" id="{C24A353D-2250-8848-B6A0-16BF03C42779}"/>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64EB3198-E83E-A24B-AA77-090BB5B1A606}"/>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0" name="Straight Connector 19">
              <a:extLst>
                <a:ext uri="{FF2B5EF4-FFF2-40B4-BE49-F238E27FC236}">
                  <a16:creationId xmlns:a16="http://schemas.microsoft.com/office/drawing/2014/main" id="{A37B8663-024F-8F4F-82F1-488E09622219}"/>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428397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5F41C1-ED0A-894A-B3CF-5F7CFFB84AE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85" t="21323" b="11914"/>
          <a:stretch/>
        </p:blipFill>
        <p:spPr>
          <a:xfrm>
            <a:off x="2468137" y="0"/>
            <a:ext cx="6675863" cy="3345366"/>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2" name="Title 1">
            <a:extLst>
              <a:ext uri="{FF2B5EF4-FFF2-40B4-BE49-F238E27FC236}">
                <a16:creationId xmlns:a16="http://schemas.microsoft.com/office/drawing/2014/main" id="{95672ECA-8BDB-C24D-A85A-A65E8F046F94}"/>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D8999BF5-F786-F14D-B7C2-C2BCC5AE8B41}"/>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2" name="Group 21">
            <a:extLst>
              <a:ext uri="{FF2B5EF4-FFF2-40B4-BE49-F238E27FC236}">
                <a16:creationId xmlns:a16="http://schemas.microsoft.com/office/drawing/2014/main" id="{853885AB-AADA-2746-98D6-78E2B96B17F2}"/>
              </a:ext>
            </a:extLst>
          </p:cNvPr>
          <p:cNvGrpSpPr/>
          <p:nvPr userDrawn="1"/>
        </p:nvGrpSpPr>
        <p:grpSpPr>
          <a:xfrm>
            <a:off x="3996284" y="4653855"/>
            <a:ext cx="2609341" cy="230049"/>
            <a:chOff x="744483" y="4848998"/>
            <a:chExt cx="2609341" cy="230049"/>
          </a:xfrm>
        </p:grpSpPr>
        <p:sp>
          <p:nvSpPr>
            <p:cNvPr id="23" name="TextBox 22">
              <a:extLst>
                <a:ext uri="{FF2B5EF4-FFF2-40B4-BE49-F238E27FC236}">
                  <a16:creationId xmlns:a16="http://schemas.microsoft.com/office/drawing/2014/main" id="{A26DD190-D481-8245-8459-30F06A13D61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08253C4F-2669-6C49-8F4E-00818047DE9F}"/>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5" name="Straight Connector 24">
              <a:extLst>
                <a:ext uri="{FF2B5EF4-FFF2-40B4-BE49-F238E27FC236}">
                  <a16:creationId xmlns:a16="http://schemas.microsoft.com/office/drawing/2014/main" id="{5A0B4BEC-A07A-3443-957E-21680C8E6C1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8118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8902BF-5D3A-9D49-BF43-9A572D0E62E4}"/>
              </a:ext>
            </a:extLst>
          </p:cNvPr>
          <p:cNvSpPr/>
          <p:nvPr userDrawn="1"/>
        </p:nvSpPr>
        <p:spPr>
          <a:xfrm>
            <a:off x="2469330" y="2005"/>
            <a:ext cx="6687047" cy="3367668"/>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14800" y="3809693"/>
            <a:ext cx="4599830" cy="466899"/>
          </a:xfrm>
        </p:spPr>
        <p:txBody>
          <a:bodyPr anchor="b">
            <a:noAutofit/>
          </a:bodyPr>
          <a:lstStyle>
            <a:lvl1pPr>
              <a:defRPr sz="2200" spc="-50" baseline="0"/>
            </a:lvl1pPr>
          </a:lstStyle>
          <a:p>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4114800" y="4286765"/>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3" name="Group 12">
            <a:extLst>
              <a:ext uri="{FF2B5EF4-FFF2-40B4-BE49-F238E27FC236}">
                <a16:creationId xmlns:a16="http://schemas.microsoft.com/office/drawing/2014/main" id="{79DAAC04-46A3-9B4E-9CC6-921207BBC5C4}"/>
              </a:ext>
            </a:extLst>
          </p:cNvPr>
          <p:cNvGrpSpPr/>
          <p:nvPr userDrawn="1"/>
        </p:nvGrpSpPr>
        <p:grpSpPr>
          <a:xfrm>
            <a:off x="4221917" y="2158865"/>
            <a:ext cx="4869763" cy="374682"/>
            <a:chOff x="4221917" y="2158865"/>
            <a:chExt cx="4869763" cy="374682"/>
          </a:xfrm>
        </p:grpSpPr>
        <p:cxnSp>
          <p:nvCxnSpPr>
            <p:cNvPr id="19" name="Straight Connector 18">
              <a:extLst>
                <a:ext uri="{FF2B5EF4-FFF2-40B4-BE49-F238E27FC236}">
                  <a16:creationId xmlns:a16="http://schemas.microsoft.com/office/drawing/2014/main" id="{EAED680D-2C61-9D4B-9565-8D8D27789754}"/>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2F97882-EB61-A348-82F0-BAE1DB338F22}"/>
                </a:ext>
              </a:extLst>
            </p:cNvPr>
            <p:cNvSpPr txBox="1"/>
            <p:nvPr userDrawn="1"/>
          </p:nvSpPr>
          <p:spPr>
            <a:xfrm>
              <a:off x="6708459" y="2158865"/>
              <a:ext cx="2383221" cy="369332"/>
            </a:xfrm>
            <a:prstGeom prst="rect">
              <a:avLst/>
            </a:prstGeom>
            <a:noFill/>
          </p:spPr>
          <p:txBody>
            <a:bodyPr wrap="square" lIns="0" tIns="0" rIns="0" bIns="0" rtlCol="0" anchor="ctr">
              <a:spAutoFit/>
            </a:bodyPr>
            <a:lstStyle/>
            <a:p>
              <a:pPr algn="l"/>
              <a:r>
                <a:rPr lang="en-US" sz="2400" b="1" i="0" spc="-50" baseline="0" dirty="0">
                  <a:solidFill>
                    <a:schemeClr val="tx1">
                      <a:lumMod val="50000"/>
                    </a:schemeClr>
                  </a:solidFill>
                  <a:latin typeface="Arial" panose="020B0604020202020204" pitchFamily="34" charset="0"/>
                </a:rPr>
                <a:t>Better Together</a:t>
              </a:r>
              <a:endParaRPr lang="en-US" sz="2400" b="1" i="0" spc="-50" baseline="0" dirty="0">
                <a:solidFill>
                  <a:schemeClr val="tx1">
                    <a:lumMod val="50000"/>
                  </a:schemeClr>
                </a:solidFill>
                <a:latin typeface="Arial" panose="020B0604020202020204" pitchFamily="34" charset="0"/>
                <a:cs typeface="Arial"/>
              </a:endParaRPr>
            </a:p>
          </p:txBody>
        </p:sp>
        <p:sp>
          <p:nvSpPr>
            <p:cNvPr id="38" name="TextBox 37">
              <a:extLst>
                <a:ext uri="{FF2B5EF4-FFF2-40B4-BE49-F238E27FC236}">
                  <a16:creationId xmlns:a16="http://schemas.microsoft.com/office/drawing/2014/main" id="{BE8895A3-93F5-7944-AEE5-FACB36E109ED}"/>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7" name="TextBox 36">
              <a:extLst>
                <a:ext uri="{FF2B5EF4-FFF2-40B4-BE49-F238E27FC236}">
                  <a16:creationId xmlns:a16="http://schemas.microsoft.com/office/drawing/2014/main" id="{53059CF6-8D1F-9943-898B-158F304BF319}"/>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6" name="TextBox 35">
              <a:extLst>
                <a:ext uri="{FF2B5EF4-FFF2-40B4-BE49-F238E27FC236}">
                  <a16:creationId xmlns:a16="http://schemas.microsoft.com/office/drawing/2014/main" id="{F5B04F91-35AA-8E4F-AAF0-95F37C9B2FA7}"/>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39684C28-7525-724C-9EAB-7DC4FF5A56E0}"/>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A61E7D71-4677-3545-983E-8A7D397B4458}"/>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569B402F-C17E-CF41-85D9-62C73BC68667}"/>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355E1ECD-3484-6846-B7EF-B0B83FDF788A}"/>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2A1FAAAC-2C46-7A45-A7DC-8F71137BBF70}"/>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87C28EED-2DF9-1C4B-B18F-FA6112A46BBA}"/>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1E2C23FB-3FB0-1F48-9224-183CD40B520C}"/>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122C33C4-2EED-1B47-AE64-18CE95053628}"/>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D82FEC70-A84A-A843-95D5-2DEE5D0F34FB}"/>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72275691-F2D1-9240-A849-36C54E8F5AE4}"/>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38139636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a:xfrm>
            <a:off x="7620000" y="4896208"/>
            <a:ext cx="1066800" cy="125885"/>
          </a:xfrm>
        </p:spPr>
        <p:txBody>
          <a:bodyPr/>
          <a:lstStyle/>
          <a:p>
            <a:fld id="{90F9BDA0-AF0E-4BA8-B742-3B9C92A3E6FE}" type="slidenum">
              <a:rPr lang="en-US" smtClean="0"/>
              <a:t>‹#›</a:t>
            </a:fld>
            <a:endParaRPr lang="en-US" dirty="0"/>
          </a:p>
        </p:txBody>
      </p:sp>
    </p:spTree>
    <p:extLst>
      <p:ext uri="{BB962C8B-B14F-4D97-AF65-F5344CB8AC3E}">
        <p14:creationId xmlns:p14="http://schemas.microsoft.com/office/powerpoint/2010/main" val="2820056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1">
    <p:spTree>
      <p:nvGrpSpPr>
        <p:cNvPr id="1" name=""/>
        <p:cNvGrpSpPr/>
        <p:nvPr/>
      </p:nvGrpSpPr>
      <p:grpSpPr>
        <a:xfrm>
          <a:off x="0" y="0"/>
          <a:ext cx="0" cy="0"/>
          <a:chOff x="0" y="0"/>
          <a:chExt cx="0" cy="0"/>
        </a:xfrm>
      </p:grpSpPr>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6" name="Picture 5">
            <a:extLst>
              <a:ext uri="{FF2B5EF4-FFF2-40B4-BE49-F238E27FC236}">
                <a16:creationId xmlns:a16="http://schemas.microsoft.com/office/drawing/2014/main" id="{83C1CE73-A306-824E-AF5D-DFABDA223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3" name="Group 12">
            <a:extLst>
              <a:ext uri="{FF2B5EF4-FFF2-40B4-BE49-F238E27FC236}">
                <a16:creationId xmlns:a16="http://schemas.microsoft.com/office/drawing/2014/main" id="{26962A78-5F90-E849-926E-E27C20197959}"/>
              </a:ext>
            </a:extLst>
          </p:cNvPr>
          <p:cNvGrpSpPr/>
          <p:nvPr userDrawn="1"/>
        </p:nvGrpSpPr>
        <p:grpSpPr>
          <a:xfrm>
            <a:off x="679539" y="1"/>
            <a:ext cx="3815548" cy="5144568"/>
            <a:chOff x="679539" y="1"/>
            <a:chExt cx="3815548" cy="5144568"/>
          </a:xfrm>
        </p:grpSpPr>
        <p:sp>
          <p:nvSpPr>
            <p:cNvPr id="14" name="Chevron 13">
              <a:extLst>
                <a:ext uri="{FF2B5EF4-FFF2-40B4-BE49-F238E27FC236}">
                  <a16:creationId xmlns:a16="http://schemas.microsoft.com/office/drawing/2014/main" id="{673B59A0-63BC-0F46-8B19-44FD67D42D94}"/>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Chevron 14">
              <a:extLst>
                <a:ext uri="{FF2B5EF4-FFF2-40B4-BE49-F238E27FC236}">
                  <a16:creationId xmlns:a16="http://schemas.microsoft.com/office/drawing/2014/main" id="{8DDFA2FC-9DC8-3D4B-8217-398D230F5C57}"/>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Chevron 15">
              <a:extLst>
                <a:ext uri="{FF2B5EF4-FFF2-40B4-BE49-F238E27FC236}">
                  <a16:creationId xmlns:a16="http://schemas.microsoft.com/office/drawing/2014/main" id="{C54180A5-7756-E048-A966-59067574F7BA}"/>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 name="Group 16">
            <a:extLst>
              <a:ext uri="{FF2B5EF4-FFF2-40B4-BE49-F238E27FC236}">
                <a16:creationId xmlns:a16="http://schemas.microsoft.com/office/drawing/2014/main" id="{6DDBE942-5C20-1049-963F-D9BDD4B704AD}"/>
              </a:ext>
            </a:extLst>
          </p:cNvPr>
          <p:cNvGrpSpPr/>
          <p:nvPr userDrawn="1"/>
        </p:nvGrpSpPr>
        <p:grpSpPr>
          <a:xfrm>
            <a:off x="4221917" y="2158865"/>
            <a:ext cx="4869763" cy="374682"/>
            <a:chOff x="4221917" y="2158865"/>
            <a:chExt cx="4869763" cy="374682"/>
          </a:xfrm>
        </p:grpSpPr>
        <p:cxnSp>
          <p:nvCxnSpPr>
            <p:cNvPr id="21" name="Straight Connector 20">
              <a:extLst>
                <a:ext uri="{FF2B5EF4-FFF2-40B4-BE49-F238E27FC236}">
                  <a16:creationId xmlns:a16="http://schemas.microsoft.com/office/drawing/2014/main" id="{94ABAC76-EE16-9C4A-A031-E26084E221A7}"/>
                </a:ext>
              </a:extLst>
            </p:cNvPr>
            <p:cNvCxnSpPr>
              <a:cxnSpLocks/>
            </p:cNvCxnSpPr>
            <p:nvPr userDrawn="1"/>
          </p:nvCxnSpPr>
          <p:spPr>
            <a:xfrm>
              <a:off x="6588671" y="2175160"/>
              <a:ext cx="0" cy="3583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E8C3CA4-D98A-0649-BB27-B61F761535E4}"/>
                </a:ext>
              </a:extLst>
            </p:cNvPr>
            <p:cNvSpPr txBox="1"/>
            <p:nvPr userDrawn="1"/>
          </p:nvSpPr>
          <p:spPr>
            <a:xfrm>
              <a:off x="6708459" y="2158865"/>
              <a:ext cx="2383221" cy="369332"/>
            </a:xfrm>
            <a:prstGeom prst="rect">
              <a:avLst/>
            </a:prstGeom>
            <a:noFill/>
          </p:spPr>
          <p:txBody>
            <a:bodyPr wrap="square" lIns="0" tIns="0" rIns="0" bIns="0" rtlCol="0" anchor="ctr">
              <a:spAutoFit/>
            </a:bodyPr>
            <a:lstStyle/>
            <a:p>
              <a:pPr algn="l"/>
              <a:r>
                <a:rPr lang="en-US" sz="2400" b="1" i="0" spc="-50" baseline="0" dirty="0">
                  <a:solidFill>
                    <a:schemeClr val="tx1">
                      <a:lumMod val="50000"/>
                    </a:schemeClr>
                  </a:solidFill>
                  <a:latin typeface="Arial" panose="020B0604020202020204" pitchFamily="34" charset="0"/>
                </a:rPr>
                <a:t>Better Together</a:t>
              </a:r>
              <a:endParaRPr lang="en-US" sz="2400" b="1" i="0" spc="-50" baseline="0" dirty="0">
                <a:solidFill>
                  <a:schemeClr val="tx1">
                    <a:lumMod val="50000"/>
                  </a:schemeClr>
                </a:solidFill>
                <a:latin typeface="Arial" panose="020B0604020202020204" pitchFamily="34" charset="0"/>
                <a:cs typeface="Arial"/>
              </a:endParaRPr>
            </a:p>
          </p:txBody>
        </p:sp>
        <p:sp>
          <p:nvSpPr>
            <p:cNvPr id="23" name="TextBox 22">
              <a:extLst>
                <a:ext uri="{FF2B5EF4-FFF2-40B4-BE49-F238E27FC236}">
                  <a16:creationId xmlns:a16="http://schemas.microsoft.com/office/drawing/2014/main" id="{73B7303F-E15F-E84C-8DB3-E150AE7EF477}"/>
                </a:ext>
              </a:extLst>
            </p:cNvPr>
            <p:cNvSpPr txBox="1"/>
            <p:nvPr userDrawn="1"/>
          </p:nvSpPr>
          <p:spPr>
            <a:xfrm>
              <a:off x="4633576" y="2234023"/>
              <a:ext cx="190053" cy="225624"/>
            </a:xfrm>
            <a:custGeom>
              <a:avLst/>
              <a:gdLst/>
              <a:ahLst/>
              <a:cxnLst/>
              <a:rect l="l" t="t" r="r" b="b"/>
              <a:pathLst>
                <a:path w="190053" h="225624">
                  <a:moveTo>
                    <a:pt x="102096" y="0"/>
                  </a:moveTo>
                  <a:cubicBezTo>
                    <a:pt x="128785" y="0"/>
                    <a:pt x="150465" y="7888"/>
                    <a:pt x="167134" y="23664"/>
                  </a:cubicBezTo>
                  <a:cubicBezTo>
                    <a:pt x="177055" y="32991"/>
                    <a:pt x="184497" y="46385"/>
                    <a:pt x="189458" y="63848"/>
                  </a:cubicBezTo>
                  <a:lnTo>
                    <a:pt x="145851" y="74266"/>
                  </a:lnTo>
                  <a:cubicBezTo>
                    <a:pt x="143271" y="62955"/>
                    <a:pt x="137889" y="54025"/>
                    <a:pt x="129703" y="47477"/>
                  </a:cubicBezTo>
                  <a:cubicBezTo>
                    <a:pt x="121518" y="40928"/>
                    <a:pt x="111571" y="37654"/>
                    <a:pt x="99863" y="37654"/>
                  </a:cubicBezTo>
                  <a:cubicBezTo>
                    <a:pt x="83691" y="37654"/>
                    <a:pt x="70569" y="43458"/>
                    <a:pt x="60498" y="55067"/>
                  </a:cubicBezTo>
                  <a:cubicBezTo>
                    <a:pt x="50427" y="66675"/>
                    <a:pt x="45392" y="85477"/>
                    <a:pt x="45392" y="111473"/>
                  </a:cubicBezTo>
                  <a:cubicBezTo>
                    <a:pt x="45392" y="139055"/>
                    <a:pt x="50353" y="158701"/>
                    <a:pt x="60275" y="170409"/>
                  </a:cubicBezTo>
                  <a:cubicBezTo>
                    <a:pt x="70197" y="182116"/>
                    <a:pt x="83095" y="187970"/>
                    <a:pt x="98970" y="187970"/>
                  </a:cubicBezTo>
                  <a:cubicBezTo>
                    <a:pt x="110678" y="187970"/>
                    <a:pt x="120749" y="184250"/>
                    <a:pt x="129182" y="176808"/>
                  </a:cubicBezTo>
                  <a:cubicBezTo>
                    <a:pt x="137616" y="169367"/>
                    <a:pt x="143668" y="157659"/>
                    <a:pt x="147339" y="141685"/>
                  </a:cubicBezTo>
                  <a:lnTo>
                    <a:pt x="190053" y="155228"/>
                  </a:lnTo>
                  <a:cubicBezTo>
                    <a:pt x="183505" y="179041"/>
                    <a:pt x="172615" y="196726"/>
                    <a:pt x="157385" y="208285"/>
                  </a:cubicBezTo>
                  <a:cubicBezTo>
                    <a:pt x="142155" y="219844"/>
                    <a:pt x="122832" y="225624"/>
                    <a:pt x="99417" y="225624"/>
                  </a:cubicBezTo>
                  <a:cubicBezTo>
                    <a:pt x="70445" y="225624"/>
                    <a:pt x="46632" y="215727"/>
                    <a:pt x="27979" y="195933"/>
                  </a:cubicBezTo>
                  <a:cubicBezTo>
                    <a:pt x="9326" y="176138"/>
                    <a:pt x="0" y="149077"/>
                    <a:pt x="0" y="114747"/>
                  </a:cubicBezTo>
                  <a:cubicBezTo>
                    <a:pt x="0" y="78433"/>
                    <a:pt x="9376" y="50230"/>
                    <a:pt x="28128" y="30138"/>
                  </a:cubicBezTo>
                  <a:cubicBezTo>
                    <a:pt x="46880" y="10046"/>
                    <a:pt x="71536" y="0"/>
                    <a:pt x="102096" y="0"/>
                  </a:cubicBez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4" name="TextBox 23">
              <a:extLst>
                <a:ext uri="{FF2B5EF4-FFF2-40B4-BE49-F238E27FC236}">
                  <a16:creationId xmlns:a16="http://schemas.microsoft.com/office/drawing/2014/main" id="{585B8ADC-EA55-6544-906B-071EFDD2ADDC}"/>
                </a:ext>
              </a:extLst>
            </p:cNvPr>
            <p:cNvSpPr txBox="1"/>
            <p:nvPr userDrawn="1"/>
          </p:nvSpPr>
          <p:spPr>
            <a:xfrm>
              <a:off x="4221917" y="2237745"/>
              <a:ext cx="173980" cy="221903"/>
            </a:xfrm>
            <a:custGeom>
              <a:avLst/>
              <a:gdLst/>
              <a:ahLst/>
              <a:cxnLst/>
              <a:rect l="l" t="t" r="r" b="b"/>
              <a:pathLst>
                <a:path w="173980" h="221903">
                  <a:moveTo>
                    <a:pt x="0" y="0"/>
                  </a:moveTo>
                  <a:lnTo>
                    <a:pt x="44053" y="0"/>
                  </a:lnTo>
                  <a:lnTo>
                    <a:pt x="44053" y="118170"/>
                  </a:lnTo>
                  <a:cubicBezTo>
                    <a:pt x="44053" y="136922"/>
                    <a:pt x="44599" y="149076"/>
                    <a:pt x="45690" y="154633"/>
                  </a:cubicBezTo>
                  <a:cubicBezTo>
                    <a:pt x="47575" y="163562"/>
                    <a:pt x="52065" y="170731"/>
                    <a:pt x="59159" y="176138"/>
                  </a:cubicBezTo>
                  <a:cubicBezTo>
                    <a:pt x="66253" y="181546"/>
                    <a:pt x="75952" y="184249"/>
                    <a:pt x="88255" y="184249"/>
                  </a:cubicBezTo>
                  <a:cubicBezTo>
                    <a:pt x="100757" y="184249"/>
                    <a:pt x="110182" y="181694"/>
                    <a:pt x="116532" y="176585"/>
                  </a:cubicBezTo>
                  <a:cubicBezTo>
                    <a:pt x="122882" y="171475"/>
                    <a:pt x="126702" y="165199"/>
                    <a:pt x="127992" y="157758"/>
                  </a:cubicBezTo>
                  <a:cubicBezTo>
                    <a:pt x="129282" y="150316"/>
                    <a:pt x="129927" y="137964"/>
                    <a:pt x="129927" y="120700"/>
                  </a:cubicBezTo>
                  <a:lnTo>
                    <a:pt x="129927" y="0"/>
                  </a:lnTo>
                  <a:lnTo>
                    <a:pt x="173980" y="0"/>
                  </a:lnTo>
                  <a:lnTo>
                    <a:pt x="173980" y="114598"/>
                  </a:lnTo>
                  <a:cubicBezTo>
                    <a:pt x="173980" y="140791"/>
                    <a:pt x="172789" y="159296"/>
                    <a:pt x="170408" y="170111"/>
                  </a:cubicBezTo>
                  <a:cubicBezTo>
                    <a:pt x="168027" y="180925"/>
                    <a:pt x="163636" y="190054"/>
                    <a:pt x="157237" y="197495"/>
                  </a:cubicBezTo>
                  <a:cubicBezTo>
                    <a:pt x="150837" y="204936"/>
                    <a:pt x="142280" y="210865"/>
                    <a:pt x="131564" y="215280"/>
                  </a:cubicBezTo>
                  <a:cubicBezTo>
                    <a:pt x="120848" y="219695"/>
                    <a:pt x="106859" y="221903"/>
                    <a:pt x="89595" y="221903"/>
                  </a:cubicBezTo>
                  <a:cubicBezTo>
                    <a:pt x="68759" y="221903"/>
                    <a:pt x="52958" y="219497"/>
                    <a:pt x="42193" y="214685"/>
                  </a:cubicBezTo>
                  <a:cubicBezTo>
                    <a:pt x="31428" y="209873"/>
                    <a:pt x="22920" y="203622"/>
                    <a:pt x="16669" y="195932"/>
                  </a:cubicBezTo>
                  <a:cubicBezTo>
                    <a:pt x="10418" y="188243"/>
                    <a:pt x="6300" y="180181"/>
                    <a:pt x="4316" y="171748"/>
                  </a:cubicBezTo>
                  <a:cubicBezTo>
                    <a:pt x="1439" y="159246"/>
                    <a:pt x="0" y="140791"/>
                    <a:pt x="0" y="116384"/>
                  </a:cubicBez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5" name="TextBox 24">
              <a:extLst>
                <a:ext uri="{FF2B5EF4-FFF2-40B4-BE49-F238E27FC236}">
                  <a16:creationId xmlns:a16="http://schemas.microsoft.com/office/drawing/2014/main" id="{DFC94635-322A-2C4E-94AC-588E33D0DB81}"/>
                </a:ext>
              </a:extLst>
            </p:cNvPr>
            <p:cNvSpPr txBox="1"/>
            <p:nvPr userDrawn="1"/>
          </p:nvSpPr>
          <p:spPr>
            <a:xfrm>
              <a:off x="4431913" y="2237744"/>
              <a:ext cx="174427" cy="218182"/>
            </a:xfrm>
            <a:custGeom>
              <a:avLst/>
              <a:gdLst/>
              <a:ahLst/>
              <a:cxnLst/>
              <a:rect l="l" t="t" r="r" b="b"/>
              <a:pathLst>
                <a:path w="174427" h="218182">
                  <a:moveTo>
                    <a:pt x="0" y="0"/>
                  </a:moveTo>
                  <a:lnTo>
                    <a:pt x="44054" y="0"/>
                  </a:lnTo>
                  <a:lnTo>
                    <a:pt x="44054" y="85874"/>
                  </a:lnTo>
                  <a:lnTo>
                    <a:pt x="130374" y="85874"/>
                  </a:lnTo>
                  <a:lnTo>
                    <a:pt x="130374" y="0"/>
                  </a:lnTo>
                  <a:lnTo>
                    <a:pt x="174427" y="0"/>
                  </a:lnTo>
                  <a:lnTo>
                    <a:pt x="174427" y="218182"/>
                  </a:lnTo>
                  <a:lnTo>
                    <a:pt x="130374" y="218182"/>
                  </a:lnTo>
                  <a:lnTo>
                    <a:pt x="130374" y="122783"/>
                  </a:lnTo>
                  <a:lnTo>
                    <a:pt x="44054" y="122783"/>
                  </a:lnTo>
                  <a:lnTo>
                    <a:pt x="44054" y="218182"/>
                  </a:lnTo>
                  <a:lnTo>
                    <a:pt x="0" y="218182"/>
                  </a:lnTo>
                  <a:lnTo>
                    <a:pt x="0" y="0"/>
                  </a:lnTo>
                  <a:close/>
                </a:path>
              </a:pathLst>
            </a:custGeom>
            <a:solidFill>
              <a:schemeClr val="accent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6" name="TextBox 25">
              <a:extLst>
                <a:ext uri="{FF2B5EF4-FFF2-40B4-BE49-F238E27FC236}">
                  <a16:creationId xmlns:a16="http://schemas.microsoft.com/office/drawing/2014/main" id="{36891785-D783-D04D-B092-61D9C04EA8EC}"/>
                </a:ext>
              </a:extLst>
            </p:cNvPr>
            <p:cNvSpPr txBox="1"/>
            <p:nvPr userDrawn="1"/>
          </p:nvSpPr>
          <p:spPr>
            <a:xfrm>
              <a:off x="4835238" y="2237744"/>
              <a:ext cx="173384" cy="218182"/>
            </a:xfrm>
            <a:custGeom>
              <a:avLst/>
              <a:gdLst/>
              <a:ahLst/>
              <a:cxnLst/>
              <a:rect l="l" t="t" r="r" b="b"/>
              <a:pathLst>
                <a:path w="173384" h="218182">
                  <a:moveTo>
                    <a:pt x="0" y="0"/>
                  </a:moveTo>
                  <a:lnTo>
                    <a:pt x="173384" y="0"/>
                  </a:lnTo>
                  <a:lnTo>
                    <a:pt x="173384" y="36909"/>
                  </a:lnTo>
                  <a:lnTo>
                    <a:pt x="108793" y="36909"/>
                  </a:lnTo>
                  <a:lnTo>
                    <a:pt x="108793" y="218182"/>
                  </a:lnTo>
                  <a:lnTo>
                    <a:pt x="64740" y="218182"/>
                  </a:lnTo>
                  <a:lnTo>
                    <a:pt x="64740" y="36909"/>
                  </a:lnTo>
                  <a:lnTo>
                    <a:pt x="0" y="36909"/>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7" name="TextBox 26">
              <a:extLst>
                <a:ext uri="{FF2B5EF4-FFF2-40B4-BE49-F238E27FC236}">
                  <a16:creationId xmlns:a16="http://schemas.microsoft.com/office/drawing/2014/main" id="{43651B17-76E2-854A-9AE8-173330B26C25}"/>
                </a:ext>
              </a:extLst>
            </p:cNvPr>
            <p:cNvSpPr txBox="1"/>
            <p:nvPr userDrawn="1"/>
          </p:nvSpPr>
          <p:spPr>
            <a:xfrm>
              <a:off x="5336193" y="2237744"/>
              <a:ext cx="143917" cy="218182"/>
            </a:xfrm>
            <a:custGeom>
              <a:avLst/>
              <a:gdLst/>
              <a:ahLst/>
              <a:cxnLst/>
              <a:rect l="l" t="t" r="r" b="b"/>
              <a:pathLst>
                <a:path w="143917" h="218182">
                  <a:moveTo>
                    <a:pt x="0" y="0"/>
                  </a:moveTo>
                  <a:lnTo>
                    <a:pt x="41821" y="0"/>
                  </a:lnTo>
                  <a:lnTo>
                    <a:pt x="41821" y="80218"/>
                  </a:lnTo>
                  <a:cubicBezTo>
                    <a:pt x="55315" y="64443"/>
                    <a:pt x="71438" y="56555"/>
                    <a:pt x="90190" y="56555"/>
                  </a:cubicBezTo>
                  <a:cubicBezTo>
                    <a:pt x="99814" y="56555"/>
                    <a:pt x="108496" y="58341"/>
                    <a:pt x="116235" y="61913"/>
                  </a:cubicBezTo>
                  <a:cubicBezTo>
                    <a:pt x="123974" y="65484"/>
                    <a:pt x="129803" y="70049"/>
                    <a:pt x="133722" y="75605"/>
                  </a:cubicBezTo>
                  <a:cubicBezTo>
                    <a:pt x="137641" y="81161"/>
                    <a:pt x="140320" y="87313"/>
                    <a:pt x="141759" y="94059"/>
                  </a:cubicBezTo>
                  <a:cubicBezTo>
                    <a:pt x="143197" y="100806"/>
                    <a:pt x="143917" y="111274"/>
                    <a:pt x="143917" y="125462"/>
                  </a:cubicBezTo>
                  <a:lnTo>
                    <a:pt x="143917" y="218182"/>
                  </a:lnTo>
                  <a:lnTo>
                    <a:pt x="102096" y="218182"/>
                  </a:lnTo>
                  <a:lnTo>
                    <a:pt x="102096" y="134690"/>
                  </a:lnTo>
                  <a:cubicBezTo>
                    <a:pt x="102096" y="118120"/>
                    <a:pt x="101302" y="107603"/>
                    <a:pt x="99715" y="103138"/>
                  </a:cubicBezTo>
                  <a:cubicBezTo>
                    <a:pt x="98128" y="98673"/>
                    <a:pt x="95325" y="95126"/>
                    <a:pt x="91306" y="92497"/>
                  </a:cubicBezTo>
                  <a:cubicBezTo>
                    <a:pt x="87288" y="89867"/>
                    <a:pt x="82252" y="88553"/>
                    <a:pt x="76200" y="88553"/>
                  </a:cubicBezTo>
                  <a:cubicBezTo>
                    <a:pt x="69255" y="88553"/>
                    <a:pt x="63054" y="90240"/>
                    <a:pt x="57597" y="93613"/>
                  </a:cubicBezTo>
                  <a:cubicBezTo>
                    <a:pt x="52140" y="96986"/>
                    <a:pt x="48146" y="102071"/>
                    <a:pt x="45616" y="108868"/>
                  </a:cubicBezTo>
                  <a:cubicBezTo>
                    <a:pt x="43086" y="115664"/>
                    <a:pt x="41821" y="125710"/>
                    <a:pt x="41821" y="139006"/>
                  </a:cubicBez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8" name="TextBox 27">
              <a:extLst>
                <a:ext uri="{FF2B5EF4-FFF2-40B4-BE49-F238E27FC236}">
                  <a16:creationId xmlns:a16="http://schemas.microsoft.com/office/drawing/2014/main" id="{650B56E0-DBB7-1140-91A3-4BFC37341F76}"/>
                </a:ext>
              </a:extLst>
            </p:cNvPr>
            <p:cNvSpPr txBox="1"/>
            <p:nvPr userDrawn="1"/>
          </p:nvSpPr>
          <p:spPr>
            <a:xfrm>
              <a:off x="5879267" y="2237744"/>
              <a:ext cx="41821" cy="218182"/>
            </a:xfrm>
            <a:custGeom>
              <a:avLst/>
              <a:gdLst/>
              <a:ahLst/>
              <a:cxnLst/>
              <a:rect l="l" t="t" r="r" b="b"/>
              <a:pathLst>
                <a:path w="41821" h="218182">
                  <a:moveTo>
                    <a:pt x="0" y="0"/>
                  </a:moveTo>
                  <a:lnTo>
                    <a:pt x="41821" y="0"/>
                  </a:lnTo>
                  <a:lnTo>
                    <a:pt x="41821" y="218182"/>
                  </a:lnTo>
                  <a:lnTo>
                    <a:pt x="0" y="218182"/>
                  </a:ln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29" name="TextBox 28">
              <a:extLst>
                <a:ext uri="{FF2B5EF4-FFF2-40B4-BE49-F238E27FC236}">
                  <a16:creationId xmlns:a16="http://schemas.microsoft.com/office/drawing/2014/main" id="{C1686D8C-3165-114E-97BD-E8628EC7F395}"/>
                </a:ext>
              </a:extLst>
            </p:cNvPr>
            <p:cNvSpPr txBox="1"/>
            <p:nvPr userDrawn="1"/>
          </p:nvSpPr>
          <p:spPr>
            <a:xfrm>
              <a:off x="5000288" y="2294300"/>
              <a:ext cx="147675" cy="165199"/>
            </a:xfrm>
            <a:custGeom>
              <a:avLst/>
              <a:gdLst/>
              <a:ahLst/>
              <a:cxnLst/>
              <a:rect l="l" t="t" r="r" b="b"/>
              <a:pathLst>
                <a:path w="147675" h="165199">
                  <a:moveTo>
                    <a:pt x="72479" y="0"/>
                  </a:moveTo>
                  <a:cubicBezTo>
                    <a:pt x="95994" y="0"/>
                    <a:pt x="114548" y="7764"/>
                    <a:pt x="128141" y="23291"/>
                  </a:cubicBezTo>
                  <a:cubicBezTo>
                    <a:pt x="141734" y="38819"/>
                    <a:pt x="148233" y="62607"/>
                    <a:pt x="147638" y="94654"/>
                  </a:cubicBezTo>
                  <a:lnTo>
                    <a:pt x="42863" y="94654"/>
                  </a:lnTo>
                  <a:cubicBezTo>
                    <a:pt x="43160" y="107057"/>
                    <a:pt x="46534" y="116706"/>
                    <a:pt x="52983" y="123602"/>
                  </a:cubicBezTo>
                  <a:cubicBezTo>
                    <a:pt x="59432" y="130497"/>
                    <a:pt x="67469" y="133945"/>
                    <a:pt x="77093" y="133945"/>
                  </a:cubicBezTo>
                  <a:cubicBezTo>
                    <a:pt x="83641" y="133945"/>
                    <a:pt x="89148" y="132159"/>
                    <a:pt x="93613" y="128587"/>
                  </a:cubicBezTo>
                  <a:cubicBezTo>
                    <a:pt x="98078" y="125015"/>
                    <a:pt x="101451" y="119261"/>
                    <a:pt x="103733" y="111323"/>
                  </a:cubicBezTo>
                  <a:lnTo>
                    <a:pt x="145405" y="118318"/>
                  </a:lnTo>
                  <a:cubicBezTo>
                    <a:pt x="140047" y="133598"/>
                    <a:pt x="131589" y="145231"/>
                    <a:pt x="120030" y="153218"/>
                  </a:cubicBezTo>
                  <a:cubicBezTo>
                    <a:pt x="108471" y="161205"/>
                    <a:pt x="94010" y="165199"/>
                    <a:pt x="76647" y="165199"/>
                  </a:cubicBezTo>
                  <a:cubicBezTo>
                    <a:pt x="49163" y="165199"/>
                    <a:pt x="28823" y="156220"/>
                    <a:pt x="15627" y="138261"/>
                  </a:cubicBezTo>
                  <a:cubicBezTo>
                    <a:pt x="5209" y="123874"/>
                    <a:pt x="0" y="105717"/>
                    <a:pt x="0" y="83790"/>
                  </a:cubicBezTo>
                  <a:cubicBezTo>
                    <a:pt x="0" y="57596"/>
                    <a:pt x="6846" y="37083"/>
                    <a:pt x="20538" y="22250"/>
                  </a:cubicBezTo>
                  <a:cubicBezTo>
                    <a:pt x="34231" y="7416"/>
                    <a:pt x="51544" y="0"/>
                    <a:pt x="72479" y="0"/>
                  </a:cubicBezTo>
                  <a:close/>
                  <a:moveTo>
                    <a:pt x="75009" y="31998"/>
                  </a:moveTo>
                  <a:cubicBezTo>
                    <a:pt x="65881" y="31998"/>
                    <a:pt x="58341" y="35322"/>
                    <a:pt x="52388" y="41969"/>
                  </a:cubicBezTo>
                  <a:cubicBezTo>
                    <a:pt x="46434" y="48617"/>
                    <a:pt x="43507" y="57646"/>
                    <a:pt x="43607" y="69056"/>
                  </a:cubicBezTo>
                  <a:lnTo>
                    <a:pt x="106114" y="69056"/>
                  </a:lnTo>
                  <a:cubicBezTo>
                    <a:pt x="105817" y="56951"/>
                    <a:pt x="102691" y="47749"/>
                    <a:pt x="96738" y="41448"/>
                  </a:cubicBezTo>
                  <a:cubicBezTo>
                    <a:pt x="90785" y="35148"/>
                    <a:pt x="83542" y="31998"/>
                    <a:pt x="75009"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0" name="TextBox 29">
              <a:extLst>
                <a:ext uri="{FF2B5EF4-FFF2-40B4-BE49-F238E27FC236}">
                  <a16:creationId xmlns:a16="http://schemas.microsoft.com/office/drawing/2014/main" id="{4285349C-A7B3-7645-B904-34B35CE09072}"/>
                </a:ext>
              </a:extLst>
            </p:cNvPr>
            <p:cNvSpPr txBox="1"/>
            <p:nvPr userDrawn="1"/>
          </p:nvSpPr>
          <p:spPr>
            <a:xfrm>
              <a:off x="5165190" y="2294300"/>
              <a:ext cx="149125" cy="165199"/>
            </a:xfrm>
            <a:custGeom>
              <a:avLst/>
              <a:gdLst/>
              <a:ahLst/>
              <a:cxnLst/>
              <a:rect l="l" t="t" r="r" b="b"/>
              <a:pathLst>
                <a:path w="149125" h="165199">
                  <a:moveTo>
                    <a:pt x="76646" y="0"/>
                  </a:moveTo>
                  <a:cubicBezTo>
                    <a:pt x="95894" y="0"/>
                    <a:pt x="111199" y="4142"/>
                    <a:pt x="122560" y="12427"/>
                  </a:cubicBezTo>
                  <a:cubicBezTo>
                    <a:pt x="133920" y="20712"/>
                    <a:pt x="142081" y="33337"/>
                    <a:pt x="147042" y="50304"/>
                  </a:cubicBezTo>
                  <a:lnTo>
                    <a:pt x="105816" y="57745"/>
                  </a:lnTo>
                  <a:cubicBezTo>
                    <a:pt x="104427" y="49510"/>
                    <a:pt x="101277" y="43309"/>
                    <a:pt x="96366" y="39142"/>
                  </a:cubicBezTo>
                  <a:cubicBezTo>
                    <a:pt x="91454" y="34974"/>
                    <a:pt x="85080" y="32891"/>
                    <a:pt x="77241" y="32891"/>
                  </a:cubicBezTo>
                  <a:cubicBezTo>
                    <a:pt x="66823" y="32891"/>
                    <a:pt x="58514" y="36487"/>
                    <a:pt x="52313" y="43681"/>
                  </a:cubicBezTo>
                  <a:cubicBezTo>
                    <a:pt x="46112" y="50874"/>
                    <a:pt x="43011" y="62904"/>
                    <a:pt x="43011" y="79772"/>
                  </a:cubicBezTo>
                  <a:cubicBezTo>
                    <a:pt x="43011" y="98524"/>
                    <a:pt x="46161" y="111770"/>
                    <a:pt x="52462" y="119509"/>
                  </a:cubicBezTo>
                  <a:cubicBezTo>
                    <a:pt x="58762" y="127248"/>
                    <a:pt x="67220" y="131117"/>
                    <a:pt x="77837" y="131117"/>
                  </a:cubicBezTo>
                  <a:cubicBezTo>
                    <a:pt x="85774" y="131117"/>
                    <a:pt x="92273" y="128860"/>
                    <a:pt x="97333" y="124346"/>
                  </a:cubicBezTo>
                  <a:cubicBezTo>
                    <a:pt x="102393" y="119831"/>
                    <a:pt x="105965" y="112067"/>
                    <a:pt x="108049" y="101054"/>
                  </a:cubicBezTo>
                  <a:lnTo>
                    <a:pt x="149125" y="108049"/>
                  </a:lnTo>
                  <a:cubicBezTo>
                    <a:pt x="144859" y="126901"/>
                    <a:pt x="136673" y="141138"/>
                    <a:pt x="124569" y="150763"/>
                  </a:cubicBezTo>
                  <a:cubicBezTo>
                    <a:pt x="112464" y="160387"/>
                    <a:pt x="96242" y="165199"/>
                    <a:pt x="75902" y="165199"/>
                  </a:cubicBezTo>
                  <a:cubicBezTo>
                    <a:pt x="52784" y="165199"/>
                    <a:pt x="34354" y="157906"/>
                    <a:pt x="20612" y="143321"/>
                  </a:cubicBezTo>
                  <a:cubicBezTo>
                    <a:pt x="6871" y="128736"/>
                    <a:pt x="0" y="108545"/>
                    <a:pt x="0" y="82748"/>
                  </a:cubicBezTo>
                  <a:cubicBezTo>
                    <a:pt x="0" y="56654"/>
                    <a:pt x="6895" y="36339"/>
                    <a:pt x="20687" y="21803"/>
                  </a:cubicBezTo>
                  <a:cubicBezTo>
                    <a:pt x="34478" y="7268"/>
                    <a:pt x="53131" y="0"/>
                    <a:pt x="76646"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1" name="TextBox 30">
              <a:extLst>
                <a:ext uri="{FF2B5EF4-FFF2-40B4-BE49-F238E27FC236}">
                  <a16:creationId xmlns:a16="http://schemas.microsoft.com/office/drawing/2014/main" id="{87B7D536-858E-3042-939D-08F6CE80A072}"/>
                </a:ext>
              </a:extLst>
            </p:cNvPr>
            <p:cNvSpPr txBox="1"/>
            <p:nvPr userDrawn="1"/>
          </p:nvSpPr>
          <p:spPr>
            <a:xfrm>
              <a:off x="5517019" y="2294300"/>
              <a:ext cx="144066" cy="161627"/>
            </a:xfrm>
            <a:custGeom>
              <a:avLst/>
              <a:gdLst/>
              <a:ahLst/>
              <a:cxnLst/>
              <a:rect l="l" t="t" r="r" b="b"/>
              <a:pathLst>
                <a:path w="144066" h="161627">
                  <a:moveTo>
                    <a:pt x="90934" y="0"/>
                  </a:moveTo>
                  <a:cubicBezTo>
                    <a:pt x="100162" y="0"/>
                    <a:pt x="108595" y="1662"/>
                    <a:pt x="116235" y="4986"/>
                  </a:cubicBezTo>
                  <a:cubicBezTo>
                    <a:pt x="123875" y="8309"/>
                    <a:pt x="129654" y="12551"/>
                    <a:pt x="133574" y="17710"/>
                  </a:cubicBezTo>
                  <a:cubicBezTo>
                    <a:pt x="137493" y="22870"/>
                    <a:pt x="140221" y="28724"/>
                    <a:pt x="141759" y="35272"/>
                  </a:cubicBezTo>
                  <a:cubicBezTo>
                    <a:pt x="143297" y="41821"/>
                    <a:pt x="144066" y="51197"/>
                    <a:pt x="144066" y="63401"/>
                  </a:cubicBezTo>
                  <a:lnTo>
                    <a:pt x="144066" y="161627"/>
                  </a:lnTo>
                  <a:lnTo>
                    <a:pt x="102245" y="161627"/>
                  </a:lnTo>
                  <a:lnTo>
                    <a:pt x="102245" y="80962"/>
                  </a:lnTo>
                  <a:cubicBezTo>
                    <a:pt x="102245" y="63897"/>
                    <a:pt x="101352" y="52859"/>
                    <a:pt x="99566" y="47848"/>
                  </a:cubicBezTo>
                  <a:cubicBezTo>
                    <a:pt x="97780" y="42837"/>
                    <a:pt x="94878" y="38943"/>
                    <a:pt x="90860" y="36165"/>
                  </a:cubicBezTo>
                  <a:cubicBezTo>
                    <a:pt x="86841" y="33387"/>
                    <a:pt x="82005" y="31998"/>
                    <a:pt x="76349" y="31998"/>
                  </a:cubicBezTo>
                  <a:cubicBezTo>
                    <a:pt x="69106" y="31998"/>
                    <a:pt x="62607" y="33982"/>
                    <a:pt x="56853" y="37951"/>
                  </a:cubicBezTo>
                  <a:cubicBezTo>
                    <a:pt x="51098" y="41920"/>
                    <a:pt x="47154" y="47178"/>
                    <a:pt x="45021" y="53727"/>
                  </a:cubicBezTo>
                  <a:cubicBezTo>
                    <a:pt x="42887" y="60275"/>
                    <a:pt x="41821" y="72380"/>
                    <a:pt x="41821" y="90041"/>
                  </a:cubicBezTo>
                  <a:lnTo>
                    <a:pt x="41821" y="161627"/>
                  </a:lnTo>
                  <a:lnTo>
                    <a:pt x="0" y="161627"/>
                  </a:lnTo>
                  <a:lnTo>
                    <a:pt x="0" y="3572"/>
                  </a:lnTo>
                  <a:lnTo>
                    <a:pt x="38844" y="3572"/>
                  </a:lnTo>
                  <a:lnTo>
                    <a:pt x="38844" y="26789"/>
                  </a:lnTo>
                  <a:cubicBezTo>
                    <a:pt x="52636" y="8929"/>
                    <a:pt x="69999" y="0"/>
                    <a:pt x="90934" y="0"/>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2" name="TextBox 31">
              <a:extLst>
                <a:ext uri="{FF2B5EF4-FFF2-40B4-BE49-F238E27FC236}">
                  <a16:creationId xmlns:a16="http://schemas.microsoft.com/office/drawing/2014/main" id="{75FF8F98-788B-C346-AEA6-89E493CA8DEA}"/>
                </a:ext>
              </a:extLst>
            </p:cNvPr>
            <p:cNvSpPr txBox="1"/>
            <p:nvPr userDrawn="1"/>
          </p:nvSpPr>
          <p:spPr>
            <a:xfrm>
              <a:off x="5688618"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3" name="TextBox 32">
              <a:extLst>
                <a:ext uri="{FF2B5EF4-FFF2-40B4-BE49-F238E27FC236}">
                  <a16:creationId xmlns:a16="http://schemas.microsoft.com/office/drawing/2014/main" id="{F2960768-09EF-714E-810E-CDE100123881}"/>
                </a:ext>
              </a:extLst>
            </p:cNvPr>
            <p:cNvSpPr txBox="1"/>
            <p:nvPr userDrawn="1"/>
          </p:nvSpPr>
          <p:spPr>
            <a:xfrm>
              <a:off x="5945793" y="2294300"/>
              <a:ext cx="163116" cy="165199"/>
            </a:xfrm>
            <a:custGeom>
              <a:avLst/>
              <a:gdLst/>
              <a:ahLst/>
              <a:cxnLst/>
              <a:rect l="l" t="t" r="r" b="b"/>
              <a:pathLst>
                <a:path w="163116" h="165199">
                  <a:moveTo>
                    <a:pt x="81409" y="0"/>
                  </a:moveTo>
                  <a:cubicBezTo>
                    <a:pt x="105321" y="0"/>
                    <a:pt x="124916" y="7764"/>
                    <a:pt x="140196" y="23291"/>
                  </a:cubicBezTo>
                  <a:cubicBezTo>
                    <a:pt x="155476" y="38819"/>
                    <a:pt x="163116" y="58440"/>
                    <a:pt x="163116" y="82153"/>
                  </a:cubicBezTo>
                  <a:cubicBezTo>
                    <a:pt x="163116" y="106065"/>
                    <a:pt x="155401" y="125884"/>
                    <a:pt x="139973" y="141610"/>
                  </a:cubicBezTo>
                  <a:cubicBezTo>
                    <a:pt x="124544" y="157336"/>
                    <a:pt x="105122" y="165199"/>
                    <a:pt x="81707" y="165199"/>
                  </a:cubicBezTo>
                  <a:cubicBezTo>
                    <a:pt x="67221" y="165199"/>
                    <a:pt x="53405" y="161925"/>
                    <a:pt x="40258" y="155376"/>
                  </a:cubicBezTo>
                  <a:cubicBezTo>
                    <a:pt x="27112" y="148828"/>
                    <a:pt x="17115" y="139228"/>
                    <a:pt x="10269" y="126578"/>
                  </a:cubicBezTo>
                  <a:cubicBezTo>
                    <a:pt x="3423" y="113928"/>
                    <a:pt x="0" y="98524"/>
                    <a:pt x="0" y="80367"/>
                  </a:cubicBezTo>
                  <a:cubicBezTo>
                    <a:pt x="0" y="66476"/>
                    <a:pt x="3423" y="53032"/>
                    <a:pt x="10269" y="40035"/>
                  </a:cubicBezTo>
                  <a:cubicBezTo>
                    <a:pt x="17115" y="27037"/>
                    <a:pt x="26814" y="17115"/>
                    <a:pt x="39365" y="10269"/>
                  </a:cubicBezTo>
                  <a:cubicBezTo>
                    <a:pt x="51916" y="3423"/>
                    <a:pt x="65931" y="0"/>
                    <a:pt x="81409" y="0"/>
                  </a:cubicBezTo>
                  <a:close/>
                  <a:moveTo>
                    <a:pt x="81558" y="34081"/>
                  </a:moveTo>
                  <a:cubicBezTo>
                    <a:pt x="70644" y="34081"/>
                    <a:pt x="61466" y="38249"/>
                    <a:pt x="54025" y="46583"/>
                  </a:cubicBezTo>
                  <a:cubicBezTo>
                    <a:pt x="46583" y="54917"/>
                    <a:pt x="42863" y="66923"/>
                    <a:pt x="42863" y="82599"/>
                  </a:cubicBezTo>
                  <a:cubicBezTo>
                    <a:pt x="42863" y="98276"/>
                    <a:pt x="46583" y="110281"/>
                    <a:pt x="54025" y="118616"/>
                  </a:cubicBezTo>
                  <a:cubicBezTo>
                    <a:pt x="61466" y="126950"/>
                    <a:pt x="70644" y="131117"/>
                    <a:pt x="81558" y="131117"/>
                  </a:cubicBezTo>
                  <a:cubicBezTo>
                    <a:pt x="92472" y="131117"/>
                    <a:pt x="101625" y="126950"/>
                    <a:pt x="109017" y="118616"/>
                  </a:cubicBezTo>
                  <a:cubicBezTo>
                    <a:pt x="116408" y="110281"/>
                    <a:pt x="120104" y="98177"/>
                    <a:pt x="120104" y="82302"/>
                  </a:cubicBezTo>
                  <a:cubicBezTo>
                    <a:pt x="120104" y="66824"/>
                    <a:pt x="116408" y="54917"/>
                    <a:pt x="109017" y="46583"/>
                  </a:cubicBezTo>
                  <a:cubicBezTo>
                    <a:pt x="101625" y="38249"/>
                    <a:pt x="92472" y="34081"/>
                    <a:pt x="81558" y="34081"/>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4" name="TextBox 33">
              <a:extLst>
                <a:ext uri="{FF2B5EF4-FFF2-40B4-BE49-F238E27FC236}">
                  <a16:creationId xmlns:a16="http://schemas.microsoft.com/office/drawing/2014/main" id="{3EA93E3B-566E-954B-B276-F34642446AE2}"/>
                </a:ext>
              </a:extLst>
            </p:cNvPr>
            <p:cNvSpPr txBox="1"/>
            <p:nvPr userDrawn="1"/>
          </p:nvSpPr>
          <p:spPr>
            <a:xfrm>
              <a:off x="6127066" y="2294299"/>
              <a:ext cx="154186" cy="225772"/>
            </a:xfrm>
            <a:custGeom>
              <a:avLst/>
              <a:gdLst/>
              <a:ahLst/>
              <a:cxnLst/>
              <a:rect l="l" t="t" r="r" b="b"/>
              <a:pathLst>
                <a:path w="154186" h="225772">
                  <a:moveTo>
                    <a:pt x="66675" y="0"/>
                  </a:moveTo>
                  <a:cubicBezTo>
                    <a:pt x="86221" y="0"/>
                    <a:pt x="102344" y="8582"/>
                    <a:pt x="115044" y="25747"/>
                  </a:cubicBezTo>
                  <a:lnTo>
                    <a:pt x="115044" y="3572"/>
                  </a:lnTo>
                  <a:lnTo>
                    <a:pt x="154186" y="3572"/>
                  </a:lnTo>
                  <a:lnTo>
                    <a:pt x="154186" y="145405"/>
                  </a:lnTo>
                  <a:cubicBezTo>
                    <a:pt x="154186" y="164058"/>
                    <a:pt x="152648" y="177998"/>
                    <a:pt x="149572" y="187226"/>
                  </a:cubicBezTo>
                  <a:cubicBezTo>
                    <a:pt x="146496" y="196453"/>
                    <a:pt x="142180" y="203696"/>
                    <a:pt x="136624" y="208954"/>
                  </a:cubicBezTo>
                  <a:cubicBezTo>
                    <a:pt x="131068" y="214213"/>
                    <a:pt x="123651" y="218331"/>
                    <a:pt x="114374" y="221307"/>
                  </a:cubicBezTo>
                  <a:cubicBezTo>
                    <a:pt x="105097" y="224284"/>
                    <a:pt x="93365" y="225772"/>
                    <a:pt x="79176" y="225772"/>
                  </a:cubicBezTo>
                  <a:cubicBezTo>
                    <a:pt x="52387" y="225772"/>
                    <a:pt x="33387" y="221183"/>
                    <a:pt x="22175" y="212005"/>
                  </a:cubicBezTo>
                  <a:cubicBezTo>
                    <a:pt x="10963" y="202828"/>
                    <a:pt x="5358" y="191194"/>
                    <a:pt x="5358" y="177105"/>
                  </a:cubicBezTo>
                  <a:cubicBezTo>
                    <a:pt x="5358" y="175716"/>
                    <a:pt x="5407" y="174029"/>
                    <a:pt x="5506" y="172045"/>
                  </a:cubicBezTo>
                  <a:lnTo>
                    <a:pt x="53280" y="177849"/>
                  </a:lnTo>
                  <a:cubicBezTo>
                    <a:pt x="54074" y="183406"/>
                    <a:pt x="55909" y="187226"/>
                    <a:pt x="58787" y="189309"/>
                  </a:cubicBezTo>
                  <a:cubicBezTo>
                    <a:pt x="62756" y="192286"/>
                    <a:pt x="69006" y="193774"/>
                    <a:pt x="77539" y="193774"/>
                  </a:cubicBezTo>
                  <a:cubicBezTo>
                    <a:pt x="88453" y="193774"/>
                    <a:pt x="96639" y="192137"/>
                    <a:pt x="102096" y="188863"/>
                  </a:cubicBezTo>
                  <a:cubicBezTo>
                    <a:pt x="105767" y="186680"/>
                    <a:pt x="108545" y="183158"/>
                    <a:pt x="110430" y="178296"/>
                  </a:cubicBezTo>
                  <a:cubicBezTo>
                    <a:pt x="111720" y="174823"/>
                    <a:pt x="112365" y="168424"/>
                    <a:pt x="112365" y="159097"/>
                  </a:cubicBezTo>
                  <a:lnTo>
                    <a:pt x="112365" y="136029"/>
                  </a:lnTo>
                  <a:cubicBezTo>
                    <a:pt x="99863" y="153094"/>
                    <a:pt x="84088" y="161627"/>
                    <a:pt x="65038" y="161627"/>
                  </a:cubicBezTo>
                  <a:cubicBezTo>
                    <a:pt x="43805" y="161627"/>
                    <a:pt x="26987" y="152648"/>
                    <a:pt x="14585" y="134689"/>
                  </a:cubicBezTo>
                  <a:cubicBezTo>
                    <a:pt x="4861" y="120501"/>
                    <a:pt x="0" y="102840"/>
                    <a:pt x="0" y="81706"/>
                  </a:cubicBezTo>
                  <a:cubicBezTo>
                    <a:pt x="0" y="55215"/>
                    <a:pt x="6375" y="34974"/>
                    <a:pt x="19124" y="20985"/>
                  </a:cubicBezTo>
                  <a:cubicBezTo>
                    <a:pt x="31874" y="6995"/>
                    <a:pt x="47724" y="0"/>
                    <a:pt x="66675" y="0"/>
                  </a:cubicBezTo>
                  <a:close/>
                  <a:moveTo>
                    <a:pt x="77390" y="31998"/>
                  </a:moveTo>
                  <a:cubicBezTo>
                    <a:pt x="67369" y="31998"/>
                    <a:pt x="59109" y="35892"/>
                    <a:pt x="52610" y="43681"/>
                  </a:cubicBezTo>
                  <a:cubicBezTo>
                    <a:pt x="46112" y="51470"/>
                    <a:pt x="42862" y="63351"/>
                    <a:pt x="42862" y="79325"/>
                  </a:cubicBezTo>
                  <a:cubicBezTo>
                    <a:pt x="42862" y="96093"/>
                    <a:pt x="46112" y="108371"/>
                    <a:pt x="52610" y="116160"/>
                  </a:cubicBezTo>
                  <a:cubicBezTo>
                    <a:pt x="59109" y="123949"/>
                    <a:pt x="67121" y="127843"/>
                    <a:pt x="76646" y="127843"/>
                  </a:cubicBezTo>
                  <a:cubicBezTo>
                    <a:pt x="86866" y="127843"/>
                    <a:pt x="95498" y="123850"/>
                    <a:pt x="102542" y="115862"/>
                  </a:cubicBezTo>
                  <a:cubicBezTo>
                    <a:pt x="109587" y="107875"/>
                    <a:pt x="113109" y="96044"/>
                    <a:pt x="113109" y="80367"/>
                  </a:cubicBezTo>
                  <a:cubicBezTo>
                    <a:pt x="113109" y="63996"/>
                    <a:pt x="109736" y="51842"/>
                    <a:pt x="102989" y="43904"/>
                  </a:cubicBezTo>
                  <a:cubicBezTo>
                    <a:pt x="96242" y="35967"/>
                    <a:pt x="87709" y="31998"/>
                    <a:pt x="77390" y="31998"/>
                  </a:cubicBez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sp>
          <p:nvSpPr>
            <p:cNvPr id="35" name="TextBox 34">
              <a:extLst>
                <a:ext uri="{FF2B5EF4-FFF2-40B4-BE49-F238E27FC236}">
                  <a16:creationId xmlns:a16="http://schemas.microsoft.com/office/drawing/2014/main" id="{1E3E8253-2CAE-E147-8D81-B5BAA6E050F8}"/>
                </a:ext>
              </a:extLst>
            </p:cNvPr>
            <p:cNvSpPr txBox="1"/>
            <p:nvPr userDrawn="1"/>
          </p:nvSpPr>
          <p:spPr>
            <a:xfrm>
              <a:off x="6297623" y="2297871"/>
              <a:ext cx="162520" cy="222200"/>
            </a:xfrm>
            <a:custGeom>
              <a:avLst/>
              <a:gdLst/>
              <a:ahLst/>
              <a:cxnLst/>
              <a:rect l="l" t="t" r="r" b="b"/>
              <a:pathLst>
                <a:path w="162520" h="222200">
                  <a:moveTo>
                    <a:pt x="0" y="0"/>
                  </a:moveTo>
                  <a:lnTo>
                    <a:pt x="44499" y="0"/>
                  </a:lnTo>
                  <a:lnTo>
                    <a:pt x="82302" y="112216"/>
                  </a:lnTo>
                  <a:lnTo>
                    <a:pt x="119211" y="0"/>
                  </a:lnTo>
                  <a:lnTo>
                    <a:pt x="162520" y="0"/>
                  </a:lnTo>
                  <a:lnTo>
                    <a:pt x="106709" y="152102"/>
                  </a:lnTo>
                  <a:lnTo>
                    <a:pt x="96738" y="179635"/>
                  </a:lnTo>
                  <a:cubicBezTo>
                    <a:pt x="93067" y="188863"/>
                    <a:pt x="89569" y="195907"/>
                    <a:pt x="86246" y="200769"/>
                  </a:cubicBezTo>
                  <a:cubicBezTo>
                    <a:pt x="82922" y="205631"/>
                    <a:pt x="79102" y="209574"/>
                    <a:pt x="74786" y="212601"/>
                  </a:cubicBezTo>
                  <a:cubicBezTo>
                    <a:pt x="70470" y="215627"/>
                    <a:pt x="65162" y="217983"/>
                    <a:pt x="58861" y="219670"/>
                  </a:cubicBezTo>
                  <a:cubicBezTo>
                    <a:pt x="52561" y="221357"/>
                    <a:pt x="45442" y="222200"/>
                    <a:pt x="37504" y="222200"/>
                  </a:cubicBezTo>
                  <a:cubicBezTo>
                    <a:pt x="29468" y="222200"/>
                    <a:pt x="21580" y="221357"/>
                    <a:pt x="13841" y="219670"/>
                  </a:cubicBezTo>
                  <a:lnTo>
                    <a:pt x="10120" y="186928"/>
                  </a:lnTo>
                  <a:cubicBezTo>
                    <a:pt x="16668" y="188218"/>
                    <a:pt x="22572" y="188863"/>
                    <a:pt x="27831" y="188863"/>
                  </a:cubicBezTo>
                  <a:cubicBezTo>
                    <a:pt x="37554" y="188863"/>
                    <a:pt x="44747" y="186010"/>
                    <a:pt x="49411" y="180305"/>
                  </a:cubicBezTo>
                  <a:cubicBezTo>
                    <a:pt x="54074" y="174600"/>
                    <a:pt x="57646" y="167332"/>
                    <a:pt x="60126" y="158502"/>
                  </a:cubicBezTo>
                  <a:lnTo>
                    <a:pt x="0" y="0"/>
                  </a:lnTo>
                  <a:close/>
                </a:path>
              </a:pathLst>
            </a:custGeom>
            <a:solidFill>
              <a:schemeClr val="accent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400" b="1" i="0" spc="-50" baseline="0" dirty="0">
                <a:solidFill>
                  <a:schemeClr val="tx1">
                    <a:lumMod val="50000"/>
                  </a:schemeClr>
                </a:solidFill>
                <a:latin typeface="Arial" panose="020B0604020202020204" pitchFamily="34" charset="0"/>
                <a:cs typeface="Arial"/>
              </a:endParaRPr>
            </a:p>
          </p:txBody>
        </p:sp>
      </p:grpSp>
    </p:spTree>
    <p:extLst>
      <p:ext uri="{BB962C8B-B14F-4D97-AF65-F5344CB8AC3E}">
        <p14:creationId xmlns:p14="http://schemas.microsoft.com/office/powerpoint/2010/main" val="36746570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815FE-B4CF-6A4A-B94A-CEF58EAFE6A1}"/>
              </a:ext>
            </a:extLst>
          </p:cNvPr>
          <p:cNvSpPr/>
          <p:nvPr userDrawn="1"/>
        </p:nvSpPr>
        <p:spPr>
          <a:xfrm>
            <a:off x="2242268" y="0"/>
            <a:ext cx="6901732" cy="4282068"/>
          </a:xfrm>
          <a:prstGeom prst="rect">
            <a:avLst/>
          </a:prstGeom>
          <a:pattFill prst="dkUpDiag">
            <a:fgClr>
              <a:schemeClr val="bg1">
                <a:lumMod val="8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114800" y="1791891"/>
            <a:ext cx="4560073" cy="551260"/>
          </a:xfrm>
        </p:spPr>
        <p:txBody>
          <a:bodyPr vert="horz" lIns="91440" tIns="45720" rIns="91440" bIns="45720" rtlCol="0" anchor="b">
            <a:noAutofit/>
          </a:bodyPr>
          <a:lstStyle>
            <a:lvl1pPr>
              <a:defRPr lang="en-US" sz="2400" spc="-50" baseline="0" dirty="0">
                <a:solidFill>
                  <a:schemeClr val="tx1">
                    <a:lumMod val="50000"/>
                  </a:schemeClr>
                </a:solidFill>
              </a:defRPr>
            </a:lvl1pPr>
          </a:lstStyle>
          <a:p>
            <a:pPr lvl="0"/>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9" name="Picture 8">
            <a:extLst>
              <a:ext uri="{FF2B5EF4-FFF2-40B4-BE49-F238E27FC236}">
                <a16:creationId xmlns:a16="http://schemas.microsoft.com/office/drawing/2014/main" id="{DDDFD66A-0FEA-9E43-85A5-272F33EA95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41580" y="4356156"/>
            <a:ext cx="1509131" cy="473641"/>
          </a:xfrm>
          <a:prstGeom prst="rect">
            <a:avLst/>
          </a:prstGeom>
        </p:spPr>
      </p:pic>
      <p:grpSp>
        <p:nvGrpSpPr>
          <p:cNvPr id="10" name="Group 9">
            <a:extLst>
              <a:ext uri="{FF2B5EF4-FFF2-40B4-BE49-F238E27FC236}">
                <a16:creationId xmlns:a16="http://schemas.microsoft.com/office/drawing/2014/main" id="{8926EC48-BD49-014A-A1EC-F94585FABBA0}"/>
              </a:ext>
            </a:extLst>
          </p:cNvPr>
          <p:cNvGrpSpPr/>
          <p:nvPr userDrawn="1"/>
        </p:nvGrpSpPr>
        <p:grpSpPr>
          <a:xfrm>
            <a:off x="679539" y="1"/>
            <a:ext cx="3815548" cy="5144568"/>
            <a:chOff x="679539" y="1"/>
            <a:chExt cx="3815548" cy="5144568"/>
          </a:xfrm>
        </p:grpSpPr>
        <p:sp>
          <p:nvSpPr>
            <p:cNvPr id="11" name="Chevron 10">
              <a:extLst>
                <a:ext uri="{FF2B5EF4-FFF2-40B4-BE49-F238E27FC236}">
                  <a16:creationId xmlns:a16="http://schemas.microsoft.com/office/drawing/2014/main" id="{D574683D-4DBB-5249-AF45-F413E53A063F}"/>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Chevron 11">
              <a:extLst>
                <a:ext uri="{FF2B5EF4-FFF2-40B4-BE49-F238E27FC236}">
                  <a16:creationId xmlns:a16="http://schemas.microsoft.com/office/drawing/2014/main" id="{2A6D0B0A-9FFE-5C41-849B-440463C5C46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Chevron 12">
              <a:extLst>
                <a:ext uri="{FF2B5EF4-FFF2-40B4-BE49-F238E27FC236}">
                  <a16:creationId xmlns:a16="http://schemas.microsoft.com/office/drawing/2014/main" id="{9432091A-B9E0-5C4A-9F0C-8E699C05493C}"/>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6" name="Subtitle 2">
            <a:extLst>
              <a:ext uri="{FF2B5EF4-FFF2-40B4-BE49-F238E27FC236}">
                <a16:creationId xmlns:a16="http://schemas.microsoft.com/office/drawing/2014/main" id="{96A4AACE-0F03-3C4F-B453-5659CF3AE6D2}"/>
              </a:ext>
            </a:extLst>
          </p:cNvPr>
          <p:cNvSpPr>
            <a:spLocks noGrp="1"/>
          </p:cNvSpPr>
          <p:nvPr>
            <p:ph type="subTitle" idx="1"/>
          </p:nvPr>
        </p:nvSpPr>
        <p:spPr>
          <a:xfrm>
            <a:off x="4130263" y="2343151"/>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4" name="Group 23">
            <a:extLst>
              <a:ext uri="{FF2B5EF4-FFF2-40B4-BE49-F238E27FC236}">
                <a16:creationId xmlns:a16="http://schemas.microsoft.com/office/drawing/2014/main" id="{8EC783B4-CAA9-3043-97CE-E88A30110BD7}"/>
              </a:ext>
            </a:extLst>
          </p:cNvPr>
          <p:cNvGrpSpPr/>
          <p:nvPr userDrawn="1"/>
        </p:nvGrpSpPr>
        <p:grpSpPr>
          <a:xfrm>
            <a:off x="3990873" y="4653855"/>
            <a:ext cx="2609341" cy="230049"/>
            <a:chOff x="744483" y="4848998"/>
            <a:chExt cx="2609341" cy="230049"/>
          </a:xfrm>
        </p:grpSpPr>
        <p:sp>
          <p:nvSpPr>
            <p:cNvPr id="25" name="TextBox 24">
              <a:extLst>
                <a:ext uri="{FF2B5EF4-FFF2-40B4-BE49-F238E27FC236}">
                  <a16:creationId xmlns:a16="http://schemas.microsoft.com/office/drawing/2014/main" id="{2C4A5DB9-461A-E340-AACF-9C2853D8613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6" name="Title 3">
              <a:extLst>
                <a:ext uri="{FF2B5EF4-FFF2-40B4-BE49-F238E27FC236}">
                  <a16:creationId xmlns:a16="http://schemas.microsoft.com/office/drawing/2014/main" id="{1BE5FF10-1BE6-9047-82EE-93D1BC6536CD}"/>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7" name="Straight Connector 26">
              <a:extLst>
                <a:ext uri="{FF2B5EF4-FFF2-40B4-BE49-F238E27FC236}">
                  <a16:creationId xmlns:a16="http://schemas.microsoft.com/office/drawing/2014/main" id="{191D7E35-E8BA-D447-A285-6C09E8673F3D}"/>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15947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00" y="1028700"/>
            <a:ext cx="7886700" cy="3600450"/>
          </a:xfrm>
        </p:spPr>
        <p:txBody>
          <a:bodyPr>
            <a:noAutofit/>
          </a:bodyPr>
          <a:lstStyle>
            <a:lvl2pPr marL="342900" indent="-152400">
              <a:buFont typeface="Arial" panose="020B0604020202020204" pitchFamily="34" charset="0"/>
              <a:buChar char="-"/>
              <a:defRPr/>
            </a:lvl2pPr>
          </a:lstStyle>
          <a:p>
            <a:pPr lvl="0"/>
            <a:r>
              <a:rPr lang="en-US"/>
              <a:t>Edit Master text styles</a:t>
            </a:r>
          </a:p>
          <a:p>
            <a:pPr lvl="1"/>
            <a:r>
              <a:rPr lang="en-US"/>
              <a:t>Second level</a:t>
            </a:r>
          </a:p>
        </p:txBody>
      </p:sp>
      <p:sp>
        <p:nvSpPr>
          <p:cNvPr id="6" name="Slide Number Placeholder 5"/>
          <p:cNvSpPr>
            <a:spLocks noGrp="1"/>
          </p:cNvSpPr>
          <p:nvPr>
            <p:ph type="sldNum" sz="quarter" idx="12"/>
          </p:nvPr>
        </p:nvSpPr>
        <p:spPr>
          <a:xfrm>
            <a:off x="7620000" y="4904159"/>
            <a:ext cx="1066800" cy="125885"/>
          </a:xfrm>
        </p:spPr>
        <p:txBody>
          <a:bodyPr/>
          <a:lstStyle/>
          <a:p>
            <a:fld id="{90F9BDA0-AF0E-4BA8-B742-3B9C92A3E6FE}" type="slidenum">
              <a:rPr lang="en-US" smtClean="0"/>
              <a:t>‹#›</a:t>
            </a:fld>
            <a:endParaRPr lang="en-US" dirty="0"/>
          </a:p>
        </p:txBody>
      </p:sp>
      <p:sp>
        <p:nvSpPr>
          <p:cNvPr id="5" name="Title Placeholder 1">
            <a:extLst>
              <a:ext uri="{FF2B5EF4-FFF2-40B4-BE49-F238E27FC236}">
                <a16:creationId xmlns:a16="http://schemas.microsoft.com/office/drawing/2014/main" id="{21EAF9A4-A042-254F-8E1D-C5357A291498}"/>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629893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Photo">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6570687" y="747713"/>
            <a:ext cx="2573337" cy="4097337"/>
          </a:xfrm>
        </p:spPr>
        <p:txBody>
          <a:bodyPr anchor="ctr"/>
          <a:lstStyle>
            <a:lvl1pPr marL="0" indent="0" algn="ctr">
              <a:buNone/>
              <a:defRPr baseline="0"/>
            </a:lvl1pPr>
          </a:lstStyle>
          <a:p>
            <a:r>
              <a:rPr lang="en-US" dirty="0"/>
              <a:t>Add photo here</a:t>
            </a:r>
          </a:p>
        </p:txBody>
      </p:sp>
      <p:sp>
        <p:nvSpPr>
          <p:cNvPr id="3" name="Content Placeholder 2"/>
          <p:cNvSpPr>
            <a:spLocks noGrp="1"/>
          </p:cNvSpPr>
          <p:nvPr>
            <p:ph idx="1"/>
          </p:nvPr>
        </p:nvSpPr>
        <p:spPr>
          <a:xfrm>
            <a:off x="800100" y="1028700"/>
            <a:ext cx="5770684" cy="3600450"/>
          </a:xfrm>
        </p:spPr>
        <p:txBody>
          <a:bodyPr>
            <a:noAutofit/>
          </a:bodyPr>
          <a:lstStyle>
            <a:lvl2pPr marL="342900" indent="-152400">
              <a:buFont typeface="Arial" panose="020B0604020202020204" pitchFamily="34" charset="0"/>
              <a:buChar char="-"/>
              <a:defRPr/>
            </a:lvl2pPr>
          </a:lstStyle>
          <a:p>
            <a:pPr lvl="0"/>
            <a:r>
              <a:rPr lang="en-US"/>
              <a:t>Edit Master text styles</a:t>
            </a:r>
          </a:p>
          <a:p>
            <a:pPr lvl="1"/>
            <a:r>
              <a:rPr lang="en-US"/>
              <a:t>Second level</a:t>
            </a:r>
          </a:p>
        </p:txBody>
      </p:sp>
      <p:sp>
        <p:nvSpPr>
          <p:cNvPr id="6" name="Slide Number Placeholder 5"/>
          <p:cNvSpPr>
            <a:spLocks noGrp="1"/>
          </p:cNvSpPr>
          <p:nvPr>
            <p:ph type="sldNum" sz="quarter" idx="12"/>
          </p:nvPr>
        </p:nvSpPr>
        <p:spPr/>
        <p:txBody>
          <a:bodyPr/>
          <a:lstStyle/>
          <a:p>
            <a:fld id="{90F9BDA0-AF0E-4BA8-B742-3B9C92A3E6FE}" type="slidenum">
              <a:rPr lang="en-US" smtClean="0"/>
              <a:t>‹#›</a:t>
            </a:fld>
            <a:endParaRPr lang="en-US" dirty="0"/>
          </a:p>
        </p:txBody>
      </p:sp>
      <p:sp>
        <p:nvSpPr>
          <p:cNvPr id="8" name="Title Placeholder 1">
            <a:extLst>
              <a:ext uri="{FF2B5EF4-FFF2-40B4-BE49-F238E27FC236}">
                <a16:creationId xmlns:a16="http://schemas.microsoft.com/office/drawing/2014/main" id="{C5E8B961-8F8E-6C40-AE35-177DF2727480}"/>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8640773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F9BDA0-AF0E-4BA8-B742-3B9C92A3E6FE}" type="slidenum">
              <a:rPr lang="en-US" smtClean="0"/>
              <a:t>‹#›</a:t>
            </a:fld>
            <a:endParaRPr lang="en-US" dirty="0"/>
          </a:p>
        </p:txBody>
      </p:sp>
      <p:sp>
        <p:nvSpPr>
          <p:cNvPr id="4" name="Title Placeholder 1">
            <a:extLst>
              <a:ext uri="{FF2B5EF4-FFF2-40B4-BE49-F238E27FC236}">
                <a16:creationId xmlns:a16="http://schemas.microsoft.com/office/drawing/2014/main" id="{9CE6DDEF-F8BD-7042-9C50-A74152996EE1}"/>
              </a:ext>
            </a:extLst>
          </p:cNvPr>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Tree>
    <p:extLst>
      <p:ext uri="{BB962C8B-B14F-4D97-AF65-F5344CB8AC3E}">
        <p14:creationId xmlns:p14="http://schemas.microsoft.com/office/powerpoint/2010/main" val="15835102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6FB6AC-EF27-3A48-8C2A-ECD2232A383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374" t="11915" b="14209"/>
          <a:stretch/>
        </p:blipFill>
        <p:spPr>
          <a:xfrm>
            <a:off x="2499256" y="1"/>
            <a:ext cx="6644743" cy="3355449"/>
          </a:xfrm>
          <a:prstGeom prst="rect">
            <a:avLst/>
          </a:prstGeom>
        </p:spPr>
      </p:pic>
      <p:sp>
        <p:nvSpPr>
          <p:cNvPr id="2" name="Title 1"/>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1" name="Subtitle 2">
            <a:extLst>
              <a:ext uri="{FF2B5EF4-FFF2-40B4-BE49-F238E27FC236}">
                <a16:creationId xmlns:a16="http://schemas.microsoft.com/office/drawing/2014/main" id="{26F5DBD2-37E9-4C46-9895-67278E0C99D9}"/>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19" name="Group 18">
            <a:extLst>
              <a:ext uri="{FF2B5EF4-FFF2-40B4-BE49-F238E27FC236}">
                <a16:creationId xmlns:a16="http://schemas.microsoft.com/office/drawing/2014/main" id="{44C1B2AB-BBAD-E74D-900D-B1D6577B4EEF}"/>
              </a:ext>
            </a:extLst>
          </p:cNvPr>
          <p:cNvGrpSpPr/>
          <p:nvPr userDrawn="1"/>
        </p:nvGrpSpPr>
        <p:grpSpPr>
          <a:xfrm>
            <a:off x="3996284" y="4653855"/>
            <a:ext cx="2609341" cy="230049"/>
            <a:chOff x="744483" y="4848998"/>
            <a:chExt cx="2609341" cy="230049"/>
          </a:xfrm>
        </p:grpSpPr>
        <p:sp>
          <p:nvSpPr>
            <p:cNvPr id="20" name="TextBox 19">
              <a:extLst>
                <a:ext uri="{FF2B5EF4-FFF2-40B4-BE49-F238E27FC236}">
                  <a16:creationId xmlns:a16="http://schemas.microsoft.com/office/drawing/2014/main" id="{443370BE-5C48-5C43-90D3-FA8018A9022B}"/>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1" name="Title 3">
              <a:extLst>
                <a:ext uri="{FF2B5EF4-FFF2-40B4-BE49-F238E27FC236}">
                  <a16:creationId xmlns:a16="http://schemas.microsoft.com/office/drawing/2014/main" id="{EB7D1992-1891-A542-9135-2BA4EF7A2A57}"/>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2" name="Straight Connector 21">
              <a:extLst>
                <a:ext uri="{FF2B5EF4-FFF2-40B4-BE49-F238E27FC236}">
                  <a16:creationId xmlns:a16="http://schemas.microsoft.com/office/drawing/2014/main" id="{F92C6D60-2FE2-0842-BF79-2D19682FEC35}"/>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10097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AF41E83-83E3-824C-B05A-8A5546B4DFB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271" t="12318" b="14800"/>
          <a:stretch/>
        </p:blipFill>
        <p:spPr>
          <a:xfrm>
            <a:off x="2423532" y="1"/>
            <a:ext cx="6720468" cy="3360712"/>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2" name="Title 1">
            <a:extLst>
              <a:ext uri="{FF2B5EF4-FFF2-40B4-BE49-F238E27FC236}">
                <a16:creationId xmlns:a16="http://schemas.microsoft.com/office/drawing/2014/main" id="{F5DD42CD-EE00-1446-8F2A-C82DE4129864}"/>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5EFD8F51-BFFC-3841-A417-4C0A7270D0A4}"/>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2" name="Group 21">
            <a:extLst>
              <a:ext uri="{FF2B5EF4-FFF2-40B4-BE49-F238E27FC236}">
                <a16:creationId xmlns:a16="http://schemas.microsoft.com/office/drawing/2014/main" id="{7B8822F6-18DD-0A4E-A8D7-ED719A9B245A}"/>
              </a:ext>
            </a:extLst>
          </p:cNvPr>
          <p:cNvGrpSpPr/>
          <p:nvPr userDrawn="1"/>
        </p:nvGrpSpPr>
        <p:grpSpPr>
          <a:xfrm>
            <a:off x="3996284" y="4653855"/>
            <a:ext cx="2609341" cy="230049"/>
            <a:chOff x="744483" y="4848998"/>
            <a:chExt cx="2609341" cy="230049"/>
          </a:xfrm>
        </p:grpSpPr>
        <p:sp>
          <p:nvSpPr>
            <p:cNvPr id="23" name="TextBox 22">
              <a:extLst>
                <a:ext uri="{FF2B5EF4-FFF2-40B4-BE49-F238E27FC236}">
                  <a16:creationId xmlns:a16="http://schemas.microsoft.com/office/drawing/2014/main" id="{9634D32D-7C09-EB4A-9EC5-DB5B33369ED0}"/>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4" name="Title 3">
              <a:extLst>
                <a:ext uri="{FF2B5EF4-FFF2-40B4-BE49-F238E27FC236}">
                  <a16:creationId xmlns:a16="http://schemas.microsoft.com/office/drawing/2014/main" id="{17BC5B71-5229-E648-A753-F08447F372D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5" name="Straight Connector 24">
              <a:extLst>
                <a:ext uri="{FF2B5EF4-FFF2-40B4-BE49-F238E27FC236}">
                  <a16:creationId xmlns:a16="http://schemas.microsoft.com/office/drawing/2014/main" id="{8689C5A0-DA9D-4549-947B-FB5584F4750A}"/>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13866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Tit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BB74B01-997D-4342-8638-CC9D66A5B20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89" b="12293"/>
          <a:stretch/>
        </p:blipFill>
        <p:spPr>
          <a:xfrm>
            <a:off x="2237678" y="0"/>
            <a:ext cx="6906322" cy="3352800"/>
          </a:xfrm>
          <a:prstGeom prst="rect">
            <a:avLst/>
          </a:prstGeom>
        </p:spPr>
      </p:pic>
      <p:sp>
        <p:nvSpPr>
          <p:cNvPr id="7" name="Rectangle 6"/>
          <p:cNvSpPr/>
          <p:nvPr userDrawn="1"/>
        </p:nvSpPr>
        <p:spPr bwMode="auto">
          <a:xfrm rot="10800000" flipH="1">
            <a:off x="1" y="0"/>
            <a:ext cx="228600" cy="5143500"/>
          </a:xfrm>
          <a:prstGeom prst="rect">
            <a:avLst/>
          </a:prstGeom>
          <a:solidFill>
            <a:srgbClr val="00A8F7"/>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grpSp>
        <p:nvGrpSpPr>
          <p:cNvPr id="4" name="Group 3">
            <a:extLst>
              <a:ext uri="{FF2B5EF4-FFF2-40B4-BE49-F238E27FC236}">
                <a16:creationId xmlns:a16="http://schemas.microsoft.com/office/drawing/2014/main" id="{1D6B91B2-FF25-B547-96EF-5961B0ED9545}"/>
              </a:ext>
            </a:extLst>
          </p:cNvPr>
          <p:cNvGrpSpPr/>
          <p:nvPr userDrawn="1"/>
        </p:nvGrpSpPr>
        <p:grpSpPr>
          <a:xfrm>
            <a:off x="679539" y="1"/>
            <a:ext cx="3815548" cy="5144568"/>
            <a:chOff x="679539" y="1"/>
            <a:chExt cx="3815548" cy="5144568"/>
          </a:xfrm>
        </p:grpSpPr>
        <p:sp>
          <p:nvSpPr>
            <p:cNvPr id="5" name="Chevron 4">
              <a:extLst>
                <a:ext uri="{FF2B5EF4-FFF2-40B4-BE49-F238E27FC236}">
                  <a16:creationId xmlns:a16="http://schemas.microsoft.com/office/drawing/2014/main" id="{DC18AE4F-7AF1-1E49-8E35-ACD12253F1DC}"/>
                </a:ext>
              </a:extLst>
            </p:cNvPr>
            <p:cNvSpPr/>
            <p:nvPr/>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Chevron 5">
              <a:extLst>
                <a:ext uri="{FF2B5EF4-FFF2-40B4-BE49-F238E27FC236}">
                  <a16:creationId xmlns:a16="http://schemas.microsoft.com/office/drawing/2014/main" id="{76D0D87F-CCC6-9E41-97FE-B4426F02A174}"/>
                </a:ext>
              </a:extLst>
            </p:cNvPr>
            <p:cNvSpPr/>
            <p:nvPr/>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Chevron 7">
              <a:extLst>
                <a:ext uri="{FF2B5EF4-FFF2-40B4-BE49-F238E27FC236}">
                  <a16:creationId xmlns:a16="http://schemas.microsoft.com/office/drawing/2014/main" id="{3A23CFCA-DE87-964F-9974-016A9D172A36}"/>
                </a:ext>
              </a:extLst>
            </p:cNvPr>
            <p:cNvSpPr/>
            <p:nvPr/>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0" name="Title 1">
            <a:extLst>
              <a:ext uri="{FF2B5EF4-FFF2-40B4-BE49-F238E27FC236}">
                <a16:creationId xmlns:a16="http://schemas.microsoft.com/office/drawing/2014/main" id="{B71D31DB-8BCA-7042-B94D-76954AEA48F2}"/>
              </a:ext>
            </a:extLst>
          </p:cNvPr>
          <p:cNvSpPr>
            <a:spLocks noGrp="1"/>
          </p:cNvSpPr>
          <p:nvPr>
            <p:ph type="ctrTitle"/>
          </p:nvPr>
        </p:nvSpPr>
        <p:spPr>
          <a:xfrm>
            <a:off x="4114800" y="3620254"/>
            <a:ext cx="4599830" cy="466899"/>
          </a:xfrm>
        </p:spPr>
        <p:txBody>
          <a:bodyPr anchor="b">
            <a:noAutofit/>
          </a:bodyPr>
          <a:lstStyle>
            <a:lvl1pPr>
              <a:defRPr sz="2200" spc="-50" baseline="0"/>
            </a:lvl1pPr>
          </a:lstStyle>
          <a:p>
            <a:r>
              <a:rPr lang="en-US"/>
              <a:t>Click to edit Master title style</a:t>
            </a:r>
            <a:endParaRPr lang="en-US" dirty="0"/>
          </a:p>
        </p:txBody>
      </p:sp>
      <p:sp>
        <p:nvSpPr>
          <p:cNvPr id="12" name="Subtitle 2">
            <a:extLst>
              <a:ext uri="{FF2B5EF4-FFF2-40B4-BE49-F238E27FC236}">
                <a16:creationId xmlns:a16="http://schemas.microsoft.com/office/drawing/2014/main" id="{5E37C1BC-8CB7-5F4C-9252-0CCB40049E11}"/>
              </a:ext>
            </a:extLst>
          </p:cNvPr>
          <p:cNvSpPr>
            <a:spLocks noGrp="1"/>
          </p:cNvSpPr>
          <p:nvPr>
            <p:ph type="subTitle" idx="1"/>
          </p:nvPr>
        </p:nvSpPr>
        <p:spPr>
          <a:xfrm>
            <a:off x="4114800" y="4097326"/>
            <a:ext cx="4544610" cy="675679"/>
          </a:xfrm>
        </p:spPr>
        <p:txBody>
          <a:bodyPr>
            <a:noAutofit/>
          </a:bodyPr>
          <a:lstStyle>
            <a:lvl1pPr marL="0" indent="0" algn="l">
              <a:buNone/>
              <a:defRPr sz="1800" b="1" spc="-5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grpSp>
        <p:nvGrpSpPr>
          <p:cNvPr id="21" name="Group 20">
            <a:extLst>
              <a:ext uri="{FF2B5EF4-FFF2-40B4-BE49-F238E27FC236}">
                <a16:creationId xmlns:a16="http://schemas.microsoft.com/office/drawing/2014/main" id="{FD9F12B0-5D5F-2145-B861-AF9E8A85FB89}"/>
              </a:ext>
            </a:extLst>
          </p:cNvPr>
          <p:cNvGrpSpPr/>
          <p:nvPr userDrawn="1"/>
        </p:nvGrpSpPr>
        <p:grpSpPr>
          <a:xfrm>
            <a:off x="3996284" y="4653855"/>
            <a:ext cx="2609341" cy="230049"/>
            <a:chOff x="744483" y="4848998"/>
            <a:chExt cx="2609341" cy="230049"/>
          </a:xfrm>
        </p:grpSpPr>
        <p:sp>
          <p:nvSpPr>
            <p:cNvPr id="22" name="TextBox 21">
              <a:extLst>
                <a:ext uri="{FF2B5EF4-FFF2-40B4-BE49-F238E27FC236}">
                  <a16:creationId xmlns:a16="http://schemas.microsoft.com/office/drawing/2014/main" id="{D4FFD12B-A382-5844-A4D2-92C01109B222}"/>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23" name="Title 3">
              <a:extLst>
                <a:ext uri="{FF2B5EF4-FFF2-40B4-BE49-F238E27FC236}">
                  <a16:creationId xmlns:a16="http://schemas.microsoft.com/office/drawing/2014/main" id="{95B75683-1196-5948-9C0B-65AB17405A20}"/>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24" name="Straight Connector 23">
              <a:extLst>
                <a:ext uri="{FF2B5EF4-FFF2-40B4-BE49-F238E27FC236}">
                  <a16:creationId xmlns:a16="http://schemas.microsoft.com/office/drawing/2014/main" id="{650786FC-F9CF-0340-A9EB-A657DA3E5FF4}"/>
                </a:ext>
              </a:extLst>
            </p:cNvPr>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45380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0100" y="221850"/>
            <a:ext cx="5770684" cy="52531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00100" y="1028700"/>
            <a:ext cx="5770684" cy="36004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p:cNvSpPr>
            <a:spLocks noGrp="1"/>
          </p:cNvSpPr>
          <p:nvPr>
            <p:ph type="sldNum" sz="quarter" idx="4"/>
          </p:nvPr>
        </p:nvSpPr>
        <p:spPr>
          <a:xfrm>
            <a:off x="7620000" y="4896208"/>
            <a:ext cx="1066800" cy="125885"/>
          </a:xfrm>
          <a:prstGeom prst="rect">
            <a:avLst/>
          </a:prstGeom>
        </p:spPr>
        <p:txBody>
          <a:bodyPr vert="horz" lIns="0" tIns="0" rIns="0" bIns="0" rtlCol="0" anchor="b"/>
          <a:lstStyle>
            <a:lvl1pPr algn="r">
              <a:defRPr sz="900">
                <a:solidFill>
                  <a:schemeClr val="tx1"/>
                </a:solidFill>
              </a:defRPr>
            </a:lvl1pPr>
          </a:lstStyle>
          <a:p>
            <a:fld id="{90F9BDA0-AF0E-4BA8-B742-3B9C92A3E6FE}" type="slidenum">
              <a:rPr lang="en-US" smtClean="0"/>
              <a:pPr/>
              <a:t>‹#›</a:t>
            </a:fld>
            <a:endParaRPr lang="en-US" dirty="0"/>
          </a:p>
        </p:txBody>
      </p:sp>
      <p:cxnSp>
        <p:nvCxnSpPr>
          <p:cNvPr id="7" name="Straight Connector 6"/>
          <p:cNvCxnSpPr>
            <a:cxnSpLocks/>
          </p:cNvCxnSpPr>
          <p:nvPr/>
        </p:nvCxnSpPr>
        <p:spPr bwMode="auto">
          <a:xfrm>
            <a:off x="914400" y="742950"/>
            <a:ext cx="8229612" cy="0"/>
          </a:xfrm>
          <a:prstGeom prst="line">
            <a:avLst/>
          </a:prstGeom>
          <a:solidFill>
            <a:srgbClr val="798387"/>
          </a:solidFill>
          <a:ln w="63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p:nvPr/>
        </p:nvSpPr>
        <p:spPr>
          <a:xfrm>
            <a:off x="3590088" y="4945155"/>
            <a:ext cx="3998932" cy="76944"/>
          </a:xfrm>
          <a:prstGeom prst="rect">
            <a:avLst/>
          </a:prstGeom>
          <a:noFill/>
        </p:spPr>
        <p:txBody>
          <a:bodyPr wrap="square" lIns="0" tIns="0" rIns="0" bIns="0" rtlCol="0" anchor="b">
            <a:spAutoFit/>
          </a:bodyPr>
          <a:lstStyle/>
          <a:p>
            <a:pPr algn="ctr"/>
            <a:r>
              <a:rPr lang="en-US" sz="500" dirty="0">
                <a:solidFill>
                  <a:schemeClr val="bg1">
                    <a:lumMod val="65000"/>
                  </a:schemeClr>
                </a:solidFill>
                <a:latin typeface="Arial"/>
                <a:cs typeface="Arial"/>
              </a:rPr>
              <a:t>Proprietary information of UnitedHealth Group. Do not distribute or reproduce without express permission of UnitedHealth Group.</a:t>
            </a:r>
          </a:p>
        </p:txBody>
      </p:sp>
      <p:cxnSp>
        <p:nvCxnSpPr>
          <p:cNvPr id="11" name="Straight Connector 10"/>
          <p:cNvCxnSpPr>
            <a:cxnSpLocks/>
          </p:cNvCxnSpPr>
          <p:nvPr/>
        </p:nvCxnSpPr>
        <p:spPr bwMode="auto">
          <a:xfrm>
            <a:off x="926213" y="4795917"/>
            <a:ext cx="8217799" cy="0"/>
          </a:xfrm>
          <a:prstGeom prst="line">
            <a:avLst/>
          </a:prstGeom>
          <a:solidFill>
            <a:schemeClr val="accent1"/>
          </a:solidFill>
          <a:ln w="6350" cap="flat" cmpd="sng" algn="ctr">
            <a:solidFill>
              <a:srgbClr val="8C9599"/>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Rectangle 11"/>
          <p:cNvSpPr/>
          <p:nvPr/>
        </p:nvSpPr>
        <p:spPr bwMode="auto">
          <a:xfrm rot="10800000" flipH="1">
            <a:off x="1" y="0"/>
            <a:ext cx="228600" cy="5143500"/>
          </a:xfrm>
          <a:prstGeom prst="rect">
            <a:avLst/>
          </a:prstGeom>
          <a:solidFill>
            <a:schemeClr val="accent3"/>
          </a:solidFill>
          <a:ln>
            <a:noFill/>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a:ln>
                <a:noFill/>
              </a:ln>
              <a:solidFill>
                <a:srgbClr val="00A8F7"/>
              </a:solidFill>
              <a:effectLst/>
              <a:latin typeface="Arial" charset="0"/>
              <a:ea typeface="ＭＳ Ｐゴシック" pitchFamily="34" charset="-128"/>
            </a:endParaRPr>
          </a:p>
        </p:txBody>
      </p:sp>
      <p:pic>
        <p:nvPicPr>
          <p:cNvPr id="13" name="Picture 12">
            <a:extLst>
              <a:ext uri="{FF2B5EF4-FFF2-40B4-BE49-F238E27FC236}">
                <a16:creationId xmlns:a16="http://schemas.microsoft.com/office/drawing/2014/main" id="{FEBBB795-6B12-8143-BD39-224A5014408A}"/>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463882" y="180408"/>
            <a:ext cx="1509131" cy="473641"/>
          </a:xfrm>
          <a:prstGeom prst="rect">
            <a:avLst/>
          </a:prstGeom>
        </p:spPr>
      </p:pic>
      <p:grpSp>
        <p:nvGrpSpPr>
          <p:cNvPr id="5" name="Group 4">
            <a:extLst>
              <a:ext uri="{FF2B5EF4-FFF2-40B4-BE49-F238E27FC236}">
                <a16:creationId xmlns:a16="http://schemas.microsoft.com/office/drawing/2014/main" id="{E0C84591-42A7-CD48-8BF3-E973F9116F26}"/>
              </a:ext>
            </a:extLst>
          </p:cNvPr>
          <p:cNvGrpSpPr/>
          <p:nvPr userDrawn="1"/>
        </p:nvGrpSpPr>
        <p:grpSpPr>
          <a:xfrm>
            <a:off x="330123" y="221850"/>
            <a:ext cx="477730" cy="644131"/>
            <a:chOff x="679539" y="1"/>
            <a:chExt cx="3815548" cy="5144568"/>
          </a:xfrm>
        </p:grpSpPr>
        <p:sp>
          <p:nvSpPr>
            <p:cNvPr id="15" name="Chevron 14">
              <a:extLst>
                <a:ext uri="{FF2B5EF4-FFF2-40B4-BE49-F238E27FC236}">
                  <a16:creationId xmlns:a16="http://schemas.microsoft.com/office/drawing/2014/main" id="{6B50E7A6-06FD-7C42-8BA6-11059A2E76FE}"/>
                </a:ext>
              </a:extLst>
            </p:cNvPr>
            <p:cNvSpPr/>
            <p:nvPr userDrawn="1"/>
          </p:nvSpPr>
          <p:spPr>
            <a:xfrm>
              <a:off x="679539" y="1"/>
              <a:ext cx="3193569" cy="2999574"/>
            </a:xfrm>
            <a:prstGeom prst="chevron">
              <a:avLst>
                <a:gd name="adj" fmla="val 461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Chevron 15">
              <a:extLst>
                <a:ext uri="{FF2B5EF4-FFF2-40B4-BE49-F238E27FC236}">
                  <a16:creationId xmlns:a16="http://schemas.microsoft.com/office/drawing/2014/main" id="{B505635B-F8A4-0A4D-B76F-B38ACD2EFA0A}"/>
                </a:ext>
              </a:extLst>
            </p:cNvPr>
            <p:cNvSpPr/>
            <p:nvPr userDrawn="1"/>
          </p:nvSpPr>
          <p:spPr>
            <a:xfrm>
              <a:off x="696634" y="1576855"/>
              <a:ext cx="3798453" cy="3567714"/>
            </a:xfrm>
            <a:prstGeom prst="chevron">
              <a:avLst>
                <a:gd name="adj" fmla="val 4614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Chevron 16">
              <a:extLst>
                <a:ext uri="{FF2B5EF4-FFF2-40B4-BE49-F238E27FC236}">
                  <a16:creationId xmlns:a16="http://schemas.microsoft.com/office/drawing/2014/main" id="{45CD8845-FF64-784F-97B0-A9EC406E4027}"/>
                </a:ext>
              </a:extLst>
            </p:cNvPr>
            <p:cNvSpPr/>
            <p:nvPr userDrawn="1"/>
          </p:nvSpPr>
          <p:spPr>
            <a:xfrm>
              <a:off x="1500375" y="1166614"/>
              <a:ext cx="2488584" cy="2337414"/>
            </a:xfrm>
            <a:prstGeom prst="chevron">
              <a:avLst>
                <a:gd name="adj" fmla="val 4614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 name="Group 3">
            <a:extLst>
              <a:ext uri="{FF2B5EF4-FFF2-40B4-BE49-F238E27FC236}">
                <a16:creationId xmlns:a16="http://schemas.microsoft.com/office/drawing/2014/main" id="{A35946B5-B7F7-3847-880B-D8559EFA6D30}"/>
              </a:ext>
            </a:extLst>
          </p:cNvPr>
          <p:cNvGrpSpPr/>
          <p:nvPr userDrawn="1"/>
        </p:nvGrpSpPr>
        <p:grpSpPr>
          <a:xfrm>
            <a:off x="701195" y="4848998"/>
            <a:ext cx="2609341" cy="230049"/>
            <a:chOff x="744483" y="4848998"/>
            <a:chExt cx="2609341" cy="230049"/>
          </a:xfrm>
        </p:grpSpPr>
        <p:sp>
          <p:nvSpPr>
            <p:cNvPr id="18" name="TextBox 17">
              <a:extLst>
                <a:ext uri="{FF2B5EF4-FFF2-40B4-BE49-F238E27FC236}">
                  <a16:creationId xmlns:a16="http://schemas.microsoft.com/office/drawing/2014/main" id="{EF7686B8-9398-AB44-9F8B-556F17CC646D}"/>
                </a:ext>
              </a:extLst>
            </p:cNvPr>
            <p:cNvSpPr txBox="1"/>
            <p:nvPr userDrawn="1"/>
          </p:nvSpPr>
          <p:spPr>
            <a:xfrm>
              <a:off x="2184981" y="4875458"/>
              <a:ext cx="1168843" cy="161583"/>
            </a:xfrm>
            <a:prstGeom prst="rect">
              <a:avLst/>
            </a:prstGeom>
            <a:noFill/>
          </p:spPr>
          <p:txBody>
            <a:bodyPr wrap="square" lIns="0" tIns="0" rIns="0" bIns="0" rtlCol="0" anchor="ctr">
              <a:spAutoFit/>
            </a:bodyPr>
            <a:lstStyle/>
            <a:p>
              <a:pPr algn="l"/>
              <a:r>
                <a:rPr lang="en-US" sz="1050" b="1" dirty="0">
                  <a:solidFill>
                    <a:schemeClr val="tx1">
                      <a:lumMod val="50000"/>
                    </a:schemeClr>
                  </a:solidFill>
                  <a:latin typeface="+mn-lt"/>
                  <a:cs typeface="Arial"/>
                </a:rPr>
                <a:t>Better Together</a:t>
              </a:r>
            </a:p>
          </p:txBody>
        </p:sp>
        <p:sp>
          <p:nvSpPr>
            <p:cNvPr id="19" name="Title 3">
              <a:extLst>
                <a:ext uri="{FF2B5EF4-FFF2-40B4-BE49-F238E27FC236}">
                  <a16:creationId xmlns:a16="http://schemas.microsoft.com/office/drawing/2014/main" id="{7895A49F-04D5-5E48-88BF-10579EB5E39B}"/>
                </a:ext>
              </a:extLst>
            </p:cNvPr>
            <p:cNvSpPr txBox="1">
              <a:spLocks/>
            </p:cNvSpPr>
            <p:nvPr userDrawn="1"/>
          </p:nvSpPr>
          <p:spPr>
            <a:xfrm>
              <a:off x="744483" y="4848998"/>
              <a:ext cx="1342523" cy="230049"/>
            </a:xfrm>
            <a:prstGeom prst="rect">
              <a:avLst/>
            </a:prstGeom>
          </p:spPr>
          <p:txBody>
            <a:bodyPr anchor="ct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pPr algn="r"/>
              <a:r>
                <a:rPr lang="en-US" sz="1050" dirty="0">
                  <a:solidFill>
                    <a:schemeClr val="accent1"/>
                  </a:solidFill>
                  <a:latin typeface="+mn-lt"/>
                </a:rPr>
                <a:t>UHC</a:t>
              </a:r>
              <a:r>
                <a:rPr lang="en-US" sz="1050" dirty="0">
                  <a:solidFill>
                    <a:schemeClr val="accent2"/>
                  </a:solidFill>
                  <a:latin typeface="+mn-lt"/>
                </a:rPr>
                <a:t>Technology</a:t>
              </a:r>
            </a:p>
          </p:txBody>
        </p:sp>
        <p:cxnSp>
          <p:nvCxnSpPr>
            <p:cNvPr id="8" name="Straight Connector 7"/>
            <p:cNvCxnSpPr/>
            <p:nvPr userDrawn="1"/>
          </p:nvCxnSpPr>
          <p:spPr>
            <a:xfrm>
              <a:off x="2087006" y="4874877"/>
              <a:ext cx="0" cy="181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26656894"/>
      </p:ext>
    </p:extLst>
  </p:cSld>
  <p:clrMap bg1="lt1" tx1="dk1" bg2="lt2" tx2="dk2" accent1="accent1" accent2="accent2" accent3="accent3" accent4="accent4" accent5="accent5" accent6="accent6" hlink="hlink" folHlink="folHlink"/>
  <p:sldLayoutIdLst>
    <p:sldLayoutId id="2147483671" r:id="rId1"/>
    <p:sldLayoutId id="2147483714" r:id="rId2"/>
    <p:sldLayoutId id="2147483682" r:id="rId3"/>
    <p:sldLayoutId id="2147483709" r:id="rId4"/>
    <p:sldLayoutId id="2147483672" r:id="rId5"/>
    <p:sldLayoutId id="2147483676" r:id="rId6"/>
    <p:sldLayoutId id="2147483683" r:id="rId7"/>
    <p:sldLayoutId id="2147483713" r:id="rId8"/>
    <p:sldLayoutId id="2147483710" r:id="rId9"/>
    <p:sldLayoutId id="2147483712" r:id="rId10"/>
    <p:sldLayoutId id="2147483711" r:id="rId11"/>
    <p:sldLayoutId id="2147483708" r:id="rId12"/>
  </p:sldLayoutIdLst>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hf hdr="0" ftr="0" dt="0"/>
  <p:txStyles>
    <p:title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p:titleStyle>
    <p:bodyStyle>
      <a:lvl1pPr marL="176213" indent="-176213"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1pPr>
      <a:lvl2pPr marL="342900" indent="-152400"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2pPr>
      <a:lvl3pPr marL="404812" indent="0" algn="l" defTabSz="914400" rtl="0" eaLnBrk="1" latinLnBrk="0" hangingPunct="1">
        <a:spcBef>
          <a:spcPts val="0"/>
        </a:spcBef>
        <a:spcAft>
          <a:spcPts val="400"/>
        </a:spcAft>
        <a:buClr>
          <a:schemeClr val="accent3"/>
        </a:buClr>
        <a:buFont typeface="Arial" panose="020B0604020202020204" pitchFamily="34" charset="0"/>
        <a:buNone/>
        <a:defRPr sz="1800" kern="1200">
          <a:solidFill>
            <a:srgbClr val="4D4D4D"/>
          </a:solidFill>
          <a:latin typeface="+mn-lt"/>
          <a:ea typeface="+mn-ea"/>
          <a:cs typeface="+mn-cs"/>
        </a:defRPr>
      </a:lvl3pPr>
      <a:lvl4pPr marL="747713" indent="-176213"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4pPr>
      <a:lvl5pPr marL="976313" indent="-228600" algn="l" defTabSz="914400" rtl="0" eaLnBrk="1" latinLnBrk="0" hangingPunct="1">
        <a:spcBef>
          <a:spcPts val="0"/>
        </a:spcBef>
        <a:spcAft>
          <a:spcPts val="400"/>
        </a:spcAft>
        <a:buClr>
          <a:schemeClr val="accent3"/>
        </a:buClr>
        <a:buFont typeface="Arial" panose="020B0604020202020204" pitchFamily="34" charset="0"/>
        <a:buChar char="»"/>
        <a:defRPr sz="1800" kern="1200">
          <a:solidFill>
            <a:srgbClr val="4D4D4D"/>
          </a:solidFill>
          <a:latin typeface="+mn-lt"/>
          <a:ea typeface="+mn-ea"/>
          <a:cs typeface="+mn-cs"/>
        </a:defRPr>
      </a:lvl5pPr>
      <a:lvl6pPr marL="25146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6pPr>
      <a:lvl7pPr marL="29718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7pPr>
      <a:lvl8pPr marL="3429000" indent="-228600" algn="l" defTabSz="914400" rtl="0" eaLnBrk="1" latinLnBrk="0" hangingPunct="1">
        <a:spcBef>
          <a:spcPct val="20000"/>
        </a:spcBef>
        <a:buClr>
          <a:schemeClr val="accent3"/>
        </a:buClr>
        <a:buFont typeface="Arial" panose="020B0604020202020204" pitchFamily="34" charset="0"/>
        <a:buChar char="•"/>
        <a:defRPr sz="1800" kern="1200">
          <a:solidFill>
            <a:srgbClr val="4D4D4D"/>
          </a:solidFill>
          <a:latin typeface="+mn-lt"/>
          <a:ea typeface="+mn-ea"/>
          <a:cs typeface="+mn-cs"/>
        </a:defRPr>
      </a:lvl8pPr>
      <a:lvl9pPr marL="3657600" indent="0" algn="l" defTabSz="914400" rtl="0" eaLnBrk="1" latinLnBrk="0" hangingPunct="1">
        <a:spcBef>
          <a:spcPct val="20000"/>
        </a:spcBef>
        <a:buClr>
          <a:schemeClr val="accent3"/>
        </a:buClr>
        <a:buFont typeface="Arial" panose="020B0604020202020204" pitchFamily="34" charset="0"/>
        <a:buNone/>
        <a:defRPr sz="1800" kern="1200" baseline="0">
          <a:solidFill>
            <a:srgbClr val="4D4D4D"/>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6" userDrawn="1">
          <p15:clr>
            <a:srgbClr val="F26B43"/>
          </p15:clr>
        </p15:guide>
        <p15:guide id="2" pos="504" userDrawn="1">
          <p15:clr>
            <a:srgbClr val="F26B43"/>
          </p15:clr>
        </p15:guide>
        <p15:guide id="3" pos="576" userDrawn="1">
          <p15:clr>
            <a:srgbClr val="F26B43"/>
          </p15:clr>
        </p15:guide>
        <p15:guide id="4" orient="horz" pos="1476" userDrawn="1">
          <p15:clr>
            <a:srgbClr val="F26B43"/>
          </p15:clr>
        </p15:guide>
        <p15:guide id="5" pos="2592" userDrawn="1">
          <p15:clr>
            <a:srgbClr val="F26B43"/>
          </p15:clr>
        </p15:guide>
        <p15:guide id="6" orient="horz" pos="3156" userDrawn="1">
          <p15:clr>
            <a:srgbClr val="F26B43"/>
          </p15:clr>
        </p15:guide>
        <p15:guide id="7" pos="2976" userDrawn="1">
          <p15:clr>
            <a:srgbClr val="F26B43"/>
          </p15:clr>
        </p15:guide>
        <p15:guide id="8" orient="horz" pos="1548" userDrawn="1">
          <p15:clr>
            <a:srgbClr val="F26B43"/>
          </p15:clr>
        </p15:guide>
        <p15:guide id="9" orient="horz" pos="3036" userDrawn="1">
          <p15:clr>
            <a:srgbClr val="F26B43"/>
          </p15:clr>
        </p15:guide>
        <p15:guide id="10" pos="26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226FFB-6408-5E47-B65C-AAA7E4ECFA7D}"/>
              </a:ext>
            </a:extLst>
          </p:cNvPr>
          <p:cNvSpPr>
            <a:spLocks noGrp="1"/>
          </p:cNvSpPr>
          <p:nvPr>
            <p:ph type="ctrTitle"/>
          </p:nvPr>
        </p:nvSpPr>
        <p:spPr>
          <a:xfrm>
            <a:off x="5397796" y="3479113"/>
            <a:ext cx="4599830" cy="1176728"/>
          </a:xfrm>
        </p:spPr>
        <p:txBody>
          <a:bodyPr/>
          <a:lstStyle/>
          <a:p>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br>
              <a:rPr lang="en-US" sz="1800" dirty="0"/>
            </a:br>
            <a:r>
              <a:rPr lang="en-US" sz="1800" dirty="0"/>
              <a:t>EDI Transactions</a:t>
            </a:r>
            <a:br>
              <a:rPr lang="en-US" sz="1800" dirty="0"/>
            </a:br>
            <a:br>
              <a:rPr lang="en-US" sz="1800" dirty="0"/>
            </a:br>
            <a:r>
              <a:rPr lang="en-US" sz="1800" dirty="0"/>
              <a:t> </a:t>
            </a:r>
            <a:br>
              <a:rPr lang="en-US" sz="1800" dirty="0"/>
            </a:br>
            <a:endParaRPr lang="en-US" sz="1800" dirty="0"/>
          </a:p>
        </p:txBody>
      </p:sp>
    </p:spTree>
    <p:extLst>
      <p:ext uri="{BB962C8B-B14F-4D97-AF65-F5344CB8AC3E}">
        <p14:creationId xmlns:p14="http://schemas.microsoft.com/office/powerpoint/2010/main" val="8460680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F9BDA0-AF0E-4BA8-B742-3B9C92A3E6FE}" type="slidenum">
              <a:rPr lang="en-US" smtClean="0">
                <a:solidFill>
                  <a:srgbClr val="8C9599"/>
                </a:solidFill>
              </a:rPr>
              <a:pPr/>
              <a:t>2</a:t>
            </a:fld>
            <a:endParaRPr lang="en-US" dirty="0">
              <a:solidFill>
                <a:srgbClr val="8C9599"/>
              </a:solidFill>
            </a:endParaRPr>
          </a:p>
        </p:txBody>
      </p:sp>
      <p:sp>
        <p:nvSpPr>
          <p:cNvPr id="5" name="Title 4"/>
          <p:cNvSpPr>
            <a:spLocks noGrp="1"/>
          </p:cNvSpPr>
          <p:nvPr>
            <p:ph type="title"/>
          </p:nvPr>
        </p:nvSpPr>
        <p:spPr/>
        <p:txBody>
          <a:bodyPr>
            <a:normAutofit/>
          </a:bodyPr>
          <a:lstStyle/>
          <a:p>
            <a:r>
              <a:rPr lang="en-US" sz="2000" dirty="0"/>
              <a:t>EDI</a:t>
            </a:r>
          </a:p>
        </p:txBody>
      </p:sp>
      <p:sp>
        <p:nvSpPr>
          <p:cNvPr id="11" name="Freeform 10"/>
          <p:cNvSpPr/>
          <p:nvPr/>
        </p:nvSpPr>
        <p:spPr>
          <a:xfrm>
            <a:off x="965305" y="972717"/>
            <a:ext cx="8013803" cy="3344101"/>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52" tIns="60952" rIns="60952" bIns="60952" numCol="1" spcCol="1270" anchor="t" anchorCtr="0">
            <a:noAutofit/>
          </a:bodyPr>
          <a:lstStyle/>
          <a:p>
            <a:pPr marL="171450" indent="-171450">
              <a:spcAft>
                <a:spcPct val="30000"/>
              </a:spcAft>
              <a:buClr>
                <a:srgbClr val="5D8AB1"/>
              </a:buClr>
              <a:buFont typeface="Arial" panose="020B0604020202020204" pitchFamily="34" charset="0"/>
              <a:buChar char="•"/>
            </a:pPr>
            <a:r>
              <a:rPr lang="en-US" sz="1200" dirty="0">
                <a:solidFill>
                  <a:srgbClr val="002060"/>
                </a:solidFill>
              </a:rPr>
              <a:t>The Health Insurance Portability and Accountability Act (HIPAA) of 1996 is intended to provide better access to health insurance, limit fraud and abuse, and reduce administrative costs of the health care industry.</a:t>
            </a:r>
          </a:p>
          <a:p>
            <a:pPr marL="171450" indent="-171450">
              <a:spcAft>
                <a:spcPct val="30000"/>
              </a:spcAft>
              <a:buClr>
                <a:srgbClr val="5D8AB1"/>
              </a:buClr>
              <a:buFont typeface="Arial" panose="020B0604020202020204" pitchFamily="34" charset="0"/>
              <a:buChar char="•"/>
            </a:pPr>
            <a:r>
              <a:rPr lang="en-US" sz="1200" dirty="0">
                <a:solidFill>
                  <a:srgbClr val="002060"/>
                </a:solidFill>
              </a:rPr>
              <a:t>The provisions for administrative simplification contained within HIPAA require the Department of Health and Human Services (HHS) to adopt standards to support the electronic exchange of administrative and financial health care transactions. These transactions primarily occur between health care providers and health insurance plans or clearinghouses. </a:t>
            </a:r>
          </a:p>
          <a:p>
            <a:pPr marL="171450" indent="-171450">
              <a:spcAft>
                <a:spcPct val="30000"/>
              </a:spcAft>
              <a:buClr>
                <a:srgbClr val="5D8AB1"/>
              </a:buClr>
              <a:buFont typeface="Arial" panose="020B0604020202020204" pitchFamily="34" charset="0"/>
              <a:buChar char="•"/>
            </a:pPr>
            <a:r>
              <a:rPr lang="en-US" sz="1200" dirty="0">
                <a:solidFill>
                  <a:srgbClr val="002060"/>
                </a:solidFill>
              </a:rPr>
              <a:t>HIPAA directs the Secretary of HHS to adopt standards for transactions to enable health information to be exchanged electronically and to adopt specifications for implementing each standard.</a:t>
            </a:r>
          </a:p>
          <a:p>
            <a:pPr marL="171450" indent="-171450">
              <a:spcAft>
                <a:spcPct val="30000"/>
              </a:spcAft>
              <a:buClr>
                <a:srgbClr val="5D8AB1"/>
              </a:buClr>
              <a:buFont typeface="Arial" panose="020B0604020202020204" pitchFamily="34" charset="0"/>
              <a:buChar char="•"/>
            </a:pPr>
            <a:endParaRPr lang="en-US" sz="1200" dirty="0">
              <a:solidFill>
                <a:srgbClr val="002060"/>
              </a:solidFill>
            </a:endParaRPr>
          </a:p>
          <a:p>
            <a:pPr>
              <a:spcAft>
                <a:spcPct val="30000"/>
              </a:spcAft>
              <a:buClr>
                <a:srgbClr val="5D8AB1"/>
              </a:buClr>
            </a:pPr>
            <a:r>
              <a:rPr lang="en-US" sz="1200" dirty="0">
                <a:solidFill>
                  <a:srgbClr val="002060"/>
                </a:solidFill>
              </a:rPr>
              <a:t>  </a:t>
            </a:r>
            <a:r>
              <a:rPr lang="en-US" sz="1400" b="1" dirty="0">
                <a:solidFill>
                  <a:srgbClr val="002060"/>
                </a:solidFill>
              </a:rPr>
              <a:t>How to Read?</a:t>
            </a:r>
          </a:p>
          <a:p>
            <a:pPr marL="171450" indent="-171450">
              <a:spcAft>
                <a:spcPct val="30000"/>
              </a:spcAft>
              <a:buClr>
                <a:srgbClr val="5D8AB1"/>
              </a:buClr>
              <a:buFont typeface="Arial" panose="020B0604020202020204" pitchFamily="34" charset="0"/>
              <a:buChar char="•"/>
            </a:pPr>
            <a:r>
              <a:rPr lang="en-US" sz="1200" dirty="0">
                <a:solidFill>
                  <a:srgbClr val="002060"/>
                </a:solidFill>
              </a:rPr>
              <a:t>EDI companion guide : It is intended to convey information that is within the framework of the ASC X12N Implementation Guides adopted for use under HIPAA. </a:t>
            </a:r>
          </a:p>
          <a:p>
            <a:pPr marL="171450" indent="-171450">
              <a:spcAft>
                <a:spcPct val="30000"/>
              </a:spcAft>
              <a:buClr>
                <a:srgbClr val="5D8AB1"/>
              </a:buClr>
              <a:buFont typeface="Arial" panose="020B0604020202020204" pitchFamily="34" charset="0"/>
              <a:buChar char="•"/>
            </a:pPr>
            <a:r>
              <a:rPr lang="en-US" sz="1200" dirty="0">
                <a:solidFill>
                  <a:srgbClr val="002060"/>
                </a:solidFill>
                <a:cs typeface="Calibri" panose="020F0502020204030204" pitchFamily="34" charset="0"/>
              </a:rPr>
              <a:t>EDI Translators : </a:t>
            </a:r>
            <a:r>
              <a:rPr lang="en-US" sz="1200" b="0" i="0" dirty="0">
                <a:solidFill>
                  <a:srgbClr val="002060"/>
                </a:solidFill>
                <a:effectLst/>
              </a:rPr>
              <a:t>An EDI translator allows to take one document that was customized in-house and convert it to an EDI standard</a:t>
            </a:r>
          </a:p>
          <a:p>
            <a:pPr>
              <a:spcAft>
                <a:spcPct val="30000"/>
              </a:spcAft>
              <a:buClr>
                <a:srgbClr val="5D8AB1"/>
              </a:buClr>
            </a:pPr>
            <a:endParaRPr lang="en-US" sz="1200" dirty="0">
              <a:solidFill>
                <a:srgbClr val="002060"/>
              </a:solidFill>
              <a:cs typeface="Calibri" panose="020F0502020204030204" pitchFamily="34" charset="0"/>
            </a:endParaRPr>
          </a:p>
        </p:txBody>
      </p:sp>
    </p:spTree>
    <p:extLst>
      <p:ext uri="{BB962C8B-B14F-4D97-AF65-F5344CB8AC3E}">
        <p14:creationId xmlns:p14="http://schemas.microsoft.com/office/powerpoint/2010/main" val="13328006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F9BDA0-AF0E-4BA8-B742-3B9C92A3E6FE}" type="slidenum">
              <a:rPr lang="en-US" smtClean="0">
                <a:solidFill>
                  <a:srgbClr val="8C9599"/>
                </a:solidFill>
              </a:rPr>
              <a:pPr/>
              <a:t>3</a:t>
            </a:fld>
            <a:endParaRPr lang="en-US" dirty="0">
              <a:solidFill>
                <a:srgbClr val="8C9599"/>
              </a:solidFill>
            </a:endParaRPr>
          </a:p>
        </p:txBody>
      </p:sp>
      <p:sp>
        <p:nvSpPr>
          <p:cNvPr id="5" name="Title 4"/>
          <p:cNvSpPr>
            <a:spLocks noGrp="1"/>
          </p:cNvSpPr>
          <p:nvPr>
            <p:ph type="title"/>
          </p:nvPr>
        </p:nvSpPr>
        <p:spPr/>
        <p:txBody>
          <a:bodyPr>
            <a:normAutofit/>
          </a:bodyPr>
          <a:lstStyle/>
          <a:p>
            <a:r>
              <a:rPr lang="en-US" sz="2000" dirty="0"/>
              <a:t>EDI Transactions</a:t>
            </a:r>
          </a:p>
        </p:txBody>
      </p:sp>
      <p:sp>
        <p:nvSpPr>
          <p:cNvPr id="11" name="Freeform 10"/>
          <p:cNvSpPr/>
          <p:nvPr/>
        </p:nvSpPr>
        <p:spPr>
          <a:xfrm>
            <a:off x="965305" y="972717"/>
            <a:ext cx="8013803" cy="3344101"/>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52" tIns="60952" rIns="60952" bIns="60952" numCol="1" spcCol="1270" anchor="t" anchorCtr="0">
            <a:noAutofit/>
          </a:bodyPr>
          <a:lstStyle/>
          <a:p>
            <a:pPr algn="l" rtl="0" fontAlgn="base"/>
            <a:r>
              <a:rPr lang="x-none" sz="1800" b="0" i="0" dirty="0">
                <a:solidFill>
                  <a:srgbClr val="002060"/>
                </a:solidFill>
                <a:effectLst/>
              </a:rPr>
              <a:t>HIPAA X12 Transactions:</a:t>
            </a:r>
            <a:r>
              <a:rPr lang="en-US" sz="1800" b="0" i="0" dirty="0">
                <a:solidFill>
                  <a:srgbClr val="002060"/>
                </a:solidFill>
                <a:effectLst/>
              </a:rPr>
              <a:t> </a:t>
            </a:r>
          </a:p>
          <a:p>
            <a:pPr algn="l" rtl="0" fontAlgn="base"/>
            <a:endParaRPr lang="en-US" sz="1100" b="0" i="0" dirty="0">
              <a:solidFill>
                <a:srgbClr val="002060"/>
              </a:solidFill>
              <a:effectLst/>
            </a:endParaRPr>
          </a:p>
          <a:p>
            <a:pPr algn="l" rtl="0" fontAlgn="base"/>
            <a:r>
              <a:rPr lang="x-none" sz="1400" b="0" i="0" dirty="0">
                <a:solidFill>
                  <a:srgbClr val="002060"/>
                </a:solidFill>
                <a:effectLst/>
              </a:rPr>
              <a:t>X12 270 = Health Insurance Eligibility Request</a:t>
            </a:r>
            <a:r>
              <a:rPr lang="en-US" sz="1400" b="0" i="0" dirty="0">
                <a:solidFill>
                  <a:srgbClr val="002060"/>
                </a:solidFill>
                <a:effectLst/>
              </a:rPr>
              <a:t> </a:t>
            </a:r>
          </a:p>
          <a:p>
            <a:pPr algn="l" rtl="0" fontAlgn="base"/>
            <a:r>
              <a:rPr lang="x-none" sz="1400" b="0" i="0" dirty="0">
                <a:solidFill>
                  <a:srgbClr val="002060"/>
                </a:solidFill>
                <a:effectLst/>
              </a:rPr>
              <a:t>X12 271 = Health Insurance Eligibility Response</a:t>
            </a:r>
            <a:r>
              <a:rPr lang="en-US" sz="1400" b="0" i="0" dirty="0">
                <a:solidFill>
                  <a:srgbClr val="002060"/>
                </a:solidFill>
                <a:effectLst/>
              </a:rPr>
              <a:t> </a:t>
            </a:r>
          </a:p>
          <a:p>
            <a:pPr algn="l" rtl="0" fontAlgn="base"/>
            <a:r>
              <a:rPr lang="x-none" sz="1400" b="0" i="0" dirty="0">
                <a:solidFill>
                  <a:srgbClr val="002060"/>
                </a:solidFill>
                <a:effectLst/>
              </a:rPr>
              <a:t>X12 837 = Health Care Claim</a:t>
            </a:r>
            <a:r>
              <a:rPr lang="en-US" sz="1400" b="0" i="0" dirty="0">
                <a:solidFill>
                  <a:srgbClr val="002060"/>
                </a:solidFill>
                <a:effectLst/>
              </a:rPr>
              <a:t> </a:t>
            </a:r>
          </a:p>
          <a:p>
            <a:pPr algn="l" rtl="0" fontAlgn="base"/>
            <a:r>
              <a:rPr lang="x-none" sz="1400" b="0" i="0" dirty="0">
                <a:solidFill>
                  <a:srgbClr val="002060"/>
                </a:solidFill>
                <a:effectLst/>
              </a:rPr>
              <a:t>X12 835 = Health Care Claim Payment/Advice</a:t>
            </a:r>
            <a:r>
              <a:rPr lang="en-US" sz="1400" b="0" i="0" dirty="0">
                <a:solidFill>
                  <a:srgbClr val="002060"/>
                </a:solidFill>
                <a:effectLst/>
              </a:rPr>
              <a:t> </a:t>
            </a:r>
          </a:p>
          <a:p>
            <a:pPr algn="l" rtl="0" fontAlgn="base"/>
            <a:r>
              <a:rPr lang="x-none" sz="1400" b="0" i="0" dirty="0">
                <a:solidFill>
                  <a:srgbClr val="002060"/>
                </a:solidFill>
                <a:effectLst/>
              </a:rPr>
              <a:t>X12 276 = Health Care Claims Status Inquiry</a:t>
            </a:r>
            <a:r>
              <a:rPr lang="en-US" sz="1400" b="0" i="0" dirty="0">
                <a:solidFill>
                  <a:srgbClr val="002060"/>
                </a:solidFill>
                <a:effectLst/>
              </a:rPr>
              <a:t> </a:t>
            </a:r>
          </a:p>
          <a:p>
            <a:pPr algn="l" rtl="0" fontAlgn="base"/>
            <a:r>
              <a:rPr lang="x-none" sz="1400" b="0" i="0" dirty="0">
                <a:solidFill>
                  <a:srgbClr val="002060"/>
                </a:solidFill>
                <a:effectLst/>
              </a:rPr>
              <a:t>X12 277 = Health Care Claims Status Response</a:t>
            </a:r>
            <a:r>
              <a:rPr lang="en-US" sz="1400" b="0" i="0" dirty="0">
                <a:solidFill>
                  <a:srgbClr val="002060"/>
                </a:solidFill>
                <a:effectLst/>
              </a:rPr>
              <a:t> </a:t>
            </a:r>
          </a:p>
          <a:p>
            <a:pPr algn="l" rtl="0" fontAlgn="base"/>
            <a:r>
              <a:rPr lang="x-none" sz="1400" b="0" i="0" dirty="0">
                <a:solidFill>
                  <a:srgbClr val="002060"/>
                </a:solidFill>
                <a:effectLst/>
              </a:rPr>
              <a:t>X12 278 = Health Care Claims Service Referral/Authorization</a:t>
            </a:r>
            <a:r>
              <a:rPr lang="en-US" sz="1400" b="0" i="0" dirty="0">
                <a:solidFill>
                  <a:srgbClr val="002060"/>
                </a:solidFill>
                <a:effectLst/>
              </a:rPr>
              <a:t> </a:t>
            </a:r>
          </a:p>
          <a:p>
            <a:pPr algn="l" rtl="0" fontAlgn="base"/>
            <a:r>
              <a:rPr lang="x-none" sz="1400" b="0" i="0" dirty="0">
                <a:solidFill>
                  <a:srgbClr val="002060"/>
                </a:solidFill>
                <a:effectLst/>
              </a:rPr>
              <a:t>X12 834 = Benefit Enrollment and Maintenance</a:t>
            </a:r>
            <a:r>
              <a:rPr lang="en-US" sz="1400" b="0" i="0" dirty="0">
                <a:solidFill>
                  <a:srgbClr val="002060"/>
                </a:solidFill>
                <a:effectLst/>
              </a:rPr>
              <a:t> </a:t>
            </a:r>
          </a:p>
          <a:p>
            <a:pPr algn="l" rtl="0" fontAlgn="base"/>
            <a:r>
              <a:rPr lang="x-none" sz="1400" b="0" i="0" dirty="0">
                <a:solidFill>
                  <a:srgbClr val="002060"/>
                </a:solidFill>
                <a:effectLst/>
              </a:rPr>
              <a:t>X12 820 = Premium Payment</a:t>
            </a:r>
            <a:r>
              <a:rPr lang="en-US" sz="1400" b="0" i="0" dirty="0">
                <a:solidFill>
                  <a:srgbClr val="002060"/>
                </a:solidFill>
                <a:effectLst/>
              </a:rPr>
              <a:t> </a:t>
            </a:r>
          </a:p>
        </p:txBody>
      </p:sp>
    </p:spTree>
    <p:extLst>
      <p:ext uri="{BB962C8B-B14F-4D97-AF65-F5344CB8AC3E}">
        <p14:creationId xmlns:p14="http://schemas.microsoft.com/office/powerpoint/2010/main" val="38196569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F9BDA0-AF0E-4BA8-B742-3B9C92A3E6FE}" type="slidenum">
              <a:rPr lang="en-US" smtClean="0">
                <a:solidFill>
                  <a:srgbClr val="8C9599"/>
                </a:solidFill>
              </a:rPr>
              <a:pPr/>
              <a:t>4</a:t>
            </a:fld>
            <a:endParaRPr lang="en-US" dirty="0">
              <a:solidFill>
                <a:srgbClr val="8C9599"/>
              </a:solidFill>
            </a:endParaRPr>
          </a:p>
        </p:txBody>
      </p:sp>
      <p:sp>
        <p:nvSpPr>
          <p:cNvPr id="6" name="Title 1"/>
          <p:cNvSpPr txBox="1">
            <a:spLocks/>
          </p:cNvSpPr>
          <p:nvPr/>
        </p:nvSpPr>
        <p:spPr>
          <a:xfrm>
            <a:off x="893618" y="271529"/>
            <a:ext cx="6594382" cy="487362"/>
          </a:xfrm>
          <a:prstGeom prst="rect">
            <a:avLst/>
          </a:prstGeom>
          <a:noFill/>
          <a:ln w="19050" cap="flat" cmpd="sng" algn="ctr">
            <a:noFill/>
            <a:prstDash val="solid"/>
          </a:ln>
          <a:effectLst/>
        </p:spPr>
        <p:txBody>
          <a:bodyPr vert="horz" lIns="0" tIns="0" rIns="0" bIns="0" rtlCol="0" anchor="ctr">
            <a:noAutofit/>
          </a:bodyPr>
          <a:lstStyle>
            <a:lvl1pPr algn="l" defTabSz="914400" rtl="0" eaLnBrk="1" latinLnBrk="0" hangingPunct="1">
              <a:lnSpc>
                <a:spcPct val="90000"/>
              </a:lnSpc>
              <a:spcBef>
                <a:spcPct val="0"/>
              </a:spcBef>
              <a:buNone/>
              <a:defRPr sz="24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b="1" i="0" u="none" strike="noStrike" kern="1200" cap="none" spc="0" normalizeH="0" baseline="0" noProof="0" dirty="0">
                <a:ln>
                  <a:noFill/>
                </a:ln>
                <a:solidFill>
                  <a:srgbClr val="000000"/>
                </a:solidFill>
                <a:effectLst/>
                <a:uLnTx/>
                <a:uFillTx/>
                <a:latin typeface="Arial"/>
                <a:ea typeface="+mn-ea"/>
                <a:cs typeface="+mn-cs"/>
              </a:rPr>
              <a:t>EDI Transaction Flow</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53" y="765517"/>
            <a:ext cx="8734646" cy="4047025"/>
          </a:xfrm>
          <a:prstGeom prst="rect">
            <a:avLst/>
          </a:prstGeom>
          <a:ln>
            <a:solidFill>
              <a:schemeClr val="accent1"/>
            </a:solidFill>
          </a:ln>
        </p:spPr>
      </p:pic>
      <p:sp>
        <p:nvSpPr>
          <p:cNvPr id="8" name="TextBox 7"/>
          <p:cNvSpPr txBox="1"/>
          <p:nvPr/>
        </p:nvSpPr>
        <p:spPr>
          <a:xfrm>
            <a:off x="3941618" y="2079263"/>
            <a:ext cx="394617" cy="506896"/>
          </a:xfrm>
          <a:prstGeom prst="rect">
            <a:avLst/>
          </a:prstGeom>
          <a:solidFill>
            <a:srgbClr val="464090"/>
          </a:solidFill>
        </p:spPr>
        <p:txBody>
          <a:bodyPr wrap="square" lIns="0" tIns="0" rIns="0" bIns="0" rtlCol="0">
            <a:normAutofit/>
          </a:bodyPr>
          <a:lstStyle/>
          <a:p>
            <a:pPr algn="ctr" defTabSz="914400"/>
            <a:endParaRPr lang="en-US" sz="1400" b="1" dirty="0">
              <a:solidFill>
                <a:prstClr val="white"/>
              </a:solidFill>
              <a:cs typeface="Arial" pitchFamily="34" charset="0"/>
            </a:endParaRPr>
          </a:p>
          <a:p>
            <a:pPr algn="ctr" defTabSz="914400"/>
            <a:r>
              <a:rPr lang="en-US" sz="1400" b="1" dirty="0">
                <a:solidFill>
                  <a:prstClr val="white"/>
                </a:solidFill>
                <a:cs typeface="Arial" pitchFamily="34" charset="0"/>
              </a:rPr>
              <a:t>E&amp;I</a:t>
            </a:r>
          </a:p>
        </p:txBody>
      </p:sp>
      <p:sp>
        <p:nvSpPr>
          <p:cNvPr id="9" name="TextBox 8"/>
          <p:cNvSpPr txBox="1"/>
          <p:nvPr/>
        </p:nvSpPr>
        <p:spPr>
          <a:xfrm>
            <a:off x="4394859" y="2079263"/>
            <a:ext cx="430481" cy="506896"/>
          </a:xfrm>
          <a:prstGeom prst="rect">
            <a:avLst/>
          </a:prstGeom>
          <a:solidFill>
            <a:srgbClr val="464090"/>
          </a:solidFill>
        </p:spPr>
        <p:txBody>
          <a:bodyPr wrap="square" lIns="0" tIns="0" rIns="0" bIns="0" rtlCol="0">
            <a:normAutofit/>
          </a:bodyPr>
          <a:lstStyle/>
          <a:p>
            <a:pPr algn="ctr" defTabSz="914400"/>
            <a:endParaRPr lang="en-US" sz="1400" b="1" dirty="0">
              <a:solidFill>
                <a:prstClr val="white"/>
              </a:solidFill>
              <a:cs typeface="Arial" pitchFamily="34" charset="0"/>
            </a:endParaRPr>
          </a:p>
          <a:p>
            <a:pPr algn="ctr" defTabSz="914400"/>
            <a:r>
              <a:rPr lang="en-US" sz="1400" b="1" dirty="0">
                <a:solidFill>
                  <a:prstClr val="white"/>
                </a:solidFill>
                <a:cs typeface="Arial" pitchFamily="34" charset="0"/>
              </a:rPr>
              <a:t>C&amp;S</a:t>
            </a:r>
          </a:p>
        </p:txBody>
      </p:sp>
      <p:sp>
        <p:nvSpPr>
          <p:cNvPr id="10" name="TextBox 9"/>
          <p:cNvSpPr txBox="1"/>
          <p:nvPr/>
        </p:nvSpPr>
        <p:spPr>
          <a:xfrm>
            <a:off x="4876800" y="2073300"/>
            <a:ext cx="457200" cy="506896"/>
          </a:xfrm>
          <a:prstGeom prst="rect">
            <a:avLst/>
          </a:prstGeom>
          <a:solidFill>
            <a:srgbClr val="464090"/>
          </a:solidFill>
        </p:spPr>
        <p:txBody>
          <a:bodyPr wrap="square" lIns="0" tIns="0" rIns="0" bIns="0" rtlCol="0">
            <a:normAutofit/>
          </a:bodyPr>
          <a:lstStyle/>
          <a:p>
            <a:pPr algn="ctr" defTabSz="914400"/>
            <a:endParaRPr lang="en-US" sz="1400" b="1" dirty="0">
              <a:solidFill>
                <a:prstClr val="white"/>
              </a:solidFill>
              <a:cs typeface="Arial" pitchFamily="34" charset="0"/>
            </a:endParaRPr>
          </a:p>
          <a:p>
            <a:pPr algn="ctr" defTabSz="914400"/>
            <a:r>
              <a:rPr lang="en-US" sz="1400" b="1" dirty="0">
                <a:solidFill>
                  <a:prstClr val="white"/>
                </a:solidFill>
                <a:cs typeface="Arial" pitchFamily="34" charset="0"/>
              </a:rPr>
              <a:t>M&amp;R</a:t>
            </a:r>
          </a:p>
        </p:txBody>
      </p:sp>
    </p:spTree>
    <p:extLst>
      <p:ext uri="{BB962C8B-B14F-4D97-AF65-F5344CB8AC3E}">
        <p14:creationId xmlns:p14="http://schemas.microsoft.com/office/powerpoint/2010/main" val="20195974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0F9BDA0-AF0E-4BA8-B742-3B9C92A3E6FE}" type="slidenum">
              <a:rPr lang="en-US" smtClean="0">
                <a:solidFill>
                  <a:srgbClr val="8C9599"/>
                </a:solidFill>
              </a:rPr>
              <a:pPr/>
              <a:t>5</a:t>
            </a:fld>
            <a:endParaRPr lang="en-US" dirty="0">
              <a:solidFill>
                <a:srgbClr val="8C9599"/>
              </a:solidFill>
            </a:endParaRPr>
          </a:p>
        </p:txBody>
      </p:sp>
      <p:sp>
        <p:nvSpPr>
          <p:cNvPr id="5" name="Title 4"/>
          <p:cNvSpPr>
            <a:spLocks noGrp="1"/>
          </p:cNvSpPr>
          <p:nvPr>
            <p:ph type="title"/>
          </p:nvPr>
        </p:nvSpPr>
        <p:spPr/>
        <p:txBody>
          <a:bodyPr>
            <a:normAutofit/>
          </a:bodyPr>
          <a:lstStyle/>
          <a:p>
            <a:r>
              <a:rPr lang="en-US" sz="2000" dirty="0"/>
              <a:t>Enterprise EDI</a:t>
            </a:r>
          </a:p>
        </p:txBody>
      </p:sp>
      <p:sp>
        <p:nvSpPr>
          <p:cNvPr id="7" name="Freeform 6"/>
          <p:cNvSpPr/>
          <p:nvPr/>
        </p:nvSpPr>
        <p:spPr>
          <a:xfrm>
            <a:off x="667062" y="919873"/>
            <a:ext cx="8356793" cy="1706819"/>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gradFill flip="none" rotWithShape="1">
            <a:gsLst>
              <a:gs pos="0">
                <a:srgbClr val="D0D0CE"/>
              </a:gs>
              <a:gs pos="50000">
                <a:schemeClr val="bg1">
                  <a:lumMod val="95000"/>
                </a:schemeClr>
              </a:gs>
              <a:gs pos="100000">
                <a:schemeClr val="lt1">
                  <a:shade val="100000"/>
                  <a:satMod val="115000"/>
                </a:schemeClr>
              </a:gs>
            </a:gsLst>
            <a:lin ang="0" scaled="1"/>
            <a:tileRect/>
          </a:gradFill>
          <a:ln w="9525">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vert270" wrap="square" lIns="60952" tIns="60952" rIns="60952" bIns="60952" numCol="1" spcCol="1270" anchor="t" anchorCtr="0">
            <a:noAutofit/>
          </a:bodyPr>
          <a:lstStyle/>
          <a:p>
            <a:pPr algn="ctr" defTabSz="711092">
              <a:lnSpc>
                <a:spcPct val="90000"/>
              </a:lnSpc>
              <a:spcBef>
                <a:spcPct val="0"/>
              </a:spcBef>
              <a:spcAft>
                <a:spcPct val="35000"/>
              </a:spcAft>
            </a:pPr>
            <a:r>
              <a:rPr lang="en-US" sz="1200" b="1" dirty="0">
                <a:solidFill>
                  <a:srgbClr val="8C9599"/>
                </a:solidFill>
                <a:cs typeface="Calibri" panose="020F0502020204030204" pitchFamily="34" charset="0"/>
              </a:rPr>
              <a:t>E D I</a:t>
            </a:r>
            <a:endParaRPr lang="en-US" sz="1200" dirty="0">
              <a:solidFill>
                <a:srgbClr val="8C9599"/>
              </a:solidFill>
              <a:cs typeface="Calibri" panose="020F0502020204030204" pitchFamily="34" charset="0"/>
            </a:endParaRPr>
          </a:p>
        </p:txBody>
      </p:sp>
      <p:sp>
        <p:nvSpPr>
          <p:cNvPr id="11" name="Freeform 10"/>
          <p:cNvSpPr/>
          <p:nvPr/>
        </p:nvSpPr>
        <p:spPr>
          <a:xfrm>
            <a:off x="965305" y="972718"/>
            <a:ext cx="8013803" cy="1591624"/>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52" tIns="60952" rIns="60952" bIns="60952" numCol="1" spcCol="1270" anchor="t" anchorCtr="0">
            <a:noAutofit/>
          </a:bodyPr>
          <a:lstStyle/>
          <a:p>
            <a:pPr>
              <a:spcAft>
                <a:spcPct val="30000"/>
              </a:spcAft>
              <a:buClr>
                <a:srgbClr val="5D8AB1"/>
              </a:buClr>
            </a:pPr>
            <a:r>
              <a:rPr lang="en-US" altLang="en-US" sz="1100" b="1" i="1" dirty="0">
                <a:solidFill>
                  <a:srgbClr val="122377">
                    <a:lumMod val="75000"/>
                  </a:srgbClr>
                </a:solidFill>
                <a:cs typeface="Calibri" panose="020F0502020204030204" pitchFamily="34" charset="0"/>
              </a:rPr>
              <a:t>EDI-B2B</a:t>
            </a:r>
            <a:r>
              <a:rPr lang="en-US" altLang="en-US" sz="1100" i="1" dirty="0">
                <a:solidFill>
                  <a:srgbClr val="122377">
                    <a:lumMod val="75000"/>
                  </a:srgbClr>
                </a:solidFill>
                <a:cs typeface="Calibri" panose="020F0502020204030204" pitchFamily="34" charset="0"/>
              </a:rPr>
              <a:t> is suite of business to business APIs &amp; applications supporting </a:t>
            </a:r>
            <a:r>
              <a:rPr lang="en-US" altLang="en-US" sz="1100" b="1" i="1" dirty="0">
                <a:solidFill>
                  <a:srgbClr val="122377">
                    <a:lumMod val="75000"/>
                  </a:srgbClr>
                </a:solidFill>
                <a:cs typeface="Calibri" panose="020F0502020204030204" pitchFamily="34" charset="0"/>
              </a:rPr>
              <a:t>HIPAA</a:t>
            </a:r>
            <a:r>
              <a:rPr lang="en-US" altLang="en-US" sz="1100" i="1" dirty="0">
                <a:solidFill>
                  <a:srgbClr val="122377">
                    <a:lumMod val="75000"/>
                  </a:srgbClr>
                </a:solidFill>
                <a:cs typeface="Calibri" panose="020F0502020204030204" pitchFamily="34" charset="0"/>
              </a:rPr>
              <a:t> compliant healthcare data exchange and integration capability service pillar.  </a:t>
            </a:r>
          </a:p>
          <a:p>
            <a:pPr marL="171426" indent="-171426">
              <a:spcAft>
                <a:spcPct val="30000"/>
              </a:spcAft>
              <a:buClr>
                <a:srgbClr val="5D8AB1"/>
              </a:buClr>
              <a:buFontTx/>
              <a:buChar char="-"/>
            </a:pPr>
            <a:r>
              <a:rPr lang="en-US" altLang="en-US" sz="1000" i="1" dirty="0">
                <a:solidFill>
                  <a:srgbClr val="122377">
                    <a:lumMod val="75000"/>
                  </a:srgbClr>
                </a:solidFill>
                <a:cs typeface="Calibri" panose="020F0502020204030204" pitchFamily="34" charset="0"/>
              </a:rPr>
              <a:t>Servicing the needs of providers contracted with UHG and its alliances and is a part of the Horizontal services product capability domain.</a:t>
            </a:r>
          </a:p>
          <a:p>
            <a:pPr marL="171426" indent="-171426">
              <a:spcAft>
                <a:spcPct val="30000"/>
              </a:spcAft>
              <a:buClr>
                <a:srgbClr val="5D8AB1"/>
              </a:buClr>
              <a:buFontTx/>
              <a:buChar char="-"/>
            </a:pPr>
            <a:r>
              <a:rPr lang="en-US" altLang="en-US" sz="1000" i="1" dirty="0">
                <a:solidFill>
                  <a:srgbClr val="122377">
                    <a:lumMod val="75000"/>
                  </a:srgbClr>
                </a:solidFill>
                <a:cs typeface="Calibri" panose="020F0502020204030204" pitchFamily="34" charset="0"/>
              </a:rPr>
              <a:t>It provides eligibility, claim status and provider search lookups. Provide integration capabilities for claim submission, enrollment, notification, authorization and referral.</a:t>
            </a:r>
          </a:p>
          <a:p>
            <a:pPr marL="171426" indent="-171426">
              <a:spcAft>
                <a:spcPct val="30000"/>
              </a:spcAft>
              <a:buClr>
                <a:srgbClr val="5D8AB1"/>
              </a:buClr>
              <a:buFontTx/>
              <a:buChar char="-"/>
            </a:pPr>
            <a:r>
              <a:rPr lang="en-US" altLang="en-US" sz="1000" i="1" dirty="0">
                <a:solidFill>
                  <a:srgbClr val="122377">
                    <a:lumMod val="75000"/>
                  </a:srgbClr>
                </a:solidFill>
                <a:cs typeface="Calibri" panose="020F0502020204030204" pitchFamily="34" charset="0"/>
              </a:rPr>
              <a:t>Clients can transact with EDI in real time with a single transactions and in batch with multiple transactions in one file. External clients are typically large clearinghouses and large provider organizations.</a:t>
            </a:r>
          </a:p>
          <a:p>
            <a:pPr marL="171426" indent="-171426">
              <a:spcAft>
                <a:spcPct val="30000"/>
              </a:spcAft>
              <a:buClr>
                <a:srgbClr val="5D8AB1"/>
              </a:buClr>
              <a:buFontTx/>
              <a:buChar char="-"/>
            </a:pPr>
            <a:r>
              <a:rPr lang="en-US" altLang="en-US" sz="1000" i="1" dirty="0">
                <a:solidFill>
                  <a:srgbClr val="122377">
                    <a:lumMod val="75000"/>
                  </a:srgbClr>
                </a:solidFill>
                <a:cs typeface="Calibri" panose="020F0502020204030204" pitchFamily="34" charset="0"/>
              </a:rPr>
              <a:t>EDI is a 24x7x365 availability </a:t>
            </a:r>
            <a:r>
              <a:rPr lang="en-US" altLang="en-US" sz="1000" b="1" i="1" dirty="0">
                <a:solidFill>
                  <a:srgbClr val="122377">
                    <a:lumMod val="75000"/>
                  </a:srgbClr>
                </a:solidFill>
                <a:cs typeface="Calibri" panose="020F0502020204030204" pitchFamily="34" charset="0"/>
              </a:rPr>
              <a:t>CBA Tier1</a:t>
            </a:r>
            <a:r>
              <a:rPr lang="en-US" altLang="en-US" sz="1000" i="1" dirty="0">
                <a:solidFill>
                  <a:srgbClr val="122377">
                    <a:lumMod val="75000"/>
                  </a:srgbClr>
                </a:solidFill>
                <a:cs typeface="Calibri" panose="020F0502020204030204" pitchFamily="34" charset="0"/>
              </a:rPr>
              <a:t> application.</a:t>
            </a:r>
            <a:endParaRPr lang="en-US" sz="1000" b="1" i="1" dirty="0">
              <a:solidFill>
                <a:srgbClr val="002060"/>
              </a:solidFill>
              <a:sym typeface="Calibri" pitchFamily="34" charset="0"/>
            </a:endParaRPr>
          </a:p>
          <a:p>
            <a:pPr marL="171426" indent="-171426">
              <a:spcAft>
                <a:spcPct val="30000"/>
              </a:spcAft>
              <a:buClr>
                <a:srgbClr val="5D8AB1"/>
              </a:buClr>
              <a:buFontTx/>
              <a:buChar char="-"/>
            </a:pPr>
            <a:endParaRPr lang="en-US" sz="1000" dirty="0">
              <a:solidFill>
                <a:srgbClr val="122377">
                  <a:lumMod val="75000"/>
                </a:srgbClr>
              </a:solidFill>
              <a:cs typeface="Calibri" panose="020F0502020204030204" pitchFamily="34" charset="0"/>
            </a:endParaRPr>
          </a:p>
        </p:txBody>
      </p:sp>
      <p:sp>
        <p:nvSpPr>
          <p:cNvPr id="13" name="Freeform 12"/>
          <p:cNvSpPr/>
          <p:nvPr/>
        </p:nvSpPr>
        <p:spPr>
          <a:xfrm>
            <a:off x="667062" y="2799291"/>
            <a:ext cx="8356793" cy="1894615"/>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gradFill flip="none" rotWithShape="1">
            <a:gsLst>
              <a:gs pos="0">
                <a:srgbClr val="D0D0CE"/>
              </a:gs>
              <a:gs pos="50000">
                <a:schemeClr val="bg1">
                  <a:lumMod val="95000"/>
                </a:schemeClr>
              </a:gs>
              <a:gs pos="100000">
                <a:schemeClr val="lt1">
                  <a:shade val="100000"/>
                  <a:satMod val="115000"/>
                </a:schemeClr>
              </a:gs>
            </a:gsLst>
            <a:lin ang="0" scaled="1"/>
            <a:tileRect/>
          </a:gradFill>
          <a:ln w="9525">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vert270" wrap="square" lIns="60952" tIns="60952" rIns="60952" bIns="60952" numCol="1" spcCol="1270" anchor="t" anchorCtr="0">
            <a:noAutofit/>
          </a:bodyPr>
          <a:lstStyle/>
          <a:p>
            <a:pPr algn="ctr" defTabSz="711092">
              <a:lnSpc>
                <a:spcPct val="90000"/>
              </a:lnSpc>
              <a:spcBef>
                <a:spcPct val="0"/>
              </a:spcBef>
              <a:spcAft>
                <a:spcPct val="35000"/>
              </a:spcAft>
            </a:pPr>
            <a:r>
              <a:rPr lang="en-US" sz="1200" b="1" dirty="0">
                <a:solidFill>
                  <a:srgbClr val="8C9599"/>
                </a:solidFill>
                <a:cs typeface="Calibri" panose="020F0502020204030204" pitchFamily="34" charset="0"/>
              </a:rPr>
              <a:t>VOLUMES</a:t>
            </a:r>
            <a:endParaRPr lang="en-US" sz="1200" dirty="0">
              <a:solidFill>
                <a:srgbClr val="8C9599"/>
              </a:solidFill>
              <a:cs typeface="Calibri" panose="020F0502020204030204" pitchFamily="34" charset="0"/>
            </a:endParaRPr>
          </a:p>
        </p:txBody>
      </p:sp>
      <p:sp>
        <p:nvSpPr>
          <p:cNvPr id="14" name="Freeform 13"/>
          <p:cNvSpPr/>
          <p:nvPr/>
        </p:nvSpPr>
        <p:spPr>
          <a:xfrm>
            <a:off x="952645" y="2828646"/>
            <a:ext cx="3889177" cy="1842774"/>
          </a:xfrm>
          <a:custGeom>
            <a:avLst/>
            <a:gdLst>
              <a:gd name="connsiteX0" fmla="*/ 0 w 3683663"/>
              <a:gd name="connsiteY0" fmla="*/ 0 h 2210198"/>
              <a:gd name="connsiteX1" fmla="*/ 3683663 w 3683663"/>
              <a:gd name="connsiteY1" fmla="*/ 0 h 2210198"/>
              <a:gd name="connsiteX2" fmla="*/ 3683663 w 3683663"/>
              <a:gd name="connsiteY2" fmla="*/ 2210198 h 2210198"/>
              <a:gd name="connsiteX3" fmla="*/ 0 w 3683663"/>
              <a:gd name="connsiteY3" fmla="*/ 2210198 h 2210198"/>
              <a:gd name="connsiteX4" fmla="*/ 0 w 3683663"/>
              <a:gd name="connsiteY4" fmla="*/ 0 h 2210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3663" h="2210198">
                <a:moveTo>
                  <a:pt x="0" y="0"/>
                </a:moveTo>
                <a:lnTo>
                  <a:pt x="3683663" y="0"/>
                </a:lnTo>
                <a:lnTo>
                  <a:pt x="3683663" y="2210198"/>
                </a:lnTo>
                <a:lnTo>
                  <a:pt x="0" y="2210198"/>
                </a:lnTo>
                <a:lnTo>
                  <a:pt x="0" y="0"/>
                </a:lnTo>
                <a:close/>
              </a:path>
            </a:pathLst>
          </a:custGeom>
          <a:ln w="3175">
            <a:solidFill>
              <a:schemeClr val="accent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14" tIns="45714" rIns="0" bIns="45714" numCol="1" rtlCol="0" anchor="t" anchorCtr="0" compatLnSpc="1">
            <a:prstTxWarp prst="textNoShape">
              <a:avLst/>
            </a:prstTxWarp>
            <a:noAutofit/>
          </a:bodyPr>
          <a:lstStyle/>
          <a:p>
            <a:pPr marL="171450" indent="-171450">
              <a:buFont typeface="Arial" panose="020B0604020202020204" pitchFamily="34" charset="0"/>
              <a:buChar char="•"/>
            </a:pPr>
            <a:r>
              <a:rPr lang="en-US" sz="900" b="1" dirty="0">
                <a:solidFill>
                  <a:srgbClr val="8C9599">
                    <a:lumMod val="50000"/>
                  </a:srgbClr>
                </a:solidFill>
              </a:rPr>
              <a:t>348M (4.1 billion a year) </a:t>
            </a:r>
            <a:r>
              <a:rPr lang="en-US" sz="900" dirty="0">
                <a:solidFill>
                  <a:srgbClr val="8C9599">
                    <a:lumMod val="50000"/>
                  </a:srgbClr>
                </a:solidFill>
              </a:rPr>
              <a:t>Total EDI transactions </a:t>
            </a:r>
          </a:p>
          <a:p>
            <a:pPr marL="171450" indent="-171450">
              <a:buFont typeface="Arial" panose="020B0604020202020204" pitchFamily="34" charset="0"/>
              <a:buChar char="•"/>
            </a:pPr>
            <a:endParaRPr lang="en-US" sz="900" dirty="0">
              <a:solidFill>
                <a:srgbClr val="8C9599">
                  <a:lumMod val="50000"/>
                </a:srgbClr>
              </a:solidFill>
            </a:endParaRPr>
          </a:p>
          <a:p>
            <a:pPr marL="171450" indent="-171450">
              <a:buFont typeface="Arial" panose="020B0604020202020204" pitchFamily="34" charset="0"/>
              <a:buChar char="•"/>
            </a:pPr>
            <a:r>
              <a:rPr lang="en-US" sz="900" b="1" dirty="0">
                <a:solidFill>
                  <a:srgbClr val="8C9599">
                    <a:lumMod val="50000"/>
                  </a:srgbClr>
                </a:solidFill>
              </a:rPr>
              <a:t>152M (1.82 billion a year) </a:t>
            </a:r>
            <a:r>
              <a:rPr lang="en-US" sz="900" dirty="0">
                <a:solidFill>
                  <a:srgbClr val="8C9599">
                    <a:lumMod val="50000"/>
                  </a:srgbClr>
                </a:solidFill>
              </a:rPr>
              <a:t>Eligibility Inquiry transactions </a:t>
            </a:r>
          </a:p>
          <a:p>
            <a:pPr marL="171450" indent="-171450">
              <a:buFont typeface="Arial" panose="020B0604020202020204" pitchFamily="34" charset="0"/>
              <a:buChar char="•"/>
            </a:pPr>
            <a:endParaRPr lang="en-US" sz="900" dirty="0">
              <a:solidFill>
                <a:srgbClr val="8C9599">
                  <a:lumMod val="50000"/>
                </a:srgbClr>
              </a:solidFill>
            </a:endParaRPr>
          </a:p>
          <a:p>
            <a:pPr marL="171450" indent="-171450">
              <a:buFont typeface="Arial" panose="020B0604020202020204" pitchFamily="34" charset="0"/>
              <a:buChar char="•"/>
            </a:pPr>
            <a:r>
              <a:rPr lang="en-US" sz="900" b="1" dirty="0">
                <a:solidFill>
                  <a:srgbClr val="8C9599">
                    <a:lumMod val="50000"/>
                  </a:srgbClr>
                </a:solidFill>
              </a:rPr>
              <a:t>55M (660 million a year) </a:t>
            </a:r>
            <a:r>
              <a:rPr lang="en-US" sz="900" dirty="0">
                <a:solidFill>
                  <a:srgbClr val="8C9599">
                    <a:lumMod val="50000"/>
                  </a:srgbClr>
                </a:solidFill>
              </a:rPr>
              <a:t>Claim submissions</a:t>
            </a:r>
          </a:p>
          <a:p>
            <a:pPr marL="171450" indent="-171450">
              <a:buFont typeface="Arial" panose="020B0604020202020204" pitchFamily="34" charset="0"/>
              <a:buChar char="•"/>
            </a:pPr>
            <a:endParaRPr lang="en-US" sz="900" b="1" dirty="0">
              <a:solidFill>
                <a:srgbClr val="8C9599">
                  <a:lumMod val="50000"/>
                </a:srgbClr>
              </a:solidFill>
            </a:endParaRPr>
          </a:p>
          <a:p>
            <a:pPr marL="171450" indent="-171450">
              <a:buFont typeface="Arial" panose="020B0604020202020204" pitchFamily="34" charset="0"/>
              <a:buChar char="•"/>
            </a:pPr>
            <a:r>
              <a:rPr lang="en-US" sz="900" b="1" dirty="0">
                <a:solidFill>
                  <a:srgbClr val="8C9599">
                    <a:lumMod val="50000"/>
                  </a:srgbClr>
                </a:solidFill>
              </a:rPr>
              <a:t>16M (188 million a year)</a:t>
            </a:r>
            <a:r>
              <a:rPr lang="en-US" sz="900" dirty="0">
                <a:solidFill>
                  <a:srgbClr val="8C9599">
                    <a:lumMod val="50000"/>
                  </a:srgbClr>
                </a:solidFill>
              </a:rPr>
              <a:t> Claim Status</a:t>
            </a:r>
          </a:p>
          <a:p>
            <a:pPr marL="171450" indent="-171450">
              <a:buFont typeface="Arial" panose="020B0604020202020204" pitchFamily="34" charset="0"/>
              <a:buChar char="•"/>
            </a:pPr>
            <a:endParaRPr lang="en-US" sz="900" dirty="0">
              <a:solidFill>
                <a:srgbClr val="8C9599">
                  <a:lumMod val="50000"/>
                </a:srgbClr>
              </a:solidFill>
            </a:endParaRPr>
          </a:p>
          <a:p>
            <a:pPr marL="171450" indent="-171450">
              <a:buFont typeface="Arial" panose="020B0604020202020204" pitchFamily="34" charset="0"/>
              <a:buChar char="•"/>
            </a:pPr>
            <a:r>
              <a:rPr lang="en-US" sz="900" b="1" dirty="0">
                <a:solidFill>
                  <a:srgbClr val="8C9599">
                    <a:lumMod val="50000"/>
                  </a:srgbClr>
                </a:solidFill>
              </a:rPr>
              <a:t>75M (900 million a year)</a:t>
            </a:r>
            <a:r>
              <a:rPr lang="en-US" sz="900" dirty="0">
                <a:solidFill>
                  <a:srgbClr val="8C9599">
                    <a:lumMod val="50000"/>
                  </a:srgbClr>
                </a:solidFill>
              </a:rPr>
              <a:t> Vision</a:t>
            </a:r>
          </a:p>
          <a:p>
            <a:pPr marL="171450" indent="-171450">
              <a:buFont typeface="Arial" panose="020B0604020202020204" pitchFamily="34" charset="0"/>
              <a:buChar char="•"/>
            </a:pPr>
            <a:endParaRPr lang="en-US" sz="900" dirty="0">
              <a:solidFill>
                <a:srgbClr val="8C9599">
                  <a:lumMod val="50000"/>
                </a:srgbClr>
              </a:solidFill>
            </a:endParaRPr>
          </a:p>
          <a:p>
            <a:pPr marL="171450" indent="-171450">
              <a:buFont typeface="Arial" panose="020B0604020202020204" pitchFamily="34" charset="0"/>
              <a:buChar char="•"/>
            </a:pPr>
            <a:r>
              <a:rPr lang="en-US" sz="900" b="1" dirty="0">
                <a:solidFill>
                  <a:srgbClr val="8C9599">
                    <a:lumMod val="50000"/>
                  </a:srgbClr>
                </a:solidFill>
              </a:rPr>
              <a:t>50M (600 million a year)</a:t>
            </a:r>
            <a:r>
              <a:rPr lang="en-US" sz="900" dirty="0">
                <a:solidFill>
                  <a:srgbClr val="8C9599">
                    <a:lumMod val="50000"/>
                  </a:srgbClr>
                </a:solidFill>
              </a:rPr>
              <a:t> Acknowledgements</a:t>
            </a:r>
          </a:p>
          <a:p>
            <a:endParaRPr lang="en-US" sz="900" dirty="0">
              <a:solidFill>
                <a:srgbClr val="8C9599">
                  <a:lumMod val="50000"/>
                </a:srgbClr>
              </a:solidFill>
            </a:endParaRPr>
          </a:p>
        </p:txBody>
      </p:sp>
      <p:sp>
        <p:nvSpPr>
          <p:cNvPr id="8" name="Freeform 7"/>
          <p:cNvSpPr/>
          <p:nvPr/>
        </p:nvSpPr>
        <p:spPr>
          <a:xfrm>
            <a:off x="5134234" y="2828645"/>
            <a:ext cx="3844873" cy="1842775"/>
          </a:xfrm>
          <a:custGeom>
            <a:avLst/>
            <a:gdLst>
              <a:gd name="connsiteX0" fmla="*/ 0 w 3683663"/>
              <a:gd name="connsiteY0" fmla="*/ 0 h 2210198"/>
              <a:gd name="connsiteX1" fmla="*/ 3683663 w 3683663"/>
              <a:gd name="connsiteY1" fmla="*/ 0 h 2210198"/>
              <a:gd name="connsiteX2" fmla="*/ 3683663 w 3683663"/>
              <a:gd name="connsiteY2" fmla="*/ 2210198 h 2210198"/>
              <a:gd name="connsiteX3" fmla="*/ 0 w 3683663"/>
              <a:gd name="connsiteY3" fmla="*/ 2210198 h 2210198"/>
              <a:gd name="connsiteX4" fmla="*/ 0 w 3683663"/>
              <a:gd name="connsiteY4" fmla="*/ 0 h 2210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3663" h="2210198">
                <a:moveTo>
                  <a:pt x="0" y="0"/>
                </a:moveTo>
                <a:lnTo>
                  <a:pt x="3683663" y="0"/>
                </a:lnTo>
                <a:lnTo>
                  <a:pt x="3683663" y="2210198"/>
                </a:lnTo>
                <a:lnTo>
                  <a:pt x="0" y="2210198"/>
                </a:lnTo>
                <a:lnTo>
                  <a:pt x="0" y="0"/>
                </a:lnTo>
                <a:close/>
              </a:path>
            </a:pathLst>
          </a:custGeom>
          <a:ln w="3175">
            <a:solidFill>
              <a:schemeClr val="accent1"/>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45714" tIns="45714" rIns="0" bIns="45714" numCol="1" rtlCol="0" anchor="t" anchorCtr="0" compatLnSpc="1">
            <a:prstTxWarp prst="textNoShape">
              <a:avLst/>
            </a:prstTxWarp>
            <a:noAutofit/>
          </a:bodyPr>
          <a:lstStyle/>
          <a:p>
            <a:pPr marL="171450" indent="-171450">
              <a:buFont typeface="Arial" panose="020B0604020202020204" pitchFamily="34" charset="0"/>
              <a:buChar char="•"/>
            </a:pPr>
            <a:r>
              <a:rPr lang="en-US" sz="900" b="1" dirty="0">
                <a:solidFill>
                  <a:srgbClr val="8C9599">
                    <a:lumMod val="50000"/>
                  </a:srgbClr>
                </a:solidFill>
              </a:rPr>
              <a:t>270/271 Eligibility                                     </a:t>
            </a:r>
          </a:p>
          <a:p>
            <a:pPr marL="171450" indent="-171450">
              <a:buFont typeface="Arial" panose="020B0604020202020204" pitchFamily="34" charset="0"/>
              <a:buChar char="•"/>
            </a:pPr>
            <a:r>
              <a:rPr lang="en-US" sz="900" b="1" dirty="0">
                <a:solidFill>
                  <a:srgbClr val="8C9599">
                    <a:lumMod val="50000"/>
                  </a:srgbClr>
                </a:solidFill>
              </a:rPr>
              <a:t>837 Claims </a:t>
            </a:r>
          </a:p>
          <a:p>
            <a:pPr marL="171450" indent="-171450">
              <a:buFont typeface="Arial" panose="020B0604020202020204" pitchFamily="34" charset="0"/>
              <a:buChar char="•"/>
            </a:pPr>
            <a:r>
              <a:rPr lang="en-US" sz="900" b="1" dirty="0">
                <a:solidFill>
                  <a:srgbClr val="8C9599">
                    <a:lumMod val="50000"/>
                  </a:srgbClr>
                </a:solidFill>
              </a:rPr>
              <a:t>837 RTA ( Real time )</a:t>
            </a:r>
          </a:p>
          <a:p>
            <a:pPr marL="171450" indent="-171450">
              <a:buFont typeface="Arial" panose="020B0604020202020204" pitchFamily="34" charset="0"/>
              <a:buChar char="•"/>
            </a:pPr>
            <a:r>
              <a:rPr lang="en-US" sz="900" b="1" dirty="0">
                <a:solidFill>
                  <a:srgbClr val="8C9599">
                    <a:lumMod val="50000"/>
                  </a:srgbClr>
                </a:solidFill>
              </a:rPr>
              <a:t>274 Provider Search</a:t>
            </a:r>
          </a:p>
          <a:p>
            <a:pPr marL="171450" indent="-171450">
              <a:buFont typeface="Arial" panose="020B0604020202020204" pitchFamily="34" charset="0"/>
              <a:buChar char="•"/>
            </a:pPr>
            <a:r>
              <a:rPr lang="en-US" sz="900" b="1" dirty="0">
                <a:solidFill>
                  <a:srgbClr val="8C9599">
                    <a:lumMod val="50000"/>
                  </a:srgbClr>
                </a:solidFill>
              </a:rPr>
              <a:t>276 Claims Status</a:t>
            </a:r>
          </a:p>
          <a:p>
            <a:pPr marL="171450" indent="-171450">
              <a:buFont typeface="Arial" panose="020B0604020202020204" pitchFamily="34" charset="0"/>
              <a:buChar char="•"/>
            </a:pPr>
            <a:r>
              <a:rPr lang="en-US" sz="900" b="1" dirty="0">
                <a:solidFill>
                  <a:srgbClr val="8C9599">
                    <a:lumMod val="50000"/>
                  </a:srgbClr>
                </a:solidFill>
              </a:rPr>
              <a:t>278 Notification</a:t>
            </a:r>
          </a:p>
          <a:p>
            <a:pPr marL="171450" indent="-171450">
              <a:buFont typeface="Arial" panose="020B0604020202020204" pitchFamily="34" charset="0"/>
              <a:buChar char="•"/>
            </a:pPr>
            <a:r>
              <a:rPr lang="en-US" sz="900" b="1" dirty="0">
                <a:solidFill>
                  <a:srgbClr val="8C9599">
                    <a:lumMod val="50000"/>
                  </a:srgbClr>
                </a:solidFill>
              </a:rPr>
              <a:t>278 Auth. and Referral</a:t>
            </a:r>
          </a:p>
          <a:p>
            <a:pPr marL="171450" indent="-171450">
              <a:buFont typeface="Arial" panose="020B0604020202020204" pitchFamily="34" charset="0"/>
              <a:buChar char="•"/>
            </a:pPr>
            <a:r>
              <a:rPr lang="en-US" sz="900" b="1" dirty="0">
                <a:solidFill>
                  <a:srgbClr val="8C9599">
                    <a:lumMod val="50000"/>
                  </a:srgbClr>
                </a:solidFill>
              </a:rPr>
              <a:t>278 Inquiry</a:t>
            </a:r>
          </a:p>
          <a:p>
            <a:pPr marL="171450" indent="-171450">
              <a:buFont typeface="Arial" panose="020B0604020202020204" pitchFamily="34" charset="0"/>
              <a:buChar char="•"/>
            </a:pPr>
            <a:r>
              <a:rPr lang="en-US" sz="900" b="1" dirty="0">
                <a:solidFill>
                  <a:srgbClr val="8C9599">
                    <a:lumMod val="50000"/>
                  </a:srgbClr>
                </a:solidFill>
              </a:rPr>
              <a:t>820 Premium Payment</a:t>
            </a:r>
          </a:p>
          <a:p>
            <a:pPr marL="171450" indent="-171450">
              <a:buFont typeface="Arial" panose="020B0604020202020204" pitchFamily="34" charset="0"/>
              <a:buChar char="•"/>
            </a:pPr>
            <a:r>
              <a:rPr lang="en-US" sz="900" b="1" dirty="0">
                <a:solidFill>
                  <a:srgbClr val="8C9599">
                    <a:lumMod val="50000"/>
                  </a:srgbClr>
                </a:solidFill>
              </a:rPr>
              <a:t>835 Remittance</a:t>
            </a:r>
          </a:p>
          <a:p>
            <a:pPr marL="171450" indent="-171450">
              <a:buFont typeface="Arial" panose="020B0604020202020204" pitchFamily="34" charset="0"/>
              <a:buChar char="•"/>
            </a:pPr>
            <a:r>
              <a:rPr lang="en-US" sz="900" b="1" dirty="0">
                <a:solidFill>
                  <a:srgbClr val="8C9599">
                    <a:lumMod val="50000"/>
                  </a:srgbClr>
                </a:solidFill>
              </a:rPr>
              <a:t>834 Enrollment</a:t>
            </a:r>
          </a:p>
          <a:p>
            <a:pPr marL="171450" indent="-171450">
              <a:buFont typeface="Arial" panose="020B0604020202020204" pitchFamily="34" charset="0"/>
              <a:buChar char="•"/>
            </a:pPr>
            <a:r>
              <a:rPr lang="en-US" sz="900" b="1" dirty="0">
                <a:solidFill>
                  <a:srgbClr val="8C9599">
                    <a:lumMod val="50000"/>
                  </a:srgbClr>
                </a:solidFill>
              </a:rPr>
              <a:t>HL7</a:t>
            </a:r>
          </a:p>
          <a:p>
            <a:endParaRPr lang="en-US" sz="900" b="1" dirty="0">
              <a:solidFill>
                <a:srgbClr val="8C9599">
                  <a:lumMod val="50000"/>
                </a:srgbClr>
              </a:solidFill>
            </a:endParaRPr>
          </a:p>
        </p:txBody>
      </p:sp>
      <p:sp>
        <p:nvSpPr>
          <p:cNvPr id="2" name="TextBox 1"/>
          <p:cNvSpPr txBox="1"/>
          <p:nvPr/>
        </p:nvSpPr>
        <p:spPr>
          <a:xfrm>
            <a:off x="4819337" y="2813655"/>
            <a:ext cx="369332" cy="1872756"/>
          </a:xfrm>
          <a:prstGeom prst="rect">
            <a:avLst/>
          </a:prstGeom>
          <a:noFill/>
        </p:spPr>
        <p:txBody>
          <a:bodyPr vert="vert270" wrap="square" rtlCol="0">
            <a:spAutoFit/>
          </a:bodyPr>
          <a:lstStyle/>
          <a:p>
            <a:pPr algn="ctr">
              <a:spcAft>
                <a:spcPts val="400"/>
              </a:spcAft>
              <a:buClr>
                <a:schemeClr val="accent3"/>
              </a:buClr>
            </a:pPr>
            <a:r>
              <a:rPr lang="en-US" sz="1200" b="1" dirty="0">
                <a:solidFill>
                  <a:srgbClr val="8C9599"/>
                </a:solidFill>
                <a:cs typeface="Calibri" panose="020F0502020204030204" pitchFamily="34" charset="0"/>
              </a:rPr>
              <a:t>TRANSACTIONS</a:t>
            </a:r>
          </a:p>
        </p:txBody>
      </p:sp>
    </p:spTree>
    <p:extLst>
      <p:ext uri="{BB962C8B-B14F-4D97-AF65-F5344CB8AC3E}">
        <p14:creationId xmlns:p14="http://schemas.microsoft.com/office/powerpoint/2010/main" val="26925452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772270" y="3976015"/>
            <a:ext cx="8284609" cy="3292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800" dirty="0">
              <a:solidFill>
                <a:srgbClr val="FFFFFF"/>
              </a:solidFill>
            </a:endParaRPr>
          </a:p>
        </p:txBody>
      </p:sp>
      <p:sp>
        <p:nvSpPr>
          <p:cNvPr id="4" name="Slide Number Placeholder 3"/>
          <p:cNvSpPr>
            <a:spLocks noGrp="1"/>
          </p:cNvSpPr>
          <p:nvPr>
            <p:ph type="sldNum" sz="quarter" idx="12"/>
          </p:nvPr>
        </p:nvSpPr>
        <p:spPr/>
        <p:txBody>
          <a:bodyPr/>
          <a:lstStyle/>
          <a:p>
            <a:fld id="{90F9BDA0-AF0E-4BA8-B742-3B9C92A3E6FE}" type="slidenum">
              <a:rPr lang="en-US" smtClean="0">
                <a:solidFill>
                  <a:srgbClr val="8C9599"/>
                </a:solidFill>
              </a:rPr>
              <a:pPr/>
              <a:t>6</a:t>
            </a:fld>
            <a:endParaRPr lang="en-US" dirty="0">
              <a:solidFill>
                <a:srgbClr val="8C9599"/>
              </a:solidFill>
            </a:endParaRPr>
          </a:p>
        </p:txBody>
      </p:sp>
      <p:sp>
        <p:nvSpPr>
          <p:cNvPr id="6" name="Rectangle 5"/>
          <p:cNvSpPr/>
          <p:nvPr/>
        </p:nvSpPr>
        <p:spPr>
          <a:xfrm>
            <a:off x="775593" y="2644352"/>
            <a:ext cx="8284609" cy="6611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800" dirty="0">
              <a:solidFill>
                <a:srgbClr val="FFFFFF"/>
              </a:solidFill>
            </a:endParaRPr>
          </a:p>
        </p:txBody>
      </p:sp>
      <p:sp>
        <p:nvSpPr>
          <p:cNvPr id="8" name="Title 1"/>
          <p:cNvSpPr txBox="1">
            <a:spLocks/>
          </p:cNvSpPr>
          <p:nvPr/>
        </p:nvSpPr>
        <p:spPr>
          <a:xfrm>
            <a:off x="851309" y="171451"/>
            <a:ext cx="5943600" cy="592934"/>
          </a:xfrm>
          <a:prstGeom prst="rect">
            <a:avLst/>
          </a:prstGeom>
        </p:spPr>
        <p:txBody>
          <a:bodyPr vert="horz" lIns="91428" tIns="45714" rIns="91428" bIns="45714" rtlCol="0" anchor="b">
            <a:normAutofit/>
          </a:bodyPr>
          <a:lstStyle>
            <a:lvl1pPr algn="l" defTabSz="914400" rtl="0" eaLnBrk="1" latinLnBrk="0" hangingPunct="1">
              <a:lnSpc>
                <a:spcPct val="90000"/>
              </a:lnSpc>
              <a:spcBef>
                <a:spcPct val="0"/>
              </a:spcBef>
              <a:buNone/>
              <a:defRPr sz="2400" b="1" kern="1200">
                <a:solidFill>
                  <a:schemeClr val="tx1">
                    <a:lumMod val="50000"/>
                  </a:schemeClr>
                </a:solidFill>
                <a:latin typeface="+mj-lt"/>
                <a:ea typeface="+mj-ea"/>
                <a:cs typeface="+mj-cs"/>
              </a:defRPr>
            </a:lvl1pPr>
          </a:lstStyle>
          <a:p>
            <a:r>
              <a:rPr lang="en-US" sz="2000" dirty="0">
                <a:solidFill>
                  <a:srgbClr val="8C9599">
                    <a:lumMod val="50000"/>
                  </a:srgbClr>
                </a:solidFill>
              </a:rPr>
              <a:t>Enterprise EDI Ecosystem</a:t>
            </a:r>
          </a:p>
        </p:txBody>
      </p:sp>
      <p:sp>
        <p:nvSpPr>
          <p:cNvPr id="16" name="Rectangle 15"/>
          <p:cNvSpPr/>
          <p:nvPr/>
        </p:nvSpPr>
        <p:spPr>
          <a:xfrm>
            <a:off x="765261" y="902360"/>
            <a:ext cx="8274154" cy="61315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dirty="0">
              <a:solidFill>
                <a:srgbClr val="FFFFFF"/>
              </a:solidFill>
            </a:endParaRPr>
          </a:p>
        </p:txBody>
      </p:sp>
      <p:sp>
        <p:nvSpPr>
          <p:cNvPr id="26" name="TextBox 25"/>
          <p:cNvSpPr txBox="1"/>
          <p:nvPr/>
        </p:nvSpPr>
        <p:spPr>
          <a:xfrm>
            <a:off x="484033" y="1107385"/>
            <a:ext cx="783809" cy="219288"/>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Partners</a:t>
            </a:r>
          </a:p>
        </p:txBody>
      </p:sp>
      <p:sp>
        <p:nvSpPr>
          <p:cNvPr id="28" name="Rectangle 27"/>
          <p:cNvSpPr/>
          <p:nvPr/>
        </p:nvSpPr>
        <p:spPr>
          <a:xfrm>
            <a:off x="765267" y="1575482"/>
            <a:ext cx="8284609" cy="4128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800" dirty="0">
              <a:solidFill>
                <a:srgbClr val="FFFFFF"/>
              </a:solidFill>
            </a:endParaRPr>
          </a:p>
        </p:txBody>
      </p:sp>
      <p:sp>
        <p:nvSpPr>
          <p:cNvPr id="29" name="TextBox 28"/>
          <p:cNvSpPr txBox="1"/>
          <p:nvPr/>
        </p:nvSpPr>
        <p:spPr>
          <a:xfrm>
            <a:off x="494487" y="1677086"/>
            <a:ext cx="785767" cy="219288"/>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Channels</a:t>
            </a:r>
          </a:p>
        </p:txBody>
      </p:sp>
      <p:pic>
        <p:nvPicPr>
          <p:cNvPr id="35"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50376" y="1678883"/>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587631" y="1713581"/>
            <a:ext cx="932462" cy="219288"/>
          </a:xfrm>
          <a:prstGeom prst="rect">
            <a:avLst/>
          </a:prstGeom>
          <a:noFill/>
        </p:spPr>
        <p:txBody>
          <a:bodyPr wrap="none" lIns="91428" tIns="45714" rIns="91428" bIns="45714" rtlCol="0">
            <a:spAutoFit/>
          </a:bodyPr>
          <a:lstStyle>
            <a:defPPr>
              <a:defRPr lang="en-US"/>
            </a:defPPr>
            <a:lvl1pPr algn="ctr">
              <a:buClr>
                <a:srgbClr val="00A8F7"/>
              </a:buClr>
              <a:defRPr sz="700" b="1" i="1">
                <a:solidFill>
                  <a:srgbClr val="00B0F0"/>
                </a:solidFill>
              </a:defRPr>
            </a:lvl1pPr>
          </a:lstStyle>
          <a:p>
            <a:r>
              <a:rPr lang="en-US" sz="800" dirty="0"/>
              <a:t>API GATEWAY</a:t>
            </a:r>
          </a:p>
        </p:txBody>
      </p:sp>
      <p:sp>
        <p:nvSpPr>
          <p:cNvPr id="37" name="TextBox 36"/>
          <p:cNvSpPr txBox="1"/>
          <p:nvPr/>
        </p:nvSpPr>
        <p:spPr>
          <a:xfrm>
            <a:off x="2595820" y="1713581"/>
            <a:ext cx="1289531" cy="219288"/>
          </a:xfrm>
          <a:prstGeom prst="rect">
            <a:avLst/>
          </a:prstGeom>
          <a:noFill/>
        </p:spPr>
        <p:txBody>
          <a:bodyPr wrap="none" lIns="91428" tIns="45714" rIns="91428" bIns="45714" rtlCol="0">
            <a:spAutoFit/>
          </a:bodyPr>
          <a:lstStyle>
            <a:defPPr>
              <a:defRPr lang="en-US"/>
            </a:defPPr>
            <a:lvl1pPr algn="ctr">
              <a:buClr>
                <a:srgbClr val="00A8F7"/>
              </a:buClr>
              <a:defRPr sz="700" b="1" i="1">
                <a:solidFill>
                  <a:srgbClr val="00B0F0"/>
                </a:solidFill>
              </a:defRPr>
            </a:lvl1pPr>
          </a:lstStyle>
          <a:p>
            <a:r>
              <a:rPr lang="en-US" sz="800" dirty="0"/>
              <a:t>     CLEARING HOUSE</a:t>
            </a:r>
          </a:p>
        </p:txBody>
      </p:sp>
      <p:pic>
        <p:nvPicPr>
          <p:cNvPr id="44" name="Picture 1" descr="C:\Users\lbutte2\Documents\Lee's Files\Provider Experience\Knowledge Base\UHG Standard\Print_Digital_Icons_PNG\UHG_Leadership_Nav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3155" y="2719307"/>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903613" y="2719307"/>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88618" y="2923711"/>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86199" y="2719307"/>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90180" y="2719307"/>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79294" y="2719307"/>
            <a:ext cx="172244" cy="172244"/>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98991" y="2719307"/>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50"/>
          <p:cNvSpPr/>
          <p:nvPr/>
        </p:nvSpPr>
        <p:spPr>
          <a:xfrm>
            <a:off x="1394327" y="2690013"/>
            <a:ext cx="1257215" cy="219288"/>
          </a:xfrm>
          <a:prstGeom prst="rect">
            <a:avLst/>
          </a:prstGeom>
          <a:ln>
            <a:noFill/>
          </a:ln>
        </p:spPr>
        <p:txBody>
          <a:bodyPr wrap="square" lIns="91428" tIns="45714" rIns="91428" bIns="45714">
            <a:spAutoFit/>
          </a:bodyPr>
          <a:lstStyle/>
          <a:p>
            <a:pPr>
              <a:buClr>
                <a:srgbClr val="00A8F7"/>
              </a:buClr>
            </a:pPr>
            <a:r>
              <a:rPr lang="en-US" sz="800" dirty="0">
                <a:solidFill>
                  <a:srgbClr val="4D4D4D"/>
                </a:solidFill>
              </a:rPr>
              <a:t>270/271  Eligibility</a:t>
            </a:r>
          </a:p>
        </p:txBody>
      </p:sp>
      <p:sp>
        <p:nvSpPr>
          <p:cNvPr id="52" name="Rectangle 51"/>
          <p:cNvSpPr/>
          <p:nvPr/>
        </p:nvSpPr>
        <p:spPr>
          <a:xfrm>
            <a:off x="4002895" y="2690013"/>
            <a:ext cx="914429"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278 Notification</a:t>
            </a:r>
          </a:p>
        </p:txBody>
      </p:sp>
      <p:sp>
        <p:nvSpPr>
          <p:cNvPr id="53" name="Rectangle 52"/>
          <p:cNvSpPr/>
          <p:nvPr/>
        </p:nvSpPr>
        <p:spPr>
          <a:xfrm>
            <a:off x="1406848" y="2894415"/>
            <a:ext cx="961316"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Pharmacy Claim</a:t>
            </a:r>
          </a:p>
        </p:txBody>
      </p:sp>
      <p:sp>
        <p:nvSpPr>
          <p:cNvPr id="54" name="Rectangle 53"/>
          <p:cNvSpPr/>
          <p:nvPr/>
        </p:nvSpPr>
        <p:spPr>
          <a:xfrm>
            <a:off x="5078901" y="2690013"/>
            <a:ext cx="1013014"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278 </a:t>
            </a:r>
            <a:r>
              <a:rPr lang="en-US" sz="800" dirty="0" err="1">
                <a:solidFill>
                  <a:srgbClr val="4D4D4D"/>
                </a:solidFill>
              </a:rPr>
              <a:t>Auth</a:t>
            </a:r>
            <a:r>
              <a:rPr lang="en-US" sz="800" dirty="0">
                <a:solidFill>
                  <a:srgbClr val="4D4D4D"/>
                </a:solidFill>
              </a:rPr>
              <a:t>/Referral</a:t>
            </a:r>
          </a:p>
        </p:txBody>
      </p:sp>
      <p:sp>
        <p:nvSpPr>
          <p:cNvPr id="55" name="Rectangle 54"/>
          <p:cNvSpPr/>
          <p:nvPr/>
        </p:nvSpPr>
        <p:spPr>
          <a:xfrm>
            <a:off x="7189463" y="2690013"/>
            <a:ext cx="925249"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835 Remittance</a:t>
            </a:r>
          </a:p>
        </p:txBody>
      </p:sp>
      <p:sp>
        <p:nvSpPr>
          <p:cNvPr id="56" name="Rectangle 55"/>
          <p:cNvSpPr/>
          <p:nvPr/>
        </p:nvSpPr>
        <p:spPr>
          <a:xfrm>
            <a:off x="2578577" y="2690013"/>
            <a:ext cx="1248655"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276/277 Claims Status</a:t>
            </a:r>
          </a:p>
        </p:txBody>
      </p:sp>
      <p:sp>
        <p:nvSpPr>
          <p:cNvPr id="57" name="Rectangle 56"/>
          <p:cNvSpPr/>
          <p:nvPr/>
        </p:nvSpPr>
        <p:spPr>
          <a:xfrm>
            <a:off x="6298268" y="2690013"/>
            <a:ext cx="690810"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Enrollment</a:t>
            </a:r>
          </a:p>
        </p:txBody>
      </p:sp>
      <p:sp>
        <p:nvSpPr>
          <p:cNvPr id="58" name="Rectangle 57"/>
          <p:cNvSpPr/>
          <p:nvPr/>
        </p:nvSpPr>
        <p:spPr>
          <a:xfrm>
            <a:off x="2480133" y="2894415"/>
            <a:ext cx="837485"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HL7 Lab Data</a:t>
            </a:r>
          </a:p>
        </p:txBody>
      </p:sp>
      <p:pic>
        <p:nvPicPr>
          <p:cNvPr id="59" name="Picture 1" descr="C:\Users\lbutte2\Documents\Lee's Files\Provider Experience\Knowledge Base\UHG Standard\Print_Digital_Icons_PNG\UHG_Leadership_Navy.png"/>
          <p:cNvPicPr>
            <a:picLocks noChangeAspect="1" noChangeArrowheads="1"/>
          </p:cNvPicPr>
          <p:nvPr/>
        </p:nvPicPr>
        <p:blipFill>
          <a:blip r:embed="rId4" cstate="print">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388739" y="2923711"/>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p:cNvSpPr/>
          <p:nvPr/>
        </p:nvSpPr>
        <p:spPr>
          <a:xfrm>
            <a:off x="1387344" y="3110858"/>
            <a:ext cx="1207778"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837 Outbound Claims</a:t>
            </a:r>
          </a:p>
        </p:txBody>
      </p:sp>
      <p:pic>
        <p:nvPicPr>
          <p:cNvPr id="61" name="Picture 1" descr="C:\Users\lbutte2\Documents\Lee's Files\Provider Experience\Knowledge Base\UHG Standard\Print_Digital_Icons_PNG\UHG_Leadership_Navy.png"/>
          <p:cNvPicPr>
            <a:picLocks noChangeAspect="1" noChangeArrowheads="1"/>
          </p:cNvPicPr>
          <p:nvPr/>
        </p:nvPicPr>
        <p:blipFill>
          <a:blip r:embed="rId4" cstate="print">
            <a:biLevel thresh="75000"/>
            <a:extLst>
              <a:ext uri="{28A0092B-C50C-407E-A947-70E740481C1C}">
                <a14:useLocalDpi xmlns:a14="http://schemas.microsoft.com/office/drawing/2010/main" val="0"/>
              </a:ext>
            </a:extLst>
          </a:blip>
          <a:srcRect/>
          <a:stretch>
            <a:fillRect/>
          </a:stretch>
        </p:blipFill>
        <p:spPr bwMode="auto">
          <a:xfrm>
            <a:off x="1294294" y="3140152"/>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62" name="Rectangle 61"/>
          <p:cNvSpPr/>
          <p:nvPr/>
        </p:nvSpPr>
        <p:spPr>
          <a:xfrm>
            <a:off x="8317082" y="2690013"/>
            <a:ext cx="714855"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837 Claims</a:t>
            </a:r>
          </a:p>
        </p:txBody>
      </p:sp>
      <p:pic>
        <p:nvPicPr>
          <p:cNvPr id="63" name="Picture 1" descr="C:\Users\lbutte2\Documents\Lee's Files\Provider Experience\Knowledge Base\UHG Standard\Print_Digital_Icons_PNG\UHG_Leadership_Nav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17361" y="2719307"/>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64" name="TextBox 63"/>
          <p:cNvSpPr txBox="1"/>
          <p:nvPr/>
        </p:nvSpPr>
        <p:spPr>
          <a:xfrm>
            <a:off x="4602717" y="1697465"/>
            <a:ext cx="414292" cy="219288"/>
          </a:xfrm>
          <a:prstGeom prst="rect">
            <a:avLst/>
          </a:prstGeom>
          <a:noFill/>
        </p:spPr>
        <p:txBody>
          <a:bodyPr wrap="none" lIns="91428" tIns="45714" rIns="91428" bIns="45714" rtlCol="0">
            <a:spAutoFit/>
          </a:bodyPr>
          <a:lstStyle>
            <a:defPPr>
              <a:defRPr lang="en-US"/>
            </a:defPPr>
            <a:lvl1pPr algn="ctr">
              <a:buClr>
                <a:srgbClr val="00A8F7"/>
              </a:buClr>
              <a:defRPr sz="700" b="1" i="1">
                <a:solidFill>
                  <a:srgbClr val="00B0F0"/>
                </a:solidFill>
              </a:defRPr>
            </a:lvl1pPr>
          </a:lstStyle>
          <a:p>
            <a:r>
              <a:rPr lang="en-US" sz="800" dirty="0"/>
              <a:t>ECG</a:t>
            </a:r>
          </a:p>
        </p:txBody>
      </p:sp>
      <p:pic>
        <p:nvPicPr>
          <p:cNvPr id="65" name="Picture 2" descr="C:\Users\lbutte2\Documents\Lee's Files\Provider Experience\Knowledge Base\UHG Standard\Print_Digital_Icons_PNG\UHG_Access_Nav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52410" y="1662916"/>
            <a:ext cx="269165" cy="269165"/>
          </a:xfrm>
          <a:prstGeom prst="rect">
            <a:avLst/>
          </a:prstGeom>
          <a:noFill/>
          <a:extLst>
            <a:ext uri="{909E8E84-426E-40DD-AFC4-6F175D3DCCD1}">
              <a14:hiddenFill xmlns:a14="http://schemas.microsoft.com/office/drawing/2010/main">
                <a:solidFill>
                  <a:srgbClr val="FFFFFF"/>
                </a:solidFill>
              </a14:hiddenFill>
            </a:ext>
          </a:extLst>
        </p:spPr>
      </p:pic>
      <p:sp>
        <p:nvSpPr>
          <p:cNvPr id="68" name="TextBox 67"/>
          <p:cNvSpPr txBox="1"/>
          <p:nvPr/>
        </p:nvSpPr>
        <p:spPr>
          <a:xfrm>
            <a:off x="504810" y="2813148"/>
            <a:ext cx="796222" cy="346246"/>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EDI Core Services </a:t>
            </a:r>
          </a:p>
        </p:txBody>
      </p:sp>
      <p:graphicFrame>
        <p:nvGraphicFramePr>
          <p:cNvPr id="1025" name="Table 1024"/>
          <p:cNvGraphicFramePr>
            <a:graphicFrameLocks noGrp="1"/>
          </p:cNvGraphicFramePr>
          <p:nvPr/>
        </p:nvGraphicFramePr>
        <p:xfrm>
          <a:off x="1661518" y="1096917"/>
          <a:ext cx="1689134" cy="411480"/>
        </p:xfrm>
        <a:graphic>
          <a:graphicData uri="http://schemas.openxmlformats.org/drawingml/2006/table">
            <a:tbl>
              <a:tblPr firstRow="1" bandRow="1">
                <a:tableStyleId>{5C22544A-7EE6-4342-B048-85BDC9FD1C3A}</a:tableStyleId>
              </a:tblPr>
              <a:tblGrid>
                <a:gridCol w="1689134">
                  <a:extLst>
                    <a:ext uri="{9D8B030D-6E8A-4147-A177-3AD203B41FA5}">
                      <a16:colId xmlns:a16="http://schemas.microsoft.com/office/drawing/2014/main" val="20000"/>
                    </a:ext>
                  </a:extLst>
                </a:gridCol>
              </a:tblGrid>
              <a:tr h="411480">
                <a:tc>
                  <a:txBody>
                    <a:bodyPr/>
                    <a:lstStyle/>
                    <a:p>
                      <a:pPr marL="171363" indent="-171363">
                        <a:buClr>
                          <a:schemeClr val="accent3"/>
                        </a:buClr>
                        <a:buFont typeface="Arial" panose="020B0604020202020204" pitchFamily="34" charset="0"/>
                        <a:buChar char="•"/>
                      </a:pPr>
                      <a:r>
                        <a:rPr lang="en-US" sz="700" dirty="0">
                          <a:solidFill>
                            <a:schemeClr val="tx1">
                              <a:lumMod val="50000"/>
                            </a:schemeClr>
                          </a:solidFill>
                        </a:rPr>
                        <a:t>Link</a:t>
                      </a:r>
                    </a:p>
                    <a:p>
                      <a:pPr marL="171363" indent="-171363">
                        <a:buClr>
                          <a:schemeClr val="accent3"/>
                        </a:buClr>
                        <a:buFont typeface="Arial" panose="020B0604020202020204" pitchFamily="34" charset="0"/>
                        <a:buChar char="•"/>
                      </a:pPr>
                      <a:r>
                        <a:rPr lang="en-US" sz="700" dirty="0" err="1">
                          <a:solidFill>
                            <a:schemeClr val="tx1">
                              <a:lumMod val="50000"/>
                            </a:schemeClr>
                          </a:solidFill>
                        </a:rPr>
                        <a:t>Optum</a:t>
                      </a:r>
                      <a:r>
                        <a:rPr lang="en-US" sz="700" dirty="0">
                          <a:solidFill>
                            <a:schemeClr val="tx1">
                              <a:lumMod val="50000"/>
                            </a:schemeClr>
                          </a:solidFill>
                        </a:rPr>
                        <a:t> Rx</a:t>
                      </a:r>
                    </a:p>
                    <a:p>
                      <a:pPr marL="171363" indent="-171363">
                        <a:buClr>
                          <a:schemeClr val="accent3"/>
                        </a:buClr>
                        <a:buFont typeface="Arial" panose="020B0604020202020204" pitchFamily="34" charset="0"/>
                        <a:buChar char="•"/>
                      </a:pPr>
                      <a:r>
                        <a:rPr lang="en-US" sz="700" b="1" kern="1200" dirty="0">
                          <a:solidFill>
                            <a:schemeClr val="tx1">
                              <a:lumMod val="50000"/>
                            </a:schemeClr>
                          </a:solidFill>
                          <a:latin typeface="+mn-lt"/>
                          <a:ea typeface="+mn-ea"/>
                          <a:cs typeface="+mn-cs"/>
                        </a:rPr>
                        <a:t>Catamaran</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31" name="Table 1030"/>
          <p:cNvGraphicFramePr>
            <a:graphicFrameLocks noGrp="1"/>
          </p:cNvGraphicFramePr>
          <p:nvPr/>
        </p:nvGraphicFramePr>
        <p:xfrm>
          <a:off x="3694026" y="1049445"/>
          <a:ext cx="1926190" cy="411480"/>
        </p:xfrm>
        <a:graphic>
          <a:graphicData uri="http://schemas.openxmlformats.org/drawingml/2006/table">
            <a:tbl>
              <a:tblPr firstRow="1" bandRow="1">
                <a:tableStyleId>{5C22544A-7EE6-4342-B048-85BDC9FD1C3A}</a:tableStyleId>
              </a:tblPr>
              <a:tblGrid>
                <a:gridCol w="1926190">
                  <a:extLst>
                    <a:ext uri="{9D8B030D-6E8A-4147-A177-3AD203B41FA5}">
                      <a16:colId xmlns:a16="http://schemas.microsoft.com/office/drawing/2014/main" val="20000"/>
                    </a:ext>
                  </a:extLst>
                </a:gridCol>
              </a:tblGrid>
              <a:tr h="411480">
                <a:tc>
                  <a:txBody>
                    <a:bodyPr/>
                    <a:lstStyle/>
                    <a:p>
                      <a:pPr marL="171363" indent="-171363">
                        <a:buClr>
                          <a:schemeClr val="accent3"/>
                        </a:buClr>
                        <a:buFont typeface="Arial" panose="020B0604020202020204" pitchFamily="34" charset="0"/>
                        <a:buChar char="•"/>
                      </a:pPr>
                      <a:r>
                        <a:rPr lang="en-US" sz="700" dirty="0">
                          <a:solidFill>
                            <a:schemeClr val="tx1">
                              <a:lumMod val="50000"/>
                            </a:schemeClr>
                          </a:solidFill>
                        </a:rPr>
                        <a:t>Hospitals</a:t>
                      </a:r>
                    </a:p>
                    <a:p>
                      <a:pPr marL="171363" indent="-171363">
                        <a:buClr>
                          <a:schemeClr val="accent3"/>
                        </a:buClr>
                        <a:buFont typeface="Arial" panose="020B0604020202020204" pitchFamily="34" charset="0"/>
                        <a:buChar char="•"/>
                      </a:pPr>
                      <a:r>
                        <a:rPr lang="en-US" sz="700" dirty="0">
                          <a:solidFill>
                            <a:schemeClr val="tx1">
                              <a:lumMod val="50000"/>
                            </a:schemeClr>
                          </a:solidFill>
                        </a:rPr>
                        <a:t>Clinics</a:t>
                      </a:r>
                    </a:p>
                    <a:p>
                      <a:pPr marL="171363" indent="-171363">
                        <a:buClr>
                          <a:schemeClr val="accent3"/>
                        </a:buClr>
                        <a:buFont typeface="Arial" panose="020B0604020202020204" pitchFamily="34" charset="0"/>
                        <a:buChar char="•"/>
                      </a:pPr>
                      <a:r>
                        <a:rPr lang="en-US" sz="700" dirty="0">
                          <a:solidFill>
                            <a:schemeClr val="tx1">
                              <a:lumMod val="50000"/>
                            </a:schemeClr>
                          </a:solidFill>
                        </a:rPr>
                        <a:t>Providers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32" name="Table 1031"/>
          <p:cNvGraphicFramePr>
            <a:graphicFrameLocks noGrp="1"/>
          </p:cNvGraphicFramePr>
          <p:nvPr/>
        </p:nvGraphicFramePr>
        <p:xfrm>
          <a:off x="5814435" y="1050695"/>
          <a:ext cx="1514058" cy="344253"/>
        </p:xfrm>
        <a:graphic>
          <a:graphicData uri="http://schemas.openxmlformats.org/drawingml/2006/table">
            <a:tbl>
              <a:tblPr firstRow="1" bandRow="1">
                <a:tableStyleId>{5C22544A-7EE6-4342-B048-85BDC9FD1C3A}</a:tableStyleId>
              </a:tblPr>
              <a:tblGrid>
                <a:gridCol w="1514058">
                  <a:extLst>
                    <a:ext uri="{9D8B030D-6E8A-4147-A177-3AD203B41FA5}">
                      <a16:colId xmlns:a16="http://schemas.microsoft.com/office/drawing/2014/main" val="20000"/>
                    </a:ext>
                  </a:extLst>
                </a:gridCol>
              </a:tblGrid>
              <a:tr h="344253">
                <a:tc>
                  <a:txBody>
                    <a:bodyPr/>
                    <a:lstStyle/>
                    <a:p>
                      <a:pPr marL="171363" indent="-171363">
                        <a:buClr>
                          <a:schemeClr val="accent3"/>
                        </a:buClr>
                        <a:buFont typeface="Arial" panose="020B0604020202020204" pitchFamily="34" charset="0"/>
                        <a:buChar char="•"/>
                      </a:pPr>
                      <a:r>
                        <a:rPr lang="en-US" sz="700" dirty="0">
                          <a:solidFill>
                            <a:schemeClr val="tx1">
                              <a:lumMod val="50000"/>
                            </a:schemeClr>
                          </a:solidFill>
                        </a:rPr>
                        <a:t>Medco</a:t>
                      </a:r>
                    </a:p>
                    <a:p>
                      <a:pPr marL="171363" indent="-171363">
                        <a:buClr>
                          <a:schemeClr val="accent3"/>
                        </a:buClr>
                        <a:buFont typeface="Arial" panose="020B0604020202020204" pitchFamily="34" charset="0"/>
                        <a:buChar char="•"/>
                      </a:pPr>
                      <a:r>
                        <a:rPr lang="en-US" sz="700" dirty="0">
                          <a:solidFill>
                            <a:schemeClr val="tx1">
                              <a:lumMod val="50000"/>
                            </a:schemeClr>
                          </a:solidFill>
                        </a:rPr>
                        <a:t>Caremark</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033" name="Table 1032"/>
          <p:cNvGraphicFramePr>
            <a:graphicFrameLocks noGrp="1"/>
          </p:cNvGraphicFramePr>
          <p:nvPr/>
        </p:nvGraphicFramePr>
        <p:xfrm>
          <a:off x="7656685" y="1079662"/>
          <a:ext cx="1314174" cy="338894"/>
        </p:xfrm>
        <a:graphic>
          <a:graphicData uri="http://schemas.openxmlformats.org/drawingml/2006/table">
            <a:tbl>
              <a:tblPr firstRow="1" bandRow="1">
                <a:tableStyleId>{5C22544A-7EE6-4342-B048-85BDC9FD1C3A}</a:tableStyleId>
              </a:tblPr>
              <a:tblGrid>
                <a:gridCol w="1314174">
                  <a:extLst>
                    <a:ext uri="{9D8B030D-6E8A-4147-A177-3AD203B41FA5}">
                      <a16:colId xmlns:a16="http://schemas.microsoft.com/office/drawing/2014/main" val="20000"/>
                    </a:ext>
                  </a:extLst>
                </a:gridCol>
              </a:tblGrid>
              <a:tr h="338894">
                <a:tc>
                  <a:txBody>
                    <a:bodyPr/>
                    <a:lstStyle/>
                    <a:p>
                      <a:pPr marL="171363" indent="-171363">
                        <a:buClr>
                          <a:schemeClr val="accent3"/>
                        </a:buClr>
                        <a:buFont typeface="Arial" panose="020B0604020202020204" pitchFamily="34" charset="0"/>
                        <a:buChar char="•"/>
                      </a:pPr>
                      <a:r>
                        <a:rPr lang="en-US" sz="700" dirty="0">
                          <a:solidFill>
                            <a:schemeClr val="tx1">
                              <a:lumMod val="50000"/>
                            </a:schemeClr>
                          </a:solidFill>
                        </a:rPr>
                        <a:t>Govt.</a:t>
                      </a:r>
                      <a:r>
                        <a:rPr lang="en-US" sz="700" baseline="0" dirty="0">
                          <a:solidFill>
                            <a:schemeClr val="tx1">
                              <a:lumMod val="50000"/>
                            </a:schemeClr>
                          </a:solidFill>
                        </a:rPr>
                        <a:t> Agencies</a:t>
                      </a:r>
                      <a:endParaRPr lang="en-US" sz="700" dirty="0">
                        <a:solidFill>
                          <a:schemeClr val="tx1">
                            <a:lumMod val="50000"/>
                          </a:schemeClr>
                        </a:solidFill>
                      </a:endParaRPr>
                    </a:p>
                    <a:p>
                      <a:pPr marL="171363" indent="-171363">
                        <a:buClr>
                          <a:schemeClr val="accent3"/>
                        </a:buClr>
                        <a:buFont typeface="Arial" panose="020B0604020202020204" pitchFamily="34" charset="0"/>
                        <a:buChar char="•"/>
                      </a:pPr>
                      <a:r>
                        <a:rPr lang="en-US" sz="700" dirty="0">
                          <a:solidFill>
                            <a:schemeClr val="tx1">
                              <a:lumMod val="50000"/>
                            </a:schemeClr>
                          </a:solidFill>
                        </a:rPr>
                        <a:t>Employers</a:t>
                      </a:r>
                    </a:p>
                  </a:txBody>
                  <a:tcPr>
                    <a:lnL w="6350" cap="flat" cmpd="sng" algn="ctr">
                      <a:noFill/>
                      <a:prstDash val="solid"/>
                      <a:round/>
                      <a:headEnd type="none" w="med" len="med"/>
                      <a:tailEnd type="none" w="med" len="med"/>
                    </a:lnL>
                    <a:lnR w="12700" cmpd="sng">
                      <a:noFill/>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237" name="Picture 236">
            <a:extLst>
              <a:ext uri="{FF2B5EF4-FFF2-40B4-BE49-F238E27FC236}">
                <a16:creationId xmlns:a16="http://schemas.microsoft.com/office/drawing/2014/main" id="{F9873329-0B91-3B4C-89FD-959B4493B3CC}"/>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l="5713" r="17385"/>
          <a:stretch/>
        </p:blipFill>
        <p:spPr>
          <a:xfrm>
            <a:off x="7303138" y="993775"/>
            <a:ext cx="496369" cy="430308"/>
          </a:xfrm>
          <a:prstGeom prst="rect">
            <a:avLst/>
          </a:prstGeom>
          <a:solidFill>
            <a:srgbClr val="FFFFFF">
              <a:shade val="85000"/>
            </a:srgbClr>
          </a:solidFill>
          <a:ln w="38100" cap="rnd">
            <a:noFill/>
          </a:ln>
          <a:effectLst>
            <a:outerShdw sx="1000" sy="1000" algn="tl" rotWithShape="0">
              <a:srgbClr val="000000"/>
            </a:outerShdw>
          </a:effectLst>
          <a:scene3d>
            <a:camera prst="orthographicFront"/>
            <a:lightRig rig="twoPt" dir="t">
              <a:rot lat="0" lon="0" rev="7800000"/>
            </a:lightRig>
          </a:scene3d>
          <a:sp3d contourW="6350">
            <a:bevelT w="0" h="0"/>
            <a:contourClr>
              <a:srgbClr val="C0C0C0"/>
            </a:contourClr>
          </a:sp3d>
        </p:spPr>
      </p:pic>
      <p:pic>
        <p:nvPicPr>
          <p:cNvPr id="238" name="Picture 237">
            <a:extLst>
              <a:ext uri="{FF2B5EF4-FFF2-40B4-BE49-F238E27FC236}">
                <a16:creationId xmlns:a16="http://schemas.microsoft.com/office/drawing/2014/main" id="{E9876838-7905-DD4A-BE2B-71BD7A11F786}"/>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l="19208" t="3707" r="6743"/>
          <a:stretch/>
        </p:blipFill>
        <p:spPr>
          <a:xfrm>
            <a:off x="3363817" y="1000998"/>
            <a:ext cx="500669" cy="434035"/>
          </a:xfrm>
          <a:prstGeom prst="rect">
            <a:avLst/>
          </a:prstGeom>
          <a:solidFill>
            <a:srgbClr val="FFFFFF">
              <a:shade val="85000"/>
            </a:srgbClr>
          </a:solidFill>
          <a:ln w="38100" cap="rnd">
            <a:noFill/>
          </a:ln>
          <a:effectLst>
            <a:outerShdw sx="1000" sy="1000" algn="tl" rotWithShape="0">
              <a:srgbClr val="000000"/>
            </a:outerShdw>
          </a:effectLst>
          <a:scene3d>
            <a:camera prst="orthographicFront"/>
            <a:lightRig rig="twoPt" dir="t">
              <a:rot lat="0" lon="0" rev="7800000"/>
            </a:lightRig>
          </a:scene3d>
          <a:sp3d contourW="6350">
            <a:bevelT w="0" h="0"/>
            <a:contourClr>
              <a:srgbClr val="C0C0C0"/>
            </a:contourClr>
          </a:sp3d>
        </p:spPr>
      </p:pic>
      <p:pic>
        <p:nvPicPr>
          <p:cNvPr id="241" name="Picture 240">
            <a:extLst>
              <a:ext uri="{FF2B5EF4-FFF2-40B4-BE49-F238E27FC236}">
                <a16:creationId xmlns:a16="http://schemas.microsoft.com/office/drawing/2014/main" id="{2FD27D32-3517-1F40-9EE6-91C9142F4195}"/>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7246" t="6009" r="8750" b="9987"/>
          <a:stretch/>
        </p:blipFill>
        <p:spPr>
          <a:xfrm>
            <a:off x="1334333" y="985077"/>
            <a:ext cx="501551" cy="450736"/>
          </a:xfrm>
          <a:prstGeom prst="rect">
            <a:avLst/>
          </a:prstGeom>
          <a:solidFill>
            <a:srgbClr val="FFFFFF">
              <a:shade val="85000"/>
            </a:srgbClr>
          </a:solidFill>
          <a:ln w="38100" cap="rnd">
            <a:noFill/>
          </a:ln>
          <a:effectLst>
            <a:outerShdw sx="1000" sy="1000" algn="tl" rotWithShape="0">
              <a:srgbClr val="000000"/>
            </a:outerShdw>
          </a:effectLst>
          <a:scene3d>
            <a:camera prst="orthographicFront"/>
            <a:lightRig rig="twoPt" dir="t">
              <a:rot lat="0" lon="0" rev="7800000"/>
            </a:lightRig>
          </a:scene3d>
          <a:sp3d contourW="6350">
            <a:bevelT w="0" h="0"/>
            <a:contourClr>
              <a:srgbClr val="C0C0C0"/>
            </a:contourClr>
          </a:sp3d>
        </p:spPr>
      </p:pic>
      <p:sp>
        <p:nvSpPr>
          <p:cNvPr id="1051" name="Rectangle 1050"/>
          <p:cNvSpPr/>
          <p:nvPr/>
        </p:nvSpPr>
        <p:spPr>
          <a:xfrm>
            <a:off x="3864484" y="928642"/>
            <a:ext cx="1059896" cy="219287"/>
          </a:xfrm>
          <a:prstGeom prst="rect">
            <a:avLst/>
          </a:prstGeom>
        </p:spPr>
        <p:txBody>
          <a:bodyPr wrap="none" lIns="91428" tIns="45714" rIns="91428" bIns="45714">
            <a:spAutoFit/>
          </a:bodyPr>
          <a:lstStyle/>
          <a:p>
            <a:r>
              <a:rPr lang="en-US" sz="800" b="1" dirty="0">
                <a:solidFill>
                  <a:srgbClr val="0070C0"/>
                </a:solidFill>
              </a:rPr>
              <a:t>External Partners</a:t>
            </a:r>
          </a:p>
        </p:txBody>
      </p:sp>
      <p:sp>
        <p:nvSpPr>
          <p:cNvPr id="243" name="Rectangle 242"/>
          <p:cNvSpPr/>
          <p:nvPr/>
        </p:nvSpPr>
        <p:spPr>
          <a:xfrm>
            <a:off x="7825789" y="945575"/>
            <a:ext cx="1059896" cy="219287"/>
          </a:xfrm>
          <a:prstGeom prst="rect">
            <a:avLst/>
          </a:prstGeom>
        </p:spPr>
        <p:txBody>
          <a:bodyPr wrap="none" lIns="91428" tIns="45714" rIns="91428" bIns="45714">
            <a:spAutoFit/>
          </a:bodyPr>
          <a:lstStyle/>
          <a:p>
            <a:r>
              <a:rPr lang="en-US" sz="800" b="1" dirty="0">
                <a:solidFill>
                  <a:srgbClr val="0070C0"/>
                </a:solidFill>
              </a:rPr>
              <a:t>External Partners</a:t>
            </a:r>
          </a:p>
        </p:txBody>
      </p:sp>
      <p:sp>
        <p:nvSpPr>
          <p:cNvPr id="244" name="Rectangle 243"/>
          <p:cNvSpPr/>
          <p:nvPr/>
        </p:nvSpPr>
        <p:spPr>
          <a:xfrm>
            <a:off x="5985106" y="937607"/>
            <a:ext cx="1059896" cy="219287"/>
          </a:xfrm>
          <a:prstGeom prst="rect">
            <a:avLst/>
          </a:prstGeom>
        </p:spPr>
        <p:txBody>
          <a:bodyPr wrap="none" lIns="91428" tIns="45714" rIns="91428" bIns="45714">
            <a:spAutoFit/>
          </a:bodyPr>
          <a:lstStyle/>
          <a:p>
            <a:r>
              <a:rPr lang="en-US" sz="800" b="1" dirty="0">
                <a:solidFill>
                  <a:srgbClr val="0070C0"/>
                </a:solidFill>
              </a:rPr>
              <a:t>External Partners</a:t>
            </a:r>
          </a:p>
        </p:txBody>
      </p:sp>
      <p:sp>
        <p:nvSpPr>
          <p:cNvPr id="245" name="Rectangle 244"/>
          <p:cNvSpPr/>
          <p:nvPr/>
        </p:nvSpPr>
        <p:spPr>
          <a:xfrm>
            <a:off x="1835070" y="955137"/>
            <a:ext cx="1023829" cy="219287"/>
          </a:xfrm>
          <a:prstGeom prst="rect">
            <a:avLst/>
          </a:prstGeom>
        </p:spPr>
        <p:txBody>
          <a:bodyPr wrap="none" lIns="91428" tIns="45714" rIns="91428" bIns="45714">
            <a:spAutoFit/>
          </a:bodyPr>
          <a:lstStyle/>
          <a:p>
            <a:r>
              <a:rPr lang="en-US" sz="800" b="1" dirty="0">
                <a:solidFill>
                  <a:srgbClr val="0070C0"/>
                </a:solidFill>
              </a:rPr>
              <a:t>Internal Partners</a:t>
            </a:r>
          </a:p>
        </p:txBody>
      </p:sp>
      <p:pic>
        <p:nvPicPr>
          <p:cNvPr id="1053" name="Picture 105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472459" y="987912"/>
            <a:ext cx="493776" cy="442036"/>
          </a:xfrm>
          <a:prstGeom prst="rect">
            <a:avLst/>
          </a:prstGeom>
          <a:solidFill>
            <a:srgbClr val="FFFFFF">
              <a:shade val="85000"/>
            </a:srgbClr>
          </a:solidFill>
          <a:ln w="38100" cap="rnd">
            <a:noFill/>
          </a:ln>
          <a:effectLst>
            <a:outerShdw sx="1000" sy="1000" algn="tl" rotWithShape="0">
              <a:srgbClr val="000000"/>
            </a:outerShdw>
          </a:effectLst>
          <a:scene3d>
            <a:camera prst="orthographicFront"/>
            <a:lightRig rig="twoPt" dir="t">
              <a:rot lat="0" lon="0" rev="7800000"/>
            </a:lightRig>
          </a:scene3d>
          <a:sp3d contourW="6350">
            <a:bevelT w="0" h="0"/>
            <a:contourClr>
              <a:srgbClr val="C0C0C0"/>
            </a:contourClr>
          </a:sp3d>
        </p:spPr>
      </p:pic>
      <p:sp>
        <p:nvSpPr>
          <p:cNvPr id="76" name="TextBox 75"/>
          <p:cNvSpPr txBox="1"/>
          <p:nvPr/>
        </p:nvSpPr>
        <p:spPr>
          <a:xfrm>
            <a:off x="497881" y="3967410"/>
            <a:ext cx="790736" cy="346246"/>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Backend </a:t>
            </a:r>
          </a:p>
          <a:p>
            <a:pPr algn="ctr">
              <a:buClr>
                <a:srgbClr val="00A8F7"/>
              </a:buClr>
            </a:pPr>
            <a:r>
              <a:rPr lang="en-US" sz="800" b="1" dirty="0">
                <a:solidFill>
                  <a:srgbClr val="FFFFFF"/>
                </a:solidFill>
              </a:rPr>
              <a:t>Systems</a:t>
            </a:r>
          </a:p>
        </p:txBody>
      </p:sp>
      <p:pic>
        <p:nvPicPr>
          <p:cNvPr id="83"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9982" y="1678883"/>
            <a:ext cx="269451" cy="269451"/>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98318" y="2923711"/>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87" name="Rectangle 86"/>
          <p:cNvSpPr/>
          <p:nvPr/>
        </p:nvSpPr>
        <p:spPr>
          <a:xfrm>
            <a:off x="3397601" y="2894415"/>
            <a:ext cx="1126025"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Claims Accumulator</a:t>
            </a:r>
          </a:p>
        </p:txBody>
      </p:sp>
      <p:pic>
        <p:nvPicPr>
          <p:cNvPr id="88"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635448" y="2923711"/>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89" name="Rectangle 88"/>
          <p:cNvSpPr/>
          <p:nvPr/>
        </p:nvSpPr>
        <p:spPr>
          <a:xfrm>
            <a:off x="4734727" y="2894415"/>
            <a:ext cx="938474"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IRS Submission</a:t>
            </a:r>
          </a:p>
        </p:txBody>
      </p:sp>
      <p:pic>
        <p:nvPicPr>
          <p:cNvPr id="90"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04515" y="2923711"/>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90"/>
          <p:cNvSpPr/>
          <p:nvPr/>
        </p:nvSpPr>
        <p:spPr>
          <a:xfrm>
            <a:off x="5903792" y="2894415"/>
            <a:ext cx="1259475"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820 Premium Payment</a:t>
            </a:r>
          </a:p>
        </p:txBody>
      </p:sp>
      <p:pic>
        <p:nvPicPr>
          <p:cNvPr id="92"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616456" y="3140152"/>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93" name="Rectangle 92"/>
          <p:cNvSpPr/>
          <p:nvPr/>
        </p:nvSpPr>
        <p:spPr>
          <a:xfrm>
            <a:off x="3715733" y="3110858"/>
            <a:ext cx="1148868"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274 Provider Search</a:t>
            </a:r>
          </a:p>
        </p:txBody>
      </p:sp>
      <p:pic>
        <p:nvPicPr>
          <p:cNvPr id="94"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29304" y="2923711"/>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95" name="Rectangle 94"/>
          <p:cNvSpPr/>
          <p:nvPr/>
        </p:nvSpPr>
        <p:spPr>
          <a:xfrm>
            <a:off x="7428586" y="2894415"/>
            <a:ext cx="956507"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837 RTA Claims</a:t>
            </a:r>
          </a:p>
        </p:txBody>
      </p:sp>
      <p:pic>
        <p:nvPicPr>
          <p:cNvPr id="96"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17128" y="3140152"/>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97" name="Rectangle 96"/>
          <p:cNvSpPr/>
          <p:nvPr/>
        </p:nvSpPr>
        <p:spPr>
          <a:xfrm>
            <a:off x="2816403" y="3110858"/>
            <a:ext cx="707642"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278 Inquiry</a:t>
            </a:r>
          </a:p>
        </p:txBody>
      </p:sp>
      <p:sp>
        <p:nvSpPr>
          <p:cNvPr id="98" name="Rectangle 97"/>
          <p:cNvSpPr/>
          <p:nvPr/>
        </p:nvSpPr>
        <p:spPr>
          <a:xfrm>
            <a:off x="773893" y="3383032"/>
            <a:ext cx="8284609" cy="508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800" dirty="0">
              <a:solidFill>
                <a:srgbClr val="FFFFFF"/>
              </a:solidFill>
            </a:endParaRPr>
          </a:p>
        </p:txBody>
      </p:sp>
      <p:sp>
        <p:nvSpPr>
          <p:cNvPr id="119" name="TextBox 118"/>
          <p:cNvSpPr txBox="1"/>
          <p:nvPr/>
        </p:nvSpPr>
        <p:spPr>
          <a:xfrm>
            <a:off x="503108" y="3517195"/>
            <a:ext cx="790995" cy="219288"/>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Compliance</a:t>
            </a:r>
          </a:p>
        </p:txBody>
      </p:sp>
      <p:pic>
        <p:nvPicPr>
          <p:cNvPr id="132"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02869" y="3398802"/>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33" name="TextBox 132"/>
          <p:cNvSpPr txBox="1"/>
          <p:nvPr/>
        </p:nvSpPr>
        <p:spPr>
          <a:xfrm>
            <a:off x="4722149" y="3398801"/>
            <a:ext cx="901063" cy="276987"/>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200" dirty="0">
                <a:solidFill>
                  <a:srgbClr val="000000"/>
                </a:solidFill>
              </a:rPr>
              <a:t>OTVM</a:t>
            </a:r>
          </a:p>
        </p:txBody>
      </p:sp>
      <p:pic>
        <p:nvPicPr>
          <p:cNvPr id="134"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3057" y="3401308"/>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35" name="TextBox 134"/>
          <p:cNvSpPr txBox="1"/>
          <p:nvPr/>
        </p:nvSpPr>
        <p:spPr>
          <a:xfrm>
            <a:off x="1700364" y="3403998"/>
            <a:ext cx="2013711" cy="276987"/>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200" dirty="0">
                <a:solidFill>
                  <a:srgbClr val="000000"/>
                </a:solidFill>
              </a:rPr>
              <a:t>T&amp;C</a:t>
            </a:r>
            <a:r>
              <a:rPr lang="en-US" sz="1200" dirty="0">
                <a:solidFill>
                  <a:srgbClr val="FF0000"/>
                </a:solidFill>
              </a:rPr>
              <a:t> </a:t>
            </a:r>
            <a:r>
              <a:rPr lang="en-US" sz="1200" dirty="0">
                <a:solidFill>
                  <a:srgbClr val="000000"/>
                </a:solidFill>
              </a:rPr>
              <a:t>Enterprise</a:t>
            </a:r>
            <a:r>
              <a:rPr lang="en-US" sz="1200" dirty="0">
                <a:solidFill>
                  <a:srgbClr val="FF0000"/>
                </a:solidFill>
              </a:rPr>
              <a:t> </a:t>
            </a:r>
            <a:r>
              <a:rPr lang="en-US" sz="1200" dirty="0">
                <a:solidFill>
                  <a:srgbClr val="000000"/>
                </a:solidFill>
              </a:rPr>
              <a:t>Service</a:t>
            </a:r>
            <a:r>
              <a:rPr lang="en-US" sz="1200" dirty="0">
                <a:solidFill>
                  <a:srgbClr val="FF0000"/>
                </a:solidFill>
              </a:rPr>
              <a:t> </a:t>
            </a:r>
          </a:p>
        </p:txBody>
      </p:sp>
      <p:sp>
        <p:nvSpPr>
          <p:cNvPr id="2" name="Rectangle 1"/>
          <p:cNvSpPr/>
          <p:nvPr/>
        </p:nvSpPr>
        <p:spPr>
          <a:xfrm>
            <a:off x="1464231" y="3638066"/>
            <a:ext cx="7457104" cy="219288"/>
          </a:xfrm>
          <a:prstGeom prst="rect">
            <a:avLst/>
          </a:prstGeom>
        </p:spPr>
        <p:txBody>
          <a:bodyPr wrap="square" lIns="91428" tIns="45714" rIns="91428" bIns="45714">
            <a:spAutoFit/>
          </a:bodyPr>
          <a:lstStyle/>
          <a:p>
            <a:r>
              <a:rPr lang="fr-FR" sz="800" b="1" i="1" dirty="0">
                <a:solidFill>
                  <a:srgbClr val="8C9599"/>
                </a:solidFill>
              </a:rPr>
              <a:t>Enterprise HIPAA X12 Validation &amp; Transformation Services</a:t>
            </a:r>
          </a:p>
        </p:txBody>
      </p:sp>
      <p:pic>
        <p:nvPicPr>
          <p:cNvPr id="136" name="Picture 1" descr="C:\Users\lbutte2\Documents\Lee's Files\Provider Experience\Knowledge Base\UHG Standard\Print_Digital_Icons_PNG\UHG_Leadership_Navy.png"/>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49650" y="3140152"/>
            <a:ext cx="172244" cy="172244"/>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p:cNvSpPr/>
          <p:nvPr/>
        </p:nvSpPr>
        <p:spPr>
          <a:xfrm>
            <a:off x="5048933" y="3110858"/>
            <a:ext cx="1792073" cy="219288"/>
          </a:xfrm>
          <a:prstGeom prst="rect">
            <a:avLst/>
          </a:prstGeom>
          <a:ln>
            <a:noFill/>
          </a:ln>
        </p:spPr>
        <p:txBody>
          <a:bodyPr wrap="none" lIns="91428" tIns="45714" rIns="91428" bIns="45714">
            <a:spAutoFit/>
          </a:bodyPr>
          <a:lstStyle/>
          <a:p>
            <a:pPr>
              <a:buClr>
                <a:srgbClr val="00A8F7"/>
              </a:buClr>
            </a:pPr>
            <a:r>
              <a:rPr lang="en-US" sz="800" dirty="0">
                <a:solidFill>
                  <a:srgbClr val="4D4D4D"/>
                </a:solidFill>
              </a:rPr>
              <a:t>277 ACK Claim acknowledgement</a:t>
            </a:r>
          </a:p>
        </p:txBody>
      </p:sp>
      <p:sp>
        <p:nvSpPr>
          <p:cNvPr id="138" name="Rectangle 137"/>
          <p:cNvSpPr/>
          <p:nvPr/>
        </p:nvSpPr>
        <p:spPr>
          <a:xfrm>
            <a:off x="1453939" y="3967410"/>
            <a:ext cx="7530779" cy="338542"/>
          </a:xfrm>
          <a:prstGeom prst="rect">
            <a:avLst/>
          </a:prstGeom>
        </p:spPr>
        <p:txBody>
          <a:bodyPr wrap="square" lIns="91428" tIns="45714" rIns="91428" bIns="45714">
            <a:spAutoFit/>
          </a:bodyPr>
          <a:lstStyle/>
          <a:p>
            <a:r>
              <a:rPr lang="en-US" sz="800" b="1" dirty="0">
                <a:solidFill>
                  <a:srgbClr val="0070C0"/>
                </a:solidFill>
              </a:rPr>
              <a:t>*CDB    NDB     *PES      VISION    GALAXY     EEMS        PRIME       ICUE      CIRRUS        OXFORD        INSURANCE SOLUTIONS      PAYMENT ENGINE              CLAIMS HIGHWAY       *Claims360    NICE      TOPS        COSMOS        UBH FACETS        CSP FACETS        DENTAL FACETS        CAMS        PH ACCENT</a:t>
            </a:r>
          </a:p>
        </p:txBody>
      </p:sp>
      <p:sp>
        <p:nvSpPr>
          <p:cNvPr id="139" name="Rectangle 138"/>
          <p:cNvSpPr/>
          <p:nvPr/>
        </p:nvSpPr>
        <p:spPr>
          <a:xfrm>
            <a:off x="765647" y="2060716"/>
            <a:ext cx="8284609" cy="508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rtlCol="0" anchor="ctr"/>
          <a:lstStyle/>
          <a:p>
            <a:pPr algn="ctr"/>
            <a:endParaRPr lang="en-US" sz="1000" dirty="0">
              <a:solidFill>
                <a:srgbClr val="FFFFFF"/>
              </a:solidFill>
            </a:endParaRPr>
          </a:p>
        </p:txBody>
      </p:sp>
      <p:sp>
        <p:nvSpPr>
          <p:cNvPr id="140" name="TextBox 139"/>
          <p:cNvSpPr txBox="1"/>
          <p:nvPr/>
        </p:nvSpPr>
        <p:spPr>
          <a:xfrm>
            <a:off x="494867" y="2201807"/>
            <a:ext cx="790995" cy="219288"/>
          </a:xfrm>
          <a:prstGeom prst="rect">
            <a:avLst/>
          </a:prstGeom>
          <a:solidFill>
            <a:srgbClr val="0070C0"/>
          </a:solidFill>
        </p:spPr>
        <p:txBody>
          <a:bodyPr wrap="square" lIns="91428" tIns="45714" rIns="91428" bIns="45714" rtlCol="0">
            <a:spAutoFit/>
          </a:bodyPr>
          <a:lstStyle/>
          <a:p>
            <a:pPr algn="ctr">
              <a:buClr>
                <a:srgbClr val="00A8F7"/>
              </a:buClr>
            </a:pPr>
            <a:r>
              <a:rPr lang="en-US" sz="800" b="1" dirty="0">
                <a:solidFill>
                  <a:srgbClr val="FFFFFF"/>
                </a:solidFill>
              </a:rPr>
              <a:t>EDI</a:t>
            </a:r>
          </a:p>
        </p:txBody>
      </p:sp>
      <p:pic>
        <p:nvPicPr>
          <p:cNvPr id="141"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2405" y="2148881"/>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42" name="TextBox 141"/>
          <p:cNvSpPr txBox="1"/>
          <p:nvPr/>
        </p:nvSpPr>
        <p:spPr>
          <a:xfrm>
            <a:off x="1705928" y="2098505"/>
            <a:ext cx="659580" cy="338542"/>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600" dirty="0">
                <a:solidFill>
                  <a:srgbClr val="000000"/>
                </a:solidFill>
              </a:rPr>
              <a:t>B2B</a:t>
            </a:r>
          </a:p>
        </p:txBody>
      </p:sp>
      <p:pic>
        <p:nvPicPr>
          <p:cNvPr id="150"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219" y="4397933"/>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51" name="TextBox 150"/>
          <p:cNvSpPr txBox="1"/>
          <p:nvPr/>
        </p:nvSpPr>
        <p:spPr>
          <a:xfrm>
            <a:off x="713788" y="4409552"/>
            <a:ext cx="2327654" cy="246221"/>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000" dirty="0">
                <a:solidFill>
                  <a:srgbClr val="000000"/>
                </a:solidFill>
              </a:rPr>
              <a:t>15 Million Transactions a day</a:t>
            </a:r>
          </a:p>
        </p:txBody>
      </p:sp>
      <p:pic>
        <p:nvPicPr>
          <p:cNvPr id="152"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9444" y="4397933"/>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53" name="TextBox 152"/>
          <p:cNvSpPr txBox="1"/>
          <p:nvPr/>
        </p:nvSpPr>
        <p:spPr>
          <a:xfrm>
            <a:off x="2938258" y="4409552"/>
            <a:ext cx="2151888" cy="246221"/>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000" dirty="0">
                <a:solidFill>
                  <a:srgbClr val="000000"/>
                </a:solidFill>
              </a:rPr>
              <a:t>8 Million Eligibility Inquiry a day</a:t>
            </a:r>
          </a:p>
        </p:txBody>
      </p:sp>
      <p:pic>
        <p:nvPicPr>
          <p:cNvPr id="154"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07596" y="4397933"/>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55" name="TextBox 154"/>
          <p:cNvSpPr txBox="1"/>
          <p:nvPr/>
        </p:nvSpPr>
        <p:spPr>
          <a:xfrm>
            <a:off x="5107921" y="4409552"/>
            <a:ext cx="1619818" cy="246221"/>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000" dirty="0">
                <a:solidFill>
                  <a:srgbClr val="000000"/>
                </a:solidFill>
              </a:rPr>
              <a:t>3 Million Claims a day</a:t>
            </a:r>
          </a:p>
        </p:txBody>
      </p:sp>
      <p:pic>
        <p:nvPicPr>
          <p:cNvPr id="156" name="Picture 2" descr="C:\Users\lbutte2\Documents\Lee's Files\Provider Experience\Knowledge Base\UHG Standard\Print_Digital_Icons_PNG\UHG_Documents_UI_Nav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82962" y="4397933"/>
            <a:ext cx="269451" cy="269451"/>
          </a:xfrm>
          <a:prstGeom prst="rect">
            <a:avLst/>
          </a:prstGeom>
          <a:noFill/>
          <a:extLst>
            <a:ext uri="{909E8E84-426E-40DD-AFC4-6F175D3DCCD1}">
              <a14:hiddenFill xmlns:a14="http://schemas.microsoft.com/office/drawing/2010/main">
                <a:solidFill>
                  <a:srgbClr val="FFFFFF"/>
                </a:solidFill>
              </a14:hiddenFill>
            </a:ext>
          </a:extLst>
        </p:spPr>
      </p:pic>
      <p:sp>
        <p:nvSpPr>
          <p:cNvPr id="157" name="TextBox 156"/>
          <p:cNvSpPr txBox="1"/>
          <p:nvPr/>
        </p:nvSpPr>
        <p:spPr>
          <a:xfrm>
            <a:off x="6690218" y="4409552"/>
            <a:ext cx="2425099" cy="246221"/>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1000" dirty="0">
                <a:solidFill>
                  <a:srgbClr val="000000"/>
                </a:solidFill>
              </a:rPr>
              <a:t>1 Million Claims Status Check a day</a:t>
            </a:r>
          </a:p>
        </p:txBody>
      </p:sp>
      <p:sp>
        <p:nvSpPr>
          <p:cNvPr id="100" name="TextBox 99"/>
          <p:cNvSpPr txBox="1"/>
          <p:nvPr/>
        </p:nvSpPr>
        <p:spPr>
          <a:xfrm>
            <a:off x="4046298" y="1697466"/>
            <a:ext cx="354179" cy="219288"/>
          </a:xfrm>
          <a:prstGeom prst="rect">
            <a:avLst/>
          </a:prstGeom>
          <a:noFill/>
        </p:spPr>
        <p:txBody>
          <a:bodyPr wrap="none" lIns="91428" tIns="45714" rIns="91428" bIns="45714" rtlCol="0">
            <a:spAutoFit/>
          </a:bodyPr>
          <a:lstStyle/>
          <a:p>
            <a:pPr algn="ctr">
              <a:buClr>
                <a:srgbClr val="00A8F7"/>
              </a:buClr>
            </a:pPr>
            <a:r>
              <a:rPr lang="en-US" sz="800" b="1" i="1" dirty="0">
                <a:solidFill>
                  <a:srgbClr val="00B0F0"/>
                </a:solidFill>
              </a:rPr>
              <a:t>MQ</a:t>
            </a:r>
          </a:p>
        </p:txBody>
      </p:sp>
      <p:pic>
        <p:nvPicPr>
          <p:cNvPr id="101" name="Picture 10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869925" y="1639063"/>
            <a:ext cx="316873" cy="316873"/>
          </a:xfrm>
          <a:prstGeom prst="rect">
            <a:avLst/>
          </a:prstGeom>
        </p:spPr>
      </p:pic>
      <p:sp>
        <p:nvSpPr>
          <p:cNvPr id="99" name="TextBox 98"/>
          <p:cNvSpPr txBox="1"/>
          <p:nvPr/>
        </p:nvSpPr>
        <p:spPr>
          <a:xfrm>
            <a:off x="1370181" y="4258096"/>
            <a:ext cx="1292525" cy="215431"/>
          </a:xfrm>
          <a:prstGeom prst="rect">
            <a:avLst/>
          </a:prstGeom>
          <a:noFill/>
        </p:spPr>
        <p:txBody>
          <a:bodyPr wrap="square" lIns="91428" tIns="45714" rIns="91428" bIns="45714" rtlCol="0">
            <a:spAutoFit/>
          </a:bodyPr>
          <a:lstStyle>
            <a:defPPr>
              <a:defRPr lang="en-US"/>
            </a:defPPr>
            <a:lvl1pPr algn="ctr">
              <a:buClr>
                <a:srgbClr val="00A8F7"/>
              </a:buClr>
              <a:defRPr sz="700" b="1" i="1">
                <a:solidFill>
                  <a:srgbClr val="00B0F0"/>
                </a:solidFill>
              </a:defRPr>
            </a:lvl1pPr>
          </a:lstStyle>
          <a:p>
            <a:r>
              <a:rPr lang="en-US" sz="800" dirty="0">
                <a:solidFill>
                  <a:srgbClr val="0070C0"/>
                </a:solidFill>
              </a:rPr>
              <a:t>* Denotes HCP Data</a:t>
            </a:r>
          </a:p>
        </p:txBody>
      </p:sp>
      <p:sp>
        <p:nvSpPr>
          <p:cNvPr id="102" name="Rectangle 101"/>
          <p:cNvSpPr/>
          <p:nvPr/>
        </p:nvSpPr>
        <p:spPr>
          <a:xfrm>
            <a:off x="437149" y="902360"/>
            <a:ext cx="8645355" cy="3825815"/>
          </a:xfrm>
          <a:prstGeom prst="rect">
            <a:avLst/>
          </a:prstGeom>
          <a:no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39929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620000" y="4788640"/>
            <a:ext cx="1066800" cy="125885"/>
          </a:xfrm>
        </p:spPr>
        <p:txBody>
          <a:bodyPr/>
          <a:lstStyle/>
          <a:p>
            <a:fld id="{90F9BDA0-AF0E-4BA8-B742-3B9C92A3E6FE}" type="slidenum">
              <a:rPr lang="en-US" smtClean="0">
                <a:solidFill>
                  <a:srgbClr val="8C9599"/>
                </a:solidFill>
              </a:rPr>
              <a:pPr/>
              <a:t>7</a:t>
            </a:fld>
            <a:endParaRPr lang="en-US" dirty="0">
              <a:solidFill>
                <a:srgbClr val="8C9599"/>
              </a:solidFill>
            </a:endParaRPr>
          </a:p>
        </p:txBody>
      </p:sp>
      <p:sp>
        <p:nvSpPr>
          <p:cNvPr id="5" name="Title 4"/>
          <p:cNvSpPr>
            <a:spLocks noGrp="1"/>
          </p:cNvSpPr>
          <p:nvPr>
            <p:ph type="title"/>
          </p:nvPr>
        </p:nvSpPr>
        <p:spPr/>
        <p:txBody>
          <a:bodyPr/>
          <a:lstStyle/>
          <a:p>
            <a:r>
              <a:rPr lang="en-US" dirty="0"/>
              <a:t>Enterprise EDI Vision and Mission </a:t>
            </a:r>
          </a:p>
        </p:txBody>
      </p:sp>
      <p:sp>
        <p:nvSpPr>
          <p:cNvPr id="6" name="Freeform 5"/>
          <p:cNvSpPr/>
          <p:nvPr/>
        </p:nvSpPr>
        <p:spPr>
          <a:xfrm>
            <a:off x="423010" y="2527111"/>
            <a:ext cx="8540879" cy="2261522"/>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gradFill flip="none" rotWithShape="1">
            <a:gsLst>
              <a:gs pos="0">
                <a:srgbClr val="D0D0CE"/>
              </a:gs>
              <a:gs pos="50000">
                <a:schemeClr val="bg1">
                  <a:lumMod val="95000"/>
                </a:schemeClr>
              </a:gs>
              <a:gs pos="100000">
                <a:schemeClr val="lt1">
                  <a:shade val="100000"/>
                  <a:satMod val="115000"/>
                </a:schemeClr>
              </a:gs>
            </a:gsLst>
            <a:lin ang="0" scaled="1"/>
            <a:tileRect/>
          </a:gradFill>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vert270" wrap="square" lIns="60960" tIns="60960" rIns="60960" bIns="60960" numCol="1" spcCol="1270" anchor="t" anchorCtr="0">
            <a:noAutofit/>
          </a:bodyPr>
          <a:lstStyle/>
          <a:p>
            <a:pPr algn="ctr" defTabSz="711200">
              <a:lnSpc>
                <a:spcPct val="90000"/>
              </a:lnSpc>
              <a:spcBef>
                <a:spcPct val="0"/>
              </a:spcBef>
              <a:spcAft>
                <a:spcPct val="35000"/>
              </a:spcAft>
            </a:pPr>
            <a:r>
              <a:rPr lang="en-US" sz="1200" b="1" dirty="0">
                <a:solidFill>
                  <a:srgbClr val="8C9599"/>
                </a:solidFill>
                <a:cs typeface="Calibri" panose="020F0502020204030204" pitchFamily="34" charset="0"/>
              </a:rPr>
              <a:t>O U R  M I S S I O N</a:t>
            </a:r>
            <a:endParaRPr lang="en-US" sz="1200" dirty="0">
              <a:solidFill>
                <a:srgbClr val="8C9599"/>
              </a:solidFill>
              <a:cs typeface="Calibri" panose="020F0502020204030204" pitchFamily="34" charset="0"/>
            </a:endParaRPr>
          </a:p>
        </p:txBody>
      </p:sp>
      <p:sp>
        <p:nvSpPr>
          <p:cNvPr id="7" name="Freeform 6"/>
          <p:cNvSpPr/>
          <p:nvPr/>
        </p:nvSpPr>
        <p:spPr>
          <a:xfrm>
            <a:off x="423010" y="887242"/>
            <a:ext cx="8540879" cy="1587018"/>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gradFill flip="none" rotWithShape="1">
            <a:gsLst>
              <a:gs pos="0">
                <a:srgbClr val="D0D0CE"/>
              </a:gs>
              <a:gs pos="50000">
                <a:schemeClr val="bg1">
                  <a:lumMod val="95000"/>
                </a:schemeClr>
              </a:gs>
              <a:gs pos="100000">
                <a:schemeClr val="lt1">
                  <a:shade val="100000"/>
                  <a:satMod val="115000"/>
                </a:schemeClr>
              </a:gs>
            </a:gsLst>
            <a:lin ang="0" scaled="1"/>
            <a:tileRect/>
          </a:gradFill>
          <a:ln w="9525">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vert270" wrap="square" lIns="60960" tIns="60960" rIns="60960" bIns="60960" numCol="1" spcCol="1270" anchor="t" anchorCtr="0">
            <a:noAutofit/>
          </a:bodyPr>
          <a:lstStyle/>
          <a:p>
            <a:pPr algn="ctr" defTabSz="711200">
              <a:lnSpc>
                <a:spcPct val="90000"/>
              </a:lnSpc>
              <a:spcBef>
                <a:spcPct val="0"/>
              </a:spcBef>
              <a:spcAft>
                <a:spcPct val="35000"/>
              </a:spcAft>
            </a:pPr>
            <a:r>
              <a:rPr lang="en-US" sz="1200" b="1" dirty="0">
                <a:solidFill>
                  <a:srgbClr val="8C9599"/>
                </a:solidFill>
                <a:cs typeface="Calibri" panose="020F0502020204030204" pitchFamily="34" charset="0"/>
              </a:rPr>
              <a:t>O U R  V I S I O N</a:t>
            </a:r>
            <a:endParaRPr lang="en-US" sz="1200" dirty="0">
              <a:solidFill>
                <a:srgbClr val="8C9599"/>
              </a:solidFill>
              <a:cs typeface="Calibri" panose="020F0502020204030204" pitchFamily="34" charset="0"/>
            </a:endParaRPr>
          </a:p>
        </p:txBody>
      </p:sp>
      <p:sp>
        <p:nvSpPr>
          <p:cNvPr id="8" name="Freeform 7"/>
          <p:cNvSpPr/>
          <p:nvPr/>
        </p:nvSpPr>
        <p:spPr>
          <a:xfrm>
            <a:off x="676781" y="2591274"/>
            <a:ext cx="2604302" cy="2139393"/>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60" tIns="60960" rIns="60960" bIns="60960" numCol="1" spcCol="1270" anchor="t" anchorCtr="0">
            <a:noAutofit/>
          </a:bodyPr>
          <a:lstStyle/>
          <a:p>
            <a:pPr defTabSz="711200">
              <a:lnSpc>
                <a:spcPct val="90000"/>
              </a:lnSpc>
              <a:spcBef>
                <a:spcPct val="0"/>
              </a:spcBef>
              <a:spcAft>
                <a:spcPct val="35000"/>
              </a:spcAft>
            </a:pPr>
            <a:r>
              <a:rPr lang="en-US" sz="1100" b="1" dirty="0">
                <a:solidFill>
                  <a:srgbClr val="000000"/>
                </a:solidFill>
                <a:cs typeface="Calibri" panose="020F0502020204030204" pitchFamily="34" charset="0"/>
              </a:rPr>
              <a:t>TECHNOLOGY MODERNIZATION</a:t>
            </a:r>
            <a:endParaRPr lang="en-US" sz="1100" dirty="0">
              <a:solidFill>
                <a:srgbClr val="000000"/>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Reduce TCO through modernization (OSFI)</a:t>
            </a:r>
          </a:p>
          <a:p>
            <a:pPr marL="0" lvl="1" defTabSz="533400">
              <a:lnSpc>
                <a:spcPct val="90000"/>
              </a:lnSpc>
              <a:spcBef>
                <a:spcPct val="0"/>
              </a:spcBef>
              <a:spcAft>
                <a:spcPct val="15000"/>
              </a:spcAft>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EDI dashboards to monitor &amp; track application health.</a:t>
            </a:r>
          </a:p>
          <a:p>
            <a:pPr marL="0" lvl="1" defTabSz="533400">
              <a:lnSpc>
                <a:spcPct val="90000"/>
              </a:lnSpc>
              <a:spcBef>
                <a:spcPct val="0"/>
              </a:spcBef>
              <a:spcAft>
                <a:spcPct val="15000"/>
              </a:spcAft>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EDI 360 data to harvest EDI data, stream and predictive analytics utilizing AI/ML</a:t>
            </a:r>
          </a:p>
          <a:p>
            <a:pPr marL="0" lvl="1" defTabSz="533400">
              <a:lnSpc>
                <a:spcPct val="90000"/>
              </a:lnSpc>
              <a:spcBef>
                <a:spcPct val="0"/>
              </a:spcBef>
              <a:spcAft>
                <a:spcPct val="15000"/>
              </a:spcAft>
            </a:pPr>
            <a:r>
              <a:rPr lang="en-US" sz="1000" dirty="0">
                <a:solidFill>
                  <a:srgbClr val="8C9599"/>
                </a:solidFill>
                <a:cs typeface="Calibri" panose="020F0502020204030204" pitchFamily="34" charset="0"/>
              </a:rPr>
              <a:t> </a:t>
            </a: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Utilize emerging tech (Blockchain, Serverless etc) </a:t>
            </a:r>
          </a:p>
        </p:txBody>
      </p:sp>
      <p:sp>
        <p:nvSpPr>
          <p:cNvPr id="9" name="Freeform 8"/>
          <p:cNvSpPr/>
          <p:nvPr/>
        </p:nvSpPr>
        <p:spPr>
          <a:xfrm>
            <a:off x="3321178" y="2591275"/>
            <a:ext cx="2786000" cy="2139392"/>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60" tIns="60960" rIns="60960" bIns="60960" numCol="1" spcCol="1270" anchor="t" anchorCtr="0">
            <a:noAutofit/>
          </a:bodyPr>
          <a:lstStyle/>
          <a:p>
            <a:pPr defTabSz="711200">
              <a:lnSpc>
                <a:spcPct val="90000"/>
              </a:lnSpc>
              <a:spcBef>
                <a:spcPct val="0"/>
              </a:spcBef>
              <a:spcAft>
                <a:spcPct val="35000"/>
              </a:spcAft>
            </a:pPr>
            <a:r>
              <a:rPr lang="en-US" sz="1100" b="1" dirty="0">
                <a:solidFill>
                  <a:srgbClr val="000000"/>
                </a:solidFill>
                <a:cs typeface="Calibri" panose="020F0502020204030204" pitchFamily="34" charset="0"/>
              </a:rPr>
              <a:t>PROCESS SIMPLIFICATION &amp; AUTOMATION</a:t>
            </a:r>
            <a:endParaRPr lang="en-US" sz="1100" dirty="0">
              <a:solidFill>
                <a:srgbClr val="000000"/>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Reduce provider phone calls</a:t>
            </a:r>
          </a:p>
          <a:p>
            <a:pPr marL="0" lvl="1" defTabSz="533400">
              <a:lnSpc>
                <a:spcPct val="90000"/>
              </a:lnSpc>
              <a:spcBef>
                <a:spcPct val="0"/>
              </a:spcBef>
              <a:spcAft>
                <a:spcPct val="15000"/>
              </a:spcAft>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Increase EDI Adoption to automate transaction processing</a:t>
            </a:r>
          </a:p>
          <a:p>
            <a:pPr marL="284163"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Extended X12 to provide additional data.  </a:t>
            </a:r>
          </a:p>
          <a:p>
            <a:pPr marL="284163"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Enhanced existing X12 provides more critical patient &amp; payment data</a:t>
            </a:r>
          </a:p>
          <a:p>
            <a:pPr marL="114300" lvl="1" indent="-114300" defTabSz="533400">
              <a:lnSpc>
                <a:spcPct val="90000"/>
              </a:lnSpc>
              <a:spcBef>
                <a:spcPct val="0"/>
              </a:spcBef>
              <a:spcAft>
                <a:spcPct val="15000"/>
              </a:spcAft>
              <a:buFontTx/>
              <a:buChar char="••"/>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Chat-Bots for business operations use.</a:t>
            </a:r>
          </a:p>
          <a:p>
            <a:pPr marL="114300" lvl="1" indent="-114300" defTabSz="533400">
              <a:lnSpc>
                <a:spcPct val="90000"/>
              </a:lnSpc>
              <a:spcBef>
                <a:spcPct val="0"/>
              </a:spcBef>
              <a:spcAft>
                <a:spcPct val="15000"/>
              </a:spcAft>
              <a:buFontTx/>
              <a:buChar char="••"/>
            </a:pPr>
            <a:endParaRPr lang="en-US" sz="1000" dirty="0">
              <a:solidFill>
                <a:srgbClr val="8C9599"/>
              </a:solidFill>
              <a:cs typeface="Calibri" panose="020F0502020204030204" pitchFamily="34" charset="0"/>
            </a:endParaRPr>
          </a:p>
        </p:txBody>
      </p:sp>
      <p:sp>
        <p:nvSpPr>
          <p:cNvPr id="10" name="Freeform 9"/>
          <p:cNvSpPr/>
          <p:nvPr/>
        </p:nvSpPr>
        <p:spPr>
          <a:xfrm>
            <a:off x="6139590" y="2583591"/>
            <a:ext cx="2801247" cy="2147076"/>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60" tIns="60960" rIns="60960" bIns="60960" numCol="1" spcCol="1270" anchor="t" anchorCtr="0">
            <a:noAutofit/>
          </a:bodyPr>
          <a:lstStyle/>
          <a:p>
            <a:pPr defTabSz="711200">
              <a:lnSpc>
                <a:spcPct val="90000"/>
              </a:lnSpc>
              <a:spcBef>
                <a:spcPct val="0"/>
              </a:spcBef>
              <a:spcAft>
                <a:spcPct val="35000"/>
              </a:spcAft>
            </a:pPr>
            <a:r>
              <a:rPr lang="en-US" sz="1100" b="1" dirty="0">
                <a:solidFill>
                  <a:srgbClr val="000000"/>
                </a:solidFill>
                <a:cs typeface="Calibri" panose="020F0502020204030204" pitchFamily="34" charset="0"/>
              </a:rPr>
              <a:t>ENHANCED SERVICE &amp; DATA QUALITY</a:t>
            </a:r>
            <a:endParaRPr lang="en-US" sz="1100" dirty="0">
              <a:solidFill>
                <a:srgbClr val="000000"/>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EDI Transaction Success Rate of 99% for 270/271 (97.44%) &amp; 276/277 (93.44%)</a:t>
            </a:r>
          </a:p>
          <a:p>
            <a:pPr marL="114300" lvl="1" indent="-114300" defTabSz="533400">
              <a:lnSpc>
                <a:spcPct val="90000"/>
              </a:lnSpc>
              <a:spcBef>
                <a:spcPct val="0"/>
              </a:spcBef>
              <a:spcAft>
                <a:spcPct val="15000"/>
              </a:spcAft>
              <a:buFontTx/>
              <a:buChar char="••"/>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HIPAA Compliance Rate of 99% for 270/271 (98.64%) &amp; 276/277 (98.29%)</a:t>
            </a:r>
          </a:p>
          <a:p>
            <a:pPr marL="114300" lvl="1" indent="-114300" defTabSz="533400">
              <a:lnSpc>
                <a:spcPct val="90000"/>
              </a:lnSpc>
              <a:spcBef>
                <a:spcPct val="0"/>
              </a:spcBef>
              <a:spcAft>
                <a:spcPct val="15000"/>
              </a:spcAft>
              <a:buFontTx/>
              <a:buChar char="••"/>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EDI Claim rejection rate &lt; 0.4% (0.17%)</a:t>
            </a:r>
          </a:p>
          <a:p>
            <a:pPr marL="0" lvl="1" defTabSz="533400">
              <a:lnSpc>
                <a:spcPct val="90000"/>
              </a:lnSpc>
              <a:spcBef>
                <a:spcPct val="0"/>
              </a:spcBef>
              <a:spcAft>
                <a:spcPct val="15000"/>
              </a:spcAft>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Raw error rate reduction</a:t>
            </a:r>
          </a:p>
          <a:p>
            <a:pPr marL="0" lvl="1" defTabSz="533400">
              <a:lnSpc>
                <a:spcPct val="90000"/>
              </a:lnSpc>
              <a:spcBef>
                <a:spcPct val="0"/>
              </a:spcBef>
              <a:spcAft>
                <a:spcPct val="15000"/>
              </a:spcAft>
            </a:pPr>
            <a:endParaRPr lang="en-US" sz="1000" dirty="0">
              <a:solidFill>
                <a:srgbClr val="8C9599"/>
              </a:solidFill>
              <a:cs typeface="Calibri" panose="020F0502020204030204" pitchFamily="34" charset="0"/>
            </a:endParaRPr>
          </a:p>
          <a:p>
            <a:pPr marL="114300" lvl="1" indent="-114300" defTabSz="533400">
              <a:lnSpc>
                <a:spcPct val="90000"/>
              </a:lnSpc>
              <a:spcBef>
                <a:spcPct val="0"/>
              </a:spcBef>
              <a:spcAft>
                <a:spcPct val="15000"/>
              </a:spcAft>
              <a:buFontTx/>
              <a:buChar char="••"/>
            </a:pPr>
            <a:r>
              <a:rPr lang="en-US" sz="1000" dirty="0">
                <a:solidFill>
                  <a:srgbClr val="8C9599"/>
                </a:solidFill>
                <a:cs typeface="Calibri" panose="020F0502020204030204" pitchFamily="34" charset="0"/>
              </a:rPr>
              <a:t>Data consistency (Link portals, PMS, Trading partner &amp; Clearing house)</a:t>
            </a:r>
          </a:p>
        </p:txBody>
      </p:sp>
      <p:sp>
        <p:nvSpPr>
          <p:cNvPr id="11" name="Freeform 10"/>
          <p:cNvSpPr/>
          <p:nvPr/>
        </p:nvSpPr>
        <p:spPr>
          <a:xfrm>
            <a:off x="730119" y="940092"/>
            <a:ext cx="8129862" cy="1472695"/>
          </a:xfrm>
          <a:custGeom>
            <a:avLst/>
            <a:gdLst>
              <a:gd name="connsiteX0" fmla="*/ 0 w 2871564"/>
              <a:gd name="connsiteY0" fmla="*/ 0 h 1722938"/>
              <a:gd name="connsiteX1" fmla="*/ 2871564 w 2871564"/>
              <a:gd name="connsiteY1" fmla="*/ 0 h 1722938"/>
              <a:gd name="connsiteX2" fmla="*/ 2871564 w 2871564"/>
              <a:gd name="connsiteY2" fmla="*/ 1722938 h 1722938"/>
              <a:gd name="connsiteX3" fmla="*/ 0 w 2871564"/>
              <a:gd name="connsiteY3" fmla="*/ 1722938 h 1722938"/>
              <a:gd name="connsiteX4" fmla="*/ 0 w 2871564"/>
              <a:gd name="connsiteY4" fmla="*/ 0 h 1722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564" h="1722938">
                <a:moveTo>
                  <a:pt x="0" y="0"/>
                </a:moveTo>
                <a:lnTo>
                  <a:pt x="2871564" y="0"/>
                </a:lnTo>
                <a:lnTo>
                  <a:pt x="2871564" y="1722938"/>
                </a:lnTo>
                <a:lnTo>
                  <a:pt x="0" y="1722938"/>
                </a:lnTo>
                <a:lnTo>
                  <a:pt x="0" y="0"/>
                </a:lnTo>
                <a:close/>
              </a:path>
            </a:pathLst>
          </a:custGeom>
          <a:ln w="6350">
            <a:solidFill>
              <a:srgbClr val="0070C0"/>
            </a:solidFill>
          </a:ln>
        </p:spPr>
        <p:style>
          <a:lnRef idx="2">
            <a:schemeClr val="accent6"/>
          </a:lnRef>
          <a:fillRef idx="1">
            <a:schemeClr val="lt1"/>
          </a:fillRef>
          <a:effectRef idx="0">
            <a:schemeClr val="accent6"/>
          </a:effectRef>
          <a:fontRef idx="minor">
            <a:schemeClr val="dk1"/>
          </a:fontRef>
        </p:style>
        <p:txBody>
          <a:bodyPr spcFirstLastPara="0" vert="horz" wrap="square" lIns="60960" tIns="60960" rIns="60960" bIns="60960" numCol="1" spcCol="1270" anchor="t" anchorCtr="0">
            <a:noAutofit/>
          </a:bodyPr>
          <a:lstStyle/>
          <a:p>
            <a:pPr defTabSz="711200">
              <a:lnSpc>
                <a:spcPct val="90000"/>
              </a:lnSpc>
              <a:spcBef>
                <a:spcPct val="0"/>
              </a:spcBef>
              <a:spcAft>
                <a:spcPct val="35000"/>
              </a:spcAft>
            </a:pPr>
            <a:r>
              <a:rPr lang="en-US" sz="1100" b="1" dirty="0">
                <a:solidFill>
                  <a:srgbClr val="000000"/>
                </a:solidFill>
                <a:cs typeface="Calibri" panose="020F0502020204030204" pitchFamily="34" charset="0"/>
              </a:rPr>
              <a:t>STATE OF ART MODERN ENTERPRISE EDI</a:t>
            </a:r>
            <a:endParaRPr lang="en-US" sz="1100" dirty="0">
              <a:solidFill>
                <a:srgbClr val="000000"/>
              </a:solidFill>
              <a:cs typeface="Calibri" panose="020F0502020204030204" pitchFamily="34" charset="0"/>
            </a:endParaRPr>
          </a:p>
          <a:p>
            <a:pPr defTabSz="914400" fontAlgn="base">
              <a:spcBef>
                <a:spcPts val="300"/>
              </a:spcBef>
              <a:spcAft>
                <a:spcPct val="0"/>
              </a:spcAft>
            </a:pPr>
            <a:r>
              <a:rPr lang="en-US" sz="1000" i="1" dirty="0">
                <a:solidFill>
                  <a:srgbClr val="8C9599"/>
                </a:solidFill>
                <a:cs typeface="Calibri" panose="020F0502020204030204" pitchFamily="34" charset="0"/>
              </a:rPr>
              <a:t>“Enable best-in class healthcare data integration experience  between provider, clearing house and payer through enterprise EDI HIPAA compliant  services by providing simplified, streamlined, standardized and adaptive process to integrate Trading partner data via modernized EDI platform ”.</a:t>
            </a:r>
            <a:endParaRPr lang="en-US" sz="1000" dirty="0">
              <a:solidFill>
                <a:srgbClr val="122377">
                  <a:lumMod val="75000"/>
                </a:srgbClr>
              </a:solidFill>
            </a:endParaRPr>
          </a:p>
          <a:p>
            <a:pPr marL="171450" indent="-171450" defTabSz="914400" fontAlgn="base">
              <a:spcBef>
                <a:spcPts val="300"/>
              </a:spcBef>
              <a:spcAft>
                <a:spcPct val="0"/>
              </a:spcAft>
              <a:buFont typeface="Arial" panose="020B0604020202020204" pitchFamily="34" charset="0"/>
              <a:buChar char="•"/>
            </a:pPr>
            <a:endParaRPr lang="en-US" sz="1000" dirty="0">
              <a:solidFill>
                <a:srgbClr val="122377">
                  <a:lumMod val="75000"/>
                </a:srgbClr>
              </a:solidFill>
            </a:endParaRPr>
          </a:p>
          <a:p>
            <a:pPr marL="171450" indent="-171450" defTabSz="914400" fontAlgn="base">
              <a:spcBef>
                <a:spcPts val="300"/>
              </a:spcBef>
              <a:spcAft>
                <a:spcPct val="0"/>
              </a:spcAft>
              <a:buFont typeface="Arial" panose="020B0604020202020204" pitchFamily="34" charset="0"/>
              <a:buChar char="•"/>
            </a:pPr>
            <a:r>
              <a:rPr lang="en-US" sz="1000" dirty="0">
                <a:solidFill>
                  <a:srgbClr val="122377">
                    <a:lumMod val="75000"/>
                  </a:srgbClr>
                </a:solidFill>
              </a:rPr>
              <a:t>Modern EDI platform creates strong </a:t>
            </a:r>
            <a:r>
              <a:rPr lang="en-US" sz="1000" dirty="0">
                <a:solidFill>
                  <a:srgbClr val="003DA1"/>
                </a:solidFill>
              </a:rPr>
              <a:t>controls</a:t>
            </a:r>
            <a:r>
              <a:rPr lang="en-US" sz="1000" dirty="0">
                <a:solidFill>
                  <a:srgbClr val="122377">
                    <a:lumMod val="75000"/>
                  </a:srgbClr>
                </a:solidFill>
              </a:rPr>
              <a:t>, processing </a:t>
            </a:r>
            <a:r>
              <a:rPr lang="en-US" sz="1000" dirty="0">
                <a:solidFill>
                  <a:srgbClr val="003DA1"/>
                </a:solidFill>
              </a:rPr>
              <a:t>efficiency</a:t>
            </a:r>
            <a:r>
              <a:rPr lang="en-US" sz="1000" dirty="0">
                <a:solidFill>
                  <a:srgbClr val="122377">
                    <a:lumMod val="75000"/>
                  </a:srgbClr>
                </a:solidFill>
              </a:rPr>
              <a:t>, and </a:t>
            </a:r>
            <a:r>
              <a:rPr lang="en-US" sz="1000" dirty="0">
                <a:solidFill>
                  <a:srgbClr val="003DA1"/>
                </a:solidFill>
              </a:rPr>
              <a:t>greater</a:t>
            </a:r>
            <a:r>
              <a:rPr lang="en-US" sz="1000" dirty="0">
                <a:solidFill>
                  <a:srgbClr val="122377">
                    <a:lumMod val="75000"/>
                  </a:srgbClr>
                </a:solidFill>
              </a:rPr>
              <a:t> </a:t>
            </a:r>
            <a:r>
              <a:rPr lang="en-US" sz="1000" dirty="0">
                <a:solidFill>
                  <a:srgbClr val="003DA1"/>
                </a:solidFill>
              </a:rPr>
              <a:t>availability</a:t>
            </a:r>
            <a:r>
              <a:rPr lang="en-US" sz="1000" dirty="0">
                <a:solidFill>
                  <a:srgbClr val="122377">
                    <a:lumMod val="75000"/>
                  </a:srgbClr>
                </a:solidFill>
              </a:rPr>
              <a:t> of reliable </a:t>
            </a:r>
            <a:r>
              <a:rPr lang="en-US" sz="1000" dirty="0">
                <a:solidFill>
                  <a:srgbClr val="003DA1"/>
                </a:solidFill>
              </a:rPr>
              <a:t>individual EDI products.</a:t>
            </a:r>
          </a:p>
          <a:p>
            <a:pPr marL="171450" indent="-171450" defTabSz="914400" fontAlgn="base">
              <a:spcBef>
                <a:spcPts val="300"/>
              </a:spcBef>
              <a:spcAft>
                <a:spcPct val="0"/>
              </a:spcAft>
              <a:buFont typeface="Arial" panose="020B0604020202020204" pitchFamily="34" charset="0"/>
              <a:buChar char="•"/>
            </a:pPr>
            <a:r>
              <a:rPr lang="en-US" sz="1000" dirty="0">
                <a:solidFill>
                  <a:srgbClr val="122377">
                    <a:lumMod val="75000"/>
                  </a:srgbClr>
                </a:solidFill>
                <a:cs typeface="Calibri" panose="020F0502020204030204" pitchFamily="34" charset="0"/>
              </a:rPr>
              <a:t>Adopts modern technologies and partners with organization’s strategic assets like HCP (C360, Claims360), PES (</a:t>
            </a:r>
            <a:r>
              <a:rPr lang="en-US" sz="1000" dirty="0" err="1">
                <a:solidFill>
                  <a:srgbClr val="122377">
                    <a:lumMod val="75000"/>
                  </a:srgbClr>
                </a:solidFill>
                <a:cs typeface="Calibri" panose="020F0502020204030204" pitchFamily="34" charset="0"/>
              </a:rPr>
              <a:t>BDPaaS</a:t>
            </a:r>
            <a:r>
              <a:rPr lang="en-US" sz="1000" dirty="0">
                <a:solidFill>
                  <a:srgbClr val="122377">
                    <a:lumMod val="75000"/>
                  </a:srgbClr>
                </a:solidFill>
                <a:cs typeface="Calibri" panose="020F0502020204030204" pitchFamily="34" charset="0"/>
              </a:rPr>
              <a:t>)</a:t>
            </a:r>
          </a:p>
          <a:p>
            <a:pPr marL="171450" indent="-171450" defTabSz="914400" fontAlgn="base">
              <a:spcBef>
                <a:spcPts val="300"/>
              </a:spcBef>
              <a:spcAft>
                <a:spcPct val="0"/>
              </a:spcAft>
              <a:buFont typeface="Arial" panose="020B0604020202020204" pitchFamily="34" charset="0"/>
              <a:buChar char="•"/>
            </a:pPr>
            <a:endParaRPr lang="en-US" sz="1000" dirty="0">
              <a:solidFill>
                <a:srgbClr val="122377">
                  <a:lumMod val="75000"/>
                </a:srgbClr>
              </a:solidFill>
              <a:cs typeface="Calibri" panose="020F0502020204030204" pitchFamily="34" charset="0"/>
            </a:endParaRPr>
          </a:p>
        </p:txBody>
      </p:sp>
    </p:spTree>
    <p:extLst>
      <p:ext uri="{BB962C8B-B14F-4D97-AF65-F5344CB8AC3E}">
        <p14:creationId xmlns:p14="http://schemas.microsoft.com/office/powerpoint/2010/main" val="4743198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0F9BDA0-AF0E-4BA8-B742-3B9C92A3E6FE}" type="slidenum">
              <a:rPr lang="en-US" smtClean="0">
                <a:solidFill>
                  <a:srgbClr val="8C9599"/>
                </a:solidFill>
              </a:rPr>
              <a:pPr/>
              <a:t>8</a:t>
            </a:fld>
            <a:endParaRPr lang="en-US" dirty="0">
              <a:solidFill>
                <a:srgbClr val="8C9599"/>
              </a:solidFill>
            </a:endParaRPr>
          </a:p>
        </p:txBody>
      </p:sp>
      <p:sp>
        <p:nvSpPr>
          <p:cNvPr id="8" name="Rectangle 7"/>
          <p:cNvSpPr/>
          <p:nvPr/>
        </p:nvSpPr>
        <p:spPr>
          <a:xfrm>
            <a:off x="0" y="0"/>
            <a:ext cx="9144000" cy="2569176"/>
          </a:xfrm>
          <a:prstGeom prst="rect">
            <a:avLst/>
          </a:prstGeom>
          <a:solidFill>
            <a:srgbClr val="003DA1"/>
          </a:solidFill>
          <a:ln w="9525" cap="flat" cmpd="sng" algn="ctr">
            <a:noFill/>
            <a:prstDash val="solid"/>
          </a:ln>
          <a:effectLst/>
        </p:spPr>
        <p:txBody>
          <a:bodyPr lIns="91436" tIns="45718" rIns="91436" bIns="45718" rtlCol="0" anchor="ctr"/>
          <a:lstStyle/>
          <a:p>
            <a:pPr algn="ctr" defTabSz="914355">
              <a:defRPr/>
            </a:pPr>
            <a:endParaRPr lang="en-US" sz="1350" kern="0" dirty="0">
              <a:solidFill>
                <a:srgbClr val="B4E3FF"/>
              </a:solidFill>
            </a:endParaRPr>
          </a:p>
        </p:txBody>
      </p:sp>
      <p:grpSp>
        <p:nvGrpSpPr>
          <p:cNvPr id="18" name="Group 17"/>
          <p:cNvGrpSpPr/>
          <p:nvPr/>
        </p:nvGrpSpPr>
        <p:grpSpPr>
          <a:xfrm>
            <a:off x="2292873" y="342180"/>
            <a:ext cx="4453996" cy="4453992"/>
            <a:chOff x="1826051" y="672757"/>
            <a:chExt cx="5498760" cy="5498756"/>
          </a:xfrm>
        </p:grpSpPr>
        <p:grpSp>
          <p:nvGrpSpPr>
            <p:cNvPr id="19" name="Group 18"/>
            <p:cNvGrpSpPr/>
            <p:nvPr/>
          </p:nvGrpSpPr>
          <p:grpSpPr>
            <a:xfrm>
              <a:off x="1826051" y="672757"/>
              <a:ext cx="5498760" cy="5498756"/>
              <a:chOff x="1826051" y="672757"/>
              <a:chExt cx="5498760" cy="5498756"/>
            </a:xfrm>
          </p:grpSpPr>
          <p:sp>
            <p:nvSpPr>
              <p:cNvPr id="21" name="Oval 20"/>
              <p:cNvSpPr/>
              <p:nvPr/>
            </p:nvSpPr>
            <p:spPr>
              <a:xfrm>
                <a:off x="1826055" y="672757"/>
                <a:ext cx="5498756" cy="5498756"/>
              </a:xfrm>
              <a:prstGeom prst="ellipse">
                <a:avLst/>
              </a:prstGeom>
              <a:solidFill>
                <a:srgbClr val="00A8F7"/>
              </a:solidFill>
              <a:ln w="9525" cap="flat" cmpd="sng" algn="ctr">
                <a:noFill/>
                <a:prstDash val="solid"/>
              </a:ln>
              <a:effectLst/>
            </p:spPr>
            <p:txBody>
              <a:bodyPr rtlCol="0" anchor="ctr"/>
              <a:lstStyle/>
              <a:p>
                <a:pPr algn="ctr" defTabSz="914355">
                  <a:defRPr/>
                </a:pPr>
                <a:endParaRPr lang="en-US" sz="1350" kern="0" dirty="0">
                  <a:solidFill>
                    <a:srgbClr val="B4E3FF"/>
                  </a:solidFill>
                </a:endParaRPr>
              </a:p>
            </p:txBody>
          </p:sp>
          <p:sp>
            <p:nvSpPr>
              <p:cNvPr id="22" name="Block Arc 21"/>
              <p:cNvSpPr/>
              <p:nvPr/>
            </p:nvSpPr>
            <p:spPr>
              <a:xfrm flipV="1">
                <a:off x="1826051" y="676491"/>
                <a:ext cx="5495125" cy="5491893"/>
              </a:xfrm>
              <a:prstGeom prst="blockArc">
                <a:avLst>
                  <a:gd name="adj1" fmla="val 10800000"/>
                  <a:gd name="adj2" fmla="val 21589490"/>
                  <a:gd name="adj3" fmla="val 8492"/>
                </a:avLst>
              </a:prstGeom>
              <a:solidFill>
                <a:srgbClr val="003DA1"/>
              </a:solidFill>
              <a:ln w="9525"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914355">
                  <a:defRPr/>
                </a:pPr>
                <a:endParaRPr lang="en-US" sz="1350" kern="0" dirty="0">
                  <a:solidFill>
                    <a:srgbClr val="003DA1"/>
                  </a:solidFill>
                </a:endParaRPr>
              </a:p>
            </p:txBody>
          </p:sp>
        </p:grpSp>
        <p:sp>
          <p:nvSpPr>
            <p:cNvPr id="20" name="Oval 19"/>
            <p:cNvSpPr/>
            <p:nvPr/>
          </p:nvSpPr>
          <p:spPr>
            <a:xfrm>
              <a:off x="2292863" y="1146432"/>
              <a:ext cx="4558271" cy="4558271"/>
            </a:xfrm>
            <a:prstGeom prst="ellipse">
              <a:avLst/>
            </a:prstGeom>
            <a:solidFill>
              <a:srgbClr val="FFFFFF"/>
            </a:solidFill>
            <a:ln w="9525" cap="flat" cmpd="sng" algn="ctr">
              <a:noFill/>
              <a:prstDash val="solid"/>
            </a:ln>
            <a:effectLst/>
          </p:spPr>
          <p:txBody>
            <a:bodyPr rtlCol="0" anchor="ctr"/>
            <a:lstStyle/>
            <a:p>
              <a:pPr algn="ctr" defTabSz="914355">
                <a:defRPr/>
              </a:pPr>
              <a:endParaRPr lang="en-US" sz="1350" kern="0" dirty="0">
                <a:solidFill>
                  <a:srgbClr val="B4E3FF"/>
                </a:solidFill>
              </a:endParaRPr>
            </a:p>
          </p:txBody>
        </p:sp>
      </p:grpSp>
      <p:sp>
        <p:nvSpPr>
          <p:cNvPr id="16" name="TextBox 15"/>
          <p:cNvSpPr txBox="1"/>
          <p:nvPr/>
        </p:nvSpPr>
        <p:spPr>
          <a:xfrm>
            <a:off x="2292864" y="2038946"/>
            <a:ext cx="4558272" cy="830993"/>
          </a:xfrm>
          <a:prstGeom prst="rect">
            <a:avLst/>
          </a:prstGeom>
          <a:noFill/>
        </p:spPr>
        <p:txBody>
          <a:bodyPr wrap="square" lIns="91436" tIns="45718" rIns="91436" bIns="45718" rtlCol="0">
            <a:spAutoFit/>
          </a:bodyPr>
          <a:lstStyle/>
          <a:p>
            <a:pPr algn="ctr" defTabSz="914355">
              <a:spcAft>
                <a:spcPts val="400"/>
              </a:spcAft>
              <a:buClr>
                <a:srgbClr val="00A8F7"/>
              </a:buClr>
            </a:pPr>
            <a:r>
              <a:rPr lang="en-US" sz="4800" b="1" dirty="0">
                <a:solidFill>
                  <a:srgbClr val="003DA1"/>
                </a:solidFill>
              </a:rPr>
              <a:t>Thank You!!</a:t>
            </a:r>
          </a:p>
        </p:txBody>
      </p:sp>
    </p:spTree>
    <p:extLst>
      <p:ext uri="{BB962C8B-B14F-4D97-AF65-F5344CB8AC3E}">
        <p14:creationId xmlns:p14="http://schemas.microsoft.com/office/powerpoint/2010/main" val="24309227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xmlns:p14="http://schemas.microsoft.com/office/powerpoint/2010/main">
        <p:fade/>
      </p:transition>
    </mc:Fallback>
  </mc:AlternateContent>
</p:sld>
</file>

<file path=ppt/theme/theme1.xml><?xml version="1.0" encoding="utf-8"?>
<a:theme xmlns:a="http://schemas.openxmlformats.org/drawingml/2006/main" name="UnitedHealthcar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A8F7"/>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00A8F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71450" indent="-171450">
          <a:spcAft>
            <a:spcPts val="400"/>
          </a:spcAft>
          <a:buClr>
            <a:schemeClr val="accent3"/>
          </a:buClr>
          <a:buFont typeface="Arial" panose="020B0604020202020204" pitchFamily="34" charset="0"/>
          <a:buChar char="•"/>
          <a:defRPr dirty="0" smtClean="0">
            <a:solidFill>
              <a:srgbClr val="4D4D4D"/>
            </a:solidFill>
          </a:defRPr>
        </a:defPPr>
      </a:lstStyle>
    </a:txDef>
  </a:objectDefaults>
  <a:extraClrSchemeLst/>
  <a:extLst>
    <a:ext uri="{05A4C25C-085E-4340-85A3-A5531E510DB2}">
      <thm15:themeFamily xmlns:thm15="http://schemas.microsoft.com/office/thememl/2012/main" name="UHCTechnology_Template_v2" id="{DBA7EF4D-AD6C-3B4E-B2E7-DFFBAC215C54}" vid="{5685A221-050E-574F-842A-A51F198A0CB8}"/>
    </a:ext>
  </a:extLst>
</a:theme>
</file>

<file path=ppt/theme/theme2.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UnitedHealthcare_AllColors_3.0">
      <a:dk1>
        <a:srgbClr val="8C9599"/>
      </a:dk1>
      <a:lt1>
        <a:srgbClr val="FFFFFF"/>
      </a:lt1>
      <a:dk2>
        <a:srgbClr val="122377"/>
      </a:dk2>
      <a:lt2>
        <a:srgbClr val="C0E9FF"/>
      </a:lt2>
      <a:accent1>
        <a:srgbClr val="003DA1"/>
      </a:accent1>
      <a:accent2>
        <a:srgbClr val="FF5F0E"/>
      </a:accent2>
      <a:accent3>
        <a:srgbClr val="00A8F7"/>
      </a:accent3>
      <a:accent4>
        <a:srgbClr val="9521AD"/>
      </a:accent4>
      <a:accent5>
        <a:srgbClr val="21B01E"/>
      </a:accent5>
      <a:accent6>
        <a:srgbClr val="E91B18"/>
      </a:accent6>
      <a:hlink>
        <a:srgbClr val="003DA1"/>
      </a:hlink>
      <a:folHlink>
        <a:srgbClr val="00A8F7"/>
      </a:folHlink>
    </a:clrScheme>
    <a:fontScheme name="UnitedHealthcar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9CFF4431E5734B84D9A2FF0AE399D1" ma:contentTypeVersion="10" ma:contentTypeDescription="Create a new document." ma:contentTypeScope="" ma:versionID="3f421b22e76883784642b6fad7cbf9bb">
  <xsd:schema xmlns:xsd="http://www.w3.org/2001/XMLSchema" xmlns:xs="http://www.w3.org/2001/XMLSchema" xmlns:p="http://schemas.microsoft.com/office/2006/metadata/properties" xmlns:ns2="0d9795a3-adf0-4b05-925b-a4c9a514a2d6" xmlns:ns3="bf0bf127-b530-4880-ab70-68683edfad51" targetNamespace="http://schemas.microsoft.com/office/2006/metadata/properties" ma:root="true" ma:fieldsID="dfd3cdfdc6c78aeff5c8527390475215" ns2:_="" ns3:_="">
    <xsd:import namespace="0d9795a3-adf0-4b05-925b-a4c9a514a2d6"/>
    <xsd:import namespace="bf0bf127-b530-4880-ab70-68683edfad5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9795a3-adf0-4b05-925b-a4c9a514a2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f0bf127-b530-4880-ab70-68683edfad5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5B37333-FC49-4B18-8B6E-06846D8789DD}">
  <ds:schemaRefs>
    <ds:schemaRef ds:uri="http://schemas.microsoft.com/sharepoint/v3/contenttype/forms"/>
  </ds:schemaRefs>
</ds:datastoreItem>
</file>

<file path=customXml/itemProps2.xml><?xml version="1.0" encoding="utf-8"?>
<ds:datastoreItem xmlns:ds="http://schemas.openxmlformats.org/officeDocument/2006/customXml" ds:itemID="{8882E537-EE71-481F-8AD5-94B19F2F9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9795a3-adf0-4b05-925b-a4c9a514a2d6"/>
    <ds:schemaRef ds:uri="bf0bf127-b530-4880-ab70-68683edfad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57BD6E-5CA8-4951-A9D2-61B31334541F}">
  <ds:schemaRefs>
    <ds:schemaRef ds:uri="c5b5009f-843b-44ad-8459-26128207763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db078ba-4f31-40b1-93cd-bb0b0c927ed6"/>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UHCTechnology_Template_16_9</Template>
  <TotalTime>38916</TotalTime>
  <Words>908</Words>
  <Application>Microsoft Office PowerPoint</Application>
  <PresentationFormat>On-screen Show (16:9)</PresentationFormat>
  <Paragraphs>161</Paragraphs>
  <Slides>8</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UnitedHealthcare</vt:lpstr>
      <vt:lpstr>          EDI Transactions    </vt:lpstr>
      <vt:lpstr>EDI</vt:lpstr>
      <vt:lpstr>EDI Transactions</vt:lpstr>
      <vt:lpstr>PowerPoint Presentation</vt:lpstr>
      <vt:lpstr>Enterprise EDI</vt:lpstr>
      <vt:lpstr>PowerPoint Presentation</vt:lpstr>
      <vt:lpstr>Enterprise EDI Vision and Mission </vt:lpstr>
      <vt:lpstr>PowerPoint Presentation</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arora, lalit</dc:creator>
  <cp:lastModifiedBy>Munshi, Puja</cp:lastModifiedBy>
  <cp:revision>1342</cp:revision>
  <cp:lastPrinted>2018-03-16T19:35:45Z</cp:lastPrinted>
  <dcterms:created xsi:type="dcterms:W3CDTF">2019-04-07T20:21:53Z</dcterms:created>
  <dcterms:modified xsi:type="dcterms:W3CDTF">2022-05-09T15:01:31Z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0x010100A49CFF4431E5734B84D9A2FF0AE399D1</vt:lpwstr>
  </property>
</Properties>
</file>