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60" r:id="rId5"/>
    <p:sldId id="509" r:id="rId6"/>
    <p:sldId id="2146847374" r:id="rId7"/>
    <p:sldId id="503" r:id="rId8"/>
    <p:sldId id="2146847383" r:id="rId9"/>
    <p:sldId id="2146847384" r:id="rId10"/>
    <p:sldId id="2146847385" r:id="rId11"/>
    <p:sldId id="2146847386" r:id="rId12"/>
    <p:sldId id="2146847387" r:id="rId13"/>
    <p:sldId id="2146847388" r:id="rId14"/>
    <p:sldId id="2146847389" r:id="rId15"/>
    <p:sldId id="2146847390" r:id="rId16"/>
    <p:sldId id="2146847391" r:id="rId17"/>
    <p:sldId id="2146847392" r:id="rId18"/>
    <p:sldId id="2146847393" r:id="rId19"/>
    <p:sldId id="2146847373" r:id="rId20"/>
    <p:sldId id="288" r:id="rId21"/>
    <p:sldId id="4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86"/>
    <p:restoredTop sz="96327"/>
  </p:normalViewPr>
  <p:slideViewPr>
    <p:cSldViewPr snapToGrid="0">
      <p:cViewPr varScale="1">
        <p:scale>
          <a:sx n="128" d="100"/>
          <a:sy n="128" d="100"/>
        </p:scale>
        <p:origin x="992"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2/21/23</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B1AA27-3892-4360-B986-D6B124C223BF}" type="slidenum">
              <a:rPr lang="en-US" smtClean="0"/>
              <a:t>17</a:t>
            </a:fld>
            <a:endParaRPr lang="en-US"/>
          </a:p>
        </p:txBody>
      </p:sp>
    </p:spTree>
    <p:extLst>
      <p:ext uri="{BB962C8B-B14F-4D97-AF65-F5344CB8AC3E}">
        <p14:creationId xmlns:p14="http://schemas.microsoft.com/office/powerpoint/2010/main" val="3565087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4.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6.jpg"/><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B9B688F-3869-4ECE-BE40-DE3ADDF3F0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gray">
          <a:xfrm>
            <a:off x="8421497" y="4243004"/>
            <a:ext cx="3310128" cy="1856495"/>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2022</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bwMode="gray">
          <a:xfrm>
            <a:off x="5122888" y="525529"/>
            <a:ext cx="6606362" cy="371417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2/21/23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2/21/23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2/21/23</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2/21/23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2/21/23</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2/21/23</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2/21/23</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2/21/23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2/21/23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2/21/23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2/21/23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2/21/23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2/21/23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62F8985E-27B6-4353-B1C2-FF7D91FB676E}" type="datetime1">
              <a:rPr lang="en-US" smtClean="0"/>
              <a:t>2/21/23</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2/21/23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1465427059"/>
      </p:ext>
    </p:extLst>
  </p:cSld>
  <p:clrMapOvr>
    <a:masterClrMapping/>
  </p:clrMapOvr>
  <p:extLst>
    <p:ext uri="{DCECCB84-F9BA-43D5-87BE-67443E8EF086}">
      <p15:sldGuideLst xmlns:p15="http://schemas.microsoft.com/office/powerpoint/2012/main">
        <p15:guide id="2" pos="3259" userDrawn="1">
          <p15:clr>
            <a:srgbClr val="FBAE40"/>
          </p15:clr>
        </p15:guide>
        <p15:guide id="3" orient="horz" pos="2722" userDrawn="1">
          <p15:clr>
            <a:srgbClr val="FBAE40"/>
          </p15:clr>
        </p15:guide>
        <p15:guide id="4" orient="horz" pos="291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FC8DD5C-8FB7-4018-9662-98EAE87793EC}" type="datetime1">
              <a:rPr lang="en-US" smtClean="0"/>
              <a:t>2/21/23</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BA550BF9-5CC0-45E0-A929-0C64F4DB7AB1}" type="datetime1">
              <a:rPr lang="en-US" smtClean="0"/>
              <a:t>2/21/23</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49DC409E-992A-4539-8EF9-A32E9543A062}" type="datetime1">
              <a:rPr lang="en-US" smtClean="0"/>
              <a:t>2/21/23</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3CC6C9D-7D35-441A-8E7D-B481D2DC7F21}" type="datetime1">
              <a:rPr lang="en-US" smtClean="0"/>
              <a:t>2/21/23</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BA27F08E-62AF-4984-9352-B1BF15FE0584}" type="datetime1">
              <a:rPr lang="en-US" smtClean="0"/>
              <a:t>2/21/23</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64BD37AA-1D3A-4134-B436-1DCEC1BAB4B1}" type="datetime1">
              <a:rPr lang="en-US" smtClean="0"/>
              <a:t>2/21/23</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2/21/23</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3065248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2/21/23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33521422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2/21/23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4101842540"/>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168375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2/21/23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1611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Closing / Thank You">
    <p:spTree>
      <p:nvGrpSpPr>
        <p:cNvPr id="1" name=""/>
        <p:cNvGrpSpPr/>
        <p:nvPr/>
      </p:nvGrpSpPr>
      <p:grpSpPr>
        <a:xfrm>
          <a:off x="0" y="0"/>
          <a:ext cx="0" cy="0"/>
          <a:chOff x="0" y="0"/>
          <a:chExt cx="0" cy="0"/>
        </a:xfrm>
      </p:grpSpPr>
      <p:sp>
        <p:nvSpPr>
          <p:cNvPr id="2" name="Speaker name"/>
          <p:cNvSpPr>
            <a:spLocks noGrp="1"/>
          </p:cNvSpPr>
          <p:nvPr>
            <p:ph type="title" hasCustomPrompt="1"/>
          </p:nvPr>
        </p:nvSpPr>
        <p:spPr bwMode="gray">
          <a:xfrm>
            <a:off x="514349" y="3904343"/>
            <a:ext cx="7178221" cy="482887"/>
          </a:xfrm>
        </p:spPr>
        <p:txBody>
          <a:bodyPr anchor="b"/>
          <a:lstStyle>
            <a:lvl1pPr>
              <a:defRPr sz="2400">
                <a:solidFill>
                  <a:schemeClr val="accent1"/>
                </a:solidFill>
              </a:defRPr>
            </a:lvl1pPr>
          </a:lstStyle>
          <a:p>
            <a:r>
              <a:rPr lang="en-US" dirty="0"/>
              <a:t>First Name Last Name</a:t>
            </a:r>
          </a:p>
        </p:txBody>
      </p:sp>
      <p:sp>
        <p:nvSpPr>
          <p:cNvPr id="3" name="Speaker title"/>
          <p:cNvSpPr>
            <a:spLocks noGrp="1"/>
          </p:cNvSpPr>
          <p:nvPr>
            <p:ph type="body" idx="1" hasCustomPrompt="1"/>
          </p:nvPr>
        </p:nvSpPr>
        <p:spPr bwMode="gray">
          <a:xfrm>
            <a:off x="514349" y="4403068"/>
            <a:ext cx="7178221" cy="484632"/>
          </a:xfrm>
        </p:spPr>
        <p:txBody>
          <a:bodyPr anchor="t"/>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9" name="Phone/email"/>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 123-456-7890</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5" name="MIO_LOGOPLACEHOLDER#LowerLeftMediumWide" hidden="1"/>
          <p:cNvSpPr/>
          <p:nvPr userDrawn="1"/>
        </p:nvSpPr>
        <p:spPr>
          <a:xfrm>
            <a:off x="392112" y="6174567"/>
            <a:ext cx="1890821" cy="435783"/>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7" name="Thank you or main title"/>
          <p:cNvSpPr>
            <a:spLocks noGrp="1"/>
          </p:cNvSpPr>
          <p:nvPr>
            <p:ph type="body" sz="quarter" idx="11" hasCustomPrompt="1"/>
          </p:nvPr>
        </p:nvSpPr>
        <p:spPr>
          <a:xfrm>
            <a:off x="514348" y="638629"/>
            <a:ext cx="7178040" cy="2559019"/>
          </a:xfrm>
        </p:spPr>
        <p:txBody>
          <a:bodyPr anchor="b"/>
          <a:lstStyle>
            <a:lvl1pPr>
              <a:defRPr sz="4400">
                <a:solidFill>
                  <a:schemeClr val="tx1"/>
                </a:solidFill>
              </a:defRPr>
            </a:lvl1pPr>
          </a:lstStyle>
          <a:p>
            <a:pPr lvl="0"/>
            <a:r>
              <a:rPr lang="en-US" dirty="0"/>
              <a:t>Insert closing language</a:t>
            </a:r>
          </a:p>
        </p:txBody>
      </p:sp>
      <p:sp>
        <p:nvSpPr>
          <p:cNvPr id="26" name="Rectangle 25" hidden="1"/>
          <p:cNvSpPr/>
          <p:nvPr userDrawn="1">
            <p:custDataLst>
              <p:tags r:id="rId1"/>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8" name="Subtitle"/>
          <p:cNvSpPr>
            <a:spLocks noGrp="1"/>
          </p:cNvSpPr>
          <p:nvPr>
            <p:ph type="body" sz="quarter" idx="12" hasCustomPrompt="1"/>
          </p:nvPr>
        </p:nvSpPr>
        <p:spPr>
          <a:xfrm>
            <a:off x="514348" y="3177964"/>
            <a:ext cx="7178040" cy="464911"/>
          </a:xfrm>
        </p:spPr>
        <p:txBody>
          <a:bodyPr/>
          <a:lstStyle>
            <a:lvl1pPr>
              <a:defRPr sz="2800">
                <a:solidFill>
                  <a:schemeClr val="tx1"/>
                </a:solidFill>
              </a:defRPr>
            </a:lvl1pPr>
          </a:lstStyle>
          <a:p>
            <a:pPr lvl="0"/>
            <a:r>
              <a:rPr lang="en-US" dirty="0"/>
              <a:t>Insert subhead if needed</a:t>
            </a:r>
          </a:p>
        </p:txBody>
      </p:sp>
      <p:pic>
        <p:nvPicPr>
          <p:cNvPr id="15" name="Picture 2" descr="C:\Users\cbarthol\Desktop\Charlotte Work\Tools\PPT\Empower\Logo EMFs\OPTUM_®_4c.emf"/>
          <p:cNvPicPr>
            <a:picLocks noChangeAspect="1" noChangeArrowheads="1"/>
          </p:cNvPicPr>
          <p:nvPr userDrawn="1">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583916" y="5843363"/>
            <a:ext cx="2092117" cy="6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1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7200" y="1524000"/>
            <a:ext cx="11277600" cy="443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6B0DA4B2-9AA4-A244-8B04-2F11ACE596D0}"/>
              </a:ext>
            </a:extLst>
          </p:cNvPr>
          <p:cNvSpPr>
            <a:spLocks noGrp="1"/>
          </p:cNvSpPr>
          <p:nvPr>
            <p:ph type="title"/>
          </p:nvPr>
        </p:nvSpPr>
        <p:spPr>
          <a:xfrm>
            <a:off x="457200" y="388078"/>
            <a:ext cx="11277600" cy="829456"/>
          </a:xfrm>
          <a:prstGeom prst="rect">
            <a:avLst/>
          </a:prstGeom>
        </p:spPr>
        <p:txBody>
          <a:bodyPr vert="horz" lIns="91440" tIns="45720" rIns="91440" bIns="45720" rtlCol="0" anchor="t">
            <a:normAutofit/>
          </a:bodyPr>
          <a:lstStyle/>
          <a:p>
            <a:r>
              <a:rPr lang="en-US"/>
              <a:t>Click to edit Master title style</a:t>
            </a:r>
          </a:p>
        </p:txBody>
      </p:sp>
    </p:spTree>
    <p:extLst>
      <p:ext uri="{BB962C8B-B14F-4D97-AF65-F5344CB8AC3E}">
        <p14:creationId xmlns:p14="http://schemas.microsoft.com/office/powerpoint/2010/main" val="23805758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Cover 11">
    <p:bg>
      <p:bgPr>
        <a:solidFill>
          <a:srgbClr val="FAF8F2"/>
        </a:solidFill>
        <a:effectLst/>
      </p:bgPr>
    </p:bg>
    <p:spTree>
      <p:nvGrpSpPr>
        <p:cNvPr id="1" name=""/>
        <p:cNvGrpSpPr/>
        <p:nvPr/>
      </p:nvGrpSpPr>
      <p:grpSpPr>
        <a:xfrm>
          <a:off x="0" y="0"/>
          <a:ext cx="0" cy="0"/>
          <a:chOff x="0" y="0"/>
          <a:chExt cx="0" cy="0"/>
        </a:xfrm>
      </p:grpSpPr>
      <p:grpSp>
        <p:nvGrpSpPr>
          <p:cNvPr id="20" name="Group 19" descr="Inclusion note: When copying this cover option into the on-screen 16:9 template, it’s expected and permissible for this to be used even though it’s inserted after the “Layouts not for use” indicator.">
            <a:extLst>
              <a:ext uri="{FF2B5EF4-FFF2-40B4-BE49-F238E27FC236}">
                <a16:creationId xmlns:a16="http://schemas.microsoft.com/office/drawing/2014/main" id="{E56104D2-A409-42EC-8A03-9A0F216DB8D3}"/>
              </a:ext>
            </a:extLst>
          </p:cNvPr>
          <p:cNvGrpSpPr/>
          <p:nvPr userDrawn="1"/>
        </p:nvGrpSpPr>
        <p:grpSpPr>
          <a:xfrm>
            <a:off x="12370949" y="3847399"/>
            <a:ext cx="1761363" cy="3010601"/>
            <a:chOff x="12370950" y="3847399"/>
            <a:chExt cx="1761363" cy="3010601"/>
          </a:xfrm>
        </p:grpSpPr>
        <p:sp>
          <p:nvSpPr>
            <p:cNvPr id="21" name="Text Placeholder 1">
              <a:extLst>
                <a:ext uri="{FF2B5EF4-FFF2-40B4-BE49-F238E27FC236}">
                  <a16:creationId xmlns:a16="http://schemas.microsoft.com/office/drawing/2014/main" id="{F04E6F12-4ADD-4AA6-BF18-4D48C777336B}"/>
                </a:ext>
                <a:ext uri="{C183D7F6-B498-43B3-948B-1728B52AA6E4}">
                  <adec:decorative xmlns:adec="http://schemas.microsoft.com/office/drawing/2017/decorative" val="0"/>
                </a:ext>
              </a:extLst>
            </p:cNvPr>
            <p:cNvSpPr txBox="1">
              <a:spLocks/>
            </p:cNvSpPr>
            <p:nvPr userDrawn="1"/>
          </p:nvSpPr>
          <p:spPr bwMode="gray">
            <a:xfrm>
              <a:off x="12370950" y="3847399"/>
              <a:ext cx="1761363" cy="3010601"/>
            </a:xfrm>
            <a:prstGeom prst="rect">
              <a:avLst/>
            </a:prstGeom>
            <a:solidFill>
              <a:srgbClr val="7030A0"/>
            </a:solidFill>
          </p:spPr>
          <p:txBody>
            <a:bodyPr vert="horz" wrap="square" lIns="64008" tIns="45720" rIns="64008" bIns="45720" rtlCol="0">
              <a:no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r>
                <a:rPr lang="en-US" sz="1800" b="1" noProof="0" dirty="0">
                  <a:solidFill>
                    <a:schemeClr val="bg1"/>
                  </a:solidFill>
                </a:rPr>
                <a:t>Inclusion note:</a:t>
              </a:r>
            </a:p>
            <a:p>
              <a:pPr marL="0" indent="0">
                <a:spcBef>
                  <a:spcPts val="300"/>
                </a:spcBef>
                <a:buFont typeface="+mj-lt"/>
                <a:buNone/>
              </a:pPr>
              <a:r>
                <a:rPr lang="en-US" sz="900" b="0" i="0" baseline="0" noProof="0" dirty="0">
                  <a:solidFill>
                    <a:schemeClr val="bg1"/>
                  </a:solidFill>
                </a:rPr>
                <a:t>When copying this cover option into the on-screen 16:9 template, </a:t>
              </a:r>
              <a:r>
                <a:rPr lang="en-US" sz="900" b="1" i="0" baseline="0" noProof="0" dirty="0">
                  <a:solidFill>
                    <a:schemeClr val="bg1"/>
                  </a:solidFill>
                </a:rPr>
                <a:t>it’s expected </a:t>
              </a:r>
              <a:br>
                <a:rPr lang="en-US" sz="900" b="1" i="0" baseline="0" noProof="0" dirty="0">
                  <a:solidFill>
                    <a:schemeClr val="bg1"/>
                  </a:solidFill>
                </a:rPr>
              </a:br>
              <a:r>
                <a:rPr lang="en-US" sz="900" b="1" i="0" baseline="0" noProof="0" dirty="0">
                  <a:solidFill>
                    <a:schemeClr val="bg1"/>
                  </a:solidFill>
                </a:rPr>
                <a:t>and permissible for this to </a:t>
              </a:r>
              <a:br>
                <a:rPr lang="en-US" sz="900" b="1" i="0" baseline="0" noProof="0" dirty="0">
                  <a:solidFill>
                    <a:schemeClr val="bg1"/>
                  </a:solidFill>
                </a:rPr>
              </a:br>
              <a:r>
                <a:rPr lang="en-US" sz="900" b="1" i="0" baseline="0" noProof="0" dirty="0">
                  <a:solidFill>
                    <a:schemeClr val="bg1"/>
                  </a:solidFill>
                </a:rPr>
                <a:t>be used </a:t>
              </a:r>
              <a:r>
                <a:rPr lang="en-US" sz="900" b="0" i="0" baseline="0" noProof="0" dirty="0">
                  <a:solidFill>
                    <a:schemeClr val="bg1"/>
                  </a:solidFill>
                </a:rPr>
                <a:t>even though it’s inserted after the “Layouts not for use” indicator.</a:t>
              </a:r>
            </a:p>
          </p:txBody>
        </p:sp>
        <p:pic>
          <p:nvPicPr>
            <p:cNvPr id="22" name="Picture 21">
              <a:extLst>
                <a:ext uri="{FF2B5EF4-FFF2-40B4-BE49-F238E27FC236}">
                  <a16:creationId xmlns:a16="http://schemas.microsoft.com/office/drawing/2014/main" id="{4BB51B34-BEF9-4B7A-8FBD-5B22709C1D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1559" t="42255" r="27044" b="1"/>
            <a:stretch/>
          </p:blipFill>
          <p:spPr>
            <a:xfrm>
              <a:off x="12438164" y="5403123"/>
              <a:ext cx="1640362" cy="1386360"/>
            </a:xfrm>
            <a:prstGeom prst="rect">
              <a:avLst/>
            </a:prstGeom>
          </p:spPr>
        </p:pic>
        <p:sp>
          <p:nvSpPr>
            <p:cNvPr id="23" name="Rectangle 22">
              <a:extLst>
                <a:ext uri="{FF2B5EF4-FFF2-40B4-BE49-F238E27FC236}">
                  <a16:creationId xmlns:a16="http://schemas.microsoft.com/office/drawing/2014/main" id="{ED6FDE63-2033-4027-8761-24E27128D056}"/>
                </a:ext>
              </a:extLst>
            </p:cNvPr>
            <p:cNvSpPr/>
            <p:nvPr userDrawn="1"/>
          </p:nvSpPr>
          <p:spPr bwMode="gray">
            <a:xfrm>
              <a:off x="13327856" y="6384130"/>
              <a:ext cx="478631" cy="276225"/>
            </a:xfrm>
            <a:prstGeom prst="rect">
              <a:avLst/>
            </a:prstGeom>
            <a:no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4" name="Graphic 3" descr="Checkmark">
              <a:extLst>
                <a:ext uri="{FF2B5EF4-FFF2-40B4-BE49-F238E27FC236}">
                  <a16:creationId xmlns:a16="http://schemas.microsoft.com/office/drawing/2014/main" id="{01FD71D2-F160-4A7D-A0DB-D2EFC5CD4454}"/>
                </a:ext>
              </a:extLst>
            </p:cNvPr>
            <p:cNvSpPr>
              <a:spLocks noChangeAspect="1"/>
            </p:cNvSpPr>
            <p:nvPr userDrawn="1"/>
          </p:nvSpPr>
          <p:spPr bwMode="gray">
            <a:xfrm>
              <a:off x="13459239" y="6434594"/>
              <a:ext cx="215866" cy="175298"/>
            </a:xfrm>
            <a:custGeom>
              <a:avLst/>
              <a:gdLst>
                <a:gd name="connsiteX0" fmla="*/ 530288 w 549402"/>
                <a:gd name="connsiteY0" fmla="*/ 19131 h 446152"/>
                <a:gd name="connsiteX1" fmla="*/ 530288 w 549402"/>
                <a:gd name="connsiteY1" fmla="*/ 19131 h 446152"/>
                <a:gd name="connsiteX2" fmla="*/ 437838 w 549402"/>
                <a:gd name="connsiteY2" fmla="*/ 19131 h 446152"/>
                <a:gd name="connsiteX3" fmla="*/ 195577 w 549402"/>
                <a:gd name="connsiteY3" fmla="*/ 261392 h 446152"/>
                <a:gd name="connsiteX4" fmla="*/ 111582 w 549402"/>
                <a:gd name="connsiteY4" fmla="*/ 177397 h 446152"/>
                <a:gd name="connsiteX5" fmla="*/ 19131 w 549402"/>
                <a:gd name="connsiteY5" fmla="*/ 177397 h 446152"/>
                <a:gd name="connsiteX6" fmla="*/ 19131 w 549402"/>
                <a:gd name="connsiteY6" fmla="*/ 269848 h 446152"/>
                <a:gd name="connsiteX7" fmla="*/ 195436 w 549402"/>
                <a:gd name="connsiteY7" fmla="*/ 446152 h 446152"/>
                <a:gd name="connsiteX8" fmla="*/ 530147 w 549402"/>
                <a:gd name="connsiteY8" fmla="*/ 111441 h 446152"/>
                <a:gd name="connsiteX9" fmla="*/ 530288 w 549402"/>
                <a:gd name="connsiteY9" fmla="*/ 19131 h 44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02" h="446152">
                  <a:moveTo>
                    <a:pt x="530288" y="19131"/>
                  </a:moveTo>
                  <a:lnTo>
                    <a:pt x="530288" y="19131"/>
                  </a:lnTo>
                  <a:cubicBezTo>
                    <a:pt x="504780" y="-6377"/>
                    <a:pt x="463346" y="-6377"/>
                    <a:pt x="437838" y="19131"/>
                  </a:cubicBezTo>
                  <a:lnTo>
                    <a:pt x="195577" y="261392"/>
                  </a:lnTo>
                  <a:lnTo>
                    <a:pt x="111582" y="177397"/>
                  </a:lnTo>
                  <a:cubicBezTo>
                    <a:pt x="86074" y="151888"/>
                    <a:pt x="44640" y="151888"/>
                    <a:pt x="19131" y="177397"/>
                  </a:cubicBezTo>
                  <a:cubicBezTo>
                    <a:pt x="-6377" y="202905"/>
                    <a:pt x="-6377" y="244339"/>
                    <a:pt x="19131" y="269848"/>
                  </a:cubicBezTo>
                  <a:lnTo>
                    <a:pt x="195436" y="446152"/>
                  </a:lnTo>
                  <a:lnTo>
                    <a:pt x="530147" y="111441"/>
                  </a:lnTo>
                  <a:cubicBezTo>
                    <a:pt x="555797" y="85933"/>
                    <a:pt x="555797" y="44640"/>
                    <a:pt x="530288" y="19131"/>
                  </a:cubicBezTo>
                  <a:close/>
                </a:path>
              </a:pathLst>
            </a:custGeom>
            <a:solidFill>
              <a:srgbClr val="007000"/>
            </a:solidFill>
            <a:ln w="14089" cap="flat">
              <a:noFill/>
              <a:prstDash val="solid"/>
              <a:miter/>
            </a:ln>
          </p:spPr>
          <p:txBody>
            <a:bodyPr rtlCol="0" anchor="ctr"/>
            <a:lstStyle/>
            <a:p>
              <a:endParaRPr lang="en-US" dirty="0"/>
            </a:p>
          </p:txBody>
        </p:sp>
      </p:grpSp>
      <p:pic>
        <p:nvPicPr>
          <p:cNvPr id="15" name="Optum logo" descr="Optum">
            <a:extLst>
              <a:ext uri="{FF2B5EF4-FFF2-40B4-BE49-F238E27FC236}">
                <a16:creationId xmlns:a16="http://schemas.microsoft.com/office/drawing/2014/main" id="{D322EE1F-9616-44BA-AEFB-250E64FA6E23}"/>
              </a:ext>
              <a:ext uri="{C183D7F6-B498-43B3-948B-1728B52AA6E4}">
                <adec:decorative xmlns:adec="http://schemas.microsoft.com/office/drawing/2017/decorative" val="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3" name="Picture 12" descr="IT professional standing in a server room and examining a server rack while holding a laptop.">
            <a:extLst>
              <a:ext uri="{FF2B5EF4-FFF2-40B4-BE49-F238E27FC236}">
                <a16:creationId xmlns:a16="http://schemas.microsoft.com/office/drawing/2014/main" id="{998D147F-F514-40D3-9F83-705EE8693EF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2/21/23</a:t>
            </a:fld>
            <a:endParaRPr lang="en-US" dirty="0"/>
          </a:p>
        </p:txBody>
      </p:sp>
    </p:spTree>
    <p:extLst>
      <p:ext uri="{BB962C8B-B14F-4D97-AF65-F5344CB8AC3E}">
        <p14:creationId xmlns:p14="http://schemas.microsoft.com/office/powerpoint/2010/main" val="194516820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2/21/23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2/21/23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spTree>
    <p:extLst>
      <p:ext uri="{BB962C8B-B14F-4D97-AF65-F5344CB8AC3E}">
        <p14:creationId xmlns:p14="http://schemas.microsoft.com/office/powerpoint/2010/main" val="148158091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2/21/23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spTree>
    <p:extLst>
      <p:ext uri="{BB962C8B-B14F-4D97-AF65-F5344CB8AC3E}">
        <p14:creationId xmlns:p14="http://schemas.microsoft.com/office/powerpoint/2010/main" val="132518447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2/21/23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255400050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Promise">
    <p:bg>
      <p:bgPr>
        <a:solidFill>
          <a:schemeClr val="bg1"/>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2/21/23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5" name="Picture 8" descr="Icon&#10;&#10;Description automatically generated">
            <a:extLst>
              <a:ext uri="{FF2B5EF4-FFF2-40B4-BE49-F238E27FC236}">
                <a16:creationId xmlns:a16="http://schemas.microsoft.com/office/drawing/2014/main" id="{548F7AB9-C07C-44D3-A45A-509D3091F2E3}"/>
              </a:ext>
            </a:extLst>
          </p:cNvPr>
          <p:cNvPicPr>
            <a:picLocks noChangeAspect="1"/>
          </p:cNvPicPr>
          <p:nvPr userDrawn="1"/>
        </p:nvPicPr>
        <p:blipFill rotWithShape="1">
          <a:blip r:embed="rId4"/>
          <a:srcRect l="24691" r="24691"/>
          <a:stretch/>
        </p:blipFill>
        <p:spPr bwMode="gray">
          <a:xfrm>
            <a:off x="6019800" y="0"/>
            <a:ext cx="6172200" cy="6858000"/>
          </a:xfrm>
          <a:prstGeom prst="rect">
            <a:avLst/>
          </a:prstGeom>
          <a:solidFill>
            <a:schemeClr val="bg2"/>
          </a:solidFill>
        </p:spPr>
      </p:pic>
      <p:sp>
        <p:nvSpPr>
          <p:cNvPr id="10" name="TextBox 9">
            <a:extLst>
              <a:ext uri="{FF2B5EF4-FFF2-40B4-BE49-F238E27FC236}">
                <a16:creationId xmlns:a16="http://schemas.microsoft.com/office/drawing/2014/main" id="{AAF8C1F7-0FC5-4BD5-896B-5EB9642D0AC1}"/>
              </a:ext>
            </a:extLst>
          </p:cNvPr>
          <p:cNvSpPr txBox="1"/>
          <p:nvPr userDrawn="1"/>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a:solidFill>
                  <a:schemeClr val="accent6"/>
                </a:solidFill>
              </a:rPr>
              <a:t>Better, for you</a:t>
            </a:r>
          </a:p>
        </p:txBody>
      </p:sp>
    </p:spTree>
    <p:extLst>
      <p:ext uri="{BB962C8B-B14F-4D97-AF65-F5344CB8AC3E}">
        <p14:creationId xmlns:p14="http://schemas.microsoft.com/office/powerpoint/2010/main" val="782659486"/>
      </p:ext>
    </p:extLst>
  </p:cSld>
  <p:clrMapOvr>
    <a:masterClrMapping/>
  </p:clrMapOvr>
  <p:extLst>
    <p:ext uri="{DCECCB84-F9BA-43D5-87BE-67443E8EF086}">
      <p15:sldGuideLst xmlns:p15="http://schemas.microsoft.com/office/powerpoint/2012/main">
        <p15:guide id="2" pos="3259">
          <p15:clr>
            <a:srgbClr val="FBAE40"/>
          </p15:clr>
        </p15:guide>
        <p15:guide id="4" orient="horz" pos="2845"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2/21/23</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67" r:id="rId3"/>
    <p:sldLayoutId id="2147483694" r:id="rId4"/>
    <p:sldLayoutId id="2147483699" r:id="rId5"/>
    <p:sldLayoutId id="2147483700" r:id="rId6"/>
    <p:sldLayoutId id="2147483701" r:id="rId7"/>
    <p:sldLayoutId id="2147483688" r:id="rId8"/>
    <p:sldLayoutId id="2147483703" r:id="rId9"/>
    <p:sldLayoutId id="2147483676" r:id="rId10"/>
    <p:sldLayoutId id="2147483685" r:id="rId11"/>
    <p:sldLayoutId id="2147483684" r:id="rId12"/>
    <p:sldLayoutId id="2147483677" r:id="rId13"/>
    <p:sldLayoutId id="2147483654" r:id="rId14"/>
    <p:sldLayoutId id="2147483662" r:id="rId15"/>
    <p:sldLayoutId id="2147483683" r:id="rId16"/>
    <p:sldLayoutId id="2147483650" r:id="rId17"/>
    <p:sldLayoutId id="2147483655" r:id="rId18"/>
    <p:sldLayoutId id="2147483678" r:id="rId19"/>
    <p:sldLayoutId id="2147483664" r:id="rId20"/>
    <p:sldLayoutId id="2147483696" r:id="rId21"/>
    <p:sldLayoutId id="2147483695" r:id="rId22"/>
    <p:sldLayoutId id="2147483697" r:id="rId23"/>
    <p:sldLayoutId id="2147483692" r:id="rId24"/>
    <p:sldLayoutId id="2147483698" r:id="rId25"/>
    <p:sldLayoutId id="2147483680" r:id="rId26"/>
    <p:sldLayoutId id="2147483663" r:id="rId27"/>
    <p:sldLayoutId id="2147483660" r:id="rId28"/>
    <p:sldLayoutId id="2147483649" r:id="rId29"/>
    <p:sldLayoutId id="2147483652" r:id="rId30"/>
    <p:sldLayoutId id="2147483653" r:id="rId31"/>
    <p:sldLayoutId id="2147483656" r:id="rId32"/>
    <p:sldLayoutId id="2147483657" r:id="rId33"/>
    <p:sldLayoutId id="2147483658" r:id="rId34"/>
    <p:sldLayoutId id="2147483659" r:id="rId35"/>
    <p:sldLayoutId id="2147483712" r:id="rId36"/>
    <p:sldLayoutId id="2147483859" r:id="rId37"/>
    <p:sldLayoutId id="2147483861" r:id="rId38"/>
    <p:sldLayoutId id="2147483862" r:id="rId39"/>
    <p:sldLayoutId id="2147483868" r:id="rId40"/>
    <p:sldLayoutId id="2147483872" r:id="rId41"/>
    <p:sldLayoutId id="2147483873" r:id="rId42"/>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1B75B2-3F4C-4DFB-A593-E5DA48059C45}"/>
              </a:ext>
            </a:extLst>
          </p:cNvPr>
          <p:cNvSpPr>
            <a:spLocks noGrp="1"/>
          </p:cNvSpPr>
          <p:nvPr>
            <p:ph type="title"/>
          </p:nvPr>
        </p:nvSpPr>
        <p:spPr>
          <a:xfrm>
            <a:off x="463462" y="2491837"/>
            <a:ext cx="4709160" cy="1828193"/>
          </a:xfrm>
        </p:spPr>
        <p:txBody>
          <a:bodyPr/>
          <a:lstStyle/>
          <a:p>
            <a:r>
              <a:rPr lang="en-US" sz="4400" dirty="0"/>
              <a:t>Azure </a:t>
            </a:r>
            <a:br>
              <a:rPr lang="en-US" sz="4400" dirty="0"/>
            </a:br>
            <a:r>
              <a:rPr lang="en-US" sz="4400" dirty="0"/>
              <a:t>Load Balancing Services </a:t>
            </a:r>
          </a:p>
        </p:txBody>
      </p:sp>
      <p:sp>
        <p:nvSpPr>
          <p:cNvPr id="6" name="Text Placeholder 5">
            <a:extLst>
              <a:ext uri="{FF2B5EF4-FFF2-40B4-BE49-F238E27FC236}">
                <a16:creationId xmlns:a16="http://schemas.microsoft.com/office/drawing/2014/main" id="{E72CEB9A-F616-4D49-9AE0-3B5C263A5EF3}"/>
              </a:ext>
            </a:extLst>
          </p:cNvPr>
          <p:cNvSpPr>
            <a:spLocks noGrp="1"/>
          </p:cNvSpPr>
          <p:nvPr>
            <p:ph type="body" sz="quarter" idx="10"/>
          </p:nvPr>
        </p:nvSpPr>
        <p:spPr>
          <a:xfrm>
            <a:off x="463462" y="4635651"/>
            <a:ext cx="4709160" cy="276999"/>
          </a:xfrm>
        </p:spPr>
        <p:txBody>
          <a:bodyPr/>
          <a:lstStyle/>
          <a:p>
            <a:r>
              <a:rPr lang="en-US" dirty="0"/>
              <a:t>OCC Engineering team </a:t>
            </a:r>
          </a:p>
        </p:txBody>
      </p:sp>
      <p:sp>
        <p:nvSpPr>
          <p:cNvPr id="7" name="Text Placeholder 6">
            <a:extLst>
              <a:ext uri="{FF2B5EF4-FFF2-40B4-BE49-F238E27FC236}">
                <a16:creationId xmlns:a16="http://schemas.microsoft.com/office/drawing/2014/main" id="{33620648-3116-46A2-9663-8A69B962274F}"/>
              </a:ext>
            </a:extLst>
          </p:cNvPr>
          <p:cNvSpPr>
            <a:spLocks noGrp="1"/>
          </p:cNvSpPr>
          <p:nvPr>
            <p:ph type="body" sz="quarter" idx="11"/>
          </p:nvPr>
        </p:nvSpPr>
        <p:spPr/>
        <p:txBody>
          <a:bodyPr/>
          <a:lstStyle/>
          <a:p>
            <a:r>
              <a:rPr lang="en-US" dirty="0" err="1"/>
              <a:t>Srichand</a:t>
            </a:r>
            <a:r>
              <a:rPr lang="en-US" dirty="0"/>
              <a:t> </a:t>
            </a:r>
            <a:r>
              <a:rPr lang="en-US" dirty="0" err="1"/>
              <a:t>Jakka</a:t>
            </a:r>
            <a:endParaRPr lang="en-US" dirty="0"/>
          </a:p>
        </p:txBody>
      </p:sp>
    </p:spTree>
    <p:extLst>
      <p:ext uri="{BB962C8B-B14F-4D97-AF65-F5344CB8AC3E}">
        <p14:creationId xmlns:p14="http://schemas.microsoft.com/office/powerpoint/2010/main" val="282317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3179-0EEE-A150-4B4F-8BBEFBA0DE1F}"/>
              </a:ext>
            </a:extLst>
          </p:cNvPr>
          <p:cNvSpPr>
            <a:spLocks noGrp="1"/>
          </p:cNvSpPr>
          <p:nvPr>
            <p:ph type="title"/>
          </p:nvPr>
        </p:nvSpPr>
        <p:spPr/>
        <p:txBody>
          <a:bodyPr/>
          <a:lstStyle/>
          <a:p>
            <a:r>
              <a:rPr lang="en-US" dirty="0"/>
              <a:t>Multiple site Routing</a:t>
            </a:r>
          </a:p>
        </p:txBody>
      </p:sp>
      <p:pic>
        <p:nvPicPr>
          <p:cNvPr id="4" name="Picture 3">
            <a:extLst>
              <a:ext uri="{FF2B5EF4-FFF2-40B4-BE49-F238E27FC236}">
                <a16:creationId xmlns:a16="http://schemas.microsoft.com/office/drawing/2014/main" id="{BFD1F40A-021E-313C-1EE9-140BF683AD28}"/>
              </a:ext>
            </a:extLst>
          </p:cNvPr>
          <p:cNvPicPr>
            <a:picLocks noChangeAspect="1"/>
          </p:cNvPicPr>
          <p:nvPr/>
        </p:nvPicPr>
        <p:blipFill>
          <a:blip r:embed="rId2"/>
          <a:stretch>
            <a:fillRect/>
          </a:stretch>
        </p:blipFill>
        <p:spPr>
          <a:xfrm>
            <a:off x="2620340" y="1307539"/>
            <a:ext cx="6523660" cy="4242921"/>
          </a:xfrm>
          <a:prstGeom prst="rect">
            <a:avLst/>
          </a:prstGeom>
        </p:spPr>
      </p:pic>
    </p:spTree>
    <p:extLst>
      <p:ext uri="{BB962C8B-B14F-4D97-AF65-F5344CB8AC3E}">
        <p14:creationId xmlns:p14="http://schemas.microsoft.com/office/powerpoint/2010/main" val="308948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457200" y="1217535"/>
            <a:ext cx="11092070" cy="4567040"/>
          </a:xfrm>
        </p:spPr>
        <p:txBody>
          <a:bodyPr/>
          <a:lstStyle/>
          <a:p>
            <a:pPr marL="285750" indent="-285750">
              <a:buFont typeface="Arial" panose="020B0604020202020204" pitchFamily="34" charset="0"/>
              <a:buChar char="•"/>
            </a:pPr>
            <a:r>
              <a:rPr lang="en-US" sz="1600" dirty="0"/>
              <a:t>DNS-based Global load balancer</a:t>
            </a:r>
          </a:p>
          <a:p>
            <a:pPr marL="285750" indent="-285750">
              <a:buFont typeface="Arial" panose="020B0604020202020204" pitchFamily="34" charset="0"/>
              <a:buChar char="•"/>
            </a:pPr>
            <a:r>
              <a:rPr lang="en-US" sz="1600" dirty="0"/>
              <a:t>Distributes traffic across the global Azure regions</a:t>
            </a:r>
          </a:p>
          <a:p>
            <a:pPr marL="285750" indent="-285750">
              <a:buFont typeface="Arial" panose="020B0604020202020204" pitchFamily="34" charset="0"/>
              <a:buChar char="•"/>
            </a:pPr>
            <a:r>
              <a:rPr lang="en-US" sz="1600" dirty="0"/>
              <a:t>Multiple traffic-routing methods</a:t>
            </a:r>
          </a:p>
          <a:p>
            <a:pPr marL="285750" indent="-285750">
              <a:buFont typeface="Arial" panose="020B0604020202020204" pitchFamily="34" charset="0"/>
              <a:buChar char="•"/>
            </a:pPr>
            <a:r>
              <a:rPr lang="en-US" sz="1600" dirty="0"/>
              <a:t>Endpoint monitoring</a:t>
            </a:r>
          </a:p>
          <a:p>
            <a:pPr marL="285750" indent="-285750">
              <a:buFont typeface="Arial" panose="020B0604020202020204" pitchFamily="34" charset="0"/>
              <a:buChar char="•"/>
            </a:pPr>
            <a:r>
              <a:rPr lang="en-US" sz="1600" dirty="0"/>
              <a:t>Operates at OSI layer 7</a:t>
            </a:r>
          </a:p>
          <a:p>
            <a:pPr marL="285750" indent="-285750">
              <a:buFont typeface="Arial" panose="020B0604020202020204" pitchFamily="34" charset="0"/>
              <a:buChar char="•"/>
            </a:pPr>
            <a:r>
              <a:rPr lang="en-US" sz="1600" dirty="0"/>
              <a:t>Support different endpoints – Azure, External</a:t>
            </a:r>
          </a:p>
          <a:p>
            <a:r>
              <a:rPr lang="en-US" sz="1600" dirty="0"/>
              <a:t> </a:t>
            </a:r>
          </a:p>
          <a:p>
            <a:pPr marL="285750" indent="-285750">
              <a:buFont typeface="Arial" panose="020B0604020202020204" pitchFamily="34" charset="0"/>
              <a:buChar char="•"/>
            </a:pPr>
            <a:endParaRPr lang="en-US" sz="1600" dirty="0"/>
          </a:p>
          <a:p>
            <a:endParaRPr lang="en-US" sz="1600" dirty="0"/>
          </a:p>
          <a:p>
            <a:pPr>
              <a:lnSpc>
                <a:spcPct val="90000"/>
              </a:lnSpc>
              <a:spcBef>
                <a:spcPct val="0"/>
              </a:spcBef>
            </a:pPr>
            <a:endParaRPr lang="en-US" sz="1600" b="1" dirty="0">
              <a:solidFill>
                <a:schemeClr val="accent6"/>
              </a:solidFill>
              <a:latin typeface="+mj-lt"/>
              <a:ea typeface="+mj-ea"/>
              <a:cs typeface="+mj-cs"/>
            </a:endParaRPr>
          </a:p>
          <a:p>
            <a:pPr>
              <a:lnSpc>
                <a:spcPct val="90000"/>
              </a:lnSpc>
              <a:spcBef>
                <a:spcPct val="0"/>
              </a:spcBef>
            </a:pPr>
            <a:endParaRPr lang="en-US" sz="1600" b="1" dirty="0">
              <a:solidFill>
                <a:schemeClr val="accent6"/>
              </a:solidFill>
              <a:latin typeface="+mj-lt"/>
              <a:ea typeface="+mj-ea"/>
              <a:cs typeface="+mj-cs"/>
            </a:endParaRPr>
          </a:p>
          <a:p>
            <a:pPr>
              <a:lnSpc>
                <a:spcPct val="90000"/>
              </a:lnSpc>
              <a:spcBef>
                <a:spcPct val="0"/>
              </a:spcBef>
            </a:pPr>
            <a:endParaRPr lang="en-US" sz="1600" b="1" dirty="0">
              <a:solidFill>
                <a:schemeClr val="accent6"/>
              </a:solidFill>
              <a:latin typeface="+mj-lt"/>
              <a:ea typeface="+mj-ea"/>
              <a:cs typeface="+mj-cs"/>
            </a:endParaRPr>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Traffic Manager</a:t>
            </a:r>
          </a:p>
        </p:txBody>
      </p:sp>
      <p:pic>
        <p:nvPicPr>
          <p:cNvPr id="6" name="Picture 5" descr="Diagram&#10;&#10;Description automatically generated">
            <a:extLst>
              <a:ext uri="{FF2B5EF4-FFF2-40B4-BE49-F238E27FC236}">
                <a16:creationId xmlns:a16="http://schemas.microsoft.com/office/drawing/2014/main" id="{876052B8-1AD4-12B2-B786-37AF9FE81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567" y="1332871"/>
            <a:ext cx="6430616" cy="3225936"/>
          </a:xfrm>
          <a:prstGeom prst="rect">
            <a:avLst/>
          </a:prstGeom>
        </p:spPr>
      </p:pic>
    </p:spTree>
    <p:extLst>
      <p:ext uri="{BB962C8B-B14F-4D97-AF65-F5344CB8AC3E}">
        <p14:creationId xmlns:p14="http://schemas.microsoft.com/office/powerpoint/2010/main" val="418969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F59F-8627-4F67-9E7F-A4933C0A3929}"/>
              </a:ext>
            </a:extLst>
          </p:cNvPr>
          <p:cNvSpPr>
            <a:spLocks noGrp="1"/>
          </p:cNvSpPr>
          <p:nvPr>
            <p:ph type="title"/>
          </p:nvPr>
        </p:nvSpPr>
        <p:spPr/>
        <p:txBody>
          <a:bodyPr/>
          <a:lstStyle/>
          <a:p>
            <a:r>
              <a:rPr lang="en-US" dirty="0"/>
              <a:t>Traffic Manager Routing Methods</a:t>
            </a:r>
          </a:p>
        </p:txBody>
      </p:sp>
      <p:sp>
        <p:nvSpPr>
          <p:cNvPr id="11" name="TextBox 10">
            <a:extLst>
              <a:ext uri="{FF2B5EF4-FFF2-40B4-BE49-F238E27FC236}">
                <a16:creationId xmlns:a16="http://schemas.microsoft.com/office/drawing/2014/main" id="{E61F2F0A-6174-41BA-B360-3F1D80C13589}"/>
              </a:ext>
            </a:extLst>
          </p:cNvPr>
          <p:cNvSpPr txBox="1"/>
          <p:nvPr/>
        </p:nvSpPr>
        <p:spPr bwMode="gray">
          <a:xfrm>
            <a:off x="802433"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Priority</a:t>
            </a:r>
          </a:p>
        </p:txBody>
      </p:sp>
      <p:sp>
        <p:nvSpPr>
          <p:cNvPr id="12" name="TextBox 11">
            <a:extLst>
              <a:ext uri="{FF2B5EF4-FFF2-40B4-BE49-F238E27FC236}">
                <a16:creationId xmlns:a16="http://schemas.microsoft.com/office/drawing/2014/main" id="{FC2B7FAA-33D2-4071-A76A-D23827EC9079}"/>
              </a:ext>
            </a:extLst>
          </p:cNvPr>
          <p:cNvSpPr txBox="1"/>
          <p:nvPr/>
        </p:nvSpPr>
        <p:spPr bwMode="gray">
          <a:xfrm>
            <a:off x="802433" y="3213298"/>
            <a:ext cx="2239347" cy="1369606"/>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Select Priority routing to use primary service endpoint for all traffic</a:t>
            </a:r>
          </a:p>
          <a:p>
            <a:pPr marL="285750" indent="-285750">
              <a:spcBef>
                <a:spcPts val="600"/>
              </a:spcBef>
              <a:buFont typeface="Arial" panose="020B0604020202020204" pitchFamily="34" charset="0"/>
              <a:buChar char="•"/>
            </a:pPr>
            <a:r>
              <a:rPr lang="en-US" sz="1400" dirty="0"/>
              <a:t>In case primary endpoint is unavailable, route it to the backup endpoint</a:t>
            </a:r>
          </a:p>
        </p:txBody>
      </p:sp>
      <p:pic>
        <p:nvPicPr>
          <p:cNvPr id="9" name="Picture 8">
            <a:extLst>
              <a:ext uri="{FF2B5EF4-FFF2-40B4-BE49-F238E27FC236}">
                <a16:creationId xmlns:a16="http://schemas.microsoft.com/office/drawing/2014/main" id="{BA5E4751-65EE-478B-A25D-128FA8ED1000}"/>
              </a:ext>
            </a:extLst>
          </p:cNvPr>
          <p:cNvPicPr>
            <a:picLocks noChangeAspect="1"/>
          </p:cNvPicPr>
          <p:nvPr/>
        </p:nvPicPr>
        <p:blipFill>
          <a:blip r:embed="rId2" cstate="screen">
            <a:extLst>
              <a:ext uri="{28A0092B-C50C-407E-A947-70E740481C1C}">
                <a14:useLocalDpi xmlns:a14="http://schemas.microsoft.com/office/drawing/2010/main"/>
              </a:ext>
            </a:extLst>
          </a:blip>
          <a:stretch/>
        </p:blipFill>
        <p:spPr bwMode="gray">
          <a:xfrm>
            <a:off x="722728" y="1983418"/>
            <a:ext cx="612648" cy="612648"/>
          </a:xfrm>
          <a:prstGeom prst="rect">
            <a:avLst/>
          </a:prstGeom>
        </p:spPr>
      </p:pic>
      <p:sp>
        <p:nvSpPr>
          <p:cNvPr id="13" name="TextBox 12">
            <a:extLst>
              <a:ext uri="{FF2B5EF4-FFF2-40B4-BE49-F238E27FC236}">
                <a16:creationId xmlns:a16="http://schemas.microsoft.com/office/drawing/2014/main" id="{7EF3BF80-3763-4196-AD70-55F6EF497CD1}"/>
              </a:ext>
            </a:extLst>
          </p:cNvPr>
          <p:cNvSpPr txBox="1"/>
          <p:nvPr/>
        </p:nvSpPr>
        <p:spPr bwMode="gray">
          <a:xfrm>
            <a:off x="3575258"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Weighted</a:t>
            </a:r>
          </a:p>
        </p:txBody>
      </p:sp>
      <p:sp>
        <p:nvSpPr>
          <p:cNvPr id="14" name="TextBox 13">
            <a:extLst>
              <a:ext uri="{FF2B5EF4-FFF2-40B4-BE49-F238E27FC236}">
                <a16:creationId xmlns:a16="http://schemas.microsoft.com/office/drawing/2014/main" id="{CF8898D2-08BF-4288-9C94-08C0E66BFEB9}"/>
              </a:ext>
            </a:extLst>
          </p:cNvPr>
          <p:cNvSpPr txBox="1"/>
          <p:nvPr/>
        </p:nvSpPr>
        <p:spPr bwMode="gray">
          <a:xfrm>
            <a:off x="3575258" y="3213298"/>
            <a:ext cx="2239347" cy="861774"/>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To distribute traffic across a set of endpoints based on their weight</a:t>
            </a:r>
          </a:p>
        </p:txBody>
      </p:sp>
      <p:sp>
        <p:nvSpPr>
          <p:cNvPr id="15" name="TextBox 14">
            <a:extLst>
              <a:ext uri="{FF2B5EF4-FFF2-40B4-BE49-F238E27FC236}">
                <a16:creationId xmlns:a16="http://schemas.microsoft.com/office/drawing/2014/main" id="{A207BB70-BB0D-47E5-A64B-2CBE8B10EA25}"/>
              </a:ext>
            </a:extLst>
          </p:cNvPr>
          <p:cNvSpPr txBox="1"/>
          <p:nvPr/>
        </p:nvSpPr>
        <p:spPr bwMode="gray">
          <a:xfrm>
            <a:off x="621354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Performance</a:t>
            </a:r>
          </a:p>
        </p:txBody>
      </p:sp>
      <p:sp>
        <p:nvSpPr>
          <p:cNvPr id="16" name="TextBox 15">
            <a:extLst>
              <a:ext uri="{FF2B5EF4-FFF2-40B4-BE49-F238E27FC236}">
                <a16:creationId xmlns:a16="http://schemas.microsoft.com/office/drawing/2014/main" id="{ECC37854-0F23-4DCF-A461-90AC5CCD6B59}"/>
              </a:ext>
            </a:extLst>
          </p:cNvPr>
          <p:cNvSpPr txBox="1"/>
          <p:nvPr/>
        </p:nvSpPr>
        <p:spPr bwMode="gray">
          <a:xfrm>
            <a:off x="6213549" y="3213298"/>
            <a:ext cx="2384007" cy="1369606"/>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Endpoints are in different geographical locations</a:t>
            </a:r>
          </a:p>
          <a:p>
            <a:pPr marL="285750" indent="-285750">
              <a:spcBef>
                <a:spcPts val="600"/>
              </a:spcBef>
              <a:buFont typeface="Arial" panose="020B0604020202020204" pitchFamily="34" charset="0"/>
              <a:buChar char="•"/>
            </a:pPr>
            <a:r>
              <a:rPr lang="en-US" sz="1400" dirty="0"/>
              <a:t>Use this routing method, when end users to use the "closest" endpoint for the lowest network latency</a:t>
            </a:r>
          </a:p>
        </p:txBody>
      </p:sp>
      <p:sp>
        <p:nvSpPr>
          <p:cNvPr id="17" name="TextBox 16">
            <a:extLst>
              <a:ext uri="{FF2B5EF4-FFF2-40B4-BE49-F238E27FC236}">
                <a16:creationId xmlns:a16="http://schemas.microsoft.com/office/drawing/2014/main" id="{9E2B34DE-CAA0-4108-82B8-A457BAA55572}"/>
              </a:ext>
            </a:extLst>
          </p:cNvPr>
          <p:cNvSpPr txBox="1"/>
          <p:nvPr/>
        </p:nvSpPr>
        <p:spPr bwMode="gray">
          <a:xfrm>
            <a:off x="912090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Geographic</a:t>
            </a:r>
          </a:p>
        </p:txBody>
      </p:sp>
      <p:sp>
        <p:nvSpPr>
          <p:cNvPr id="18" name="TextBox 17">
            <a:extLst>
              <a:ext uri="{FF2B5EF4-FFF2-40B4-BE49-F238E27FC236}">
                <a16:creationId xmlns:a16="http://schemas.microsoft.com/office/drawing/2014/main" id="{72F7F779-A287-4510-9D76-FE243DFD6DEF}"/>
              </a:ext>
            </a:extLst>
          </p:cNvPr>
          <p:cNvSpPr txBox="1"/>
          <p:nvPr/>
        </p:nvSpPr>
        <p:spPr bwMode="gray">
          <a:xfrm>
            <a:off x="9120909" y="3213298"/>
            <a:ext cx="2239347" cy="1077218"/>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To direct users to specific endpoints based on where the end users DNS queries originate from geographically</a:t>
            </a:r>
          </a:p>
        </p:txBody>
      </p:sp>
      <p:pic>
        <p:nvPicPr>
          <p:cNvPr id="4" name="Picture 3">
            <a:extLst>
              <a:ext uri="{FF2B5EF4-FFF2-40B4-BE49-F238E27FC236}">
                <a16:creationId xmlns:a16="http://schemas.microsoft.com/office/drawing/2014/main" id="{BA436A78-3138-3250-0646-14B18CBDA4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8914856" y="1926740"/>
            <a:ext cx="609601" cy="609601"/>
          </a:xfrm>
          <a:prstGeom prst="rect">
            <a:avLst/>
          </a:prstGeom>
        </p:spPr>
      </p:pic>
      <p:pic>
        <p:nvPicPr>
          <p:cNvPr id="7" name="Picture 6">
            <a:extLst>
              <a:ext uri="{FF2B5EF4-FFF2-40B4-BE49-F238E27FC236}">
                <a16:creationId xmlns:a16="http://schemas.microsoft.com/office/drawing/2014/main" id="{DCA7AD25-1E75-506C-4958-904F5930623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128389" y="1983415"/>
            <a:ext cx="609601" cy="609601"/>
          </a:xfrm>
          <a:prstGeom prst="rect">
            <a:avLst/>
          </a:prstGeom>
        </p:spPr>
      </p:pic>
      <p:pic>
        <p:nvPicPr>
          <p:cNvPr id="8" name="Picture 7">
            <a:extLst>
              <a:ext uri="{FF2B5EF4-FFF2-40B4-BE49-F238E27FC236}">
                <a16:creationId xmlns:a16="http://schemas.microsoft.com/office/drawing/2014/main" id="{C7FA811C-648E-418C-F37A-4B6D27DDBE7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3478452" y="1983414"/>
            <a:ext cx="609601" cy="609601"/>
          </a:xfrm>
          <a:prstGeom prst="rect">
            <a:avLst/>
          </a:prstGeom>
        </p:spPr>
      </p:pic>
    </p:spTree>
    <p:extLst>
      <p:ext uri="{BB962C8B-B14F-4D97-AF65-F5344CB8AC3E}">
        <p14:creationId xmlns:p14="http://schemas.microsoft.com/office/powerpoint/2010/main" val="379954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3179-0EEE-A150-4B4F-8BBEFBA0DE1F}"/>
              </a:ext>
            </a:extLst>
          </p:cNvPr>
          <p:cNvSpPr>
            <a:spLocks noGrp="1"/>
          </p:cNvSpPr>
          <p:nvPr>
            <p:ph type="title"/>
          </p:nvPr>
        </p:nvSpPr>
        <p:spPr/>
        <p:txBody>
          <a:bodyPr/>
          <a:lstStyle/>
          <a:p>
            <a:r>
              <a:rPr lang="en-US" dirty="0"/>
              <a:t>Priority Traffic-routing Method</a:t>
            </a:r>
          </a:p>
        </p:txBody>
      </p:sp>
      <p:pic>
        <p:nvPicPr>
          <p:cNvPr id="3" name="Picture 2">
            <a:extLst>
              <a:ext uri="{FF2B5EF4-FFF2-40B4-BE49-F238E27FC236}">
                <a16:creationId xmlns:a16="http://schemas.microsoft.com/office/drawing/2014/main" id="{501825E5-0BEB-F88C-AA0C-A89ECE08ACBA}"/>
              </a:ext>
            </a:extLst>
          </p:cNvPr>
          <p:cNvPicPr>
            <a:picLocks noChangeAspect="1"/>
          </p:cNvPicPr>
          <p:nvPr/>
        </p:nvPicPr>
        <p:blipFill>
          <a:blip r:embed="rId2"/>
          <a:stretch>
            <a:fillRect/>
          </a:stretch>
        </p:blipFill>
        <p:spPr>
          <a:xfrm>
            <a:off x="3341203" y="1250674"/>
            <a:ext cx="5902187" cy="4356652"/>
          </a:xfrm>
          <a:prstGeom prst="rect">
            <a:avLst/>
          </a:prstGeom>
        </p:spPr>
      </p:pic>
    </p:spTree>
    <p:extLst>
      <p:ext uri="{BB962C8B-B14F-4D97-AF65-F5344CB8AC3E}">
        <p14:creationId xmlns:p14="http://schemas.microsoft.com/office/powerpoint/2010/main" val="125533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457200" y="1217535"/>
            <a:ext cx="11092070" cy="4567040"/>
          </a:xfrm>
        </p:spPr>
        <p:txBody>
          <a:bodyPr/>
          <a:lstStyle/>
          <a:p>
            <a:pPr marL="285750" indent="-285750">
              <a:buFont typeface="Arial" panose="020B0604020202020204" pitchFamily="34" charset="0"/>
              <a:buChar char="•"/>
            </a:pPr>
            <a:r>
              <a:rPr lang="en-US" sz="1600" dirty="0"/>
              <a:t>Modern cloud content delivery network (CDN) service performance</a:t>
            </a:r>
          </a:p>
          <a:p>
            <a:pPr marL="285750" indent="-285750">
              <a:buFont typeface="Arial" panose="020B0604020202020204" pitchFamily="34" charset="0"/>
              <a:buChar char="•"/>
            </a:pPr>
            <a:r>
              <a:rPr lang="en-US" sz="1600" dirty="0"/>
              <a:t>Provides high availability and acceleration across the globe</a:t>
            </a:r>
          </a:p>
          <a:p>
            <a:pPr marL="285750" indent="-285750">
              <a:buFont typeface="Arial" panose="020B0604020202020204" pitchFamily="34" charset="0"/>
              <a:buChar char="•"/>
            </a:pPr>
            <a:r>
              <a:rPr lang="en-US" sz="1600" dirty="0"/>
              <a:t>Delivers better</a:t>
            </a:r>
            <a:r>
              <a:rPr lang="en-IN" sz="1600" dirty="0"/>
              <a:t> performance and user experiences for applications/content</a:t>
            </a:r>
          </a:p>
          <a:p>
            <a:pPr marL="285750" indent="-285750">
              <a:buFont typeface="Arial" panose="020B0604020202020204" pitchFamily="34" charset="0"/>
              <a:buChar char="•"/>
            </a:pPr>
            <a:r>
              <a:rPr lang="en-IN" sz="1600" dirty="0"/>
              <a:t>Uses Microsoft’s global edge network</a:t>
            </a:r>
          </a:p>
          <a:p>
            <a:pPr marL="285750" indent="-285750">
              <a:buFont typeface="Arial" panose="020B0604020202020204" pitchFamily="34" charset="0"/>
              <a:buChar char="•"/>
            </a:pPr>
            <a:r>
              <a:rPr lang="en-IN" sz="1600" dirty="0"/>
              <a:t>Supports Azure endpoints and on-premises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a:lnSpc>
                <a:spcPct val="90000"/>
              </a:lnSpc>
              <a:spcBef>
                <a:spcPct val="0"/>
              </a:spcBef>
            </a:pPr>
            <a:endParaRPr lang="en-US" sz="1600" b="1" dirty="0">
              <a:solidFill>
                <a:schemeClr val="accent6"/>
              </a:solidFill>
              <a:latin typeface="+mj-lt"/>
              <a:ea typeface="+mj-ea"/>
              <a:cs typeface="+mj-cs"/>
            </a:endParaRPr>
          </a:p>
          <a:p>
            <a:pPr>
              <a:lnSpc>
                <a:spcPct val="90000"/>
              </a:lnSpc>
              <a:spcBef>
                <a:spcPct val="0"/>
              </a:spcBef>
            </a:pPr>
            <a:endParaRPr lang="en-US" sz="1600" b="1" dirty="0">
              <a:solidFill>
                <a:schemeClr val="accent6"/>
              </a:solidFill>
              <a:latin typeface="+mj-lt"/>
              <a:ea typeface="+mj-ea"/>
              <a:cs typeface="+mj-cs"/>
            </a:endParaRPr>
          </a:p>
          <a:p>
            <a:pPr>
              <a:lnSpc>
                <a:spcPct val="90000"/>
              </a:lnSpc>
              <a:spcBef>
                <a:spcPct val="0"/>
              </a:spcBef>
            </a:pPr>
            <a:endParaRPr lang="en-US" sz="1600" b="1" dirty="0">
              <a:solidFill>
                <a:schemeClr val="accent6"/>
              </a:solidFill>
              <a:latin typeface="+mj-lt"/>
              <a:ea typeface="+mj-ea"/>
              <a:cs typeface="+mj-cs"/>
            </a:endParaRPr>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Azure Front Door</a:t>
            </a:r>
          </a:p>
        </p:txBody>
      </p:sp>
      <p:pic>
        <p:nvPicPr>
          <p:cNvPr id="4" name="Picture 3">
            <a:extLst>
              <a:ext uri="{FF2B5EF4-FFF2-40B4-BE49-F238E27FC236}">
                <a16:creationId xmlns:a16="http://schemas.microsoft.com/office/drawing/2014/main" id="{EC0CC941-2A1F-DE08-81EF-05E6EF69E550}"/>
              </a:ext>
            </a:extLst>
          </p:cNvPr>
          <p:cNvPicPr>
            <a:picLocks noChangeAspect="1"/>
          </p:cNvPicPr>
          <p:nvPr/>
        </p:nvPicPr>
        <p:blipFill>
          <a:blip r:embed="rId2"/>
          <a:stretch>
            <a:fillRect/>
          </a:stretch>
        </p:blipFill>
        <p:spPr>
          <a:xfrm>
            <a:off x="7525577" y="1343853"/>
            <a:ext cx="3934239" cy="4170293"/>
          </a:xfrm>
          <a:prstGeom prst="rect">
            <a:avLst/>
          </a:prstGeom>
        </p:spPr>
      </p:pic>
    </p:spTree>
    <p:extLst>
      <p:ext uri="{BB962C8B-B14F-4D97-AF65-F5344CB8AC3E}">
        <p14:creationId xmlns:p14="http://schemas.microsoft.com/office/powerpoint/2010/main" val="2775871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AF3F-309F-5231-BD80-5F6F9B120120}"/>
              </a:ext>
            </a:extLst>
          </p:cNvPr>
          <p:cNvSpPr>
            <a:spLocks noGrp="1"/>
          </p:cNvSpPr>
          <p:nvPr>
            <p:ph type="title"/>
          </p:nvPr>
        </p:nvSpPr>
        <p:spPr/>
        <p:txBody>
          <a:bodyPr/>
          <a:lstStyle/>
          <a:p>
            <a:r>
              <a:rPr lang="en-US" dirty="0"/>
              <a:t>Azure Load Balancing Services</a:t>
            </a:r>
          </a:p>
        </p:txBody>
      </p:sp>
      <p:graphicFrame>
        <p:nvGraphicFramePr>
          <p:cNvPr id="4" name="Table 4">
            <a:extLst>
              <a:ext uri="{FF2B5EF4-FFF2-40B4-BE49-F238E27FC236}">
                <a16:creationId xmlns:a16="http://schemas.microsoft.com/office/drawing/2014/main" id="{8A60B1CF-09A9-32CA-2DF9-5EF85C1A3B6F}"/>
              </a:ext>
            </a:extLst>
          </p:cNvPr>
          <p:cNvGraphicFramePr>
            <a:graphicFrameLocks noGrp="1"/>
          </p:cNvGraphicFramePr>
          <p:nvPr>
            <p:extLst>
              <p:ext uri="{D42A27DB-BD31-4B8C-83A1-F6EECF244321}">
                <p14:modId xmlns:p14="http://schemas.microsoft.com/office/powerpoint/2010/main" val="3143182261"/>
              </p:ext>
            </p:extLst>
          </p:nvPr>
        </p:nvGraphicFramePr>
        <p:xfrm>
          <a:off x="2032000" y="2488832"/>
          <a:ext cx="8127999" cy="1854200"/>
        </p:xfrm>
        <a:graphic>
          <a:graphicData uri="http://schemas.openxmlformats.org/drawingml/2006/table">
            <a:tbl>
              <a:tblPr firstRow="1" bandRow="1">
                <a:tableStyleId>{912C8C85-51F0-491E-9774-3900AFEF0FD7}</a:tableStyleId>
              </a:tblPr>
              <a:tblGrid>
                <a:gridCol w="2709333">
                  <a:extLst>
                    <a:ext uri="{9D8B030D-6E8A-4147-A177-3AD203B41FA5}">
                      <a16:colId xmlns:a16="http://schemas.microsoft.com/office/drawing/2014/main" val="1140401414"/>
                    </a:ext>
                  </a:extLst>
                </a:gridCol>
                <a:gridCol w="2709333">
                  <a:extLst>
                    <a:ext uri="{9D8B030D-6E8A-4147-A177-3AD203B41FA5}">
                      <a16:colId xmlns:a16="http://schemas.microsoft.com/office/drawing/2014/main" val="2265289872"/>
                    </a:ext>
                  </a:extLst>
                </a:gridCol>
                <a:gridCol w="2709333">
                  <a:extLst>
                    <a:ext uri="{9D8B030D-6E8A-4147-A177-3AD203B41FA5}">
                      <a16:colId xmlns:a16="http://schemas.microsoft.com/office/drawing/2014/main" val="1708228149"/>
                    </a:ext>
                  </a:extLst>
                </a:gridCol>
              </a:tblGrid>
              <a:tr h="370840">
                <a:tc>
                  <a:txBody>
                    <a:bodyPr/>
                    <a:lstStyle/>
                    <a:p>
                      <a:r>
                        <a:rPr lang="en-US" dirty="0"/>
                        <a:t>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Global/Regional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Recommended Traffic</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333393"/>
                  </a:ext>
                </a:extLst>
              </a:tr>
              <a:tr h="370840">
                <a:tc>
                  <a:txBody>
                    <a:bodyPr/>
                    <a:lstStyle/>
                    <a:p>
                      <a:r>
                        <a:rPr lang="en-US" b="1" dirty="0"/>
                        <a:t>Azure Front Door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Global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468974"/>
                  </a:ext>
                </a:extLst>
              </a:tr>
              <a:tr h="370840">
                <a:tc>
                  <a:txBody>
                    <a:bodyPr/>
                    <a:lstStyle/>
                    <a:p>
                      <a:r>
                        <a:rPr lang="en-US" b="1" dirty="0"/>
                        <a:t>Traffic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Global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Non-HTTP(S)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989916"/>
                  </a:ext>
                </a:extLst>
              </a:tr>
              <a:tr h="370840">
                <a:tc>
                  <a:txBody>
                    <a:bodyPr/>
                    <a:lstStyle/>
                    <a:p>
                      <a:r>
                        <a:rPr lang="en-US" b="1" dirty="0"/>
                        <a:t>Application Gateway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Regional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238833"/>
                  </a:ext>
                </a:extLst>
              </a:tr>
              <a:tr h="370840">
                <a:tc>
                  <a:txBody>
                    <a:bodyPr/>
                    <a:lstStyle/>
                    <a:p>
                      <a:r>
                        <a:rPr lang="en-US" b="1" dirty="0"/>
                        <a:t>Azure Load Balancer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Regional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Non-HTTP(S)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329223"/>
                  </a:ext>
                </a:extLst>
              </a:tr>
            </a:tbl>
          </a:graphicData>
        </a:graphic>
      </p:graphicFrame>
    </p:spTree>
    <p:extLst>
      <p:ext uri="{BB962C8B-B14F-4D97-AF65-F5344CB8AC3E}">
        <p14:creationId xmlns:p14="http://schemas.microsoft.com/office/powerpoint/2010/main" val="408843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FA7D27-1B4F-8049-CF29-FEA991E5983F}"/>
              </a:ext>
            </a:extLst>
          </p:cNvPr>
          <p:cNvSpPr>
            <a:spLocks noGrp="1"/>
          </p:cNvSpPr>
          <p:nvPr>
            <p:ph type="body" sz="quarter" idx="13"/>
          </p:nvPr>
        </p:nvSpPr>
        <p:spPr/>
        <p:txBody>
          <a:bodyPr/>
          <a:lstStyle/>
          <a:p>
            <a:r>
              <a:rPr lang="en-US" dirty="0"/>
              <a:t>DEMO</a:t>
            </a:r>
          </a:p>
        </p:txBody>
      </p:sp>
    </p:spTree>
    <p:extLst>
      <p:ext uri="{BB962C8B-B14F-4D97-AF65-F5344CB8AC3E}">
        <p14:creationId xmlns:p14="http://schemas.microsoft.com/office/powerpoint/2010/main" val="314446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295900" y="7040880"/>
            <a:ext cx="5924549" cy="365125"/>
          </a:xfrm>
        </p:spPr>
        <p:txBody>
          <a:bodyPr/>
          <a:lstStyle/>
          <a:p>
            <a:r>
              <a:rPr lang="en-US"/>
              <a:t>© 2021 Optum, Inc. All rights reserved. Confidential property of Optum. Do not distribute or reproduce without express permission from Optum.</a:t>
            </a:r>
            <a:endParaRPr lang="en-US" dirty="0"/>
          </a:p>
        </p:txBody>
      </p:sp>
      <p:sp>
        <p:nvSpPr>
          <p:cNvPr id="6" name="Title 5"/>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71570232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21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74D0-D4CB-4FDD-8FA8-754615F470DF}"/>
              </a:ext>
            </a:extLst>
          </p:cNvPr>
          <p:cNvSpPr>
            <a:spLocks noGrp="1"/>
          </p:cNvSpPr>
          <p:nvPr>
            <p:ph type="title"/>
          </p:nvPr>
        </p:nvSpPr>
        <p:spPr bwMode="gray"/>
        <p:txBody>
          <a:bodyPr/>
          <a:lstStyle/>
          <a:p>
            <a:r>
              <a:rPr lang="en-US" dirty="0"/>
              <a:t>Agenda</a:t>
            </a:r>
          </a:p>
        </p:txBody>
      </p:sp>
      <p:sp>
        <p:nvSpPr>
          <p:cNvPr id="14" name="Oval 13">
            <a:extLst>
              <a:ext uri="{FF2B5EF4-FFF2-40B4-BE49-F238E27FC236}">
                <a16:creationId xmlns:a16="http://schemas.microsoft.com/office/drawing/2014/main" id="{D119B301-2704-470A-AAD9-D42F1F907E37}"/>
              </a:ext>
            </a:extLst>
          </p:cNvPr>
          <p:cNvSpPr>
            <a:spLocks noChangeAspect="1"/>
          </p:cNvSpPr>
          <p:nvPr/>
        </p:nvSpPr>
        <p:spPr bwMode="gray">
          <a:xfrm>
            <a:off x="3353242" y="171194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1</a:t>
            </a:r>
          </a:p>
        </p:txBody>
      </p:sp>
      <p:sp>
        <p:nvSpPr>
          <p:cNvPr id="15" name="Oval 14">
            <a:extLst>
              <a:ext uri="{FF2B5EF4-FFF2-40B4-BE49-F238E27FC236}">
                <a16:creationId xmlns:a16="http://schemas.microsoft.com/office/drawing/2014/main" id="{BCF265F5-283C-4BEC-B8C8-3502F1EA6B9F}"/>
              </a:ext>
            </a:extLst>
          </p:cNvPr>
          <p:cNvSpPr>
            <a:spLocks noChangeAspect="1"/>
          </p:cNvSpPr>
          <p:nvPr/>
        </p:nvSpPr>
        <p:spPr bwMode="gray">
          <a:xfrm>
            <a:off x="3353242" y="250484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2</a:t>
            </a:r>
          </a:p>
        </p:txBody>
      </p:sp>
      <p:sp>
        <p:nvSpPr>
          <p:cNvPr id="16" name="Oval 15">
            <a:extLst>
              <a:ext uri="{FF2B5EF4-FFF2-40B4-BE49-F238E27FC236}">
                <a16:creationId xmlns:a16="http://schemas.microsoft.com/office/drawing/2014/main" id="{09C1FA2E-473E-4A94-9046-C1B6F6D21DFA}"/>
              </a:ext>
            </a:extLst>
          </p:cNvPr>
          <p:cNvSpPr>
            <a:spLocks noChangeAspect="1"/>
          </p:cNvSpPr>
          <p:nvPr/>
        </p:nvSpPr>
        <p:spPr bwMode="gray">
          <a:xfrm>
            <a:off x="3353242" y="330391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3</a:t>
            </a:r>
          </a:p>
        </p:txBody>
      </p:sp>
      <p:sp>
        <p:nvSpPr>
          <p:cNvPr id="17" name="Oval 16">
            <a:extLst>
              <a:ext uri="{FF2B5EF4-FFF2-40B4-BE49-F238E27FC236}">
                <a16:creationId xmlns:a16="http://schemas.microsoft.com/office/drawing/2014/main" id="{7E257BED-3429-4B77-82D4-489B76C9FB44}"/>
              </a:ext>
            </a:extLst>
          </p:cNvPr>
          <p:cNvSpPr>
            <a:spLocks noChangeAspect="1"/>
          </p:cNvSpPr>
          <p:nvPr/>
        </p:nvSpPr>
        <p:spPr bwMode="gray">
          <a:xfrm>
            <a:off x="3353242" y="4090651"/>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4</a:t>
            </a:r>
          </a:p>
        </p:txBody>
      </p:sp>
      <p:sp>
        <p:nvSpPr>
          <p:cNvPr id="18" name="Oval 17">
            <a:extLst>
              <a:ext uri="{FF2B5EF4-FFF2-40B4-BE49-F238E27FC236}">
                <a16:creationId xmlns:a16="http://schemas.microsoft.com/office/drawing/2014/main" id="{68468265-192F-4BFE-90CF-079702ED205C}"/>
              </a:ext>
            </a:extLst>
          </p:cNvPr>
          <p:cNvSpPr>
            <a:spLocks noChangeAspect="1"/>
          </p:cNvSpPr>
          <p:nvPr/>
        </p:nvSpPr>
        <p:spPr bwMode="gray">
          <a:xfrm>
            <a:off x="3353242" y="488937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5</a:t>
            </a:r>
          </a:p>
        </p:txBody>
      </p:sp>
      <p:sp>
        <p:nvSpPr>
          <p:cNvPr id="19" name="TextBox 18">
            <a:extLst>
              <a:ext uri="{FF2B5EF4-FFF2-40B4-BE49-F238E27FC236}">
                <a16:creationId xmlns:a16="http://schemas.microsoft.com/office/drawing/2014/main" id="{58CD1F7C-CDBD-4257-A574-C722DC722BC1}"/>
              </a:ext>
            </a:extLst>
          </p:cNvPr>
          <p:cNvSpPr txBox="1"/>
          <p:nvPr/>
        </p:nvSpPr>
        <p:spPr bwMode="gray">
          <a:xfrm>
            <a:off x="4231757" y="1863154"/>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Azure Load Balancer</a:t>
            </a:r>
          </a:p>
        </p:txBody>
      </p:sp>
      <p:sp>
        <p:nvSpPr>
          <p:cNvPr id="20" name="TextBox 19">
            <a:extLst>
              <a:ext uri="{FF2B5EF4-FFF2-40B4-BE49-F238E27FC236}">
                <a16:creationId xmlns:a16="http://schemas.microsoft.com/office/drawing/2014/main" id="{1E657321-4E49-4723-AC67-E433045DA9A7}"/>
              </a:ext>
            </a:extLst>
          </p:cNvPr>
          <p:cNvSpPr txBox="1"/>
          <p:nvPr/>
        </p:nvSpPr>
        <p:spPr bwMode="gray">
          <a:xfrm>
            <a:off x="4231757" y="2656056"/>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Application Gateway</a:t>
            </a:r>
          </a:p>
        </p:txBody>
      </p:sp>
      <p:sp>
        <p:nvSpPr>
          <p:cNvPr id="21" name="TextBox 20">
            <a:extLst>
              <a:ext uri="{FF2B5EF4-FFF2-40B4-BE49-F238E27FC236}">
                <a16:creationId xmlns:a16="http://schemas.microsoft.com/office/drawing/2014/main" id="{7C8F5172-DFE7-400C-8A20-39381EE1FF68}"/>
              </a:ext>
            </a:extLst>
          </p:cNvPr>
          <p:cNvSpPr txBox="1"/>
          <p:nvPr/>
        </p:nvSpPr>
        <p:spPr bwMode="gray">
          <a:xfrm>
            <a:off x="4231757" y="3455121"/>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Traffic Manager</a:t>
            </a:r>
          </a:p>
        </p:txBody>
      </p:sp>
      <p:sp>
        <p:nvSpPr>
          <p:cNvPr id="22" name="TextBox 21">
            <a:extLst>
              <a:ext uri="{FF2B5EF4-FFF2-40B4-BE49-F238E27FC236}">
                <a16:creationId xmlns:a16="http://schemas.microsoft.com/office/drawing/2014/main" id="{654AE797-611F-4CE2-94E1-740B8621E1DC}"/>
              </a:ext>
            </a:extLst>
          </p:cNvPr>
          <p:cNvSpPr txBox="1"/>
          <p:nvPr/>
        </p:nvSpPr>
        <p:spPr bwMode="gray">
          <a:xfrm>
            <a:off x="4231757" y="4241860"/>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Front Door</a:t>
            </a:r>
          </a:p>
        </p:txBody>
      </p:sp>
      <p:sp>
        <p:nvSpPr>
          <p:cNvPr id="23" name="TextBox 22">
            <a:extLst>
              <a:ext uri="{FF2B5EF4-FFF2-40B4-BE49-F238E27FC236}">
                <a16:creationId xmlns:a16="http://schemas.microsoft.com/office/drawing/2014/main" id="{C5E16CF7-7BD2-4B36-ADAF-FAEAB284FDA4}"/>
              </a:ext>
            </a:extLst>
          </p:cNvPr>
          <p:cNvSpPr txBox="1"/>
          <p:nvPr/>
        </p:nvSpPr>
        <p:spPr bwMode="gray">
          <a:xfrm>
            <a:off x="4231757" y="5040582"/>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Q&amp;A</a:t>
            </a:r>
          </a:p>
        </p:txBody>
      </p:sp>
      <p:sp>
        <p:nvSpPr>
          <p:cNvPr id="3" name="Rectangle: Top Corners Rounded 2">
            <a:extLst>
              <a:ext uri="{FF2B5EF4-FFF2-40B4-BE49-F238E27FC236}">
                <a16:creationId xmlns:a16="http://schemas.microsoft.com/office/drawing/2014/main" id="{9BBB3565-CDCC-1751-8681-9175ADE7B24B}"/>
              </a:ext>
            </a:extLst>
          </p:cNvPr>
          <p:cNvSpPr/>
          <p:nvPr/>
        </p:nvSpPr>
        <p:spPr bwMode="gray">
          <a:xfrm>
            <a:off x="2302736" y="-13446"/>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Tree>
    <p:extLst>
      <p:ext uri="{BB962C8B-B14F-4D97-AF65-F5344CB8AC3E}">
        <p14:creationId xmlns:p14="http://schemas.microsoft.com/office/powerpoint/2010/main" val="163251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457200" y="1217535"/>
            <a:ext cx="11092070" cy="4567040"/>
          </a:xfrm>
        </p:spPr>
        <p:txBody>
          <a:bodyPr/>
          <a:lstStyle/>
          <a:p>
            <a:pPr marL="285750" indent="-285750">
              <a:buFont typeface="Arial" panose="020B0604020202020204" pitchFamily="34" charset="0"/>
              <a:buChar char="•"/>
            </a:pPr>
            <a:r>
              <a:rPr lang="en-US" sz="1600" dirty="0"/>
              <a:t>Networking solution for distributing the traffic between the backend compute</a:t>
            </a:r>
          </a:p>
          <a:p>
            <a:pPr marL="285750" indent="-285750">
              <a:buFont typeface="Arial" panose="020B0604020202020204" pitchFamily="34" charset="0"/>
              <a:buChar char="•"/>
            </a:pPr>
            <a:r>
              <a:rPr lang="en-US" sz="1600" dirty="0"/>
              <a:t>Layer 4 load balancing (TCP/UDP)</a:t>
            </a:r>
          </a:p>
          <a:p>
            <a:pPr marL="285750" indent="-285750">
              <a:buFont typeface="Arial" panose="020B0604020202020204" pitchFamily="34" charset="0"/>
              <a:buChar char="•"/>
            </a:pPr>
            <a:r>
              <a:rPr lang="en-US" sz="1600" dirty="0"/>
              <a:t>High availability</a:t>
            </a:r>
          </a:p>
          <a:p>
            <a:pPr marL="285750" indent="-285750">
              <a:buFont typeface="Arial" panose="020B0604020202020204" pitchFamily="34" charset="0"/>
              <a:buChar char="•"/>
            </a:pPr>
            <a:r>
              <a:rPr lang="en-US" sz="1600" dirty="0"/>
              <a:t>Backend resources must be redundant</a:t>
            </a:r>
          </a:p>
          <a:p>
            <a:pPr marL="285750" indent="-285750">
              <a:buFont typeface="Arial" panose="020B0604020202020204" pitchFamily="34" charset="0"/>
              <a:buChar char="•"/>
            </a:pPr>
            <a:r>
              <a:rPr lang="en-US" sz="1600" dirty="0"/>
              <a:t>Supports Virtual machines and VM Scale Sets</a:t>
            </a:r>
          </a:p>
          <a:p>
            <a:endParaRPr lang="en-US" dirty="0"/>
          </a:p>
          <a:p>
            <a:pPr>
              <a:lnSpc>
                <a:spcPct val="90000"/>
              </a:lnSpc>
              <a:spcBef>
                <a:spcPct val="0"/>
              </a:spcBef>
            </a:pPr>
            <a:r>
              <a:rPr lang="en-US" sz="1600" b="1" dirty="0">
                <a:solidFill>
                  <a:schemeClr val="accent6"/>
                </a:solidFill>
                <a:latin typeface="+mj-lt"/>
                <a:ea typeface="+mj-ea"/>
                <a:cs typeface="+mj-cs"/>
              </a:rPr>
              <a:t>Public Load balancer</a:t>
            </a:r>
          </a:p>
          <a:p>
            <a:pPr marL="285750" indent="-285750">
              <a:buFont typeface="Arial" panose="020B0604020202020204" pitchFamily="34" charset="0"/>
              <a:buChar char="•"/>
            </a:pPr>
            <a:r>
              <a:rPr lang="en-US" sz="1600" dirty="0"/>
              <a:t>To load balance internet traffic to the backend compute</a:t>
            </a:r>
          </a:p>
          <a:p>
            <a:pPr marL="285750" indent="-285750">
              <a:buFont typeface="Arial" panose="020B0604020202020204" pitchFamily="34" charset="0"/>
              <a:buChar char="•"/>
            </a:pPr>
            <a:r>
              <a:rPr lang="en-US" sz="1600" dirty="0"/>
              <a:t>Maps the PIP and port number of private IP of the backend VMs</a:t>
            </a:r>
          </a:p>
          <a:p>
            <a:endParaRPr lang="en-US" sz="1600" dirty="0"/>
          </a:p>
          <a:p>
            <a:pPr>
              <a:lnSpc>
                <a:spcPct val="90000"/>
              </a:lnSpc>
              <a:spcBef>
                <a:spcPct val="0"/>
              </a:spcBef>
            </a:pPr>
            <a:r>
              <a:rPr lang="en-US" sz="1600" b="1" dirty="0">
                <a:solidFill>
                  <a:schemeClr val="accent6"/>
                </a:solidFill>
                <a:latin typeface="+mj-lt"/>
                <a:ea typeface="+mj-ea"/>
                <a:cs typeface="+mj-cs"/>
              </a:rPr>
              <a:t>Internal Load balancer</a:t>
            </a:r>
          </a:p>
          <a:p>
            <a:pPr marL="285750" indent="-285750">
              <a:buFont typeface="Arial" panose="020B0604020202020204" pitchFamily="34" charset="0"/>
              <a:buChar char="•"/>
            </a:pPr>
            <a:r>
              <a:rPr lang="en-US" sz="1600" dirty="0"/>
              <a:t>Directs traffic to resources within a Virtual Network</a:t>
            </a:r>
          </a:p>
          <a:p>
            <a:pPr marL="285750" indent="-285750">
              <a:buFont typeface="Arial" panose="020B0604020202020204" pitchFamily="34" charset="0"/>
              <a:buChar char="•"/>
            </a:pPr>
            <a:r>
              <a:rPr lang="en-US" sz="1600" dirty="0"/>
              <a:t>No Internet/Public endpoint required</a:t>
            </a:r>
          </a:p>
          <a:p>
            <a:pPr marL="285750" indent="-285750">
              <a:buFont typeface="Arial" panose="020B0604020202020204" pitchFamily="34" charset="0"/>
              <a:buChar char="•"/>
            </a:pPr>
            <a:r>
              <a:rPr lang="en-US" sz="1600" dirty="0"/>
              <a:t>Access the LB via a private IP address</a:t>
            </a:r>
          </a:p>
          <a:p>
            <a:pPr marL="285750" indent="-285750">
              <a:buFont typeface="Arial" panose="020B0604020202020204" pitchFamily="34" charset="0"/>
              <a:buChar char="•"/>
            </a:pPr>
            <a:endParaRPr lang="en-US" sz="1600" b="1" dirty="0">
              <a:solidFill>
                <a:schemeClr val="accent6"/>
              </a:solidFill>
              <a:latin typeface="+mj-lt"/>
              <a:ea typeface="+mj-ea"/>
              <a:cs typeface="+mj-cs"/>
            </a:endParaRPr>
          </a:p>
          <a:p>
            <a:pPr>
              <a:lnSpc>
                <a:spcPct val="90000"/>
              </a:lnSpc>
              <a:spcBef>
                <a:spcPct val="0"/>
              </a:spcBef>
            </a:pPr>
            <a:endParaRPr lang="en-US" sz="1600" b="1" dirty="0">
              <a:solidFill>
                <a:schemeClr val="accent6"/>
              </a:solidFill>
              <a:latin typeface="+mj-lt"/>
              <a:ea typeface="+mj-ea"/>
              <a:cs typeface="+mj-cs"/>
            </a:endParaRPr>
          </a:p>
          <a:p>
            <a:pPr>
              <a:lnSpc>
                <a:spcPct val="90000"/>
              </a:lnSpc>
              <a:spcBef>
                <a:spcPct val="0"/>
              </a:spcBef>
            </a:pPr>
            <a:endParaRPr lang="en-US" sz="1600" b="1" dirty="0">
              <a:solidFill>
                <a:schemeClr val="accent6"/>
              </a:solidFill>
              <a:latin typeface="+mj-lt"/>
              <a:ea typeface="+mj-ea"/>
              <a:cs typeface="+mj-cs"/>
            </a:endParaRPr>
          </a:p>
          <a:p>
            <a:pPr>
              <a:lnSpc>
                <a:spcPct val="90000"/>
              </a:lnSpc>
              <a:spcBef>
                <a:spcPct val="0"/>
              </a:spcBef>
            </a:pPr>
            <a:endParaRPr lang="en-US" sz="1600" b="1" dirty="0">
              <a:solidFill>
                <a:schemeClr val="accent6"/>
              </a:solidFill>
              <a:latin typeface="+mj-lt"/>
              <a:ea typeface="+mj-ea"/>
              <a:cs typeface="+mj-cs"/>
            </a:endParaRPr>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Azure Load Balancer (LB)</a:t>
            </a:r>
          </a:p>
        </p:txBody>
      </p:sp>
      <p:pic>
        <p:nvPicPr>
          <p:cNvPr id="1032" name="Picture 8">
            <a:extLst>
              <a:ext uri="{FF2B5EF4-FFF2-40B4-BE49-F238E27FC236}">
                <a16:creationId xmlns:a16="http://schemas.microsoft.com/office/drawing/2014/main" id="{832655F4-2782-4827-8EBA-B83224467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863" y="674765"/>
            <a:ext cx="4965700" cy="496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39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F59F-8627-4F67-9E7F-A4933C0A3929}"/>
              </a:ext>
            </a:extLst>
          </p:cNvPr>
          <p:cNvSpPr>
            <a:spLocks noGrp="1"/>
          </p:cNvSpPr>
          <p:nvPr>
            <p:ph type="title"/>
          </p:nvPr>
        </p:nvSpPr>
        <p:spPr/>
        <p:txBody>
          <a:bodyPr/>
          <a:lstStyle/>
          <a:p>
            <a:r>
              <a:rPr lang="en-US" dirty="0"/>
              <a:t>LB Components</a:t>
            </a:r>
          </a:p>
        </p:txBody>
      </p:sp>
      <p:sp>
        <p:nvSpPr>
          <p:cNvPr id="11" name="TextBox 10">
            <a:extLst>
              <a:ext uri="{FF2B5EF4-FFF2-40B4-BE49-F238E27FC236}">
                <a16:creationId xmlns:a16="http://schemas.microsoft.com/office/drawing/2014/main" id="{E61F2F0A-6174-41BA-B360-3F1D80C13589}"/>
              </a:ext>
            </a:extLst>
          </p:cNvPr>
          <p:cNvSpPr txBox="1"/>
          <p:nvPr/>
        </p:nvSpPr>
        <p:spPr bwMode="gray">
          <a:xfrm>
            <a:off x="802433"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Frontend IP</a:t>
            </a:r>
          </a:p>
        </p:txBody>
      </p:sp>
      <p:sp>
        <p:nvSpPr>
          <p:cNvPr id="12" name="TextBox 11">
            <a:extLst>
              <a:ext uri="{FF2B5EF4-FFF2-40B4-BE49-F238E27FC236}">
                <a16:creationId xmlns:a16="http://schemas.microsoft.com/office/drawing/2014/main" id="{FC2B7FAA-33D2-4071-A76A-D23827EC9079}"/>
              </a:ext>
            </a:extLst>
          </p:cNvPr>
          <p:cNvSpPr txBox="1"/>
          <p:nvPr/>
        </p:nvSpPr>
        <p:spPr bwMode="gray">
          <a:xfrm>
            <a:off x="802433" y="3213298"/>
            <a:ext cx="2239347" cy="938719"/>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Public or private end point </a:t>
            </a:r>
          </a:p>
          <a:p>
            <a:pPr marL="285750" indent="-285750">
              <a:spcBef>
                <a:spcPts val="600"/>
              </a:spcBef>
              <a:buFont typeface="Arial" panose="020B0604020202020204" pitchFamily="34" charset="0"/>
              <a:buChar char="•"/>
            </a:pPr>
            <a:r>
              <a:rPr lang="en-US" sz="1400" dirty="0"/>
              <a:t>Supports multiple front-end IPs</a:t>
            </a:r>
          </a:p>
        </p:txBody>
      </p:sp>
      <p:pic>
        <p:nvPicPr>
          <p:cNvPr id="9" name="Picture 8">
            <a:extLst>
              <a:ext uri="{FF2B5EF4-FFF2-40B4-BE49-F238E27FC236}">
                <a16:creationId xmlns:a16="http://schemas.microsoft.com/office/drawing/2014/main" id="{BA5E4751-65EE-478B-A25D-128FA8ED1000}"/>
              </a:ext>
            </a:extLst>
          </p:cNvPr>
          <p:cNvPicPr>
            <a:picLocks noChangeAspect="1"/>
          </p:cNvPicPr>
          <p:nvPr/>
        </p:nvPicPr>
        <p:blipFill>
          <a:blip r:embed="rId2" cstate="screen">
            <a:extLst>
              <a:ext uri="{28A0092B-C50C-407E-A947-70E740481C1C}">
                <a14:useLocalDpi xmlns:a14="http://schemas.microsoft.com/office/drawing/2010/main"/>
              </a:ext>
            </a:extLst>
          </a:blip>
          <a:stretch/>
        </p:blipFill>
        <p:spPr bwMode="gray">
          <a:xfrm>
            <a:off x="722728" y="1983418"/>
            <a:ext cx="612648" cy="612648"/>
          </a:xfrm>
          <a:prstGeom prst="rect">
            <a:avLst/>
          </a:prstGeom>
        </p:spPr>
      </p:pic>
      <p:sp>
        <p:nvSpPr>
          <p:cNvPr id="13" name="TextBox 12">
            <a:extLst>
              <a:ext uri="{FF2B5EF4-FFF2-40B4-BE49-F238E27FC236}">
                <a16:creationId xmlns:a16="http://schemas.microsoft.com/office/drawing/2014/main" id="{7EF3BF80-3763-4196-AD70-55F6EF497CD1}"/>
              </a:ext>
            </a:extLst>
          </p:cNvPr>
          <p:cNvSpPr txBox="1"/>
          <p:nvPr/>
        </p:nvSpPr>
        <p:spPr bwMode="gray">
          <a:xfrm>
            <a:off x="3575258"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Backend Pool</a:t>
            </a:r>
          </a:p>
        </p:txBody>
      </p:sp>
      <p:sp>
        <p:nvSpPr>
          <p:cNvPr id="14" name="TextBox 13">
            <a:extLst>
              <a:ext uri="{FF2B5EF4-FFF2-40B4-BE49-F238E27FC236}">
                <a16:creationId xmlns:a16="http://schemas.microsoft.com/office/drawing/2014/main" id="{CF8898D2-08BF-4288-9C94-08C0E66BFEB9}"/>
              </a:ext>
            </a:extLst>
          </p:cNvPr>
          <p:cNvSpPr txBox="1"/>
          <p:nvPr/>
        </p:nvSpPr>
        <p:spPr bwMode="gray">
          <a:xfrm>
            <a:off x="3575258" y="3213298"/>
            <a:ext cx="2239347" cy="861774"/>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Group of VMs or instances in VM scale sets to process the incoming request </a:t>
            </a:r>
          </a:p>
        </p:txBody>
      </p:sp>
      <p:sp>
        <p:nvSpPr>
          <p:cNvPr id="15" name="TextBox 14">
            <a:extLst>
              <a:ext uri="{FF2B5EF4-FFF2-40B4-BE49-F238E27FC236}">
                <a16:creationId xmlns:a16="http://schemas.microsoft.com/office/drawing/2014/main" id="{A207BB70-BB0D-47E5-A64B-2CBE8B10EA25}"/>
              </a:ext>
            </a:extLst>
          </p:cNvPr>
          <p:cNvSpPr txBox="1"/>
          <p:nvPr/>
        </p:nvSpPr>
        <p:spPr bwMode="gray">
          <a:xfrm>
            <a:off x="621354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Health Probe</a:t>
            </a:r>
          </a:p>
        </p:txBody>
      </p:sp>
      <p:sp>
        <p:nvSpPr>
          <p:cNvPr id="16" name="TextBox 15">
            <a:extLst>
              <a:ext uri="{FF2B5EF4-FFF2-40B4-BE49-F238E27FC236}">
                <a16:creationId xmlns:a16="http://schemas.microsoft.com/office/drawing/2014/main" id="{ECC37854-0F23-4DCF-A461-90AC5CCD6B59}"/>
              </a:ext>
            </a:extLst>
          </p:cNvPr>
          <p:cNvSpPr txBox="1"/>
          <p:nvPr/>
        </p:nvSpPr>
        <p:spPr bwMode="gray">
          <a:xfrm>
            <a:off x="6213549" y="3213298"/>
            <a:ext cx="2384007" cy="1523494"/>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To check the health status of the backend  VMs</a:t>
            </a:r>
          </a:p>
          <a:p>
            <a:pPr marL="285750" indent="-285750">
              <a:spcBef>
                <a:spcPts val="600"/>
              </a:spcBef>
              <a:buFont typeface="Arial" panose="020B0604020202020204" pitchFamily="34" charset="0"/>
              <a:buChar char="•"/>
            </a:pPr>
            <a:r>
              <a:rPr lang="en-US" sz="1400" dirty="0"/>
              <a:t>https or https custom probe</a:t>
            </a:r>
          </a:p>
          <a:p>
            <a:pPr marL="285750" indent="-285750">
              <a:spcBef>
                <a:spcPts val="600"/>
              </a:spcBef>
              <a:buFont typeface="Arial" panose="020B0604020202020204" pitchFamily="34" charset="0"/>
              <a:buChar char="•"/>
            </a:pPr>
            <a:r>
              <a:rPr lang="en-US" sz="1400" dirty="0"/>
              <a:t>TCP custom probe</a:t>
            </a:r>
          </a:p>
          <a:p>
            <a:pPr>
              <a:spcBef>
                <a:spcPts val="600"/>
              </a:spcBef>
            </a:pPr>
            <a:endParaRPr lang="en-US" sz="1400" dirty="0"/>
          </a:p>
        </p:txBody>
      </p:sp>
      <p:sp>
        <p:nvSpPr>
          <p:cNvPr id="17" name="TextBox 16">
            <a:extLst>
              <a:ext uri="{FF2B5EF4-FFF2-40B4-BE49-F238E27FC236}">
                <a16:creationId xmlns:a16="http://schemas.microsoft.com/office/drawing/2014/main" id="{9E2B34DE-CAA0-4108-82B8-A457BAA55572}"/>
              </a:ext>
            </a:extLst>
          </p:cNvPr>
          <p:cNvSpPr txBox="1"/>
          <p:nvPr/>
        </p:nvSpPr>
        <p:spPr bwMode="gray">
          <a:xfrm>
            <a:off x="912090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Rules</a:t>
            </a:r>
          </a:p>
        </p:txBody>
      </p:sp>
      <p:sp>
        <p:nvSpPr>
          <p:cNvPr id="18" name="TextBox 17">
            <a:extLst>
              <a:ext uri="{FF2B5EF4-FFF2-40B4-BE49-F238E27FC236}">
                <a16:creationId xmlns:a16="http://schemas.microsoft.com/office/drawing/2014/main" id="{72F7F779-A287-4510-9D76-FE243DFD6DEF}"/>
              </a:ext>
            </a:extLst>
          </p:cNvPr>
          <p:cNvSpPr txBox="1"/>
          <p:nvPr/>
        </p:nvSpPr>
        <p:spPr bwMode="gray">
          <a:xfrm>
            <a:off x="9120909" y="3213298"/>
            <a:ext cx="2239347" cy="1738938"/>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Defines how traffic is distributed to the backend pool</a:t>
            </a:r>
          </a:p>
          <a:p>
            <a:pPr marL="285750" indent="-285750">
              <a:spcBef>
                <a:spcPts val="600"/>
              </a:spcBef>
              <a:buFont typeface="Arial" panose="020B0604020202020204" pitchFamily="34" charset="0"/>
              <a:buChar char="•"/>
            </a:pPr>
            <a:r>
              <a:rPr lang="en-US" sz="1400" dirty="0"/>
              <a:t>Managed using 5-tuple hash</a:t>
            </a:r>
          </a:p>
          <a:p>
            <a:pPr marL="285750" indent="-285750">
              <a:spcBef>
                <a:spcPts val="600"/>
              </a:spcBef>
              <a:buFont typeface="Arial" panose="020B0604020202020204" pitchFamily="34" charset="0"/>
              <a:buChar char="•"/>
            </a:pPr>
            <a:r>
              <a:rPr lang="en-US" sz="1400" dirty="0"/>
              <a:t>Session affinity</a:t>
            </a:r>
          </a:p>
          <a:p>
            <a:pPr>
              <a:spcBef>
                <a:spcPts val="600"/>
              </a:spcBef>
            </a:pPr>
            <a:r>
              <a:rPr lang="en-US" sz="1400" dirty="0"/>
              <a:t> </a:t>
            </a:r>
          </a:p>
        </p:txBody>
      </p:sp>
      <p:pic>
        <p:nvPicPr>
          <p:cNvPr id="4" name="Picture 3">
            <a:extLst>
              <a:ext uri="{FF2B5EF4-FFF2-40B4-BE49-F238E27FC236}">
                <a16:creationId xmlns:a16="http://schemas.microsoft.com/office/drawing/2014/main" id="{CD2A9F8F-9997-7F20-77F6-04606A092C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3575258" y="1983416"/>
            <a:ext cx="609601" cy="609601"/>
          </a:xfrm>
          <a:prstGeom prst="rect">
            <a:avLst/>
          </a:prstGeom>
        </p:spPr>
      </p:pic>
      <p:pic>
        <p:nvPicPr>
          <p:cNvPr id="5" name="Picture 4">
            <a:extLst>
              <a:ext uri="{FF2B5EF4-FFF2-40B4-BE49-F238E27FC236}">
                <a16:creationId xmlns:a16="http://schemas.microsoft.com/office/drawing/2014/main" id="{AA3CA127-BD17-D326-0F1E-C5D0D26E524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6213549" y="1983417"/>
            <a:ext cx="609601" cy="609601"/>
          </a:xfrm>
          <a:prstGeom prst="rect">
            <a:avLst/>
          </a:prstGeom>
        </p:spPr>
      </p:pic>
      <p:pic>
        <p:nvPicPr>
          <p:cNvPr id="6" name="Picture 5">
            <a:extLst>
              <a:ext uri="{FF2B5EF4-FFF2-40B4-BE49-F238E27FC236}">
                <a16:creationId xmlns:a16="http://schemas.microsoft.com/office/drawing/2014/main" id="{9C75F815-6D3F-2412-98EB-C7AD6632DBA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9000016" y="1983416"/>
            <a:ext cx="609601" cy="609601"/>
          </a:xfrm>
          <a:prstGeom prst="rect">
            <a:avLst/>
          </a:prstGeom>
        </p:spPr>
      </p:pic>
    </p:spTree>
    <p:extLst>
      <p:ext uri="{BB962C8B-B14F-4D97-AF65-F5344CB8AC3E}">
        <p14:creationId xmlns:p14="http://schemas.microsoft.com/office/powerpoint/2010/main" val="1061376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AF3F-309F-5231-BD80-5F6F9B120120}"/>
              </a:ext>
            </a:extLst>
          </p:cNvPr>
          <p:cNvSpPr>
            <a:spLocks noGrp="1"/>
          </p:cNvSpPr>
          <p:nvPr>
            <p:ph type="title"/>
          </p:nvPr>
        </p:nvSpPr>
        <p:spPr/>
        <p:txBody>
          <a:bodyPr/>
          <a:lstStyle/>
          <a:p>
            <a:r>
              <a:rPr lang="en-US" dirty="0"/>
              <a:t>LB – Multi-Tier Application</a:t>
            </a:r>
          </a:p>
        </p:txBody>
      </p:sp>
      <p:pic>
        <p:nvPicPr>
          <p:cNvPr id="3" name="Picture 2">
            <a:extLst>
              <a:ext uri="{FF2B5EF4-FFF2-40B4-BE49-F238E27FC236}">
                <a16:creationId xmlns:a16="http://schemas.microsoft.com/office/drawing/2014/main" id="{D2360AA4-F4CC-1132-1BC3-67B8193C44DA}"/>
              </a:ext>
            </a:extLst>
          </p:cNvPr>
          <p:cNvPicPr>
            <a:picLocks noChangeAspect="1"/>
          </p:cNvPicPr>
          <p:nvPr/>
        </p:nvPicPr>
        <p:blipFill>
          <a:blip r:embed="rId2"/>
          <a:stretch>
            <a:fillRect/>
          </a:stretch>
        </p:blipFill>
        <p:spPr>
          <a:xfrm>
            <a:off x="1665513" y="1951204"/>
            <a:ext cx="8654143" cy="2955592"/>
          </a:xfrm>
          <a:prstGeom prst="rect">
            <a:avLst/>
          </a:prstGeom>
        </p:spPr>
      </p:pic>
    </p:spTree>
    <p:extLst>
      <p:ext uri="{BB962C8B-B14F-4D97-AF65-F5344CB8AC3E}">
        <p14:creationId xmlns:p14="http://schemas.microsoft.com/office/powerpoint/2010/main" val="228395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AF3F-309F-5231-BD80-5F6F9B120120}"/>
              </a:ext>
            </a:extLst>
          </p:cNvPr>
          <p:cNvSpPr>
            <a:spLocks noGrp="1"/>
          </p:cNvSpPr>
          <p:nvPr>
            <p:ph type="title"/>
          </p:nvPr>
        </p:nvSpPr>
        <p:spPr/>
        <p:txBody>
          <a:bodyPr/>
          <a:lstStyle/>
          <a:p>
            <a:r>
              <a:rPr lang="en-US" dirty="0"/>
              <a:t>LB SKU’s</a:t>
            </a:r>
          </a:p>
        </p:txBody>
      </p:sp>
      <p:graphicFrame>
        <p:nvGraphicFramePr>
          <p:cNvPr id="4" name="Table 4">
            <a:extLst>
              <a:ext uri="{FF2B5EF4-FFF2-40B4-BE49-F238E27FC236}">
                <a16:creationId xmlns:a16="http://schemas.microsoft.com/office/drawing/2014/main" id="{8A60B1CF-09A9-32CA-2DF9-5EF85C1A3B6F}"/>
              </a:ext>
            </a:extLst>
          </p:cNvPr>
          <p:cNvGraphicFramePr>
            <a:graphicFrameLocks noGrp="1"/>
          </p:cNvGraphicFramePr>
          <p:nvPr>
            <p:extLst>
              <p:ext uri="{D42A27DB-BD31-4B8C-83A1-F6EECF244321}">
                <p14:modId xmlns:p14="http://schemas.microsoft.com/office/powerpoint/2010/main" val="4169499392"/>
              </p:ext>
            </p:extLst>
          </p:nvPr>
        </p:nvGraphicFramePr>
        <p:xfrm>
          <a:off x="2032000" y="2488832"/>
          <a:ext cx="8127999" cy="1971040"/>
        </p:xfrm>
        <a:graphic>
          <a:graphicData uri="http://schemas.openxmlformats.org/drawingml/2006/table">
            <a:tbl>
              <a:tblPr firstRow="1" bandRow="1">
                <a:tableStyleId>{912C8C85-51F0-491E-9774-3900AFEF0FD7}</a:tableStyleId>
              </a:tblPr>
              <a:tblGrid>
                <a:gridCol w="2709333">
                  <a:extLst>
                    <a:ext uri="{9D8B030D-6E8A-4147-A177-3AD203B41FA5}">
                      <a16:colId xmlns:a16="http://schemas.microsoft.com/office/drawing/2014/main" val="1140401414"/>
                    </a:ext>
                  </a:extLst>
                </a:gridCol>
                <a:gridCol w="2709333">
                  <a:extLst>
                    <a:ext uri="{9D8B030D-6E8A-4147-A177-3AD203B41FA5}">
                      <a16:colId xmlns:a16="http://schemas.microsoft.com/office/drawing/2014/main" val="2265289872"/>
                    </a:ext>
                  </a:extLst>
                </a:gridCol>
                <a:gridCol w="2709333">
                  <a:extLst>
                    <a:ext uri="{9D8B030D-6E8A-4147-A177-3AD203B41FA5}">
                      <a16:colId xmlns:a16="http://schemas.microsoft.com/office/drawing/2014/main" val="1708228149"/>
                    </a:ext>
                  </a:extLst>
                </a:gridCol>
              </a:tblGrid>
              <a:tr h="370840">
                <a:tc>
                  <a:txBody>
                    <a:bodyPr/>
                    <a:lstStyle/>
                    <a:p>
                      <a:r>
                        <a:rPr lang="en-US"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Basic SKU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SKU</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333393"/>
                  </a:ext>
                </a:extLst>
              </a:tr>
              <a:tr h="370840">
                <a:tc>
                  <a:txBody>
                    <a:bodyPr/>
                    <a:lstStyle/>
                    <a:p>
                      <a:r>
                        <a:rPr lang="en-US" b="1" dirty="0"/>
                        <a:t>Back-end Pool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Supports up to 300 Instances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Supports up to 1000 Instances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468974"/>
                  </a:ext>
                </a:extLst>
              </a:tr>
              <a:tr h="370840">
                <a:tc>
                  <a:txBody>
                    <a:bodyPr/>
                    <a:lstStyle/>
                    <a:p>
                      <a:r>
                        <a:rPr lang="en-US" b="1" dirty="0"/>
                        <a:t>Health Probes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HTTP, TCP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HTTPS, HTTP, TCP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989916"/>
                  </a:ext>
                </a:extLst>
              </a:tr>
              <a:tr h="370840">
                <a:tc>
                  <a:txBody>
                    <a:bodyPr/>
                    <a:lstStyle/>
                    <a:p>
                      <a:r>
                        <a:rPr lang="en-US" b="1" dirty="0"/>
                        <a:t>Availability Zones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Not Supported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Supported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238833"/>
                  </a:ext>
                </a:extLst>
              </a:tr>
              <a:tr h="370840">
                <a:tc>
                  <a:txBody>
                    <a:bodyPr/>
                    <a:lstStyle/>
                    <a:p>
                      <a:r>
                        <a:rPr lang="en-US" b="1" dirty="0"/>
                        <a:t>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NSG is Optional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NSG  is 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329223"/>
                  </a:ext>
                </a:extLst>
              </a:tr>
            </a:tbl>
          </a:graphicData>
        </a:graphic>
      </p:graphicFrame>
    </p:spTree>
    <p:extLst>
      <p:ext uri="{BB962C8B-B14F-4D97-AF65-F5344CB8AC3E}">
        <p14:creationId xmlns:p14="http://schemas.microsoft.com/office/powerpoint/2010/main" val="324368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457200" y="1217535"/>
            <a:ext cx="11092070" cy="4567040"/>
          </a:xfrm>
        </p:spPr>
        <p:txBody>
          <a:bodyPr/>
          <a:lstStyle/>
          <a:p>
            <a:pPr marL="285750" indent="-285750">
              <a:buFont typeface="Arial" panose="020B0604020202020204" pitchFamily="34" charset="0"/>
              <a:buChar char="•"/>
            </a:pPr>
            <a:r>
              <a:rPr lang="en-US" sz="1600" dirty="0"/>
              <a:t>Layer 7 load balancing solution (HTTP/HTTPS)</a:t>
            </a:r>
          </a:p>
          <a:p>
            <a:pPr marL="285750" indent="-285750">
              <a:buFont typeface="Arial" panose="020B0604020202020204" pitchFamily="34" charset="0"/>
              <a:buChar char="•"/>
            </a:pPr>
            <a:r>
              <a:rPr lang="en-US" sz="1600" dirty="0"/>
              <a:t>URL path-based routing</a:t>
            </a:r>
          </a:p>
          <a:p>
            <a:pPr marL="285750" indent="-285750">
              <a:buFont typeface="Arial" panose="020B0604020202020204" pitchFamily="34" charset="0"/>
              <a:buChar char="•"/>
            </a:pPr>
            <a:r>
              <a:rPr lang="en-US" sz="1600" dirty="0"/>
              <a:t>Supports Virtual machines, VM Scale Sets and App Service</a:t>
            </a:r>
          </a:p>
          <a:p>
            <a:pPr marL="285750" indent="-285750">
              <a:buFont typeface="Arial" panose="020B0604020202020204" pitchFamily="34" charset="0"/>
              <a:buChar char="•"/>
            </a:pPr>
            <a:r>
              <a:rPr lang="en-US" sz="1600" dirty="0"/>
              <a:t>Autoscaling</a:t>
            </a:r>
          </a:p>
          <a:p>
            <a:pPr marL="285750" indent="-285750">
              <a:buFont typeface="Arial" panose="020B0604020202020204" pitchFamily="34" charset="0"/>
              <a:buChar char="•"/>
            </a:pPr>
            <a:r>
              <a:rPr lang="en-US" sz="1600" dirty="0"/>
              <a:t>Multi-site hosting</a:t>
            </a:r>
          </a:p>
          <a:p>
            <a:pPr marL="285750" indent="-285750">
              <a:buFont typeface="Arial" panose="020B0604020202020204" pitchFamily="34" charset="0"/>
              <a:buChar char="•"/>
            </a:pPr>
            <a:r>
              <a:rPr lang="en-US" sz="1600" dirty="0"/>
              <a:t>Web Application Firewall (WAF)</a:t>
            </a:r>
          </a:p>
          <a:p>
            <a:pPr marL="285750" indent="-285750">
              <a:buFont typeface="Arial" panose="020B0604020202020204" pitchFamily="34" charset="0"/>
              <a:buChar char="•"/>
            </a:pPr>
            <a:r>
              <a:rPr lang="en-US" sz="1600" dirty="0"/>
              <a:t>End-to-end SSL encryption</a:t>
            </a:r>
          </a:p>
          <a:p>
            <a:pPr marL="285750" indent="-285750">
              <a:buFont typeface="Arial" panose="020B0604020202020204" pitchFamily="34" charset="0"/>
              <a:buChar char="•"/>
            </a:pPr>
            <a:r>
              <a:rPr lang="en-US" sz="1600" dirty="0"/>
              <a:t>SSL offloading</a:t>
            </a:r>
          </a:p>
          <a:p>
            <a:endParaRPr lang="en-US" sz="1600" dirty="0"/>
          </a:p>
          <a:p>
            <a:pPr>
              <a:lnSpc>
                <a:spcPct val="90000"/>
              </a:lnSpc>
              <a:spcBef>
                <a:spcPct val="0"/>
              </a:spcBef>
            </a:pPr>
            <a:endParaRPr lang="en-US" sz="1600" b="1" dirty="0">
              <a:solidFill>
                <a:schemeClr val="accent6"/>
              </a:solidFill>
              <a:latin typeface="+mj-lt"/>
              <a:ea typeface="+mj-ea"/>
              <a:cs typeface="+mj-cs"/>
            </a:endParaRPr>
          </a:p>
          <a:p>
            <a:pPr>
              <a:lnSpc>
                <a:spcPct val="90000"/>
              </a:lnSpc>
              <a:spcBef>
                <a:spcPct val="0"/>
              </a:spcBef>
            </a:pPr>
            <a:endParaRPr lang="en-US" sz="1600" b="1" dirty="0">
              <a:solidFill>
                <a:schemeClr val="accent6"/>
              </a:solidFill>
              <a:latin typeface="+mj-lt"/>
              <a:ea typeface="+mj-ea"/>
              <a:cs typeface="+mj-cs"/>
            </a:endParaRPr>
          </a:p>
          <a:p>
            <a:pPr>
              <a:lnSpc>
                <a:spcPct val="90000"/>
              </a:lnSpc>
              <a:spcBef>
                <a:spcPct val="0"/>
              </a:spcBef>
            </a:pPr>
            <a:endParaRPr lang="en-US" sz="1600" b="1" dirty="0">
              <a:solidFill>
                <a:schemeClr val="accent6"/>
              </a:solidFill>
              <a:latin typeface="+mj-lt"/>
              <a:ea typeface="+mj-ea"/>
              <a:cs typeface="+mj-cs"/>
            </a:endParaRPr>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Application Gateway (App GW)</a:t>
            </a:r>
          </a:p>
        </p:txBody>
      </p:sp>
      <p:pic>
        <p:nvPicPr>
          <p:cNvPr id="4" name="Picture 3">
            <a:extLst>
              <a:ext uri="{FF2B5EF4-FFF2-40B4-BE49-F238E27FC236}">
                <a16:creationId xmlns:a16="http://schemas.microsoft.com/office/drawing/2014/main" id="{62F4195C-7469-1493-B77E-7D3ED5F51C20}"/>
              </a:ext>
            </a:extLst>
          </p:cNvPr>
          <p:cNvPicPr>
            <a:picLocks noChangeAspect="1"/>
          </p:cNvPicPr>
          <p:nvPr/>
        </p:nvPicPr>
        <p:blipFill>
          <a:blip r:embed="rId2"/>
          <a:stretch>
            <a:fillRect/>
          </a:stretch>
        </p:blipFill>
        <p:spPr>
          <a:xfrm>
            <a:off x="6493013" y="1217534"/>
            <a:ext cx="4851400" cy="3708400"/>
          </a:xfrm>
          <a:prstGeom prst="rect">
            <a:avLst/>
          </a:prstGeom>
        </p:spPr>
      </p:pic>
    </p:spTree>
    <p:extLst>
      <p:ext uri="{BB962C8B-B14F-4D97-AF65-F5344CB8AC3E}">
        <p14:creationId xmlns:p14="http://schemas.microsoft.com/office/powerpoint/2010/main" val="43646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F59F-8627-4F67-9E7F-A4933C0A3929}"/>
              </a:ext>
            </a:extLst>
          </p:cNvPr>
          <p:cNvSpPr>
            <a:spLocks noGrp="1"/>
          </p:cNvSpPr>
          <p:nvPr>
            <p:ph type="title"/>
          </p:nvPr>
        </p:nvSpPr>
        <p:spPr/>
        <p:txBody>
          <a:bodyPr/>
          <a:lstStyle/>
          <a:p>
            <a:r>
              <a:rPr lang="en-US" dirty="0"/>
              <a:t>App GW Components</a:t>
            </a:r>
          </a:p>
        </p:txBody>
      </p:sp>
      <p:sp>
        <p:nvSpPr>
          <p:cNvPr id="11" name="TextBox 10">
            <a:extLst>
              <a:ext uri="{FF2B5EF4-FFF2-40B4-BE49-F238E27FC236}">
                <a16:creationId xmlns:a16="http://schemas.microsoft.com/office/drawing/2014/main" id="{E61F2F0A-6174-41BA-B360-3F1D80C13589}"/>
              </a:ext>
            </a:extLst>
          </p:cNvPr>
          <p:cNvSpPr txBox="1"/>
          <p:nvPr/>
        </p:nvSpPr>
        <p:spPr bwMode="gray">
          <a:xfrm>
            <a:off x="802433"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Frontend IP</a:t>
            </a:r>
          </a:p>
        </p:txBody>
      </p:sp>
      <p:sp>
        <p:nvSpPr>
          <p:cNvPr id="12" name="TextBox 11">
            <a:extLst>
              <a:ext uri="{FF2B5EF4-FFF2-40B4-BE49-F238E27FC236}">
                <a16:creationId xmlns:a16="http://schemas.microsoft.com/office/drawing/2014/main" id="{FC2B7FAA-33D2-4071-A76A-D23827EC9079}"/>
              </a:ext>
            </a:extLst>
          </p:cNvPr>
          <p:cNvSpPr txBox="1"/>
          <p:nvPr/>
        </p:nvSpPr>
        <p:spPr bwMode="gray">
          <a:xfrm>
            <a:off x="802433" y="3213298"/>
            <a:ext cx="2239347" cy="1369606"/>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Client requests are received through the Frontend IP</a:t>
            </a:r>
          </a:p>
          <a:p>
            <a:pPr marL="285750" indent="-285750">
              <a:spcBef>
                <a:spcPts val="600"/>
              </a:spcBef>
              <a:buFont typeface="Arial" panose="020B0604020202020204" pitchFamily="34" charset="0"/>
              <a:buChar char="•"/>
            </a:pPr>
            <a:r>
              <a:rPr lang="en-US" sz="1400" dirty="0"/>
              <a:t>More than one public IP and one private IP address is not allowed</a:t>
            </a:r>
          </a:p>
        </p:txBody>
      </p:sp>
      <p:pic>
        <p:nvPicPr>
          <p:cNvPr id="9" name="Picture 8">
            <a:extLst>
              <a:ext uri="{FF2B5EF4-FFF2-40B4-BE49-F238E27FC236}">
                <a16:creationId xmlns:a16="http://schemas.microsoft.com/office/drawing/2014/main" id="{BA5E4751-65EE-478B-A25D-128FA8ED1000}"/>
              </a:ext>
            </a:extLst>
          </p:cNvPr>
          <p:cNvPicPr>
            <a:picLocks noChangeAspect="1"/>
          </p:cNvPicPr>
          <p:nvPr/>
        </p:nvPicPr>
        <p:blipFill>
          <a:blip r:embed="rId2" cstate="screen">
            <a:extLst>
              <a:ext uri="{28A0092B-C50C-407E-A947-70E740481C1C}">
                <a14:useLocalDpi xmlns:a14="http://schemas.microsoft.com/office/drawing/2010/main"/>
              </a:ext>
            </a:extLst>
          </a:blip>
          <a:stretch/>
        </p:blipFill>
        <p:spPr bwMode="gray">
          <a:xfrm>
            <a:off x="722728" y="1983418"/>
            <a:ext cx="612648" cy="612648"/>
          </a:xfrm>
          <a:prstGeom prst="rect">
            <a:avLst/>
          </a:prstGeom>
        </p:spPr>
      </p:pic>
      <p:sp>
        <p:nvSpPr>
          <p:cNvPr id="13" name="TextBox 12">
            <a:extLst>
              <a:ext uri="{FF2B5EF4-FFF2-40B4-BE49-F238E27FC236}">
                <a16:creationId xmlns:a16="http://schemas.microsoft.com/office/drawing/2014/main" id="{7EF3BF80-3763-4196-AD70-55F6EF497CD1}"/>
              </a:ext>
            </a:extLst>
          </p:cNvPr>
          <p:cNvSpPr txBox="1"/>
          <p:nvPr/>
        </p:nvSpPr>
        <p:spPr bwMode="gray">
          <a:xfrm>
            <a:off x="3575258"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Listeners</a:t>
            </a:r>
          </a:p>
        </p:txBody>
      </p:sp>
      <p:sp>
        <p:nvSpPr>
          <p:cNvPr id="14" name="TextBox 13">
            <a:extLst>
              <a:ext uri="{FF2B5EF4-FFF2-40B4-BE49-F238E27FC236}">
                <a16:creationId xmlns:a16="http://schemas.microsoft.com/office/drawing/2014/main" id="{CF8898D2-08BF-4288-9C94-08C0E66BFEB9}"/>
              </a:ext>
            </a:extLst>
          </p:cNvPr>
          <p:cNvSpPr txBox="1"/>
          <p:nvPr/>
        </p:nvSpPr>
        <p:spPr bwMode="gray">
          <a:xfrm>
            <a:off x="3575258" y="3213298"/>
            <a:ext cx="2239347" cy="1231106"/>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One or more listeners to receive incoming requests</a:t>
            </a:r>
          </a:p>
          <a:p>
            <a:pPr marL="285750" indent="-285750">
              <a:spcBef>
                <a:spcPts val="600"/>
              </a:spcBef>
              <a:buFont typeface="Arial" panose="020B0604020202020204" pitchFamily="34" charset="0"/>
              <a:buChar char="•"/>
            </a:pPr>
            <a:r>
              <a:rPr lang="en-US" sz="1400" dirty="0"/>
              <a:t>Basic listener</a:t>
            </a:r>
          </a:p>
          <a:p>
            <a:pPr marL="285750" indent="-285750">
              <a:spcBef>
                <a:spcPts val="600"/>
              </a:spcBef>
              <a:buFont typeface="Arial" panose="020B0604020202020204" pitchFamily="34" charset="0"/>
              <a:buChar char="•"/>
            </a:pPr>
            <a:r>
              <a:rPr lang="en-US" sz="1400" dirty="0"/>
              <a:t>Multi-site listener</a:t>
            </a:r>
          </a:p>
        </p:txBody>
      </p:sp>
      <p:sp>
        <p:nvSpPr>
          <p:cNvPr id="15" name="TextBox 14">
            <a:extLst>
              <a:ext uri="{FF2B5EF4-FFF2-40B4-BE49-F238E27FC236}">
                <a16:creationId xmlns:a16="http://schemas.microsoft.com/office/drawing/2014/main" id="{A207BB70-BB0D-47E5-A64B-2CBE8B10EA25}"/>
              </a:ext>
            </a:extLst>
          </p:cNvPr>
          <p:cNvSpPr txBox="1"/>
          <p:nvPr/>
        </p:nvSpPr>
        <p:spPr bwMode="gray">
          <a:xfrm>
            <a:off x="621354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Health Probe</a:t>
            </a:r>
          </a:p>
        </p:txBody>
      </p:sp>
      <p:sp>
        <p:nvSpPr>
          <p:cNvPr id="16" name="TextBox 15">
            <a:extLst>
              <a:ext uri="{FF2B5EF4-FFF2-40B4-BE49-F238E27FC236}">
                <a16:creationId xmlns:a16="http://schemas.microsoft.com/office/drawing/2014/main" id="{ECC37854-0F23-4DCF-A461-90AC5CCD6B59}"/>
              </a:ext>
            </a:extLst>
          </p:cNvPr>
          <p:cNvSpPr txBox="1"/>
          <p:nvPr/>
        </p:nvSpPr>
        <p:spPr bwMode="gray">
          <a:xfrm>
            <a:off x="6213549" y="3213298"/>
            <a:ext cx="2384007" cy="1369606"/>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To check which servers are available for load-balancing </a:t>
            </a:r>
          </a:p>
          <a:p>
            <a:pPr marL="285750" indent="-285750">
              <a:spcBef>
                <a:spcPts val="600"/>
              </a:spcBef>
              <a:buFont typeface="Arial" panose="020B0604020202020204" pitchFamily="34" charset="0"/>
              <a:buChar char="•"/>
            </a:pPr>
            <a:r>
              <a:rPr lang="en-US" sz="1400" dirty="0"/>
              <a:t>Status code 200-399 means backend server is healthy</a:t>
            </a:r>
          </a:p>
        </p:txBody>
      </p:sp>
      <p:sp>
        <p:nvSpPr>
          <p:cNvPr id="17" name="TextBox 16">
            <a:extLst>
              <a:ext uri="{FF2B5EF4-FFF2-40B4-BE49-F238E27FC236}">
                <a16:creationId xmlns:a16="http://schemas.microsoft.com/office/drawing/2014/main" id="{9E2B34DE-CAA0-4108-82B8-A457BAA55572}"/>
              </a:ext>
            </a:extLst>
          </p:cNvPr>
          <p:cNvSpPr txBox="1"/>
          <p:nvPr/>
        </p:nvSpPr>
        <p:spPr bwMode="gray">
          <a:xfrm>
            <a:off x="912090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Routing Rules</a:t>
            </a:r>
          </a:p>
        </p:txBody>
      </p:sp>
      <p:sp>
        <p:nvSpPr>
          <p:cNvPr id="18" name="TextBox 17">
            <a:extLst>
              <a:ext uri="{FF2B5EF4-FFF2-40B4-BE49-F238E27FC236}">
                <a16:creationId xmlns:a16="http://schemas.microsoft.com/office/drawing/2014/main" id="{72F7F779-A287-4510-9D76-FE243DFD6DEF}"/>
              </a:ext>
            </a:extLst>
          </p:cNvPr>
          <p:cNvSpPr txBox="1"/>
          <p:nvPr/>
        </p:nvSpPr>
        <p:spPr bwMode="gray">
          <a:xfrm>
            <a:off x="9120909" y="3213298"/>
            <a:ext cx="2239347" cy="1585049"/>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Binds a listener to the back-end pools</a:t>
            </a:r>
          </a:p>
          <a:p>
            <a:pPr marL="285750" indent="-285750">
              <a:spcBef>
                <a:spcPts val="600"/>
              </a:spcBef>
              <a:buFont typeface="Arial" panose="020B0604020202020204" pitchFamily="34" charset="0"/>
              <a:buChar char="•"/>
            </a:pPr>
            <a:r>
              <a:rPr lang="en-US" sz="1400" dirty="0"/>
              <a:t>Interpret the URL path and redirects the requests to the appropriate back-end pool</a:t>
            </a:r>
          </a:p>
        </p:txBody>
      </p:sp>
      <p:pic>
        <p:nvPicPr>
          <p:cNvPr id="5" name="Picture 4">
            <a:extLst>
              <a:ext uri="{FF2B5EF4-FFF2-40B4-BE49-F238E27FC236}">
                <a16:creationId xmlns:a16="http://schemas.microsoft.com/office/drawing/2014/main" id="{AA3CA127-BD17-D326-0F1E-C5D0D26E52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6213549" y="1983417"/>
            <a:ext cx="609601" cy="609601"/>
          </a:xfrm>
          <a:prstGeom prst="rect">
            <a:avLst/>
          </a:prstGeom>
        </p:spPr>
      </p:pic>
      <p:pic>
        <p:nvPicPr>
          <p:cNvPr id="6" name="Picture 5">
            <a:extLst>
              <a:ext uri="{FF2B5EF4-FFF2-40B4-BE49-F238E27FC236}">
                <a16:creationId xmlns:a16="http://schemas.microsoft.com/office/drawing/2014/main" id="{9C75F815-6D3F-2412-98EB-C7AD6632DBA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9000016" y="1983416"/>
            <a:ext cx="609601" cy="609601"/>
          </a:xfrm>
          <a:prstGeom prst="rect">
            <a:avLst/>
          </a:prstGeom>
        </p:spPr>
      </p:pic>
      <p:pic>
        <p:nvPicPr>
          <p:cNvPr id="3" name="Picture 2">
            <a:extLst>
              <a:ext uri="{FF2B5EF4-FFF2-40B4-BE49-F238E27FC236}">
                <a16:creationId xmlns:a16="http://schemas.microsoft.com/office/drawing/2014/main" id="{E7FB62B7-6376-B540-AE8C-47A31F0A869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3512242" y="1983416"/>
            <a:ext cx="609601" cy="609601"/>
          </a:xfrm>
          <a:prstGeom prst="rect">
            <a:avLst/>
          </a:prstGeom>
        </p:spPr>
      </p:pic>
    </p:spTree>
    <p:extLst>
      <p:ext uri="{BB962C8B-B14F-4D97-AF65-F5344CB8AC3E}">
        <p14:creationId xmlns:p14="http://schemas.microsoft.com/office/powerpoint/2010/main" val="421336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3179-0EEE-A150-4B4F-8BBEFBA0DE1F}"/>
              </a:ext>
            </a:extLst>
          </p:cNvPr>
          <p:cNvSpPr>
            <a:spLocks noGrp="1"/>
          </p:cNvSpPr>
          <p:nvPr>
            <p:ph type="title"/>
          </p:nvPr>
        </p:nvSpPr>
        <p:spPr/>
        <p:txBody>
          <a:bodyPr/>
          <a:lstStyle/>
          <a:p>
            <a:r>
              <a:rPr lang="en-US" dirty="0"/>
              <a:t>Path-based Routing</a:t>
            </a:r>
          </a:p>
        </p:txBody>
      </p:sp>
      <p:pic>
        <p:nvPicPr>
          <p:cNvPr id="3" name="Picture 2">
            <a:extLst>
              <a:ext uri="{FF2B5EF4-FFF2-40B4-BE49-F238E27FC236}">
                <a16:creationId xmlns:a16="http://schemas.microsoft.com/office/drawing/2014/main" id="{6E72E268-FED0-BE88-ADDA-2A92080A13F0}"/>
              </a:ext>
            </a:extLst>
          </p:cNvPr>
          <p:cNvPicPr>
            <a:picLocks noChangeAspect="1"/>
          </p:cNvPicPr>
          <p:nvPr/>
        </p:nvPicPr>
        <p:blipFill>
          <a:blip r:embed="rId2"/>
          <a:stretch>
            <a:fillRect/>
          </a:stretch>
        </p:blipFill>
        <p:spPr>
          <a:xfrm>
            <a:off x="2962335" y="1632134"/>
            <a:ext cx="5880652" cy="3593732"/>
          </a:xfrm>
          <a:prstGeom prst="rect">
            <a:avLst/>
          </a:prstGeom>
        </p:spPr>
      </p:pic>
    </p:spTree>
    <p:extLst>
      <p:ext uri="{BB962C8B-B14F-4D97-AF65-F5344CB8AC3E}">
        <p14:creationId xmlns:p14="http://schemas.microsoft.com/office/powerpoint/2010/main" val="36015449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GUID" val="60f304fc-acb6-447c-adae-cbf45c80f260"/>
  <p:tag name="MIO_EKGUID" val="2f9a4c15-bd64-48fc-ae0a-f999cf49f6e9"/>
  <p:tag name="MIO_UPDATE" val="True"/>
  <p:tag name="MIO_VERSION" val="13.11.2017 12:22:00"/>
  <p:tag name="MIO_DBID" val="105C9A49-0F00-47E0-A9B9-86E2A99454C8"/>
  <p:tag name="MIO_LASTDOWNLOADED" val="13.11.2017 12:22:00"/>
  <p:tag name="MIO_OBJECTNAME" val="Wide Optum#optumbig"/>
  <p:tag name="MIO_LASTEDITORNAME" val="Charlotte Bartholomew"/>
  <p:tag name="MIO_LOGOPLACEHOLDER" val="true"/>
</p:tagLst>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20220119.potx" id="{3EF2C1C1-9D0A-4020-91BC-2F4B56D48CD9}" vid="{0D7E7527-4227-4F48-A65F-1F00EF55C8E7}"/>
    </a:ext>
  </a:extLst>
</a:theme>
</file>

<file path=ppt/theme/theme2.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588D825874C14490D31E3D35F848BE" ma:contentTypeVersion="2" ma:contentTypeDescription="Create a new document." ma:contentTypeScope="" ma:versionID="b97f05ed2cebf44085048620afc246a1">
  <xsd:schema xmlns:xsd="http://www.w3.org/2001/XMLSchema" xmlns:xs="http://www.w3.org/2001/XMLSchema" xmlns:p="http://schemas.microsoft.com/office/2006/metadata/properties" xmlns:ns2="22e8b6fc-af62-4b01-846c-f486ae42c471" targetNamespace="http://schemas.microsoft.com/office/2006/metadata/properties" ma:root="true" ma:fieldsID="d32a3ce4a41c705009b31cccb3431c25" ns2:_="">
    <xsd:import namespace="22e8b6fc-af62-4b01-846c-f486ae42c4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8b6fc-af62-4b01-846c-f486ae42c4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77EC2E-568C-4069-8FCD-7D78A3561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8b6fc-af62-4b01-846c-f486ae42c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5A6EA5-9BC6-419E-9501-5CFA7D9DEE66}">
  <ds:schemaRefs>
    <ds:schemaRef ds:uri="19cb5f1b-7801-4634-988a-da9dc50d4d46"/>
    <ds:schemaRef ds:uri="7358073b-7b59-4573-b0d5-3e3801481e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CB136FA-F626-4DC4-BB6D-1C39562123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10465</TotalTime>
  <Words>587</Words>
  <Application>Microsoft Macintosh PowerPoint</Application>
  <PresentationFormat>Widescreen</PresentationFormat>
  <Paragraphs>147</Paragraphs>
  <Slides>18</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Optum Theme</vt:lpstr>
      <vt:lpstr>Azure  Load Balancing Services </vt:lpstr>
      <vt:lpstr>Agenda</vt:lpstr>
      <vt:lpstr>Azure Load Balancer (LB)</vt:lpstr>
      <vt:lpstr>LB Components</vt:lpstr>
      <vt:lpstr>LB – Multi-Tier Application</vt:lpstr>
      <vt:lpstr>LB SKU’s</vt:lpstr>
      <vt:lpstr>Application Gateway (App GW)</vt:lpstr>
      <vt:lpstr>App GW Components</vt:lpstr>
      <vt:lpstr>Path-based Routing</vt:lpstr>
      <vt:lpstr>Multiple site Routing</vt:lpstr>
      <vt:lpstr>Traffic Manager</vt:lpstr>
      <vt:lpstr>Traffic Manager Routing Methods</vt:lpstr>
      <vt:lpstr>Priority Traffic-routing Method</vt:lpstr>
      <vt:lpstr>Azure Front Door</vt:lpstr>
      <vt:lpstr>Azure Load Balancing Services</vt:lpstr>
      <vt:lpstr>PowerPoint Presentation</vt:lpstr>
      <vt:lpstr>Q&amp;A</vt:lpstr>
      <vt:lpstr>PowerPoint Presentation</vt:lpstr>
    </vt:vector>
  </TitlesOfParts>
  <Manager/>
  <Company>Optum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Nokes, Melanie</dc:creator>
  <cp:keywords/>
  <dc:description>Optum 2022 template developed by Creative Partners. 16:9 on-screen</dc:description>
  <cp:lastModifiedBy>Jakka, Srichand</cp:lastModifiedBy>
  <cp:revision>219</cp:revision>
  <dcterms:created xsi:type="dcterms:W3CDTF">2022-01-27T01:22:46Z</dcterms:created>
  <dcterms:modified xsi:type="dcterms:W3CDTF">2023-02-21T09:38:31Z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0x010100B5588D825874C14490D31E3D35F848BE</vt:lpwstr>
  </property>
  <property fmtid="{D5CDD505-2E9C-101B-9397-08002B2CF9AE}" pid="3" name="Order">
    <vt:r8>867200</vt:r8>
  </property>
  <property fmtid="{D5CDD505-2E9C-101B-9397-08002B2CF9AE}" pid="4" name="MSIP_Label_a8a73c85-e524-44a6-bd58-7df7ef87be8f_Enabled">
    <vt:lpwstr>true</vt:lpwstr>
  </property>
  <property fmtid="{D5CDD505-2E9C-101B-9397-08002B2CF9AE}" pid="5" name="MSIP_Label_a8a73c85-e524-44a6-bd58-7df7ef87be8f_SetDate">
    <vt:lpwstr>2023-01-22T08:36:42Z</vt:lpwstr>
  </property>
  <property fmtid="{D5CDD505-2E9C-101B-9397-08002B2CF9AE}" pid="6" name="MSIP_Label_a8a73c85-e524-44a6-bd58-7df7ef87be8f_Method">
    <vt:lpwstr>Standard</vt:lpwstr>
  </property>
  <property fmtid="{D5CDD505-2E9C-101B-9397-08002B2CF9AE}" pid="7" name="MSIP_Label_a8a73c85-e524-44a6-bd58-7df7ef87be8f_Name">
    <vt:lpwstr>Internal Label</vt:lpwstr>
  </property>
  <property fmtid="{D5CDD505-2E9C-101B-9397-08002B2CF9AE}" pid="8" name="MSIP_Label_a8a73c85-e524-44a6-bd58-7df7ef87be8f_SiteId">
    <vt:lpwstr>db05faca-c82a-4b9d-b9c5-0f64b6755421</vt:lpwstr>
  </property>
  <property fmtid="{D5CDD505-2E9C-101B-9397-08002B2CF9AE}" pid="9" name="MSIP_Label_a8a73c85-e524-44a6-bd58-7df7ef87be8f_ActionId">
    <vt:lpwstr>17b320c3-5132-4d22-9642-1a9b88ee6598</vt:lpwstr>
  </property>
  <property fmtid="{D5CDD505-2E9C-101B-9397-08002B2CF9AE}" pid="10" name="MSIP_Label_a8a73c85-e524-44a6-bd58-7df7ef87be8f_ContentBits">
    <vt:lpwstr>0</vt:lpwstr>
  </property>
</Properties>
</file>