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60" r:id="rId5"/>
    <p:sldId id="509" r:id="rId6"/>
    <p:sldId id="2146847374" r:id="rId7"/>
    <p:sldId id="2146847375" r:id="rId8"/>
    <p:sldId id="2146847299" r:id="rId9"/>
    <p:sldId id="490" r:id="rId10"/>
    <p:sldId id="2146847376" r:id="rId11"/>
    <p:sldId id="2146847378" r:id="rId12"/>
    <p:sldId id="2146847380" r:id="rId13"/>
    <p:sldId id="2146847379" r:id="rId14"/>
    <p:sldId id="2146847381" r:id="rId15"/>
    <p:sldId id="2146847382" r:id="rId16"/>
    <p:sldId id="2146847373" r:id="rId17"/>
    <p:sldId id="288" r:id="rId18"/>
    <p:sldId id="40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86"/>
    <p:restoredTop sz="96327"/>
  </p:normalViewPr>
  <p:slideViewPr>
    <p:cSldViewPr snapToGrid="0">
      <p:cViewPr varScale="1">
        <p:scale>
          <a:sx n="128" d="100"/>
          <a:sy n="128" d="100"/>
        </p:scale>
        <p:origin x="992"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19F032-53C1-4EE3-9E67-4B8CDE8C71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4F1F5-4CAA-4EE9-86E4-08109754C1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25276F-4347-4A77-8779-25794A5FA3F1}" type="datetimeFigureOut">
              <a:rPr lang="en-US" smtClean="0"/>
              <a:t>2/8/23</a:t>
            </a:fld>
            <a:endParaRPr lang="en-US"/>
          </a:p>
        </p:txBody>
      </p:sp>
      <p:sp>
        <p:nvSpPr>
          <p:cNvPr id="4" name="Footer Placeholder 3">
            <a:extLst>
              <a:ext uri="{FF2B5EF4-FFF2-40B4-BE49-F238E27FC236}">
                <a16:creationId xmlns:a16="http://schemas.microsoft.com/office/drawing/2014/main" id="{5CEF2806-7C9E-4564-812D-E429CAC3F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7F9D17-42B3-4D87-99EA-88FFB2D9DA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FF870-1514-40BF-9921-34C59D16DE59}" type="slidenum">
              <a:rPr lang="en-US" smtClean="0"/>
              <a:t>‹#›</a:t>
            </a:fld>
            <a:endParaRPr lang="en-US"/>
          </a:p>
        </p:txBody>
      </p:sp>
    </p:spTree>
    <p:extLst>
      <p:ext uri="{BB962C8B-B14F-4D97-AF65-F5344CB8AC3E}">
        <p14:creationId xmlns:p14="http://schemas.microsoft.com/office/powerpoint/2010/main" val="283757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2CE62-7DAD-4D46-9C44-FB8B2B29EAD6}" type="datetimeFigureOut">
              <a:rPr lang="en-US" smtClean="0"/>
              <a:t>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6350" cap="rnd">
            <a:solidFill>
              <a:schemeClr val="accent1"/>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E816B-EE8A-4A59-BF27-832760D86835}" type="slidenum">
              <a:rPr lang="en-US" smtClean="0"/>
              <a:t>‹#›</a:t>
            </a:fld>
            <a:endParaRPr lang="en-US"/>
          </a:p>
        </p:txBody>
      </p:sp>
    </p:spTree>
    <p:extLst>
      <p:ext uri="{BB962C8B-B14F-4D97-AF65-F5344CB8AC3E}">
        <p14:creationId xmlns:p14="http://schemas.microsoft.com/office/powerpoint/2010/main" val="40968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B1AA27-3892-4360-B986-D6B124C223BF}" type="slidenum">
              <a:rPr lang="en-US" smtClean="0"/>
              <a:t>14</a:t>
            </a:fld>
            <a:endParaRPr lang="en-US"/>
          </a:p>
        </p:txBody>
      </p:sp>
    </p:spTree>
    <p:extLst>
      <p:ext uri="{BB962C8B-B14F-4D97-AF65-F5344CB8AC3E}">
        <p14:creationId xmlns:p14="http://schemas.microsoft.com/office/powerpoint/2010/main" val="3565087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14.emf"/></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6.jpg"/><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B9B688F-3869-4ECE-BE40-DE3ADDF3F07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5122888" y="4242380"/>
            <a:ext cx="3298775" cy="1857119"/>
          </a:xfrm>
          <a:prstGeom prst="rect">
            <a:avLst/>
          </a:prstGeom>
          <a:ln w="6350">
            <a:solidFill>
              <a:schemeClr val="accent2"/>
            </a:solidFill>
          </a:ln>
        </p:spPr>
      </p:pic>
      <p:pic>
        <p:nvPicPr>
          <p:cNvPr id="20" name="Picture 19">
            <a:extLst>
              <a:ext uri="{FF2B5EF4-FFF2-40B4-BE49-F238E27FC236}">
                <a16:creationId xmlns:a16="http://schemas.microsoft.com/office/drawing/2014/main" id="{5EB3950A-EFEF-4170-8936-5F3D5792ECB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gray">
          <a:xfrm>
            <a:off x="8421497" y="4243004"/>
            <a:ext cx="3310128" cy="1856495"/>
          </a:xfrm>
          <a:prstGeom prst="rect">
            <a:avLst/>
          </a:prstGeom>
          <a:ln w="6350">
            <a:solidFill>
              <a:schemeClr val="accent2"/>
            </a:solidFill>
          </a:ln>
        </p:spPr>
      </p:pic>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825509"/>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598065"/>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2022</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597791"/>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pic>
        <p:nvPicPr>
          <p:cNvPr id="23" name="Optum logo" descr="Optum logo">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824247" y="523904"/>
            <a:ext cx="2438884" cy="706174"/>
          </a:xfrm>
          <a:prstGeom prst="rect">
            <a:avLst/>
          </a:prstGeom>
        </p:spPr>
      </p:pic>
      <p:pic>
        <p:nvPicPr>
          <p:cNvPr id="17" name="Picture 16">
            <a:extLst>
              <a:ext uri="{FF2B5EF4-FFF2-40B4-BE49-F238E27FC236}">
                <a16:creationId xmlns:a16="http://schemas.microsoft.com/office/drawing/2014/main" id="{819BE298-EAEE-4EF5-9588-71610469B37B}"/>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bwMode="gray">
          <a:xfrm>
            <a:off x="5122888" y="525529"/>
            <a:ext cx="6606362" cy="3714176"/>
          </a:xfrm>
          <a:prstGeom prst="rect">
            <a:avLst/>
          </a:prstGeom>
          <a:ln w="6350">
            <a:solidFill>
              <a:schemeClr val="accent2"/>
            </a:solidFill>
          </a:ln>
        </p:spPr>
      </p:pic>
    </p:spTree>
    <p:extLst>
      <p:ext uri="{BB962C8B-B14F-4D97-AF65-F5344CB8AC3E}">
        <p14:creationId xmlns:p14="http://schemas.microsoft.com/office/powerpoint/2010/main" val="118572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54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BFB956A-C3EE-4CEE-8CC6-BB9E3DB82FC2}" type="datetime1">
              <a:rPr lang="en-US" smtClean="0"/>
              <a:t>2/8/23</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4658691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6"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53CF638C-039E-4A48-A8EB-E2D0262E67A1}" type="datetime1">
              <a:rPr lang="en-US" smtClean="0"/>
              <a:t>2/8/23</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9125007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7"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291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017203D-7AF0-48CF-9AA1-1400585FFB1C}" type="datetime1">
              <a:rPr lang="en-US" smtClean="0"/>
              <a:t>2/8/23</a:t>
            </a:fld>
            <a:endParaRPr lang="en-US"/>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485012413"/>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793" userDrawn="1">
          <p15:clr>
            <a:srgbClr val="FBAE40"/>
          </p15:clr>
        </p15:guide>
        <p15:guide id="4" orient="horz" pos="34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2/8/23</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078718518"/>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603" userDrawn="1">
          <p15:clr>
            <a:srgbClr val="FBAE40"/>
          </p15:clr>
        </p15:guide>
        <p15:guide id="3" orient="horz" pos="1014" userDrawn="1">
          <p15:clr>
            <a:srgbClr val="FBAE40"/>
          </p15:clr>
        </p15:guide>
        <p15:guide id="4" orient="horz" pos="3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C9C2E934-DCF6-42A5-85FE-8C1CB869FF21}" type="datetime1">
              <a:rPr lang="en-US" smtClean="0"/>
              <a:t>2/8/23</a:t>
            </a:fld>
            <a:endParaRPr lang="en-US"/>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975390374"/>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1016" userDrawn="1">
          <p15:clr>
            <a:srgbClr val="FBAE40"/>
          </p15:clr>
        </p15:guide>
        <p15:guide id="4" orient="horz" pos="34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91B49150-1D91-41AC-9706-7B003B9B505B}" type="datetime1">
              <a:rPr lang="en-US" smtClean="0"/>
              <a:t>2/8/23</a:t>
            </a:fld>
            <a:endParaRPr lang="en-US"/>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217844453"/>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792" userDrawn="1">
          <p15:clr>
            <a:srgbClr val="FBAE40"/>
          </p15:clr>
        </p15:guide>
        <p15:guide id="3" orient="horz" pos="34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0979BA85-8310-4250-AB3A-A97C30E154CC}" type="datetime1">
              <a:rPr lang="en-US" smtClean="0"/>
              <a:t>2/8/23</a:t>
            </a:fld>
            <a:endParaRPr lang="en-US"/>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Tree>
    <p:extLst>
      <p:ext uri="{BB962C8B-B14F-4D97-AF65-F5344CB8AC3E}">
        <p14:creationId xmlns:p14="http://schemas.microsoft.com/office/powerpoint/2010/main" val="3283214495"/>
      </p:ext>
    </p:extLst>
  </p:cSld>
  <p:clrMapOvr>
    <a:masterClrMapping/>
  </p:clrMapOvr>
  <p:extLst>
    <p:ext uri="{DCECCB84-F9BA-43D5-87BE-67443E8EF086}">
      <p15:sldGuideLst xmlns:p15="http://schemas.microsoft.com/office/powerpoint/2012/main">
        <p15:guide id="1" orient="horz" pos="3776" userDrawn="1">
          <p15:clr>
            <a:srgbClr val="FBAE40"/>
          </p15:clr>
        </p15:guide>
        <p15:guide id="4" orient="horz" pos="34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4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spTree>
    <p:extLst>
      <p:ext uri="{BB962C8B-B14F-4D97-AF65-F5344CB8AC3E}">
        <p14:creationId xmlns:p14="http://schemas.microsoft.com/office/powerpoint/2010/main" val="3796714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2/8/23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2335421038"/>
      </p:ext>
    </p:extLst>
  </p:cSld>
  <p:clrMapOvr>
    <a:masterClrMapping/>
  </p:clrMapOvr>
  <p:extLst>
    <p:ext uri="{DCECCB84-F9BA-43D5-87BE-67443E8EF086}">
      <p15:sldGuideLst xmlns:p15="http://schemas.microsoft.com/office/powerpoint/2012/main">
        <p15:guide id="1" orient="horz" pos="1160" userDrawn="1">
          <p15:clr>
            <a:srgbClr val="FBAE40"/>
          </p15:clr>
        </p15:guide>
        <p15:guide id="2" pos="1245" userDrawn="1">
          <p15:clr>
            <a:srgbClr val="FBAE40"/>
          </p15:clr>
        </p15:guide>
        <p15:guide id="3" pos="6433" userDrawn="1">
          <p15:clr>
            <a:srgbClr val="FBAE40"/>
          </p15:clr>
        </p15:guide>
        <p15:guide id="4" orient="horz" pos="2923"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2/8/23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Tree>
    <p:extLst>
      <p:ext uri="{BB962C8B-B14F-4D97-AF65-F5344CB8AC3E}">
        <p14:creationId xmlns:p14="http://schemas.microsoft.com/office/powerpoint/2010/main" val="3320868232"/>
      </p:ext>
    </p:extLst>
  </p:cSld>
  <p:clrMapOvr>
    <a:masterClrMapping/>
  </p:clrMapOvr>
  <p:extLst>
    <p:ext uri="{DCECCB84-F9BA-43D5-87BE-67443E8EF086}">
      <p15:sldGuideLst xmlns:p15="http://schemas.microsoft.com/office/powerpoint/2012/main">
        <p15:guide id="1" pos="1248" userDrawn="1">
          <p15:clr>
            <a:srgbClr val="FFC000"/>
          </p15:clr>
        </p15:guide>
        <p15:guide id="2" pos="6432" userDrawn="1">
          <p15:clr>
            <a:srgbClr val="FFC000"/>
          </p15:clr>
        </p15:guide>
        <p15:guide id="3" orient="horz" pos="904" userDrawn="1">
          <p15:clr>
            <a:srgbClr val="FFC000"/>
          </p15:clr>
        </p15:guide>
        <p15:guide id="4" orient="horz" pos="2448" userDrawn="1">
          <p15:clr>
            <a:srgbClr val="FFC00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2/8/23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320777113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2/8/23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Tree>
    <p:extLst>
      <p:ext uri="{BB962C8B-B14F-4D97-AF65-F5344CB8AC3E}">
        <p14:creationId xmlns:p14="http://schemas.microsoft.com/office/powerpoint/2010/main" val="352463988"/>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2/8/23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4214562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2/8/23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286323963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840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2004102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Layouts not for use.</a:t>
            </a:r>
          </a:p>
        </p:txBody>
      </p:sp>
      <p:cxnSp>
        <p:nvCxnSpPr>
          <p:cNvPr id="4" name="Orange 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3723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This layout is not intended for use within Optum presentations.</a:t>
            </a:r>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62F8985E-27B6-4353-B1C2-FF7D91FB676E}" type="datetime1">
              <a:rPr lang="en-US" smtClean="0"/>
              <a:t>2/8/23</a:t>
            </a:fld>
            <a:endParaRPr lang="en-US"/>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CC7F2822-6E66-4825-AC91-8ACF317F5B78}"/>
              </a:ext>
              <a:ext uri="{C183D7F6-B498-43B3-948B-1728B52AA6E4}">
                <adec:decorative xmlns:adec="http://schemas.microsoft.com/office/drawing/2017/decorative" val="0"/>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a:t>Not for use. Microsoft default.</a:t>
            </a:r>
          </a:p>
        </p:txBody>
      </p:sp>
    </p:spTree>
    <p:extLst>
      <p:ext uri="{BB962C8B-B14F-4D97-AF65-F5344CB8AC3E}">
        <p14:creationId xmlns:p14="http://schemas.microsoft.com/office/powerpoint/2010/main" val="4191430146"/>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32546DB0-88F2-4EC8-91FB-D7E51BBBDDDF}" type="datetime1">
              <a:rPr lang="en-US" smtClean="0"/>
              <a:t>2/8/23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3" name="Picture 12">
            <a:extLst>
              <a:ext uri="{FF2B5EF4-FFF2-40B4-BE49-F238E27FC236}">
                <a16:creationId xmlns:a16="http://schemas.microsoft.com/office/drawing/2014/main" id="{BDE252CA-B7C1-4F2D-A934-EB57E92D84C6}"/>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1465427059"/>
      </p:ext>
    </p:extLst>
  </p:cSld>
  <p:clrMapOvr>
    <a:masterClrMapping/>
  </p:clrMapOvr>
  <p:extLst>
    <p:ext uri="{DCECCB84-F9BA-43D5-87BE-67443E8EF086}">
      <p15:sldGuideLst xmlns:p15="http://schemas.microsoft.com/office/powerpoint/2012/main">
        <p15:guide id="2" pos="3259" userDrawn="1">
          <p15:clr>
            <a:srgbClr val="FBAE40"/>
          </p15:clr>
        </p15:guide>
        <p15:guide id="3" orient="horz" pos="2722" userDrawn="1">
          <p15:clr>
            <a:srgbClr val="FBAE40"/>
          </p15:clr>
        </p15:guide>
        <p15:guide id="4" orient="horz" pos="2919"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DFC8DD5C-8FB7-4018-9662-98EAE87793EC}" type="datetime1">
              <a:rPr lang="en-US" smtClean="0"/>
              <a:t>2/8/23</a:t>
            </a:fld>
            <a:endParaRPr lang="en-US"/>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9" name="Multiply 45" descr="A large &quot;x&quot; indicating that this layout is not approved for use.">
            <a:extLst>
              <a:ext uri="{FF2B5EF4-FFF2-40B4-BE49-F238E27FC236}">
                <a16:creationId xmlns:a16="http://schemas.microsoft.com/office/drawing/2014/main" id="{E3B84647-6F26-4054-9D48-B442E97479F6}"/>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50800" cap="rnd"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2711221741"/>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BA550BF9-5CC0-45E0-A929-0C64F4DB7AB1}" type="datetime1">
              <a:rPr lang="en-US" smtClean="0"/>
              <a:t>2/8/23</a:t>
            </a:fld>
            <a:endParaRPr lang="en-US"/>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1" name="Multiply 45" descr="A large &quot;x&quot; indicating that this layout is not approved for use.">
            <a:extLst>
              <a:ext uri="{FF2B5EF4-FFF2-40B4-BE49-F238E27FC236}">
                <a16:creationId xmlns:a16="http://schemas.microsoft.com/office/drawing/2014/main" id="{08AB274D-12CA-4F3C-A2F4-FCB00909EC9C}"/>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488667748"/>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49DC409E-992A-4539-8EF9-A32E9543A062}" type="datetime1">
              <a:rPr lang="en-US" smtClean="0"/>
              <a:t>2/8/23</a:t>
            </a:fld>
            <a:endParaRPr lang="en-US"/>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CB82732-EB0E-440B-A61E-F00B16BF0965}"/>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311920760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3" name="Picture Placeholder 2">
            <a:extLst>
              <a:ext uri="{FF2B5EF4-FFF2-40B4-BE49-F238E27FC236}">
                <a16:creationId xmlns:a16="http://schemas.microsoft.com/office/drawing/2014/main" id="{F9491D2A-A402-47AC-9A86-6002422F21C9}"/>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3CC6C9D-7D35-441A-8E7D-B481D2DC7F21}" type="datetime1">
              <a:rPr lang="en-US" smtClean="0"/>
              <a:t>2/8/23</a:t>
            </a:fld>
            <a:endParaRPr lang="en-US"/>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6B6567B-A13A-474B-8D2F-ECF1267DF687}"/>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03367083"/>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BA27F08E-62AF-4984-9352-B1BF15FE0584}" type="datetime1">
              <a:rPr lang="en-US" smtClean="0"/>
              <a:t>2/8/23</a:t>
            </a:fld>
            <a:endParaRPr lang="en-US"/>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C2B6F59F-8687-492F-A2D4-E8EBFECAC4AB}"/>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340CE423-4A52-449C-9C78-E284D9A049E1}"/>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50039794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64BD37AA-1D3A-4134-B436-1DCEC1BAB4B1}" type="datetime1">
              <a:rPr lang="en-US" smtClean="0"/>
              <a:t>2/8/23</a:t>
            </a:fld>
            <a:endParaRPr lang="en-US"/>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C05104E2-CEF6-4BD8-B7C0-2C8692A17794}"/>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D8807564-3DF6-491D-A764-145269B5B371}"/>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334358615"/>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Bullets/content"/>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ubtitle"/>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9" name="Rectangle 8" hidden="1"/>
          <p:cNvSpPr/>
          <p:nvPr userDrawn="1">
            <p:custDataLst>
              <p:tags r:id="rId1"/>
            </p:custDataLst>
          </p:nvPr>
        </p:nvSpPr>
        <p:spPr>
          <a:xfrm>
            <a:off x="457200" y="1143000"/>
            <a:ext cx="11353800" cy="48499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0" name="Rectangle 9" hidden="1"/>
          <p:cNvSpPr/>
          <p:nvPr userDrawn="1">
            <p:custDataLst>
              <p:tags r:id="rId2"/>
            </p:custDataLst>
          </p:nvPr>
        </p:nvSpPr>
        <p:spPr>
          <a:xfrm>
            <a:off x="304800" y="6084051"/>
            <a:ext cx="2214664" cy="617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1" name="Rectangle 10" hidden="1"/>
          <p:cNvSpPr/>
          <p:nvPr userDrawn="1">
            <p:custDataLst>
              <p:tags r:id="rId3"/>
            </p:custDataLst>
          </p:nvPr>
        </p:nvSpPr>
        <p:spPr>
          <a:xfrm>
            <a:off x="0" y="0"/>
            <a:ext cx="12191999" cy="4180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2" name="Rectangle 11" hidden="1"/>
          <p:cNvSpPr/>
          <p:nvPr userDrawn="1">
            <p:custDataLst>
              <p:tags r:id="rId4"/>
            </p:custDataLst>
          </p:nvPr>
        </p:nvSpPr>
        <p:spPr>
          <a:xfrm>
            <a:off x="5229225" y="6392987"/>
            <a:ext cx="6648450" cy="5107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4" name="Date Placeholder 3"/>
          <p:cNvSpPr>
            <a:spLocks noGrp="1"/>
          </p:cNvSpPr>
          <p:nvPr>
            <p:ph type="dt" sz="half" idx="14"/>
          </p:nvPr>
        </p:nvSpPr>
        <p:spPr/>
        <p:txBody>
          <a:bodyPr/>
          <a:lstStyle/>
          <a:p>
            <a:fld id="{AD4BBA0F-9776-4A82-A353-1A29F95E2C82}" type="datetime1">
              <a:rPr lang="en-US" smtClean="0"/>
              <a:t>2/8/23</a:t>
            </a:fld>
            <a:endParaRPr lang="en-US" dirty="0"/>
          </a:p>
        </p:txBody>
      </p:sp>
      <p:sp>
        <p:nvSpPr>
          <p:cNvPr id="6" name="Footer Placeholder 5"/>
          <p:cNvSpPr>
            <a:spLocks noGrp="1"/>
          </p:cNvSpPr>
          <p:nvPr>
            <p:ph type="ftr" sz="quarter" idx="15"/>
          </p:nvPr>
        </p:nvSpPr>
        <p:spPr/>
        <p:txBody>
          <a:bodyPr/>
          <a:lstStyle/>
          <a:p>
            <a:pPr algn="r"/>
            <a:r>
              <a:rPr lang="en-US"/>
              <a:t>© 2021 Optum, Inc. All rights reserved. Confidential property of Optum. Do not distribute or reproduce without express permission from Optum.</a:t>
            </a:r>
          </a:p>
        </p:txBody>
      </p:sp>
      <p:sp>
        <p:nvSpPr>
          <p:cNvPr id="7" name="Slide Number Placeholder 6"/>
          <p:cNvSpPr>
            <a:spLocks noGrp="1"/>
          </p:cNvSpPr>
          <p:nvPr>
            <p:ph type="sldNum" sz="quarter" idx="16"/>
          </p:nvPr>
        </p:nvSpPr>
        <p:spPr/>
        <p:txBody>
          <a:bodyPr/>
          <a:lstStyle/>
          <a:p>
            <a:fld id="{901F1369-4AEB-4520-96C0-9F78886180C1}" type="slidenum">
              <a:rPr lang="en-US" smtClean="0"/>
              <a:pPr/>
              <a:t>‹#›</a:t>
            </a:fld>
            <a:endParaRPr lang="en-US" dirty="0"/>
          </a:p>
        </p:txBody>
      </p:sp>
    </p:spTree>
    <p:extLst>
      <p:ext uri="{BB962C8B-B14F-4D97-AF65-F5344CB8AC3E}">
        <p14:creationId xmlns:p14="http://schemas.microsoft.com/office/powerpoint/2010/main" val="30652483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1_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2/8/23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a:br>
            <a:br>
              <a:rPr lang="en-US"/>
            </a:br>
            <a:r>
              <a:rPr lang="en-US"/>
              <a:t>An image should be inserted into this region, but the dimensions should remain unchanged. To access brand approved photography, visit: library.optum.com.</a:t>
            </a:r>
            <a:br>
              <a:rPr lang="en-US"/>
            </a:br>
            <a:br>
              <a:rPr lang="en-US"/>
            </a:br>
            <a:r>
              <a:rPr lang="en-US"/>
              <a:t>Accessing the above library requires users to be a part of a SECURE group: Optum_Library_Access_Photography.</a:t>
            </a:r>
            <a:br>
              <a:rPr lang="en-US"/>
            </a:br>
            <a:br>
              <a:rPr lang="en-US"/>
            </a:br>
            <a:r>
              <a:rPr lang="en-US"/>
              <a:t>Request access via Secure if necessary.</a:t>
            </a:r>
          </a:p>
        </p:txBody>
      </p:sp>
    </p:spTree>
    <p:extLst>
      <p:ext uri="{BB962C8B-B14F-4D97-AF65-F5344CB8AC3E}">
        <p14:creationId xmlns:p14="http://schemas.microsoft.com/office/powerpoint/2010/main" val="335214221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2/8/23</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4101842540"/>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_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168375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02">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2/8/23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314161138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_Closing / Thank You">
    <p:spTree>
      <p:nvGrpSpPr>
        <p:cNvPr id="1" name=""/>
        <p:cNvGrpSpPr/>
        <p:nvPr/>
      </p:nvGrpSpPr>
      <p:grpSpPr>
        <a:xfrm>
          <a:off x="0" y="0"/>
          <a:ext cx="0" cy="0"/>
          <a:chOff x="0" y="0"/>
          <a:chExt cx="0" cy="0"/>
        </a:xfrm>
      </p:grpSpPr>
      <p:sp>
        <p:nvSpPr>
          <p:cNvPr id="2" name="Speaker name"/>
          <p:cNvSpPr>
            <a:spLocks noGrp="1"/>
          </p:cNvSpPr>
          <p:nvPr>
            <p:ph type="title" hasCustomPrompt="1"/>
          </p:nvPr>
        </p:nvSpPr>
        <p:spPr bwMode="gray">
          <a:xfrm>
            <a:off x="514349" y="3904343"/>
            <a:ext cx="7178221" cy="482887"/>
          </a:xfrm>
        </p:spPr>
        <p:txBody>
          <a:bodyPr anchor="b"/>
          <a:lstStyle>
            <a:lvl1pPr>
              <a:defRPr sz="2400">
                <a:solidFill>
                  <a:schemeClr val="accent1"/>
                </a:solidFill>
              </a:defRPr>
            </a:lvl1pPr>
          </a:lstStyle>
          <a:p>
            <a:r>
              <a:rPr lang="en-US" dirty="0"/>
              <a:t>First Name Last Name</a:t>
            </a:r>
          </a:p>
        </p:txBody>
      </p:sp>
      <p:sp>
        <p:nvSpPr>
          <p:cNvPr id="3" name="Speaker title"/>
          <p:cNvSpPr>
            <a:spLocks noGrp="1"/>
          </p:cNvSpPr>
          <p:nvPr>
            <p:ph type="body" idx="1" hasCustomPrompt="1"/>
          </p:nvPr>
        </p:nvSpPr>
        <p:spPr bwMode="gray">
          <a:xfrm>
            <a:off x="514349" y="4403068"/>
            <a:ext cx="7178221" cy="484632"/>
          </a:xfrm>
        </p:spPr>
        <p:txBody>
          <a:bodyPr anchor="t"/>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9" name="Phone/email"/>
          <p:cNvSpPr>
            <a:spLocks noGrp="1"/>
          </p:cNvSpPr>
          <p:nvPr>
            <p:ph type="body" idx="10" hasCustomPrompt="1"/>
          </p:nvPr>
        </p:nvSpPr>
        <p:spPr bwMode="gray">
          <a:xfrm>
            <a:off x="514348" y="5003288"/>
            <a:ext cx="7178221" cy="484632"/>
          </a:xfrm>
        </p:spPr>
        <p:txBody>
          <a:bodyPr anchor="ct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Tel: 123-456-7890</a:t>
            </a:r>
          </a:p>
        </p:txBody>
      </p:sp>
      <p:sp>
        <p:nvSpPr>
          <p:cNvPr id="23" name="Rectangle 22">
            <a:extLst>
              <a:ext uri="{FF2B5EF4-FFF2-40B4-BE49-F238E27FC236}">
                <a16:creationId xmlns:a16="http://schemas.microsoft.com/office/drawing/2014/main" id="{ECF35A84-66E1-4F72-848D-DB6EF4825F09}"/>
              </a:ext>
            </a:extLst>
          </p:cNvPr>
          <p:cNvSpPr/>
          <p:nvPr/>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5" name="Rectangle 24">
            <a:extLst>
              <a:ext uri="{FF2B5EF4-FFF2-40B4-BE49-F238E27FC236}">
                <a16:creationId xmlns:a16="http://schemas.microsoft.com/office/drawing/2014/main" id="{C3AAB011-BE67-4CF8-9EF1-35D61D12B95A}"/>
              </a:ext>
            </a:extLst>
          </p:cNvPr>
          <p:cNvSpPr/>
          <p:nvPr userDrawn="1"/>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5" name="MIO_LOGOPLACEHOLDER#LowerLeftMediumWide" hidden="1"/>
          <p:cNvSpPr/>
          <p:nvPr userDrawn="1"/>
        </p:nvSpPr>
        <p:spPr>
          <a:xfrm>
            <a:off x="392112" y="6174567"/>
            <a:ext cx="1890821" cy="435783"/>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7" name="Thank you or main title"/>
          <p:cNvSpPr>
            <a:spLocks noGrp="1"/>
          </p:cNvSpPr>
          <p:nvPr>
            <p:ph type="body" sz="quarter" idx="11" hasCustomPrompt="1"/>
          </p:nvPr>
        </p:nvSpPr>
        <p:spPr>
          <a:xfrm>
            <a:off x="514348" y="638629"/>
            <a:ext cx="7178040" cy="2559019"/>
          </a:xfrm>
        </p:spPr>
        <p:txBody>
          <a:bodyPr anchor="b"/>
          <a:lstStyle>
            <a:lvl1pPr>
              <a:defRPr sz="4400">
                <a:solidFill>
                  <a:schemeClr val="tx1"/>
                </a:solidFill>
              </a:defRPr>
            </a:lvl1pPr>
          </a:lstStyle>
          <a:p>
            <a:pPr lvl="0"/>
            <a:r>
              <a:rPr lang="en-US" dirty="0"/>
              <a:t>Insert closing language</a:t>
            </a:r>
          </a:p>
        </p:txBody>
      </p:sp>
      <p:sp>
        <p:nvSpPr>
          <p:cNvPr id="26" name="Rectangle 25" hidden="1"/>
          <p:cNvSpPr/>
          <p:nvPr userDrawn="1">
            <p:custDataLst>
              <p:tags r:id="rId1"/>
            </p:custDataLst>
          </p:nvPr>
        </p:nvSpPr>
        <p:spPr>
          <a:xfrm>
            <a:off x="304800" y="6084051"/>
            <a:ext cx="2214664" cy="617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8" name="Subtitle"/>
          <p:cNvSpPr>
            <a:spLocks noGrp="1"/>
          </p:cNvSpPr>
          <p:nvPr>
            <p:ph type="body" sz="quarter" idx="12" hasCustomPrompt="1"/>
          </p:nvPr>
        </p:nvSpPr>
        <p:spPr>
          <a:xfrm>
            <a:off x="514348" y="3177964"/>
            <a:ext cx="7178040" cy="464911"/>
          </a:xfrm>
        </p:spPr>
        <p:txBody>
          <a:bodyPr/>
          <a:lstStyle>
            <a:lvl1pPr>
              <a:defRPr sz="2800">
                <a:solidFill>
                  <a:schemeClr val="tx1"/>
                </a:solidFill>
              </a:defRPr>
            </a:lvl1pPr>
          </a:lstStyle>
          <a:p>
            <a:pPr lvl="0"/>
            <a:r>
              <a:rPr lang="en-US" dirty="0"/>
              <a:t>Insert subhead if needed</a:t>
            </a:r>
          </a:p>
        </p:txBody>
      </p:sp>
      <p:pic>
        <p:nvPicPr>
          <p:cNvPr id="15" name="Picture 2" descr="C:\Users\cbarthol\Desktop\Charlotte Work\Tools\PPT\Empower\Logo EMFs\OPTUM_®_4c.emf"/>
          <p:cNvPicPr>
            <a:picLocks noChangeAspect="1" noChangeArrowheads="1"/>
          </p:cNvPicPr>
          <p:nvPr userDrawn="1">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583916" y="5843363"/>
            <a:ext cx="2092117" cy="6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511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Header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57200" y="1524000"/>
            <a:ext cx="11277600" cy="443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Placeholder 1">
            <a:extLst>
              <a:ext uri="{FF2B5EF4-FFF2-40B4-BE49-F238E27FC236}">
                <a16:creationId xmlns:a16="http://schemas.microsoft.com/office/drawing/2014/main" id="{6B0DA4B2-9AA4-A244-8B04-2F11ACE596D0}"/>
              </a:ext>
            </a:extLst>
          </p:cNvPr>
          <p:cNvSpPr>
            <a:spLocks noGrp="1"/>
          </p:cNvSpPr>
          <p:nvPr>
            <p:ph type="title"/>
          </p:nvPr>
        </p:nvSpPr>
        <p:spPr>
          <a:xfrm>
            <a:off x="457200" y="388078"/>
            <a:ext cx="11277600" cy="829456"/>
          </a:xfrm>
          <a:prstGeom prst="rect">
            <a:avLst/>
          </a:prstGeom>
        </p:spPr>
        <p:txBody>
          <a:bodyPr vert="horz" lIns="91440" tIns="45720" rIns="91440" bIns="45720" rtlCol="0" anchor="t">
            <a:normAutofit/>
          </a:bodyPr>
          <a:lstStyle/>
          <a:p>
            <a:r>
              <a:rPr lang="en-US"/>
              <a:t>Click to edit Master title style</a:t>
            </a:r>
          </a:p>
        </p:txBody>
      </p:sp>
    </p:spTree>
    <p:extLst>
      <p:ext uri="{BB962C8B-B14F-4D97-AF65-F5344CB8AC3E}">
        <p14:creationId xmlns:p14="http://schemas.microsoft.com/office/powerpoint/2010/main" val="23805758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Cover 11">
    <p:bg>
      <p:bgPr>
        <a:solidFill>
          <a:srgbClr val="FAF8F2"/>
        </a:solidFill>
        <a:effectLst/>
      </p:bgPr>
    </p:bg>
    <p:spTree>
      <p:nvGrpSpPr>
        <p:cNvPr id="1" name=""/>
        <p:cNvGrpSpPr/>
        <p:nvPr/>
      </p:nvGrpSpPr>
      <p:grpSpPr>
        <a:xfrm>
          <a:off x="0" y="0"/>
          <a:ext cx="0" cy="0"/>
          <a:chOff x="0" y="0"/>
          <a:chExt cx="0" cy="0"/>
        </a:xfrm>
      </p:grpSpPr>
      <p:grpSp>
        <p:nvGrpSpPr>
          <p:cNvPr id="20" name="Group 19" descr="Inclusion note: When copying this cover option into the on-screen 16:9 template, it’s expected and permissible for this to be used even though it’s inserted after the “Layouts not for use” indicator.">
            <a:extLst>
              <a:ext uri="{FF2B5EF4-FFF2-40B4-BE49-F238E27FC236}">
                <a16:creationId xmlns:a16="http://schemas.microsoft.com/office/drawing/2014/main" id="{E56104D2-A409-42EC-8A03-9A0F216DB8D3}"/>
              </a:ext>
            </a:extLst>
          </p:cNvPr>
          <p:cNvGrpSpPr/>
          <p:nvPr userDrawn="1"/>
        </p:nvGrpSpPr>
        <p:grpSpPr>
          <a:xfrm>
            <a:off x="12370949" y="3847399"/>
            <a:ext cx="1761363" cy="3010601"/>
            <a:chOff x="12370950" y="3847399"/>
            <a:chExt cx="1761363" cy="3010601"/>
          </a:xfrm>
        </p:grpSpPr>
        <p:sp>
          <p:nvSpPr>
            <p:cNvPr id="21" name="Text Placeholder 1">
              <a:extLst>
                <a:ext uri="{FF2B5EF4-FFF2-40B4-BE49-F238E27FC236}">
                  <a16:creationId xmlns:a16="http://schemas.microsoft.com/office/drawing/2014/main" id="{F04E6F12-4ADD-4AA6-BF18-4D48C777336B}"/>
                </a:ext>
                <a:ext uri="{C183D7F6-B498-43B3-948B-1728B52AA6E4}">
                  <adec:decorative xmlns:adec="http://schemas.microsoft.com/office/drawing/2017/decorative" val="0"/>
                </a:ext>
              </a:extLst>
            </p:cNvPr>
            <p:cNvSpPr txBox="1">
              <a:spLocks/>
            </p:cNvSpPr>
            <p:nvPr userDrawn="1"/>
          </p:nvSpPr>
          <p:spPr bwMode="gray">
            <a:xfrm>
              <a:off x="12370950" y="3847399"/>
              <a:ext cx="1761363" cy="3010601"/>
            </a:xfrm>
            <a:prstGeom prst="rect">
              <a:avLst/>
            </a:prstGeom>
            <a:solidFill>
              <a:srgbClr val="7030A0"/>
            </a:solidFill>
          </p:spPr>
          <p:txBody>
            <a:bodyPr vert="horz" wrap="square" lIns="64008" tIns="45720" rIns="64008" bIns="45720" rtlCol="0">
              <a:no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r>
                <a:rPr lang="en-US" sz="1800" b="1" noProof="0" dirty="0">
                  <a:solidFill>
                    <a:schemeClr val="bg1"/>
                  </a:solidFill>
                </a:rPr>
                <a:t>Inclusion note:</a:t>
              </a:r>
            </a:p>
            <a:p>
              <a:pPr marL="0" indent="0">
                <a:spcBef>
                  <a:spcPts val="300"/>
                </a:spcBef>
                <a:buFont typeface="+mj-lt"/>
                <a:buNone/>
              </a:pPr>
              <a:r>
                <a:rPr lang="en-US" sz="900" b="0" i="0" baseline="0" noProof="0" dirty="0">
                  <a:solidFill>
                    <a:schemeClr val="bg1"/>
                  </a:solidFill>
                </a:rPr>
                <a:t>When copying this cover option into the on-screen 16:9 template, </a:t>
              </a:r>
              <a:r>
                <a:rPr lang="en-US" sz="900" b="1" i="0" baseline="0" noProof="0" dirty="0">
                  <a:solidFill>
                    <a:schemeClr val="bg1"/>
                  </a:solidFill>
                </a:rPr>
                <a:t>it’s expected </a:t>
              </a:r>
              <a:br>
                <a:rPr lang="en-US" sz="900" b="1" i="0" baseline="0" noProof="0" dirty="0">
                  <a:solidFill>
                    <a:schemeClr val="bg1"/>
                  </a:solidFill>
                </a:rPr>
              </a:br>
              <a:r>
                <a:rPr lang="en-US" sz="900" b="1" i="0" baseline="0" noProof="0" dirty="0">
                  <a:solidFill>
                    <a:schemeClr val="bg1"/>
                  </a:solidFill>
                </a:rPr>
                <a:t>and permissible for this to </a:t>
              </a:r>
              <a:br>
                <a:rPr lang="en-US" sz="900" b="1" i="0" baseline="0" noProof="0" dirty="0">
                  <a:solidFill>
                    <a:schemeClr val="bg1"/>
                  </a:solidFill>
                </a:rPr>
              </a:br>
              <a:r>
                <a:rPr lang="en-US" sz="900" b="1" i="0" baseline="0" noProof="0" dirty="0">
                  <a:solidFill>
                    <a:schemeClr val="bg1"/>
                  </a:solidFill>
                </a:rPr>
                <a:t>be used </a:t>
              </a:r>
              <a:r>
                <a:rPr lang="en-US" sz="900" b="0" i="0" baseline="0" noProof="0" dirty="0">
                  <a:solidFill>
                    <a:schemeClr val="bg1"/>
                  </a:solidFill>
                </a:rPr>
                <a:t>even though it’s inserted after the “Layouts not for use” indicator.</a:t>
              </a:r>
            </a:p>
          </p:txBody>
        </p:sp>
        <p:pic>
          <p:nvPicPr>
            <p:cNvPr id="22" name="Picture 21">
              <a:extLst>
                <a:ext uri="{FF2B5EF4-FFF2-40B4-BE49-F238E27FC236}">
                  <a16:creationId xmlns:a16="http://schemas.microsoft.com/office/drawing/2014/main" id="{4BB51B34-BEF9-4B7A-8FBD-5B22709C1D4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1559" t="42255" r="27044" b="1"/>
            <a:stretch/>
          </p:blipFill>
          <p:spPr>
            <a:xfrm>
              <a:off x="12438164" y="5403123"/>
              <a:ext cx="1640362" cy="1386360"/>
            </a:xfrm>
            <a:prstGeom prst="rect">
              <a:avLst/>
            </a:prstGeom>
          </p:spPr>
        </p:pic>
        <p:sp>
          <p:nvSpPr>
            <p:cNvPr id="23" name="Rectangle 22">
              <a:extLst>
                <a:ext uri="{FF2B5EF4-FFF2-40B4-BE49-F238E27FC236}">
                  <a16:creationId xmlns:a16="http://schemas.microsoft.com/office/drawing/2014/main" id="{ED6FDE63-2033-4027-8761-24E27128D056}"/>
                </a:ext>
              </a:extLst>
            </p:cNvPr>
            <p:cNvSpPr/>
            <p:nvPr userDrawn="1"/>
          </p:nvSpPr>
          <p:spPr bwMode="gray">
            <a:xfrm>
              <a:off x="13327856" y="6384130"/>
              <a:ext cx="478631" cy="276225"/>
            </a:xfrm>
            <a:prstGeom prst="rect">
              <a:avLst/>
            </a:prstGeom>
            <a:noFill/>
            <a:ln w="63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4" name="Graphic 3" descr="Checkmark">
              <a:extLst>
                <a:ext uri="{FF2B5EF4-FFF2-40B4-BE49-F238E27FC236}">
                  <a16:creationId xmlns:a16="http://schemas.microsoft.com/office/drawing/2014/main" id="{01FD71D2-F160-4A7D-A0DB-D2EFC5CD4454}"/>
                </a:ext>
              </a:extLst>
            </p:cNvPr>
            <p:cNvSpPr>
              <a:spLocks noChangeAspect="1"/>
            </p:cNvSpPr>
            <p:nvPr userDrawn="1"/>
          </p:nvSpPr>
          <p:spPr bwMode="gray">
            <a:xfrm>
              <a:off x="13459239" y="6434594"/>
              <a:ext cx="215866" cy="175298"/>
            </a:xfrm>
            <a:custGeom>
              <a:avLst/>
              <a:gdLst>
                <a:gd name="connsiteX0" fmla="*/ 530288 w 549402"/>
                <a:gd name="connsiteY0" fmla="*/ 19131 h 446152"/>
                <a:gd name="connsiteX1" fmla="*/ 530288 w 549402"/>
                <a:gd name="connsiteY1" fmla="*/ 19131 h 446152"/>
                <a:gd name="connsiteX2" fmla="*/ 437838 w 549402"/>
                <a:gd name="connsiteY2" fmla="*/ 19131 h 446152"/>
                <a:gd name="connsiteX3" fmla="*/ 195577 w 549402"/>
                <a:gd name="connsiteY3" fmla="*/ 261392 h 446152"/>
                <a:gd name="connsiteX4" fmla="*/ 111582 w 549402"/>
                <a:gd name="connsiteY4" fmla="*/ 177397 h 446152"/>
                <a:gd name="connsiteX5" fmla="*/ 19131 w 549402"/>
                <a:gd name="connsiteY5" fmla="*/ 177397 h 446152"/>
                <a:gd name="connsiteX6" fmla="*/ 19131 w 549402"/>
                <a:gd name="connsiteY6" fmla="*/ 269848 h 446152"/>
                <a:gd name="connsiteX7" fmla="*/ 195436 w 549402"/>
                <a:gd name="connsiteY7" fmla="*/ 446152 h 446152"/>
                <a:gd name="connsiteX8" fmla="*/ 530147 w 549402"/>
                <a:gd name="connsiteY8" fmla="*/ 111441 h 446152"/>
                <a:gd name="connsiteX9" fmla="*/ 530288 w 549402"/>
                <a:gd name="connsiteY9" fmla="*/ 19131 h 44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9402" h="446152">
                  <a:moveTo>
                    <a:pt x="530288" y="19131"/>
                  </a:moveTo>
                  <a:lnTo>
                    <a:pt x="530288" y="19131"/>
                  </a:lnTo>
                  <a:cubicBezTo>
                    <a:pt x="504780" y="-6377"/>
                    <a:pt x="463346" y="-6377"/>
                    <a:pt x="437838" y="19131"/>
                  </a:cubicBezTo>
                  <a:lnTo>
                    <a:pt x="195577" y="261392"/>
                  </a:lnTo>
                  <a:lnTo>
                    <a:pt x="111582" y="177397"/>
                  </a:lnTo>
                  <a:cubicBezTo>
                    <a:pt x="86074" y="151888"/>
                    <a:pt x="44640" y="151888"/>
                    <a:pt x="19131" y="177397"/>
                  </a:cubicBezTo>
                  <a:cubicBezTo>
                    <a:pt x="-6377" y="202905"/>
                    <a:pt x="-6377" y="244339"/>
                    <a:pt x="19131" y="269848"/>
                  </a:cubicBezTo>
                  <a:lnTo>
                    <a:pt x="195436" y="446152"/>
                  </a:lnTo>
                  <a:lnTo>
                    <a:pt x="530147" y="111441"/>
                  </a:lnTo>
                  <a:cubicBezTo>
                    <a:pt x="555797" y="85933"/>
                    <a:pt x="555797" y="44640"/>
                    <a:pt x="530288" y="19131"/>
                  </a:cubicBezTo>
                  <a:close/>
                </a:path>
              </a:pathLst>
            </a:custGeom>
            <a:solidFill>
              <a:srgbClr val="007000"/>
            </a:solidFill>
            <a:ln w="14089" cap="flat">
              <a:noFill/>
              <a:prstDash val="solid"/>
              <a:miter/>
            </a:ln>
          </p:spPr>
          <p:txBody>
            <a:bodyPr rtlCol="0" anchor="ctr"/>
            <a:lstStyle/>
            <a:p>
              <a:endParaRPr lang="en-US" dirty="0"/>
            </a:p>
          </p:txBody>
        </p:sp>
      </p:grpSp>
      <p:pic>
        <p:nvPicPr>
          <p:cNvPr id="15" name="Optum logo" descr="Optum">
            <a:extLst>
              <a:ext uri="{FF2B5EF4-FFF2-40B4-BE49-F238E27FC236}">
                <a16:creationId xmlns:a16="http://schemas.microsoft.com/office/drawing/2014/main" id="{D322EE1F-9616-44BA-AEFB-250E64FA6E23}"/>
              </a:ext>
              <a:ext uri="{C183D7F6-B498-43B3-948B-1728B52AA6E4}">
                <adec:decorative xmlns:adec="http://schemas.microsoft.com/office/drawing/2017/decorative" val="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pic>
        <p:nvPicPr>
          <p:cNvPr id="13" name="Picture 12" descr="IT professional standing in a server room and examining a server rack while holding a laptop.">
            <a:extLst>
              <a:ext uri="{FF2B5EF4-FFF2-40B4-BE49-F238E27FC236}">
                <a16:creationId xmlns:a16="http://schemas.microsoft.com/office/drawing/2014/main" id="{998D147F-F514-40D3-9F83-705EE8693EF2}"/>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bwMode="gray">
          <a:xfrm>
            <a:off x="6019486" y="6071"/>
            <a:ext cx="6169779" cy="6851926"/>
          </a:xfrm>
          <a:prstGeom prst="rect">
            <a:avLst/>
          </a:prstGeom>
        </p:spPr>
      </p:pic>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2/8/23</a:t>
            </a:fld>
            <a:endParaRPr lang="en-US" dirty="0"/>
          </a:p>
        </p:txBody>
      </p:sp>
    </p:spTree>
    <p:extLst>
      <p:ext uri="{BB962C8B-B14F-4D97-AF65-F5344CB8AC3E}">
        <p14:creationId xmlns:p14="http://schemas.microsoft.com/office/powerpoint/2010/main" val="194516820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2/8/23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Tree>
    <p:extLst>
      <p:ext uri="{BB962C8B-B14F-4D97-AF65-F5344CB8AC3E}">
        <p14:creationId xmlns:p14="http://schemas.microsoft.com/office/powerpoint/2010/main" val="341320292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2/8/23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F8836543-6FF7-41D0-B888-CCACA6E60FE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1"/>
            <a:ext cx="6175247" cy="6857999"/>
          </a:xfrm>
          <a:prstGeom prst="rect">
            <a:avLst/>
          </a:prstGeom>
        </p:spPr>
      </p:pic>
    </p:spTree>
    <p:extLst>
      <p:ext uri="{BB962C8B-B14F-4D97-AF65-F5344CB8AC3E}">
        <p14:creationId xmlns:p14="http://schemas.microsoft.com/office/powerpoint/2010/main" val="1481580915"/>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05">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2/8/23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3" name="Picture 12">
            <a:extLst>
              <a:ext uri="{FF2B5EF4-FFF2-40B4-BE49-F238E27FC236}">
                <a16:creationId xmlns:a16="http://schemas.microsoft.com/office/drawing/2014/main" id="{998D147F-F514-40D3-9F83-705EE8693EF2}"/>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9486" y="6071"/>
            <a:ext cx="6169779" cy="6851927"/>
          </a:xfrm>
          <a:prstGeom prst="rect">
            <a:avLst/>
          </a:prstGeom>
        </p:spPr>
      </p:pic>
    </p:spTree>
    <p:extLst>
      <p:ext uri="{BB962C8B-B14F-4D97-AF65-F5344CB8AC3E}">
        <p14:creationId xmlns:p14="http://schemas.microsoft.com/office/powerpoint/2010/main" val="132518447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2/8/23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a:br>
            <a:br>
              <a:rPr lang="en-US"/>
            </a:br>
            <a:r>
              <a:rPr lang="en-US"/>
              <a:t>An image should be inserted into this region, but the dimensions should remain unchanged. To access brand approved photography, visit: library.optum.com.</a:t>
            </a:r>
            <a:br>
              <a:rPr lang="en-US"/>
            </a:br>
            <a:br>
              <a:rPr lang="en-US"/>
            </a:br>
            <a:r>
              <a:rPr lang="en-US"/>
              <a:t>Accessing the above library requires users to be a part of a SECURE group: Optum_Library_Access_Photography.</a:t>
            </a:r>
            <a:br>
              <a:rPr lang="en-US"/>
            </a:br>
            <a:br>
              <a:rPr lang="en-US"/>
            </a:br>
            <a:r>
              <a:rPr lang="en-US"/>
              <a:t>Request access via Secure if necessary.</a:t>
            </a:r>
          </a:p>
        </p:txBody>
      </p:sp>
    </p:spTree>
    <p:extLst>
      <p:ext uri="{BB962C8B-B14F-4D97-AF65-F5344CB8AC3E}">
        <p14:creationId xmlns:p14="http://schemas.microsoft.com/office/powerpoint/2010/main" val="255400050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Promise">
    <p:bg>
      <p:bgPr>
        <a:solidFill>
          <a:schemeClr val="bg1"/>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2/8/23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518883"/>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5" name="Picture 8" descr="Icon&#10;&#10;Description automatically generated">
            <a:extLst>
              <a:ext uri="{FF2B5EF4-FFF2-40B4-BE49-F238E27FC236}">
                <a16:creationId xmlns:a16="http://schemas.microsoft.com/office/drawing/2014/main" id="{548F7AB9-C07C-44D3-A45A-509D3091F2E3}"/>
              </a:ext>
            </a:extLst>
          </p:cNvPr>
          <p:cNvPicPr>
            <a:picLocks noChangeAspect="1"/>
          </p:cNvPicPr>
          <p:nvPr userDrawn="1"/>
        </p:nvPicPr>
        <p:blipFill rotWithShape="1">
          <a:blip r:embed="rId4"/>
          <a:srcRect l="24691" r="24691"/>
          <a:stretch/>
        </p:blipFill>
        <p:spPr bwMode="gray">
          <a:xfrm>
            <a:off x="6019800" y="0"/>
            <a:ext cx="6172200" cy="6858000"/>
          </a:xfrm>
          <a:prstGeom prst="rect">
            <a:avLst/>
          </a:prstGeom>
          <a:solidFill>
            <a:schemeClr val="bg2"/>
          </a:solidFill>
        </p:spPr>
      </p:pic>
      <p:sp>
        <p:nvSpPr>
          <p:cNvPr id="10" name="TextBox 9">
            <a:extLst>
              <a:ext uri="{FF2B5EF4-FFF2-40B4-BE49-F238E27FC236}">
                <a16:creationId xmlns:a16="http://schemas.microsoft.com/office/drawing/2014/main" id="{AAF8C1F7-0FC5-4BD5-896B-5EB9642D0AC1}"/>
              </a:ext>
            </a:extLst>
          </p:cNvPr>
          <p:cNvSpPr txBox="1"/>
          <p:nvPr userDrawn="1"/>
        </p:nvSpPr>
        <p:spPr bwMode="gray">
          <a:xfrm>
            <a:off x="463462" y="3592370"/>
            <a:ext cx="4015946" cy="623248"/>
          </a:xfrm>
          <a:prstGeom prst="rect">
            <a:avLst/>
          </a:prstGeom>
          <a:noFill/>
        </p:spPr>
        <p:txBody>
          <a:bodyPr vert="horz" wrap="square" lIns="0" tIns="0" rIns="0" bIns="0" rtlCol="0">
            <a:spAutoFit/>
          </a:bodyPr>
          <a:lstStyle/>
          <a:p>
            <a:pPr algn="l">
              <a:lnSpc>
                <a:spcPct val="90000"/>
              </a:lnSpc>
              <a:spcBef>
                <a:spcPts val="600"/>
              </a:spcBef>
            </a:pPr>
            <a:r>
              <a:rPr lang="en-US" sz="4500" b="1">
                <a:solidFill>
                  <a:schemeClr val="accent6"/>
                </a:solidFill>
              </a:rPr>
              <a:t>Better, for you</a:t>
            </a:r>
          </a:p>
        </p:txBody>
      </p:sp>
    </p:spTree>
    <p:extLst>
      <p:ext uri="{BB962C8B-B14F-4D97-AF65-F5344CB8AC3E}">
        <p14:creationId xmlns:p14="http://schemas.microsoft.com/office/powerpoint/2010/main" val="782659486"/>
      </p:ext>
    </p:extLst>
  </p:cSld>
  <p:clrMapOvr>
    <a:masterClrMapping/>
  </p:clrMapOvr>
  <p:extLst>
    <p:ext uri="{DCECCB84-F9BA-43D5-87BE-67443E8EF086}">
      <p15:sldGuideLst xmlns:p15="http://schemas.microsoft.com/office/powerpoint/2012/main">
        <p15:guide id="2" pos="3259">
          <p15:clr>
            <a:srgbClr val="FBAE40"/>
          </p15:clr>
        </p15:guide>
        <p15:guide id="4" orient="horz" pos="2845"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F05F61D3-6EEE-4B43-A90B-FDAB6329CC17}" type="datetime1">
              <a:rPr lang="en-US" smtClean="0"/>
              <a:t>2/8/23</a:t>
            </a:fld>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dirty="0">
                <a:solidFill>
                  <a:schemeClr val="tx1"/>
                </a:solidFill>
              </a:rPr>
              <a:t>© 2023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3529229862"/>
      </p:ext>
    </p:extLst>
  </p:cSld>
  <p:clrMap bg1="lt1" tx1="dk1" bg2="lt2" tx2="dk2" accent1="accent1" accent2="accent2" accent3="accent3" accent4="accent4" accent5="accent5" accent6="accent6" hlink="hlink" folHlink="folHlink"/>
  <p:sldLayoutIdLst>
    <p:sldLayoutId id="2147483670" r:id="rId1"/>
    <p:sldLayoutId id="2147483675" r:id="rId2"/>
    <p:sldLayoutId id="2147483667" r:id="rId3"/>
    <p:sldLayoutId id="2147483694" r:id="rId4"/>
    <p:sldLayoutId id="2147483699" r:id="rId5"/>
    <p:sldLayoutId id="2147483700" r:id="rId6"/>
    <p:sldLayoutId id="2147483701" r:id="rId7"/>
    <p:sldLayoutId id="2147483688" r:id="rId8"/>
    <p:sldLayoutId id="2147483703" r:id="rId9"/>
    <p:sldLayoutId id="2147483676" r:id="rId10"/>
    <p:sldLayoutId id="2147483685" r:id="rId11"/>
    <p:sldLayoutId id="2147483684" r:id="rId12"/>
    <p:sldLayoutId id="2147483677" r:id="rId13"/>
    <p:sldLayoutId id="2147483654" r:id="rId14"/>
    <p:sldLayoutId id="2147483662" r:id="rId15"/>
    <p:sldLayoutId id="2147483683" r:id="rId16"/>
    <p:sldLayoutId id="2147483650" r:id="rId17"/>
    <p:sldLayoutId id="2147483655" r:id="rId18"/>
    <p:sldLayoutId id="2147483678" r:id="rId19"/>
    <p:sldLayoutId id="2147483664" r:id="rId20"/>
    <p:sldLayoutId id="2147483696" r:id="rId21"/>
    <p:sldLayoutId id="2147483695" r:id="rId22"/>
    <p:sldLayoutId id="2147483697" r:id="rId23"/>
    <p:sldLayoutId id="2147483692" r:id="rId24"/>
    <p:sldLayoutId id="2147483698" r:id="rId25"/>
    <p:sldLayoutId id="2147483680" r:id="rId26"/>
    <p:sldLayoutId id="2147483663" r:id="rId27"/>
    <p:sldLayoutId id="2147483660" r:id="rId28"/>
    <p:sldLayoutId id="2147483649" r:id="rId29"/>
    <p:sldLayoutId id="2147483652" r:id="rId30"/>
    <p:sldLayoutId id="2147483653" r:id="rId31"/>
    <p:sldLayoutId id="2147483656" r:id="rId32"/>
    <p:sldLayoutId id="2147483657" r:id="rId33"/>
    <p:sldLayoutId id="2147483658" r:id="rId34"/>
    <p:sldLayoutId id="2147483659" r:id="rId35"/>
    <p:sldLayoutId id="2147483712" r:id="rId36"/>
    <p:sldLayoutId id="2147483859" r:id="rId37"/>
    <p:sldLayoutId id="2147483861" r:id="rId38"/>
    <p:sldLayoutId id="2147483862" r:id="rId39"/>
    <p:sldLayoutId id="2147483868" r:id="rId40"/>
    <p:sldLayoutId id="2147483872" r:id="rId41"/>
    <p:sldLayoutId id="2147483873" r:id="rId42"/>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userDrawn="1">
          <p15:clr>
            <a:srgbClr val="C35EA4"/>
          </p15:clr>
        </p15:guide>
        <p15:guide id="4" pos="739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1B75B2-3F4C-4DFB-A593-E5DA48059C45}"/>
              </a:ext>
            </a:extLst>
          </p:cNvPr>
          <p:cNvSpPr>
            <a:spLocks noGrp="1"/>
          </p:cNvSpPr>
          <p:nvPr>
            <p:ph type="title"/>
          </p:nvPr>
        </p:nvSpPr>
        <p:spPr>
          <a:xfrm>
            <a:off x="463462" y="3073535"/>
            <a:ext cx="4709160" cy="1246495"/>
          </a:xfrm>
        </p:spPr>
        <p:txBody>
          <a:bodyPr/>
          <a:lstStyle/>
          <a:p>
            <a:r>
              <a:rPr lang="en-US" dirty="0"/>
              <a:t>Azure Backup &amp; Recovery</a:t>
            </a:r>
          </a:p>
        </p:txBody>
      </p:sp>
      <p:sp>
        <p:nvSpPr>
          <p:cNvPr id="6" name="Text Placeholder 5">
            <a:extLst>
              <a:ext uri="{FF2B5EF4-FFF2-40B4-BE49-F238E27FC236}">
                <a16:creationId xmlns:a16="http://schemas.microsoft.com/office/drawing/2014/main" id="{E72CEB9A-F616-4D49-9AE0-3B5C263A5EF3}"/>
              </a:ext>
            </a:extLst>
          </p:cNvPr>
          <p:cNvSpPr>
            <a:spLocks noGrp="1"/>
          </p:cNvSpPr>
          <p:nvPr>
            <p:ph type="body" sz="quarter" idx="10"/>
          </p:nvPr>
        </p:nvSpPr>
        <p:spPr>
          <a:xfrm>
            <a:off x="463462" y="4635651"/>
            <a:ext cx="4709160" cy="276999"/>
          </a:xfrm>
        </p:spPr>
        <p:txBody>
          <a:bodyPr/>
          <a:lstStyle/>
          <a:p>
            <a:r>
              <a:rPr lang="en-US" dirty="0"/>
              <a:t>OCC Engineering team </a:t>
            </a:r>
          </a:p>
        </p:txBody>
      </p:sp>
      <p:sp>
        <p:nvSpPr>
          <p:cNvPr id="7" name="Text Placeholder 6">
            <a:extLst>
              <a:ext uri="{FF2B5EF4-FFF2-40B4-BE49-F238E27FC236}">
                <a16:creationId xmlns:a16="http://schemas.microsoft.com/office/drawing/2014/main" id="{33620648-3116-46A2-9663-8A69B962274F}"/>
              </a:ext>
            </a:extLst>
          </p:cNvPr>
          <p:cNvSpPr>
            <a:spLocks noGrp="1"/>
          </p:cNvSpPr>
          <p:nvPr>
            <p:ph type="body" sz="quarter" idx="11"/>
          </p:nvPr>
        </p:nvSpPr>
        <p:spPr/>
        <p:txBody>
          <a:bodyPr/>
          <a:lstStyle/>
          <a:p>
            <a:r>
              <a:rPr lang="en-US" dirty="0" err="1"/>
              <a:t>Srichand</a:t>
            </a:r>
            <a:r>
              <a:rPr lang="en-US" dirty="0"/>
              <a:t> </a:t>
            </a:r>
            <a:r>
              <a:rPr lang="en-US" dirty="0" err="1"/>
              <a:t>Jakka</a:t>
            </a:r>
            <a:endParaRPr lang="en-US" dirty="0"/>
          </a:p>
        </p:txBody>
      </p:sp>
    </p:spTree>
    <p:extLst>
      <p:ext uri="{BB962C8B-B14F-4D97-AF65-F5344CB8AC3E}">
        <p14:creationId xmlns:p14="http://schemas.microsoft.com/office/powerpoint/2010/main" val="2823177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802F91-B615-5A53-DBC5-C04A33BE788C}"/>
              </a:ext>
            </a:extLst>
          </p:cNvPr>
          <p:cNvSpPr>
            <a:spLocks noGrp="1"/>
          </p:cNvSpPr>
          <p:nvPr>
            <p:ph type="title"/>
          </p:nvPr>
        </p:nvSpPr>
        <p:spPr/>
        <p:txBody>
          <a:bodyPr/>
          <a:lstStyle/>
          <a:p>
            <a:r>
              <a:rPr lang="en-US" dirty="0"/>
              <a:t>Azure Region - Region</a:t>
            </a:r>
          </a:p>
        </p:txBody>
      </p:sp>
      <p:pic>
        <p:nvPicPr>
          <p:cNvPr id="6146" name="Picture 2" descr="Diagram showing a VM environment that is unavailable and failing over to a secondary environment.">
            <a:extLst>
              <a:ext uri="{FF2B5EF4-FFF2-40B4-BE49-F238E27FC236}">
                <a16:creationId xmlns:a16="http://schemas.microsoft.com/office/drawing/2014/main" id="{73287569-54B5-6B54-454F-949858AFCF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3006" y="1584444"/>
            <a:ext cx="7351151" cy="393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809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802F91-B615-5A53-DBC5-C04A33BE788C}"/>
              </a:ext>
            </a:extLst>
          </p:cNvPr>
          <p:cNvSpPr>
            <a:spLocks noGrp="1"/>
          </p:cNvSpPr>
          <p:nvPr>
            <p:ph type="title"/>
          </p:nvPr>
        </p:nvSpPr>
        <p:spPr/>
        <p:txBody>
          <a:bodyPr/>
          <a:lstStyle/>
          <a:p>
            <a:r>
              <a:rPr lang="en-US" dirty="0"/>
              <a:t>On-Prem VMware - Azure</a:t>
            </a:r>
          </a:p>
        </p:txBody>
      </p:sp>
      <p:pic>
        <p:nvPicPr>
          <p:cNvPr id="7" name="Content Placeholder 6">
            <a:extLst>
              <a:ext uri="{FF2B5EF4-FFF2-40B4-BE49-F238E27FC236}">
                <a16:creationId xmlns:a16="http://schemas.microsoft.com/office/drawing/2014/main" id="{283C6E6C-1739-9341-46F2-F3A771EED0D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1838503" y="1732680"/>
            <a:ext cx="8035496" cy="2994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417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668F-0347-885A-DAF7-B1E7BE76FD43}"/>
              </a:ext>
            </a:extLst>
          </p:cNvPr>
          <p:cNvSpPr>
            <a:spLocks noGrp="1"/>
          </p:cNvSpPr>
          <p:nvPr>
            <p:ph type="title"/>
          </p:nvPr>
        </p:nvSpPr>
        <p:spPr/>
        <p:txBody>
          <a:bodyPr/>
          <a:lstStyle/>
          <a:p>
            <a:r>
              <a:rPr lang="en-US" dirty="0"/>
              <a:t>DR Drill</a:t>
            </a:r>
          </a:p>
        </p:txBody>
      </p:sp>
      <p:sp>
        <p:nvSpPr>
          <p:cNvPr id="13" name="Chevron 25">
            <a:extLst>
              <a:ext uri="{FF2B5EF4-FFF2-40B4-BE49-F238E27FC236}">
                <a16:creationId xmlns:a16="http://schemas.microsoft.com/office/drawing/2014/main" id="{DC369EA5-6990-7070-0328-AB42AC8799D1}"/>
              </a:ext>
            </a:extLst>
          </p:cNvPr>
          <p:cNvSpPr/>
          <p:nvPr/>
        </p:nvSpPr>
        <p:spPr bwMode="gray">
          <a:xfrm>
            <a:off x="1778274" y="2957416"/>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Test Failover</a:t>
            </a:r>
          </a:p>
        </p:txBody>
      </p:sp>
      <p:sp>
        <p:nvSpPr>
          <p:cNvPr id="14" name="Chevron 13">
            <a:extLst>
              <a:ext uri="{FF2B5EF4-FFF2-40B4-BE49-F238E27FC236}">
                <a16:creationId xmlns:a16="http://schemas.microsoft.com/office/drawing/2014/main" id="{9A18D090-63DA-AB5B-A633-045E05E56F3E}"/>
              </a:ext>
            </a:extLst>
          </p:cNvPr>
          <p:cNvSpPr/>
          <p:nvPr/>
        </p:nvSpPr>
        <p:spPr bwMode="gray">
          <a:xfrm>
            <a:off x="3465343" y="2957416"/>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Select   recovery point</a:t>
            </a:r>
          </a:p>
        </p:txBody>
      </p:sp>
      <p:sp>
        <p:nvSpPr>
          <p:cNvPr id="15" name="Chevron 14">
            <a:extLst>
              <a:ext uri="{FF2B5EF4-FFF2-40B4-BE49-F238E27FC236}">
                <a16:creationId xmlns:a16="http://schemas.microsoft.com/office/drawing/2014/main" id="{93FABD7F-34D9-895B-A16F-4F1D1BE1EF0E}"/>
              </a:ext>
            </a:extLst>
          </p:cNvPr>
          <p:cNvSpPr/>
          <p:nvPr/>
        </p:nvSpPr>
        <p:spPr bwMode="gray">
          <a:xfrm>
            <a:off x="5152412" y="2957416"/>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Create VM </a:t>
            </a:r>
          </a:p>
        </p:txBody>
      </p:sp>
      <p:sp>
        <p:nvSpPr>
          <p:cNvPr id="16" name="Chevron 15">
            <a:extLst>
              <a:ext uri="{FF2B5EF4-FFF2-40B4-BE49-F238E27FC236}">
                <a16:creationId xmlns:a16="http://schemas.microsoft.com/office/drawing/2014/main" id="{A9695F2F-4540-FE00-A0BD-683215CC8D86}"/>
              </a:ext>
            </a:extLst>
          </p:cNvPr>
          <p:cNvSpPr/>
          <p:nvPr/>
        </p:nvSpPr>
        <p:spPr bwMode="gray">
          <a:xfrm>
            <a:off x="6839481" y="2957416"/>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App Validation</a:t>
            </a:r>
          </a:p>
        </p:txBody>
      </p:sp>
      <p:sp>
        <p:nvSpPr>
          <p:cNvPr id="17" name="Chevron 16">
            <a:extLst>
              <a:ext uri="{FF2B5EF4-FFF2-40B4-BE49-F238E27FC236}">
                <a16:creationId xmlns:a16="http://schemas.microsoft.com/office/drawing/2014/main" id="{6B45E0A2-DCFB-A9D7-5A8C-F914DC7D42B3}"/>
              </a:ext>
            </a:extLst>
          </p:cNvPr>
          <p:cNvSpPr/>
          <p:nvPr/>
        </p:nvSpPr>
        <p:spPr bwMode="gray">
          <a:xfrm>
            <a:off x="8526547" y="2957416"/>
            <a:ext cx="1769171" cy="544360"/>
          </a:xfrm>
          <a:prstGeom prst="chevron">
            <a:avLst/>
          </a:prstGeom>
          <a:solidFill>
            <a:schemeClr val="accent6"/>
          </a:solidFill>
          <a:ln w="6350" cap="rnd" cmpd="sng" algn="ctr">
            <a:solidFill>
              <a:schemeClr val="accent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463675">
              <a:lnSpc>
                <a:spcPct val="90000"/>
              </a:lnSpc>
            </a:pPr>
            <a:r>
              <a:rPr lang="en-US" sz="1300" dirty="0">
                <a:solidFill>
                  <a:schemeClr val="bg1"/>
                </a:solidFill>
              </a:rPr>
              <a:t>Rollback</a:t>
            </a:r>
          </a:p>
        </p:txBody>
      </p:sp>
      <p:sp>
        <p:nvSpPr>
          <p:cNvPr id="18" name="TextBox 17">
            <a:extLst>
              <a:ext uri="{FF2B5EF4-FFF2-40B4-BE49-F238E27FC236}">
                <a16:creationId xmlns:a16="http://schemas.microsoft.com/office/drawing/2014/main" id="{ACB65B8F-961F-D356-B0CE-3ECB1558E259}"/>
              </a:ext>
            </a:extLst>
          </p:cNvPr>
          <p:cNvSpPr txBox="1"/>
          <p:nvPr/>
        </p:nvSpPr>
        <p:spPr bwMode="gray">
          <a:xfrm>
            <a:off x="694518" y="1256258"/>
            <a:ext cx="9601200" cy="984885"/>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dirty="0"/>
              <a:t>To ensure the BCDR solution implemented meets the business requirement</a:t>
            </a:r>
          </a:p>
          <a:p>
            <a:pPr marL="285750" indent="-285750">
              <a:spcBef>
                <a:spcPts val="600"/>
              </a:spcBef>
              <a:buFont typeface="Arial" panose="020B0604020202020204" pitchFamily="34" charset="0"/>
              <a:buChar char="•"/>
            </a:pPr>
            <a:r>
              <a:rPr lang="en-US" dirty="0"/>
              <a:t>Replication works as expected</a:t>
            </a:r>
          </a:p>
          <a:p>
            <a:pPr marL="285750" indent="-285750">
              <a:spcBef>
                <a:spcPts val="600"/>
              </a:spcBef>
              <a:buFont typeface="Arial" panose="020B0604020202020204" pitchFamily="34" charset="0"/>
              <a:buChar char="•"/>
            </a:pPr>
            <a:r>
              <a:rPr lang="en-US" dirty="0"/>
              <a:t>Can be once or twice in a calendar year</a:t>
            </a:r>
          </a:p>
        </p:txBody>
      </p:sp>
    </p:spTree>
    <p:extLst>
      <p:ext uri="{BB962C8B-B14F-4D97-AF65-F5344CB8AC3E}">
        <p14:creationId xmlns:p14="http://schemas.microsoft.com/office/powerpoint/2010/main" val="2549533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FA7D27-1B4F-8049-CF29-FEA991E5983F}"/>
              </a:ext>
            </a:extLst>
          </p:cNvPr>
          <p:cNvSpPr>
            <a:spLocks noGrp="1"/>
          </p:cNvSpPr>
          <p:nvPr>
            <p:ph type="body" sz="quarter" idx="13"/>
          </p:nvPr>
        </p:nvSpPr>
        <p:spPr/>
        <p:txBody>
          <a:bodyPr/>
          <a:lstStyle/>
          <a:p>
            <a:r>
              <a:rPr lang="en-US" dirty="0"/>
              <a:t>DEMO</a:t>
            </a:r>
          </a:p>
        </p:txBody>
      </p:sp>
    </p:spTree>
    <p:extLst>
      <p:ext uri="{BB962C8B-B14F-4D97-AF65-F5344CB8AC3E}">
        <p14:creationId xmlns:p14="http://schemas.microsoft.com/office/powerpoint/2010/main" val="314446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295900" y="7040880"/>
            <a:ext cx="5924549" cy="365125"/>
          </a:xfrm>
        </p:spPr>
        <p:txBody>
          <a:bodyPr/>
          <a:lstStyle/>
          <a:p>
            <a:r>
              <a:rPr lang="en-US"/>
              <a:t>© 2021 Optum, Inc. All rights reserved. Confidential property of Optum. Do not distribute or reproduce without express permission from Optum.</a:t>
            </a:r>
            <a:endParaRPr lang="en-US" dirty="0"/>
          </a:p>
        </p:txBody>
      </p:sp>
      <p:sp>
        <p:nvSpPr>
          <p:cNvPr id="6" name="Title 5"/>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271570232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21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74D0-D4CB-4FDD-8FA8-754615F470DF}"/>
              </a:ext>
            </a:extLst>
          </p:cNvPr>
          <p:cNvSpPr>
            <a:spLocks noGrp="1"/>
          </p:cNvSpPr>
          <p:nvPr>
            <p:ph type="title"/>
          </p:nvPr>
        </p:nvSpPr>
        <p:spPr bwMode="gray"/>
        <p:txBody>
          <a:bodyPr/>
          <a:lstStyle/>
          <a:p>
            <a:r>
              <a:rPr lang="en-US" dirty="0"/>
              <a:t>Agenda</a:t>
            </a:r>
          </a:p>
        </p:txBody>
      </p:sp>
      <p:sp>
        <p:nvSpPr>
          <p:cNvPr id="14" name="Oval 13">
            <a:extLst>
              <a:ext uri="{FF2B5EF4-FFF2-40B4-BE49-F238E27FC236}">
                <a16:creationId xmlns:a16="http://schemas.microsoft.com/office/drawing/2014/main" id="{D119B301-2704-470A-AAD9-D42F1F907E37}"/>
              </a:ext>
            </a:extLst>
          </p:cNvPr>
          <p:cNvSpPr>
            <a:spLocks noChangeAspect="1"/>
          </p:cNvSpPr>
          <p:nvPr/>
        </p:nvSpPr>
        <p:spPr bwMode="gray">
          <a:xfrm>
            <a:off x="3353242" y="1711944"/>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1</a:t>
            </a:r>
          </a:p>
        </p:txBody>
      </p:sp>
      <p:sp>
        <p:nvSpPr>
          <p:cNvPr id="15" name="Oval 14">
            <a:extLst>
              <a:ext uri="{FF2B5EF4-FFF2-40B4-BE49-F238E27FC236}">
                <a16:creationId xmlns:a16="http://schemas.microsoft.com/office/drawing/2014/main" id="{BCF265F5-283C-4BEC-B8C8-3502F1EA6B9F}"/>
              </a:ext>
            </a:extLst>
          </p:cNvPr>
          <p:cNvSpPr>
            <a:spLocks noChangeAspect="1"/>
          </p:cNvSpPr>
          <p:nvPr/>
        </p:nvSpPr>
        <p:spPr bwMode="gray">
          <a:xfrm>
            <a:off x="3353242" y="2504847"/>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2</a:t>
            </a:r>
          </a:p>
        </p:txBody>
      </p:sp>
      <p:sp>
        <p:nvSpPr>
          <p:cNvPr id="16" name="Oval 15">
            <a:extLst>
              <a:ext uri="{FF2B5EF4-FFF2-40B4-BE49-F238E27FC236}">
                <a16:creationId xmlns:a16="http://schemas.microsoft.com/office/drawing/2014/main" id="{09C1FA2E-473E-4A94-9046-C1B6F6D21DFA}"/>
              </a:ext>
            </a:extLst>
          </p:cNvPr>
          <p:cNvSpPr>
            <a:spLocks noChangeAspect="1"/>
          </p:cNvSpPr>
          <p:nvPr/>
        </p:nvSpPr>
        <p:spPr bwMode="gray">
          <a:xfrm>
            <a:off x="3353242" y="3303912"/>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3</a:t>
            </a:r>
          </a:p>
        </p:txBody>
      </p:sp>
      <p:sp>
        <p:nvSpPr>
          <p:cNvPr id="17" name="Oval 16">
            <a:extLst>
              <a:ext uri="{FF2B5EF4-FFF2-40B4-BE49-F238E27FC236}">
                <a16:creationId xmlns:a16="http://schemas.microsoft.com/office/drawing/2014/main" id="{7E257BED-3429-4B77-82D4-489B76C9FB44}"/>
              </a:ext>
            </a:extLst>
          </p:cNvPr>
          <p:cNvSpPr>
            <a:spLocks noChangeAspect="1"/>
          </p:cNvSpPr>
          <p:nvPr/>
        </p:nvSpPr>
        <p:spPr bwMode="gray">
          <a:xfrm>
            <a:off x="3353242" y="4090651"/>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4</a:t>
            </a:r>
          </a:p>
        </p:txBody>
      </p:sp>
      <p:sp>
        <p:nvSpPr>
          <p:cNvPr id="18" name="Oval 17">
            <a:extLst>
              <a:ext uri="{FF2B5EF4-FFF2-40B4-BE49-F238E27FC236}">
                <a16:creationId xmlns:a16="http://schemas.microsoft.com/office/drawing/2014/main" id="{68468265-192F-4BFE-90CF-079702ED205C}"/>
              </a:ext>
            </a:extLst>
          </p:cNvPr>
          <p:cNvSpPr>
            <a:spLocks noChangeAspect="1"/>
          </p:cNvSpPr>
          <p:nvPr/>
        </p:nvSpPr>
        <p:spPr bwMode="gray">
          <a:xfrm>
            <a:off x="3353242" y="4889372"/>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5</a:t>
            </a:r>
          </a:p>
        </p:txBody>
      </p:sp>
      <p:sp>
        <p:nvSpPr>
          <p:cNvPr id="19" name="TextBox 18">
            <a:extLst>
              <a:ext uri="{FF2B5EF4-FFF2-40B4-BE49-F238E27FC236}">
                <a16:creationId xmlns:a16="http://schemas.microsoft.com/office/drawing/2014/main" id="{58CD1F7C-CDBD-4257-A574-C722DC722BC1}"/>
              </a:ext>
            </a:extLst>
          </p:cNvPr>
          <p:cNvSpPr txBox="1"/>
          <p:nvPr/>
        </p:nvSpPr>
        <p:spPr bwMode="gray">
          <a:xfrm>
            <a:off x="4231757" y="1863154"/>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Azure Backup</a:t>
            </a:r>
          </a:p>
        </p:txBody>
      </p:sp>
      <p:sp>
        <p:nvSpPr>
          <p:cNvPr id="20" name="TextBox 19">
            <a:extLst>
              <a:ext uri="{FF2B5EF4-FFF2-40B4-BE49-F238E27FC236}">
                <a16:creationId xmlns:a16="http://schemas.microsoft.com/office/drawing/2014/main" id="{1E657321-4E49-4723-AC67-E433045DA9A7}"/>
              </a:ext>
            </a:extLst>
          </p:cNvPr>
          <p:cNvSpPr txBox="1"/>
          <p:nvPr/>
        </p:nvSpPr>
        <p:spPr bwMode="gray">
          <a:xfrm>
            <a:off x="4231757" y="2656056"/>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Backup consistency levels</a:t>
            </a:r>
          </a:p>
        </p:txBody>
      </p:sp>
      <p:sp>
        <p:nvSpPr>
          <p:cNvPr id="21" name="TextBox 20">
            <a:extLst>
              <a:ext uri="{FF2B5EF4-FFF2-40B4-BE49-F238E27FC236}">
                <a16:creationId xmlns:a16="http://schemas.microsoft.com/office/drawing/2014/main" id="{7C8F5172-DFE7-400C-8A20-39381EE1FF68}"/>
              </a:ext>
            </a:extLst>
          </p:cNvPr>
          <p:cNvSpPr txBox="1"/>
          <p:nvPr/>
        </p:nvSpPr>
        <p:spPr bwMode="gray">
          <a:xfrm>
            <a:off x="4231757" y="3455121"/>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VM Recovery</a:t>
            </a:r>
          </a:p>
        </p:txBody>
      </p:sp>
      <p:sp>
        <p:nvSpPr>
          <p:cNvPr id="22" name="TextBox 21">
            <a:extLst>
              <a:ext uri="{FF2B5EF4-FFF2-40B4-BE49-F238E27FC236}">
                <a16:creationId xmlns:a16="http://schemas.microsoft.com/office/drawing/2014/main" id="{654AE797-611F-4CE2-94E1-740B8621E1DC}"/>
              </a:ext>
            </a:extLst>
          </p:cNvPr>
          <p:cNvSpPr txBox="1"/>
          <p:nvPr/>
        </p:nvSpPr>
        <p:spPr bwMode="gray">
          <a:xfrm>
            <a:off x="4231757" y="4241860"/>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Azure Site Recovery Overview </a:t>
            </a:r>
          </a:p>
        </p:txBody>
      </p:sp>
      <p:sp>
        <p:nvSpPr>
          <p:cNvPr id="23" name="TextBox 22">
            <a:extLst>
              <a:ext uri="{FF2B5EF4-FFF2-40B4-BE49-F238E27FC236}">
                <a16:creationId xmlns:a16="http://schemas.microsoft.com/office/drawing/2014/main" id="{C5E16CF7-7BD2-4B36-ADAF-FAEAB284FDA4}"/>
              </a:ext>
            </a:extLst>
          </p:cNvPr>
          <p:cNvSpPr txBox="1"/>
          <p:nvPr/>
        </p:nvSpPr>
        <p:spPr bwMode="gray">
          <a:xfrm>
            <a:off x="4231757" y="5040582"/>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Q&amp;A</a:t>
            </a:r>
          </a:p>
        </p:txBody>
      </p:sp>
      <p:sp>
        <p:nvSpPr>
          <p:cNvPr id="3" name="Rectangle: Top Corners Rounded 2">
            <a:extLst>
              <a:ext uri="{FF2B5EF4-FFF2-40B4-BE49-F238E27FC236}">
                <a16:creationId xmlns:a16="http://schemas.microsoft.com/office/drawing/2014/main" id="{9BBB3565-CDCC-1751-8681-9175ADE7B24B}"/>
              </a:ext>
            </a:extLst>
          </p:cNvPr>
          <p:cNvSpPr/>
          <p:nvPr/>
        </p:nvSpPr>
        <p:spPr bwMode="gray">
          <a:xfrm>
            <a:off x="2302736" y="-13446"/>
            <a:ext cx="64008" cy="5994400"/>
          </a:xfrm>
          <a:prstGeom prst="round2SameRect">
            <a:avLst>
              <a:gd name="adj1" fmla="val 16667"/>
              <a:gd name="adj2" fmla="val 50000"/>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Tree>
    <p:extLst>
      <p:ext uri="{BB962C8B-B14F-4D97-AF65-F5344CB8AC3E}">
        <p14:creationId xmlns:p14="http://schemas.microsoft.com/office/powerpoint/2010/main" val="163251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889A9-0E51-FF3F-229D-83A79788C1B3}"/>
              </a:ext>
            </a:extLst>
          </p:cNvPr>
          <p:cNvSpPr>
            <a:spLocks noGrp="1"/>
          </p:cNvSpPr>
          <p:nvPr>
            <p:ph sz="quarter" idx="10"/>
          </p:nvPr>
        </p:nvSpPr>
        <p:spPr>
          <a:xfrm>
            <a:off x="457200" y="1279561"/>
            <a:ext cx="11277600" cy="4433047"/>
          </a:xfrm>
        </p:spPr>
        <p:txBody>
          <a:bodyPr/>
          <a:lstStyle/>
          <a:p>
            <a:pPr marL="285750" indent="-285750">
              <a:buFont typeface="Arial" panose="020B0604020202020204" pitchFamily="34" charset="0"/>
              <a:buChar char="•"/>
            </a:pPr>
            <a:r>
              <a:rPr lang="en-US" dirty="0"/>
              <a:t>Full managed service for backing up and recovering workloads</a:t>
            </a:r>
          </a:p>
          <a:p>
            <a:pPr marL="285750" indent="-285750">
              <a:buFont typeface="Arial" panose="020B0604020202020204" pitchFamily="34" charset="0"/>
              <a:buChar char="•"/>
            </a:pPr>
            <a:r>
              <a:rPr lang="en-US" dirty="0"/>
              <a:t>Zerto Infrastructure backup</a:t>
            </a:r>
          </a:p>
          <a:p>
            <a:pPr marL="285750" indent="-285750">
              <a:buFont typeface="Arial" panose="020B0604020202020204" pitchFamily="34" charset="0"/>
              <a:buChar char="•"/>
            </a:pPr>
            <a:r>
              <a:rPr lang="en-US" dirty="0"/>
              <a:t>High Availability</a:t>
            </a:r>
          </a:p>
          <a:p>
            <a:pPr marL="285750" indent="-285750">
              <a:buFont typeface="Arial" panose="020B0604020202020204" pitchFamily="34" charset="0"/>
              <a:buChar char="•"/>
            </a:pPr>
            <a:r>
              <a:rPr lang="en-US" dirty="0"/>
              <a:t>Centralized monitoring and management</a:t>
            </a:r>
          </a:p>
          <a:p>
            <a:endParaRPr lang="en-US" dirty="0"/>
          </a:p>
        </p:txBody>
      </p:sp>
      <p:sp>
        <p:nvSpPr>
          <p:cNvPr id="3" name="Title 2">
            <a:extLst>
              <a:ext uri="{FF2B5EF4-FFF2-40B4-BE49-F238E27FC236}">
                <a16:creationId xmlns:a16="http://schemas.microsoft.com/office/drawing/2014/main" id="{875DB131-EC3C-BCA9-D81D-C0F7B86F4414}"/>
              </a:ext>
            </a:extLst>
          </p:cNvPr>
          <p:cNvSpPr>
            <a:spLocks noGrp="1"/>
          </p:cNvSpPr>
          <p:nvPr>
            <p:ph type="title"/>
          </p:nvPr>
        </p:nvSpPr>
        <p:spPr/>
        <p:txBody>
          <a:bodyPr/>
          <a:lstStyle/>
          <a:p>
            <a:r>
              <a:rPr lang="en-US" dirty="0"/>
              <a:t>Azure Backup</a:t>
            </a:r>
          </a:p>
        </p:txBody>
      </p:sp>
      <p:pic>
        <p:nvPicPr>
          <p:cNvPr id="4" name="Picture 3">
            <a:extLst>
              <a:ext uri="{FF2B5EF4-FFF2-40B4-BE49-F238E27FC236}">
                <a16:creationId xmlns:a16="http://schemas.microsoft.com/office/drawing/2014/main" id="{840DD7C8-E718-4D58-3FC9-4919F2C86C33}"/>
              </a:ext>
            </a:extLst>
          </p:cNvPr>
          <p:cNvPicPr>
            <a:picLocks noChangeAspect="1"/>
          </p:cNvPicPr>
          <p:nvPr/>
        </p:nvPicPr>
        <p:blipFill>
          <a:blip r:embed="rId2"/>
          <a:stretch>
            <a:fillRect/>
          </a:stretch>
        </p:blipFill>
        <p:spPr>
          <a:xfrm>
            <a:off x="2845905" y="2857865"/>
            <a:ext cx="7272129" cy="3405648"/>
          </a:xfrm>
          <a:prstGeom prst="rect">
            <a:avLst/>
          </a:prstGeom>
        </p:spPr>
      </p:pic>
    </p:spTree>
    <p:extLst>
      <p:ext uri="{BB962C8B-B14F-4D97-AF65-F5344CB8AC3E}">
        <p14:creationId xmlns:p14="http://schemas.microsoft.com/office/powerpoint/2010/main" val="3219392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E90195-ABB1-EE20-1FB2-76AAB6888623}"/>
              </a:ext>
            </a:extLst>
          </p:cNvPr>
          <p:cNvSpPr>
            <a:spLocks noGrp="1"/>
          </p:cNvSpPr>
          <p:nvPr>
            <p:ph type="title"/>
          </p:nvPr>
        </p:nvSpPr>
        <p:spPr/>
        <p:txBody>
          <a:bodyPr/>
          <a:lstStyle/>
          <a:p>
            <a:r>
              <a:rPr lang="en-US" dirty="0"/>
              <a:t>Supported Workloads</a:t>
            </a:r>
          </a:p>
        </p:txBody>
      </p:sp>
      <p:grpSp>
        <p:nvGrpSpPr>
          <p:cNvPr id="4" name="Group 3">
            <a:extLst>
              <a:ext uri="{FF2B5EF4-FFF2-40B4-BE49-F238E27FC236}">
                <a16:creationId xmlns:a16="http://schemas.microsoft.com/office/drawing/2014/main" id="{34F0A324-9D61-75B4-1C2C-B43E0A52A135}"/>
              </a:ext>
            </a:extLst>
          </p:cNvPr>
          <p:cNvGrpSpPr>
            <a:grpSpLocks noChangeAspect="1"/>
          </p:cNvGrpSpPr>
          <p:nvPr/>
        </p:nvGrpSpPr>
        <p:grpSpPr bwMode="gray">
          <a:xfrm>
            <a:off x="3642254" y="1409354"/>
            <a:ext cx="4266832" cy="4274743"/>
            <a:chOff x="3642254" y="1409354"/>
            <a:chExt cx="4266832" cy="4274743"/>
          </a:xfrm>
        </p:grpSpPr>
        <p:sp>
          <p:nvSpPr>
            <p:cNvPr id="5" name="Freeform: Shape 36">
              <a:extLst>
                <a:ext uri="{FF2B5EF4-FFF2-40B4-BE49-F238E27FC236}">
                  <a16:creationId xmlns:a16="http://schemas.microsoft.com/office/drawing/2014/main" id="{39508F8F-2C92-F357-D4A2-6AD1DA804481}"/>
                </a:ext>
              </a:extLst>
            </p:cNvPr>
            <p:cNvSpPr/>
            <p:nvPr/>
          </p:nvSpPr>
          <p:spPr bwMode="gray">
            <a:xfrm>
              <a:off x="4739901" y="1409354"/>
              <a:ext cx="2074241" cy="2074050"/>
            </a:xfrm>
            <a:custGeom>
              <a:avLst/>
              <a:gdLst>
                <a:gd name="connsiteX0" fmla="*/ 1035769 w 2074241"/>
                <a:gd name="connsiteY0" fmla="*/ 0 h 2074050"/>
                <a:gd name="connsiteX1" fmla="*/ 2074241 w 2074241"/>
                <a:gd name="connsiteY1" fmla="*/ 1038471 h 2074050"/>
                <a:gd name="connsiteX2" fmla="*/ 1141947 w 2074241"/>
                <a:gd name="connsiteY2" fmla="*/ 2071581 h 2074050"/>
                <a:gd name="connsiteX3" fmla="*/ 1093038 w 2074241"/>
                <a:gd name="connsiteY3" fmla="*/ 2074050 h 2074050"/>
                <a:gd name="connsiteX4" fmla="*/ 1090270 w 2074241"/>
                <a:gd name="connsiteY4" fmla="*/ 2019237 h 2074050"/>
                <a:gd name="connsiteX5" fmla="*/ 58960 w 2074241"/>
                <a:gd name="connsiteY5" fmla="*/ 987927 h 2074050"/>
                <a:gd name="connsiteX6" fmla="*/ 0 w 2074241"/>
                <a:gd name="connsiteY6" fmla="*/ 984950 h 2074050"/>
                <a:gd name="connsiteX7" fmla="*/ 2659 w 2074241"/>
                <a:gd name="connsiteY7" fmla="*/ 932293 h 2074050"/>
                <a:gd name="connsiteX8" fmla="*/ 1035769 w 2074241"/>
                <a:gd name="connsiteY8" fmla="*/ 0 h 207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4241" h="2074050">
                  <a:moveTo>
                    <a:pt x="1035769" y="0"/>
                  </a:moveTo>
                  <a:cubicBezTo>
                    <a:pt x="1609301" y="0"/>
                    <a:pt x="2074241" y="464939"/>
                    <a:pt x="2074241" y="1038471"/>
                  </a:cubicBezTo>
                  <a:cubicBezTo>
                    <a:pt x="2074241" y="1576157"/>
                    <a:pt x="1665603" y="2018401"/>
                    <a:pt x="1141947" y="2071581"/>
                  </a:cubicBezTo>
                  <a:lnTo>
                    <a:pt x="1093038" y="2074050"/>
                  </a:lnTo>
                  <a:lnTo>
                    <a:pt x="1090270" y="2019237"/>
                  </a:lnTo>
                  <a:cubicBezTo>
                    <a:pt x="1035046" y="1475457"/>
                    <a:pt x="602741" y="1043151"/>
                    <a:pt x="58960" y="987927"/>
                  </a:cubicBezTo>
                  <a:lnTo>
                    <a:pt x="0" y="984950"/>
                  </a:lnTo>
                  <a:lnTo>
                    <a:pt x="2659" y="932293"/>
                  </a:lnTo>
                  <a:cubicBezTo>
                    <a:pt x="55839" y="408638"/>
                    <a:pt x="498083" y="0"/>
                    <a:pt x="1035769" y="0"/>
                  </a:cubicBezTo>
                  <a:close/>
                </a:path>
              </a:pathLst>
            </a:custGeom>
            <a:solidFill>
              <a:schemeClr val="accent6"/>
            </a:solidFill>
            <a:ln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solidFill>
                    <a:srgbClr val="FFFFFF"/>
                  </a:solidFill>
                </a:rPr>
                <a:t>On-premises </a:t>
              </a:r>
            </a:p>
            <a:p>
              <a:pPr algn="ctr" rtl="0" eaLnBrk="1" fontAlgn="auto" hangingPunct="1">
                <a:lnSpc>
                  <a:spcPct val="100000"/>
                </a:lnSpc>
                <a:spcBef>
                  <a:spcPts val="600"/>
                </a:spcBef>
                <a:spcAft>
                  <a:spcPts val="0"/>
                </a:spcAft>
              </a:pPr>
              <a:r>
                <a:rPr lang="en-US" sz="1400" b="0" i="0" u="none" baseline="0" dirty="0">
                  <a:solidFill>
                    <a:srgbClr val="FFFFFF"/>
                  </a:solidFill>
                </a:rPr>
                <a:t>VMs</a:t>
              </a:r>
            </a:p>
          </p:txBody>
        </p:sp>
        <p:sp>
          <p:nvSpPr>
            <p:cNvPr id="6" name="Freeform: Shape 37">
              <a:extLst>
                <a:ext uri="{FF2B5EF4-FFF2-40B4-BE49-F238E27FC236}">
                  <a16:creationId xmlns:a16="http://schemas.microsoft.com/office/drawing/2014/main" id="{92EBC17D-19BF-4378-0120-617BD95E4010}"/>
                </a:ext>
              </a:extLst>
            </p:cNvPr>
            <p:cNvSpPr/>
            <p:nvPr/>
          </p:nvSpPr>
          <p:spPr bwMode="gray">
            <a:xfrm>
              <a:off x="3642254" y="2508254"/>
              <a:ext cx="2074242" cy="2074050"/>
            </a:xfrm>
            <a:custGeom>
              <a:avLst/>
              <a:gdLst>
                <a:gd name="connsiteX0" fmla="*/ 1038472 w 2074242"/>
                <a:gd name="connsiteY0" fmla="*/ 0 h 2074050"/>
                <a:gd name="connsiteX1" fmla="*/ 2071583 w 2074242"/>
                <a:gd name="connsiteY1" fmla="*/ 932294 h 2074050"/>
                <a:gd name="connsiteX2" fmla="*/ 2074242 w 2074242"/>
                <a:gd name="connsiteY2" fmla="*/ 984951 h 2074050"/>
                <a:gd name="connsiteX3" fmla="*/ 2015281 w 2074242"/>
                <a:gd name="connsiteY3" fmla="*/ 987928 h 2074050"/>
                <a:gd name="connsiteX4" fmla="*/ 983972 w 2074242"/>
                <a:gd name="connsiteY4" fmla="*/ 2019238 h 2074050"/>
                <a:gd name="connsiteX5" fmla="*/ 981204 w 2074242"/>
                <a:gd name="connsiteY5" fmla="*/ 2074050 h 2074050"/>
                <a:gd name="connsiteX6" fmla="*/ 932295 w 2074242"/>
                <a:gd name="connsiteY6" fmla="*/ 2071581 h 2074050"/>
                <a:gd name="connsiteX7" fmla="*/ 0 w 2074242"/>
                <a:gd name="connsiteY7" fmla="*/ 1038471 h 2074050"/>
                <a:gd name="connsiteX8" fmla="*/ 1038472 w 2074242"/>
                <a:gd name="connsiteY8" fmla="*/ 0 h 207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4242" h="2074050">
                  <a:moveTo>
                    <a:pt x="1038472" y="0"/>
                  </a:moveTo>
                  <a:cubicBezTo>
                    <a:pt x="1576159" y="0"/>
                    <a:pt x="2018403" y="408638"/>
                    <a:pt x="2071583" y="932294"/>
                  </a:cubicBezTo>
                  <a:lnTo>
                    <a:pt x="2074242" y="984951"/>
                  </a:lnTo>
                  <a:lnTo>
                    <a:pt x="2015281" y="987928"/>
                  </a:lnTo>
                  <a:cubicBezTo>
                    <a:pt x="1471501" y="1043152"/>
                    <a:pt x="1039195" y="1475458"/>
                    <a:pt x="983972" y="2019238"/>
                  </a:cubicBezTo>
                  <a:lnTo>
                    <a:pt x="981204" y="2074050"/>
                  </a:lnTo>
                  <a:lnTo>
                    <a:pt x="932295" y="2071581"/>
                  </a:lnTo>
                  <a:cubicBezTo>
                    <a:pt x="408639" y="2018401"/>
                    <a:pt x="0" y="1576157"/>
                    <a:pt x="0" y="1038471"/>
                  </a:cubicBezTo>
                  <a:cubicBezTo>
                    <a:pt x="0" y="464939"/>
                    <a:pt x="464940" y="0"/>
                    <a:pt x="1038472" y="0"/>
                  </a:cubicBezTo>
                  <a:close/>
                </a:path>
              </a:pathLst>
            </a:custGeom>
            <a:solidFill>
              <a:schemeClr val="bg2"/>
            </a:solidFill>
            <a:ln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dirty="0">
                  <a:solidFill>
                    <a:schemeClr val="accent6"/>
                  </a:solidFill>
                </a:rPr>
                <a:t>SAP HANA</a:t>
              </a:r>
            </a:p>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7" name="Freeform: Shape 38">
              <a:extLst>
                <a:ext uri="{FF2B5EF4-FFF2-40B4-BE49-F238E27FC236}">
                  <a16:creationId xmlns:a16="http://schemas.microsoft.com/office/drawing/2014/main" id="{D071B1E5-AC88-AEE9-C1A9-F27604A1AD50}"/>
                </a:ext>
              </a:extLst>
            </p:cNvPr>
            <p:cNvSpPr/>
            <p:nvPr/>
          </p:nvSpPr>
          <p:spPr bwMode="gray">
            <a:xfrm>
              <a:off x="4737197" y="3610047"/>
              <a:ext cx="2074242" cy="2074050"/>
            </a:xfrm>
            <a:custGeom>
              <a:avLst/>
              <a:gdLst>
                <a:gd name="connsiteX0" fmla="*/ 981205 w 2074242"/>
                <a:gd name="connsiteY0" fmla="*/ 0 h 2074050"/>
                <a:gd name="connsiteX1" fmla="*/ 983973 w 2074242"/>
                <a:gd name="connsiteY1" fmla="*/ 54812 h 2074050"/>
                <a:gd name="connsiteX2" fmla="*/ 2015282 w 2074242"/>
                <a:gd name="connsiteY2" fmla="*/ 1086122 h 2074050"/>
                <a:gd name="connsiteX3" fmla="*/ 2074242 w 2074242"/>
                <a:gd name="connsiteY3" fmla="*/ 1089099 h 2074050"/>
                <a:gd name="connsiteX4" fmla="*/ 2071583 w 2074242"/>
                <a:gd name="connsiteY4" fmla="*/ 1141757 h 2074050"/>
                <a:gd name="connsiteX5" fmla="*/ 1038472 w 2074242"/>
                <a:gd name="connsiteY5" fmla="*/ 2074050 h 2074050"/>
                <a:gd name="connsiteX6" fmla="*/ 0 w 2074242"/>
                <a:gd name="connsiteY6" fmla="*/ 1035579 h 2074050"/>
                <a:gd name="connsiteX7" fmla="*/ 932295 w 2074242"/>
                <a:gd name="connsiteY7" fmla="*/ 2470 h 207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4242" h="2074050">
                  <a:moveTo>
                    <a:pt x="981205" y="0"/>
                  </a:moveTo>
                  <a:lnTo>
                    <a:pt x="983973" y="54812"/>
                  </a:lnTo>
                  <a:cubicBezTo>
                    <a:pt x="1039196" y="598593"/>
                    <a:pt x="1471502" y="1030898"/>
                    <a:pt x="2015282" y="1086122"/>
                  </a:cubicBezTo>
                  <a:lnTo>
                    <a:pt x="2074242" y="1089099"/>
                  </a:lnTo>
                  <a:lnTo>
                    <a:pt x="2071583" y="1141757"/>
                  </a:lnTo>
                  <a:cubicBezTo>
                    <a:pt x="2018403" y="1665412"/>
                    <a:pt x="1576159" y="2074050"/>
                    <a:pt x="1038472" y="2074050"/>
                  </a:cubicBezTo>
                  <a:cubicBezTo>
                    <a:pt x="464940" y="2074050"/>
                    <a:pt x="0" y="1609111"/>
                    <a:pt x="0" y="1035579"/>
                  </a:cubicBezTo>
                  <a:cubicBezTo>
                    <a:pt x="0" y="497893"/>
                    <a:pt x="408639" y="55650"/>
                    <a:pt x="932295" y="2470"/>
                  </a:cubicBezTo>
                  <a:close/>
                </a:path>
              </a:pathLst>
            </a:custGeom>
            <a:solidFill>
              <a:schemeClr val="accent6"/>
            </a:solidFill>
            <a:ln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solidFill>
                    <a:srgbClr val="FFFFFF"/>
                  </a:solidFill>
                </a:rPr>
                <a:t>Azure VMs</a:t>
              </a:r>
            </a:p>
          </p:txBody>
        </p:sp>
        <p:sp>
          <p:nvSpPr>
            <p:cNvPr id="8" name="Freeform: Shape 39">
              <a:extLst>
                <a:ext uri="{FF2B5EF4-FFF2-40B4-BE49-F238E27FC236}">
                  <a16:creationId xmlns:a16="http://schemas.microsoft.com/office/drawing/2014/main" id="{47D4E1FA-D2E0-B83F-CBBD-CB32B611BFDC}"/>
                </a:ext>
              </a:extLst>
            </p:cNvPr>
            <p:cNvSpPr/>
            <p:nvPr/>
          </p:nvSpPr>
          <p:spPr bwMode="gray">
            <a:xfrm>
              <a:off x="5834845" y="2511146"/>
              <a:ext cx="2074241" cy="2074050"/>
            </a:xfrm>
            <a:custGeom>
              <a:avLst/>
              <a:gdLst>
                <a:gd name="connsiteX0" fmla="*/ 1093037 w 2074241"/>
                <a:gd name="connsiteY0" fmla="*/ 0 h 2074050"/>
                <a:gd name="connsiteX1" fmla="*/ 1141947 w 2074241"/>
                <a:gd name="connsiteY1" fmla="*/ 2470 h 2074050"/>
                <a:gd name="connsiteX2" fmla="*/ 2074241 w 2074241"/>
                <a:gd name="connsiteY2" fmla="*/ 1035579 h 2074050"/>
                <a:gd name="connsiteX3" fmla="*/ 1035769 w 2074241"/>
                <a:gd name="connsiteY3" fmla="*/ 2074050 h 2074050"/>
                <a:gd name="connsiteX4" fmla="*/ 2659 w 2074241"/>
                <a:gd name="connsiteY4" fmla="*/ 1141757 h 2074050"/>
                <a:gd name="connsiteX5" fmla="*/ 0 w 2074241"/>
                <a:gd name="connsiteY5" fmla="*/ 1089100 h 2074050"/>
                <a:gd name="connsiteX6" fmla="*/ 58959 w 2074241"/>
                <a:gd name="connsiteY6" fmla="*/ 1086123 h 2074050"/>
                <a:gd name="connsiteX7" fmla="*/ 1090269 w 2074241"/>
                <a:gd name="connsiteY7" fmla="*/ 54813 h 207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4241" h="2074050">
                  <a:moveTo>
                    <a:pt x="1093037" y="0"/>
                  </a:moveTo>
                  <a:lnTo>
                    <a:pt x="1141947" y="2470"/>
                  </a:lnTo>
                  <a:cubicBezTo>
                    <a:pt x="1665603" y="55650"/>
                    <a:pt x="2074241" y="497893"/>
                    <a:pt x="2074241" y="1035579"/>
                  </a:cubicBezTo>
                  <a:cubicBezTo>
                    <a:pt x="2074241" y="1609111"/>
                    <a:pt x="1609301" y="2074050"/>
                    <a:pt x="1035769" y="2074050"/>
                  </a:cubicBezTo>
                  <a:cubicBezTo>
                    <a:pt x="498083" y="2074050"/>
                    <a:pt x="55839" y="1665412"/>
                    <a:pt x="2659" y="1141757"/>
                  </a:cubicBezTo>
                  <a:lnTo>
                    <a:pt x="0" y="1089100"/>
                  </a:lnTo>
                  <a:lnTo>
                    <a:pt x="58959" y="1086123"/>
                  </a:lnTo>
                  <a:cubicBezTo>
                    <a:pt x="602740" y="1030899"/>
                    <a:pt x="1035045" y="598594"/>
                    <a:pt x="1090269" y="54813"/>
                  </a:cubicBezTo>
                  <a:close/>
                </a:path>
              </a:pathLst>
            </a:custGeom>
            <a:solidFill>
              <a:schemeClr val="bg2"/>
            </a:solidFill>
            <a:ln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a:p>
              <a:pPr algn="ctr" rtl="0" eaLnBrk="1" fontAlgn="auto" hangingPunct="1">
                <a:lnSpc>
                  <a:spcPct val="100000"/>
                </a:lnSpc>
                <a:spcBef>
                  <a:spcPts val="600"/>
                </a:spcBef>
                <a:spcAft>
                  <a:spcPts val="0"/>
                </a:spcAft>
              </a:pPr>
              <a:endParaRPr lang="en-US" sz="1400" dirty="0">
                <a:solidFill>
                  <a:srgbClr val="FFFFFF"/>
                </a:solidFill>
              </a:endParaRPr>
            </a:p>
            <a:p>
              <a:pPr algn="ctr" fontAlgn="auto">
                <a:lnSpc>
                  <a:spcPct val="100000"/>
                </a:lnSpc>
                <a:spcBef>
                  <a:spcPts val="600"/>
                </a:spcBef>
                <a:spcAft>
                  <a:spcPts val="0"/>
                </a:spcAft>
              </a:pPr>
              <a:r>
                <a:rPr lang="en-US" sz="1400" dirty="0">
                  <a:solidFill>
                    <a:schemeClr val="accent6"/>
                  </a:solidFill>
                </a:rPr>
                <a:t>SQL Server in Azure VMs</a:t>
              </a:r>
            </a:p>
          </p:txBody>
        </p:sp>
      </p:grpSp>
    </p:spTree>
    <p:extLst>
      <p:ext uri="{BB962C8B-B14F-4D97-AF65-F5344CB8AC3E}">
        <p14:creationId xmlns:p14="http://schemas.microsoft.com/office/powerpoint/2010/main" val="3435684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FCDC-7545-4C3A-956F-7951AF166C07}"/>
              </a:ext>
            </a:extLst>
          </p:cNvPr>
          <p:cNvSpPr>
            <a:spLocks noGrp="1"/>
          </p:cNvSpPr>
          <p:nvPr>
            <p:ph type="title"/>
          </p:nvPr>
        </p:nvSpPr>
        <p:spPr/>
        <p:txBody>
          <a:bodyPr/>
          <a:lstStyle/>
          <a:p>
            <a:r>
              <a:rPr lang="en-US" dirty="0"/>
              <a:t>Azure Backup Components </a:t>
            </a:r>
          </a:p>
        </p:txBody>
      </p:sp>
      <p:sp>
        <p:nvSpPr>
          <p:cNvPr id="31" name="Text Placeholder 1">
            <a:extLst>
              <a:ext uri="{FF2B5EF4-FFF2-40B4-BE49-F238E27FC236}">
                <a16:creationId xmlns:a16="http://schemas.microsoft.com/office/drawing/2014/main" id="{8DAC7768-642A-487F-9D87-AE0047511E3A}"/>
              </a:ext>
            </a:extLst>
          </p:cNvPr>
          <p:cNvSpPr txBox="1">
            <a:spLocks/>
          </p:cNvSpPr>
          <p:nvPr/>
        </p:nvSpPr>
        <p:spPr bwMode="gray">
          <a:xfrm>
            <a:off x="1377040" y="2659265"/>
            <a:ext cx="2308024" cy="230832"/>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algn="ctr">
              <a:buNone/>
            </a:pPr>
            <a:r>
              <a:rPr lang="en-US" sz="1500" b="1" dirty="0">
                <a:solidFill>
                  <a:schemeClr val="accent6"/>
                </a:solidFill>
              </a:rPr>
              <a:t>Recovery Services vault</a:t>
            </a:r>
          </a:p>
        </p:txBody>
      </p:sp>
      <p:sp>
        <p:nvSpPr>
          <p:cNvPr id="29" name="Text Placeholder 1">
            <a:extLst>
              <a:ext uri="{FF2B5EF4-FFF2-40B4-BE49-F238E27FC236}">
                <a16:creationId xmlns:a16="http://schemas.microsoft.com/office/drawing/2014/main" id="{9D852388-5C03-4F2A-9178-879FA846C348}"/>
              </a:ext>
            </a:extLst>
          </p:cNvPr>
          <p:cNvSpPr txBox="1">
            <a:spLocks/>
          </p:cNvSpPr>
          <p:nvPr/>
        </p:nvSpPr>
        <p:spPr bwMode="gray">
          <a:xfrm>
            <a:off x="1377040" y="3076280"/>
            <a:ext cx="2150567" cy="1585049"/>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IN" sz="1400" dirty="0"/>
              <a:t>Management entity to stores recovery points that are created over time</a:t>
            </a:r>
          </a:p>
          <a:p>
            <a:pPr marL="285750" indent="-285750">
              <a:spcBef>
                <a:spcPts val="600"/>
              </a:spcBef>
              <a:buFont typeface="Arial" panose="020B0604020202020204" pitchFamily="34" charset="0"/>
              <a:buChar char="•"/>
            </a:pPr>
            <a:r>
              <a:rPr lang="en-IN" sz="1400" dirty="0"/>
              <a:t>Provides an interface to perform backup-related operations</a:t>
            </a:r>
            <a:endParaRPr lang="en-US" sz="1400" dirty="0"/>
          </a:p>
        </p:txBody>
      </p:sp>
      <p:sp>
        <p:nvSpPr>
          <p:cNvPr id="35" name="Text Placeholder 1">
            <a:extLst>
              <a:ext uri="{FF2B5EF4-FFF2-40B4-BE49-F238E27FC236}">
                <a16:creationId xmlns:a16="http://schemas.microsoft.com/office/drawing/2014/main" id="{5B4751B0-ECFD-4A6C-B21A-7448F884A6BD}"/>
              </a:ext>
            </a:extLst>
          </p:cNvPr>
          <p:cNvSpPr txBox="1">
            <a:spLocks/>
          </p:cNvSpPr>
          <p:nvPr/>
        </p:nvSpPr>
        <p:spPr bwMode="gray">
          <a:xfrm>
            <a:off x="4896283" y="2659265"/>
            <a:ext cx="2150567" cy="230832"/>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algn="ctr">
              <a:buNone/>
            </a:pPr>
            <a:r>
              <a:rPr lang="en-US" sz="1500" b="1" dirty="0">
                <a:solidFill>
                  <a:schemeClr val="accent6"/>
                </a:solidFill>
              </a:rPr>
              <a:t>Backup Policy</a:t>
            </a:r>
          </a:p>
        </p:txBody>
      </p:sp>
      <p:sp>
        <p:nvSpPr>
          <p:cNvPr id="34" name="Text Placeholder 1">
            <a:extLst>
              <a:ext uri="{FF2B5EF4-FFF2-40B4-BE49-F238E27FC236}">
                <a16:creationId xmlns:a16="http://schemas.microsoft.com/office/drawing/2014/main" id="{02F01FCB-1CF3-4930-8169-3D8D127AE733}"/>
              </a:ext>
            </a:extLst>
          </p:cNvPr>
          <p:cNvSpPr txBox="1">
            <a:spLocks/>
          </p:cNvSpPr>
          <p:nvPr/>
        </p:nvSpPr>
        <p:spPr bwMode="gray">
          <a:xfrm>
            <a:off x="5212649" y="3076280"/>
            <a:ext cx="1677038" cy="1077218"/>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t>Define the backup frequency and retention duration the backups</a:t>
            </a:r>
          </a:p>
        </p:txBody>
      </p:sp>
      <p:sp>
        <p:nvSpPr>
          <p:cNvPr id="33" name="Text Placeholder 1">
            <a:extLst>
              <a:ext uri="{FF2B5EF4-FFF2-40B4-BE49-F238E27FC236}">
                <a16:creationId xmlns:a16="http://schemas.microsoft.com/office/drawing/2014/main" id="{47525592-BCC8-487E-98C2-631EB9FEE9C7}"/>
              </a:ext>
            </a:extLst>
          </p:cNvPr>
          <p:cNvSpPr txBox="1">
            <a:spLocks/>
          </p:cNvSpPr>
          <p:nvPr/>
        </p:nvSpPr>
        <p:spPr bwMode="gray">
          <a:xfrm>
            <a:off x="8506937" y="2659265"/>
            <a:ext cx="2150567" cy="230832"/>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algn="ctr">
              <a:buNone/>
            </a:pPr>
            <a:r>
              <a:rPr lang="en-US" sz="1500" b="1" dirty="0">
                <a:solidFill>
                  <a:schemeClr val="accent6"/>
                </a:solidFill>
              </a:rPr>
              <a:t>Backup Job</a:t>
            </a:r>
          </a:p>
        </p:txBody>
      </p:sp>
      <p:sp>
        <p:nvSpPr>
          <p:cNvPr id="32" name="Text Placeholder 1">
            <a:extLst>
              <a:ext uri="{FF2B5EF4-FFF2-40B4-BE49-F238E27FC236}">
                <a16:creationId xmlns:a16="http://schemas.microsoft.com/office/drawing/2014/main" id="{785DEB85-4E51-49BE-A6DC-5A7B44F4109B}"/>
              </a:ext>
            </a:extLst>
          </p:cNvPr>
          <p:cNvSpPr txBox="1">
            <a:spLocks/>
          </p:cNvSpPr>
          <p:nvPr/>
        </p:nvSpPr>
        <p:spPr bwMode="gray">
          <a:xfrm>
            <a:off x="8664394" y="3076280"/>
            <a:ext cx="1835655" cy="938719"/>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marL="174625" indent="-174625">
              <a:buFont typeface="Arial" panose="020B0604020202020204" pitchFamily="34" charset="0"/>
              <a:buChar char="•"/>
            </a:pPr>
            <a:r>
              <a:rPr lang="en-US" sz="1400" dirty="0"/>
              <a:t>Backup extension</a:t>
            </a:r>
          </a:p>
          <a:p>
            <a:pPr marL="174625" indent="-174625">
              <a:buFont typeface="Arial" panose="020B0604020202020204" pitchFamily="34" charset="0"/>
              <a:buChar char="•"/>
            </a:pPr>
            <a:r>
              <a:rPr lang="en-US" sz="1400" dirty="0"/>
              <a:t>Initial backup starts </a:t>
            </a:r>
            <a:r>
              <a:rPr lang="en-US" sz="1400"/>
              <a:t>according to backup </a:t>
            </a:r>
            <a:r>
              <a:rPr lang="en-US" sz="1400" dirty="0"/>
              <a:t>policy configured</a:t>
            </a:r>
          </a:p>
        </p:txBody>
      </p:sp>
      <p:sp>
        <p:nvSpPr>
          <p:cNvPr id="43" name="Text Placeholder 1">
            <a:extLst>
              <a:ext uri="{FF2B5EF4-FFF2-40B4-BE49-F238E27FC236}">
                <a16:creationId xmlns:a16="http://schemas.microsoft.com/office/drawing/2014/main" id="{4B4292C0-6D71-44D4-8709-4D5CCBA40BE4}"/>
              </a:ext>
            </a:extLst>
          </p:cNvPr>
          <p:cNvSpPr txBox="1">
            <a:spLocks/>
          </p:cNvSpPr>
          <p:nvPr/>
        </p:nvSpPr>
        <p:spPr bwMode="gray">
          <a:xfrm>
            <a:off x="8937227" y="4907383"/>
            <a:ext cx="808779" cy="461665"/>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algn="r">
              <a:buNone/>
            </a:pPr>
            <a:r>
              <a:rPr lang="en-US" sz="3000" b="1" dirty="0">
                <a:solidFill>
                  <a:schemeClr val="accent6"/>
                </a:solidFill>
              </a:rPr>
              <a:t>%</a:t>
            </a:r>
          </a:p>
        </p:txBody>
      </p:sp>
      <p:sp>
        <p:nvSpPr>
          <p:cNvPr id="44" name="Text Placeholder 1">
            <a:extLst>
              <a:ext uri="{FF2B5EF4-FFF2-40B4-BE49-F238E27FC236}">
                <a16:creationId xmlns:a16="http://schemas.microsoft.com/office/drawing/2014/main" id="{A57262AC-5F2C-4E7D-9346-6A5B29859EFA}"/>
              </a:ext>
            </a:extLst>
          </p:cNvPr>
          <p:cNvSpPr txBox="1">
            <a:spLocks/>
          </p:cNvSpPr>
          <p:nvPr/>
        </p:nvSpPr>
        <p:spPr bwMode="gray">
          <a:xfrm>
            <a:off x="9844179" y="4922772"/>
            <a:ext cx="1320723" cy="430887"/>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a:buNone/>
            </a:pPr>
            <a:r>
              <a:rPr lang="en-US" sz="1400" dirty="0">
                <a:solidFill>
                  <a:schemeClr val="accent6"/>
                </a:solidFill>
              </a:rPr>
              <a:t>treatment </a:t>
            </a:r>
            <a:br>
              <a:rPr lang="en-US" sz="1400" dirty="0">
                <a:solidFill>
                  <a:schemeClr val="accent6"/>
                </a:solidFill>
              </a:rPr>
            </a:br>
            <a:r>
              <a:rPr lang="en-US" sz="1400" dirty="0">
                <a:solidFill>
                  <a:schemeClr val="accent6"/>
                </a:solidFill>
              </a:rPr>
              <a:t>plans improved</a:t>
            </a:r>
          </a:p>
        </p:txBody>
      </p:sp>
      <p:pic>
        <p:nvPicPr>
          <p:cNvPr id="4" name="Picture 2">
            <a:extLst>
              <a:ext uri="{FF2B5EF4-FFF2-40B4-BE49-F238E27FC236}">
                <a16:creationId xmlns:a16="http://schemas.microsoft.com/office/drawing/2014/main" id="{4FB25F1F-3F19-4FBB-8A1F-685086FCF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5256" y="1096088"/>
            <a:ext cx="1639687" cy="14540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4786763-A4F6-25F7-CC35-167075302E62}"/>
              </a:ext>
            </a:extLst>
          </p:cNvPr>
          <p:cNvSpPr/>
          <p:nvPr/>
        </p:nvSpPr>
        <p:spPr bwMode="gray">
          <a:xfrm>
            <a:off x="0" y="4847512"/>
            <a:ext cx="12192000" cy="914400"/>
          </a:xfrm>
          <a:prstGeom prst="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chemeClr val="accent6"/>
              </a:solidFill>
            </a:endParaRPr>
          </a:p>
        </p:txBody>
      </p:sp>
      <p:pic>
        <p:nvPicPr>
          <p:cNvPr id="2050" name="Picture 2">
            <a:extLst>
              <a:ext uri="{FF2B5EF4-FFF2-40B4-BE49-F238E27FC236}">
                <a16:creationId xmlns:a16="http://schemas.microsoft.com/office/drawing/2014/main" id="{7A7EE109-D0E3-BB44-C19E-D583C8D33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0216" y="1150916"/>
            <a:ext cx="1282700" cy="1346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F88633F-7020-BA17-6F92-1EE66A2BA3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4394" y="1170951"/>
            <a:ext cx="1498600" cy="1320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F94A319A-638D-8A39-2850-52E82D0DEF35}"/>
              </a:ext>
            </a:extLst>
          </p:cNvPr>
          <p:cNvSpPr txBox="1">
            <a:spLocks/>
          </p:cNvSpPr>
          <p:nvPr/>
        </p:nvSpPr>
        <p:spPr bwMode="gray">
          <a:xfrm>
            <a:off x="3527713" y="5073879"/>
            <a:ext cx="4487895" cy="461665"/>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algn="r">
              <a:buNone/>
            </a:pPr>
            <a:r>
              <a:rPr lang="en-US" sz="3000" b="1" dirty="0">
                <a:solidFill>
                  <a:schemeClr val="accent6"/>
                </a:solidFill>
              </a:rPr>
              <a:t>Supported Workloads </a:t>
            </a:r>
          </a:p>
        </p:txBody>
      </p:sp>
    </p:spTree>
    <p:extLst>
      <p:ext uri="{BB962C8B-B14F-4D97-AF65-F5344CB8AC3E}">
        <p14:creationId xmlns:p14="http://schemas.microsoft.com/office/powerpoint/2010/main" val="126240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5744C8-C88F-4DDA-A78E-01204F835D2E}"/>
              </a:ext>
            </a:extLst>
          </p:cNvPr>
          <p:cNvSpPr>
            <a:spLocks noGrp="1"/>
          </p:cNvSpPr>
          <p:nvPr>
            <p:ph type="title"/>
          </p:nvPr>
        </p:nvSpPr>
        <p:spPr/>
        <p:txBody>
          <a:bodyPr/>
          <a:lstStyle/>
          <a:p>
            <a:r>
              <a:rPr lang="en-US" dirty="0"/>
              <a:t>VM Backup Consistency Levels</a:t>
            </a:r>
          </a:p>
        </p:txBody>
      </p:sp>
      <p:sp>
        <p:nvSpPr>
          <p:cNvPr id="17" name="Rectangle 16">
            <a:extLst>
              <a:ext uri="{FF2B5EF4-FFF2-40B4-BE49-F238E27FC236}">
                <a16:creationId xmlns:a16="http://schemas.microsoft.com/office/drawing/2014/main" id="{3ED78715-EDFB-40ED-8D9B-A1886C632472}"/>
              </a:ext>
            </a:extLst>
          </p:cNvPr>
          <p:cNvSpPr/>
          <p:nvPr/>
        </p:nvSpPr>
        <p:spPr bwMode="gray">
          <a:xfrm>
            <a:off x="932087" y="2854943"/>
            <a:ext cx="2676727" cy="276999"/>
          </a:xfrm>
          <a:prstGeom prst="rect">
            <a:avLst/>
          </a:prstGeom>
        </p:spPr>
        <p:txBody>
          <a:bodyPr wrap="square" lIns="0" tIns="0" rIns="0" bIns="0" anchor="t" anchorCtr="0">
            <a:spAutoFit/>
          </a:bodyPr>
          <a:lstStyle/>
          <a:p>
            <a:r>
              <a:rPr lang="en-US" b="1" dirty="0">
                <a:solidFill>
                  <a:schemeClr val="accent6"/>
                </a:solidFill>
              </a:rPr>
              <a:t>Application consistent</a:t>
            </a:r>
          </a:p>
        </p:txBody>
      </p:sp>
      <p:sp>
        <p:nvSpPr>
          <p:cNvPr id="16" name="Text Placeholder 4">
            <a:extLst>
              <a:ext uri="{FF2B5EF4-FFF2-40B4-BE49-F238E27FC236}">
                <a16:creationId xmlns:a16="http://schemas.microsoft.com/office/drawing/2014/main" id="{C8A4C618-0522-45B3-86C6-587624C39F6C}"/>
              </a:ext>
            </a:extLst>
          </p:cNvPr>
          <p:cNvSpPr txBox="1">
            <a:spLocks/>
          </p:cNvSpPr>
          <p:nvPr/>
        </p:nvSpPr>
        <p:spPr bwMode="gray">
          <a:xfrm>
            <a:off x="932087" y="3782058"/>
            <a:ext cx="2305214" cy="723275"/>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t>Preferred backup type</a:t>
            </a:r>
          </a:p>
          <a:p>
            <a:pPr marL="285750" indent="-285750">
              <a:buFont typeface="Arial" panose="020B0604020202020204" pitchFamily="34" charset="0"/>
              <a:buChar char="•"/>
            </a:pPr>
            <a:r>
              <a:rPr lang="en-US" sz="1400" dirty="0"/>
              <a:t>Data is consistent with the time of backup (VSS)</a:t>
            </a:r>
          </a:p>
        </p:txBody>
      </p:sp>
      <p:cxnSp>
        <p:nvCxnSpPr>
          <p:cNvPr id="9" name="Straight Connector 8">
            <a:extLst>
              <a:ext uri="{FF2B5EF4-FFF2-40B4-BE49-F238E27FC236}">
                <a16:creationId xmlns:a16="http://schemas.microsoft.com/office/drawing/2014/main" id="{7878A78F-4CB7-42A0-A6B4-FAE28EE1B57B}"/>
              </a:ext>
            </a:extLst>
          </p:cNvPr>
          <p:cNvCxnSpPr>
            <a:cxnSpLocks/>
          </p:cNvCxnSpPr>
          <p:nvPr/>
        </p:nvCxnSpPr>
        <p:spPr bwMode="gray">
          <a:xfrm flipV="1">
            <a:off x="4195666" y="1810138"/>
            <a:ext cx="0" cy="3546500"/>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DDF8F8-1DF0-4FDC-8113-19893F3BF225}"/>
              </a:ext>
            </a:extLst>
          </p:cNvPr>
          <p:cNvCxnSpPr>
            <a:cxnSpLocks/>
          </p:cNvCxnSpPr>
          <p:nvPr/>
        </p:nvCxnSpPr>
        <p:spPr bwMode="gray">
          <a:xfrm flipV="1">
            <a:off x="8046098" y="1810138"/>
            <a:ext cx="0" cy="3546500"/>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0A959964-2CDB-4CEA-8A80-6CF9743402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8855515" y="2116491"/>
            <a:ext cx="609601" cy="609601"/>
          </a:xfrm>
          <a:prstGeom prst="rect">
            <a:avLst/>
          </a:prstGeom>
        </p:spPr>
      </p:pic>
      <p:sp>
        <p:nvSpPr>
          <p:cNvPr id="2" name="Rectangle 1">
            <a:extLst>
              <a:ext uri="{FF2B5EF4-FFF2-40B4-BE49-F238E27FC236}">
                <a16:creationId xmlns:a16="http://schemas.microsoft.com/office/drawing/2014/main" id="{B6D27EC7-6391-F8A3-40B3-05B7EF3AABA2}"/>
              </a:ext>
            </a:extLst>
          </p:cNvPr>
          <p:cNvSpPr/>
          <p:nvPr/>
        </p:nvSpPr>
        <p:spPr bwMode="gray">
          <a:xfrm>
            <a:off x="4506127" y="2856707"/>
            <a:ext cx="2676727" cy="276999"/>
          </a:xfrm>
          <a:prstGeom prst="rect">
            <a:avLst/>
          </a:prstGeom>
        </p:spPr>
        <p:txBody>
          <a:bodyPr wrap="square" lIns="0" tIns="0" rIns="0" bIns="0" anchor="t" anchorCtr="0">
            <a:spAutoFit/>
          </a:bodyPr>
          <a:lstStyle/>
          <a:p>
            <a:r>
              <a:rPr lang="en-US" b="1" dirty="0">
                <a:solidFill>
                  <a:schemeClr val="accent6"/>
                </a:solidFill>
              </a:rPr>
              <a:t>File system consistent</a:t>
            </a:r>
          </a:p>
        </p:txBody>
      </p:sp>
      <p:sp>
        <p:nvSpPr>
          <p:cNvPr id="14" name="Rectangle 13">
            <a:extLst>
              <a:ext uri="{FF2B5EF4-FFF2-40B4-BE49-F238E27FC236}">
                <a16:creationId xmlns:a16="http://schemas.microsoft.com/office/drawing/2014/main" id="{CBC8C3BC-88BD-4195-50B6-DA00EF563966}"/>
              </a:ext>
            </a:extLst>
          </p:cNvPr>
          <p:cNvSpPr/>
          <p:nvPr/>
        </p:nvSpPr>
        <p:spPr bwMode="gray">
          <a:xfrm>
            <a:off x="8364827" y="2854942"/>
            <a:ext cx="2676727" cy="276999"/>
          </a:xfrm>
          <a:prstGeom prst="rect">
            <a:avLst/>
          </a:prstGeom>
        </p:spPr>
        <p:txBody>
          <a:bodyPr wrap="square" lIns="0" tIns="0" rIns="0" bIns="0" anchor="t" anchorCtr="0">
            <a:spAutoFit/>
          </a:bodyPr>
          <a:lstStyle/>
          <a:p>
            <a:r>
              <a:rPr lang="en-US" b="1" dirty="0">
                <a:solidFill>
                  <a:schemeClr val="accent6"/>
                </a:solidFill>
              </a:rPr>
              <a:t>Crash consistent</a:t>
            </a:r>
          </a:p>
        </p:txBody>
      </p:sp>
      <p:pic>
        <p:nvPicPr>
          <p:cNvPr id="18" name="Picture 17">
            <a:extLst>
              <a:ext uri="{FF2B5EF4-FFF2-40B4-BE49-F238E27FC236}">
                <a16:creationId xmlns:a16="http://schemas.microsoft.com/office/drawing/2014/main" id="{F1659605-989F-C91D-4F20-C00EA93E8DA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4506127" y="2130953"/>
            <a:ext cx="609601" cy="609601"/>
          </a:xfrm>
          <a:prstGeom prst="rect">
            <a:avLst/>
          </a:prstGeom>
        </p:spPr>
      </p:pic>
      <p:pic>
        <p:nvPicPr>
          <p:cNvPr id="19" name="Picture 18">
            <a:extLst>
              <a:ext uri="{FF2B5EF4-FFF2-40B4-BE49-F238E27FC236}">
                <a16:creationId xmlns:a16="http://schemas.microsoft.com/office/drawing/2014/main" id="{A4E23D61-661B-3115-ACB6-D15E3777476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932087" y="2155170"/>
            <a:ext cx="609601" cy="609601"/>
          </a:xfrm>
          <a:prstGeom prst="rect">
            <a:avLst/>
          </a:prstGeom>
        </p:spPr>
      </p:pic>
      <p:sp>
        <p:nvSpPr>
          <p:cNvPr id="20" name="Text Placeholder 4">
            <a:extLst>
              <a:ext uri="{FF2B5EF4-FFF2-40B4-BE49-F238E27FC236}">
                <a16:creationId xmlns:a16="http://schemas.microsoft.com/office/drawing/2014/main" id="{6A99865A-96BE-193E-4446-22BBDD4742F5}"/>
              </a:ext>
            </a:extLst>
          </p:cNvPr>
          <p:cNvSpPr txBox="1">
            <a:spLocks/>
          </p:cNvSpPr>
          <p:nvPr/>
        </p:nvSpPr>
        <p:spPr bwMode="gray">
          <a:xfrm>
            <a:off x="4514613" y="3782058"/>
            <a:ext cx="2305214" cy="507831"/>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t>Ensures the VM boots up</a:t>
            </a:r>
          </a:p>
          <a:p>
            <a:pPr marL="285750" indent="-285750">
              <a:buFont typeface="Arial" panose="020B0604020202020204" pitchFamily="34" charset="0"/>
              <a:buChar char="•"/>
            </a:pPr>
            <a:r>
              <a:rPr lang="en-US" sz="1400" dirty="0"/>
              <a:t>No data corruption</a:t>
            </a:r>
          </a:p>
        </p:txBody>
      </p:sp>
      <p:sp>
        <p:nvSpPr>
          <p:cNvPr id="24" name="Text Placeholder 4">
            <a:extLst>
              <a:ext uri="{FF2B5EF4-FFF2-40B4-BE49-F238E27FC236}">
                <a16:creationId xmlns:a16="http://schemas.microsoft.com/office/drawing/2014/main" id="{3C3A13F4-EE34-065E-DB3C-EAB1C4023031}"/>
              </a:ext>
            </a:extLst>
          </p:cNvPr>
          <p:cNvSpPr txBox="1">
            <a:spLocks/>
          </p:cNvSpPr>
          <p:nvPr/>
        </p:nvSpPr>
        <p:spPr bwMode="gray">
          <a:xfrm>
            <a:off x="8364826" y="3791394"/>
            <a:ext cx="2458875" cy="938719"/>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t>Least preferred backup type</a:t>
            </a:r>
          </a:p>
          <a:p>
            <a:pPr marL="285750" indent="-285750">
              <a:buFont typeface="Arial" panose="020B0604020202020204" pitchFamily="34" charset="0"/>
              <a:buChar char="•"/>
            </a:pPr>
            <a:r>
              <a:rPr lang="en-US" sz="1400" dirty="0"/>
              <a:t>Used when the VM is shutdown</a:t>
            </a:r>
          </a:p>
        </p:txBody>
      </p:sp>
    </p:spTree>
    <p:extLst>
      <p:ext uri="{BB962C8B-B14F-4D97-AF65-F5344CB8AC3E}">
        <p14:creationId xmlns:p14="http://schemas.microsoft.com/office/powerpoint/2010/main" val="80638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FCDC-7545-4C3A-956F-7951AF166C07}"/>
              </a:ext>
            </a:extLst>
          </p:cNvPr>
          <p:cNvSpPr>
            <a:spLocks noGrp="1"/>
          </p:cNvSpPr>
          <p:nvPr>
            <p:ph type="title"/>
          </p:nvPr>
        </p:nvSpPr>
        <p:spPr/>
        <p:txBody>
          <a:bodyPr/>
          <a:lstStyle/>
          <a:p>
            <a:r>
              <a:rPr lang="en-US" dirty="0"/>
              <a:t>VM Recovery Options</a:t>
            </a:r>
          </a:p>
        </p:txBody>
      </p:sp>
      <p:sp>
        <p:nvSpPr>
          <p:cNvPr id="31" name="Text Placeholder 1">
            <a:extLst>
              <a:ext uri="{FF2B5EF4-FFF2-40B4-BE49-F238E27FC236}">
                <a16:creationId xmlns:a16="http://schemas.microsoft.com/office/drawing/2014/main" id="{8DAC7768-642A-487F-9D87-AE0047511E3A}"/>
              </a:ext>
            </a:extLst>
          </p:cNvPr>
          <p:cNvSpPr txBox="1">
            <a:spLocks/>
          </p:cNvSpPr>
          <p:nvPr/>
        </p:nvSpPr>
        <p:spPr bwMode="gray">
          <a:xfrm>
            <a:off x="1377040" y="2659265"/>
            <a:ext cx="2308024" cy="230832"/>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algn="ctr">
              <a:buNone/>
            </a:pPr>
            <a:r>
              <a:rPr lang="en-US" sz="1500" b="1" dirty="0">
                <a:solidFill>
                  <a:schemeClr val="accent6"/>
                </a:solidFill>
              </a:rPr>
              <a:t>Entire Virtual Machine</a:t>
            </a:r>
          </a:p>
        </p:txBody>
      </p:sp>
      <p:sp>
        <p:nvSpPr>
          <p:cNvPr id="29" name="Text Placeholder 1">
            <a:extLst>
              <a:ext uri="{FF2B5EF4-FFF2-40B4-BE49-F238E27FC236}">
                <a16:creationId xmlns:a16="http://schemas.microsoft.com/office/drawing/2014/main" id="{9D852388-5C03-4F2A-9178-879FA846C348}"/>
              </a:ext>
            </a:extLst>
          </p:cNvPr>
          <p:cNvSpPr txBox="1">
            <a:spLocks/>
          </p:cNvSpPr>
          <p:nvPr/>
        </p:nvSpPr>
        <p:spPr bwMode="gray">
          <a:xfrm>
            <a:off x="1377040" y="3076280"/>
            <a:ext cx="2150567" cy="1154162"/>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IN" sz="1400" dirty="0"/>
              <a:t>OS and data disks configuration</a:t>
            </a:r>
          </a:p>
          <a:p>
            <a:pPr marL="285750" indent="-285750">
              <a:spcBef>
                <a:spcPts val="600"/>
              </a:spcBef>
              <a:buFont typeface="Arial" panose="020B0604020202020204" pitchFamily="34" charset="0"/>
              <a:buChar char="•"/>
            </a:pPr>
            <a:r>
              <a:rPr lang="en-IN" sz="1400" dirty="0"/>
              <a:t>Restore to original location or create a new </a:t>
            </a:r>
            <a:r>
              <a:rPr lang="en-IN" sz="1400" dirty="0" err="1"/>
              <a:t>vm</a:t>
            </a:r>
            <a:endParaRPr lang="en-US" sz="1400" dirty="0"/>
          </a:p>
        </p:txBody>
      </p:sp>
      <p:sp>
        <p:nvSpPr>
          <p:cNvPr id="35" name="Text Placeholder 1">
            <a:extLst>
              <a:ext uri="{FF2B5EF4-FFF2-40B4-BE49-F238E27FC236}">
                <a16:creationId xmlns:a16="http://schemas.microsoft.com/office/drawing/2014/main" id="{5B4751B0-ECFD-4A6C-B21A-7448F884A6BD}"/>
              </a:ext>
            </a:extLst>
          </p:cNvPr>
          <p:cNvSpPr txBox="1">
            <a:spLocks/>
          </p:cNvSpPr>
          <p:nvPr/>
        </p:nvSpPr>
        <p:spPr bwMode="gray">
          <a:xfrm>
            <a:off x="4896283" y="2659265"/>
            <a:ext cx="2150567" cy="230832"/>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algn="ctr">
              <a:buNone/>
            </a:pPr>
            <a:r>
              <a:rPr lang="en-US" sz="1500" b="1" dirty="0">
                <a:solidFill>
                  <a:schemeClr val="accent6"/>
                </a:solidFill>
              </a:rPr>
              <a:t>Disks</a:t>
            </a:r>
          </a:p>
        </p:txBody>
      </p:sp>
      <p:sp>
        <p:nvSpPr>
          <p:cNvPr id="34" name="Text Placeholder 1">
            <a:extLst>
              <a:ext uri="{FF2B5EF4-FFF2-40B4-BE49-F238E27FC236}">
                <a16:creationId xmlns:a16="http://schemas.microsoft.com/office/drawing/2014/main" id="{02F01FCB-1CF3-4930-8169-3D8D127AE733}"/>
              </a:ext>
            </a:extLst>
          </p:cNvPr>
          <p:cNvSpPr txBox="1">
            <a:spLocks/>
          </p:cNvSpPr>
          <p:nvPr/>
        </p:nvSpPr>
        <p:spPr bwMode="gray">
          <a:xfrm>
            <a:off x="5212649" y="3076280"/>
            <a:ext cx="1933586" cy="723275"/>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t>Restores a VM disk</a:t>
            </a:r>
          </a:p>
          <a:p>
            <a:pPr marL="285750" indent="-285750">
              <a:buFont typeface="Arial" panose="020B0604020202020204" pitchFamily="34" charset="0"/>
              <a:buChar char="•"/>
            </a:pPr>
            <a:r>
              <a:rPr lang="en-US" sz="1400" dirty="0"/>
              <a:t>Help to customize the VM if required</a:t>
            </a:r>
          </a:p>
        </p:txBody>
      </p:sp>
      <p:sp>
        <p:nvSpPr>
          <p:cNvPr id="33" name="Text Placeholder 1">
            <a:extLst>
              <a:ext uri="{FF2B5EF4-FFF2-40B4-BE49-F238E27FC236}">
                <a16:creationId xmlns:a16="http://schemas.microsoft.com/office/drawing/2014/main" id="{47525592-BCC8-487E-98C2-631EB9FEE9C7}"/>
              </a:ext>
            </a:extLst>
          </p:cNvPr>
          <p:cNvSpPr txBox="1">
            <a:spLocks/>
          </p:cNvSpPr>
          <p:nvPr/>
        </p:nvSpPr>
        <p:spPr bwMode="gray">
          <a:xfrm>
            <a:off x="8506937" y="2659265"/>
            <a:ext cx="2150567" cy="230832"/>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algn="ctr">
              <a:buNone/>
            </a:pPr>
            <a:r>
              <a:rPr lang="en-US" sz="1500" b="1" dirty="0">
                <a:solidFill>
                  <a:schemeClr val="accent6"/>
                </a:solidFill>
              </a:rPr>
              <a:t>Files &amp; Folders</a:t>
            </a:r>
          </a:p>
        </p:txBody>
      </p:sp>
      <p:sp>
        <p:nvSpPr>
          <p:cNvPr id="32" name="Text Placeholder 1">
            <a:extLst>
              <a:ext uri="{FF2B5EF4-FFF2-40B4-BE49-F238E27FC236}">
                <a16:creationId xmlns:a16="http://schemas.microsoft.com/office/drawing/2014/main" id="{785DEB85-4E51-49BE-A6DC-5A7B44F4109B}"/>
              </a:ext>
            </a:extLst>
          </p:cNvPr>
          <p:cNvSpPr txBox="1">
            <a:spLocks/>
          </p:cNvSpPr>
          <p:nvPr/>
        </p:nvSpPr>
        <p:spPr bwMode="gray">
          <a:xfrm>
            <a:off x="8664394" y="3076280"/>
            <a:ext cx="1933586" cy="1154162"/>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marL="174625" indent="-174625">
              <a:buFont typeface="Arial" panose="020B0604020202020204" pitchFamily="34" charset="0"/>
              <a:buChar char="•"/>
            </a:pPr>
            <a:r>
              <a:rPr lang="en-US" sz="1400" dirty="0"/>
              <a:t>Recover individual files from recovery point</a:t>
            </a:r>
          </a:p>
          <a:p>
            <a:pPr marL="174625" indent="-174625">
              <a:buFont typeface="Arial" panose="020B0604020202020204" pitchFamily="34" charset="0"/>
              <a:buChar char="•"/>
            </a:pPr>
            <a:r>
              <a:rPr lang="en-US" sz="1400" dirty="0"/>
              <a:t>Mount the Snapshot on the target machine</a:t>
            </a:r>
          </a:p>
        </p:txBody>
      </p:sp>
      <p:pic>
        <p:nvPicPr>
          <p:cNvPr id="3074" name="Picture 2">
            <a:extLst>
              <a:ext uri="{FF2B5EF4-FFF2-40B4-BE49-F238E27FC236}">
                <a16:creationId xmlns:a16="http://schemas.microsoft.com/office/drawing/2014/main" id="{BC364EA2-8581-8729-F4EE-7742129EC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611" y="1170951"/>
            <a:ext cx="1498600" cy="140226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0E160E6-671F-860C-C987-F6B63362A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0783" y="1156161"/>
            <a:ext cx="1409700" cy="13843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7F3FD51-71D1-C668-72A3-AEA495443B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4394" y="1003761"/>
            <a:ext cx="1435100" cy="153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3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FCDC-7545-4C3A-956F-7951AF166C07}"/>
              </a:ext>
            </a:extLst>
          </p:cNvPr>
          <p:cNvSpPr>
            <a:spLocks noGrp="1"/>
          </p:cNvSpPr>
          <p:nvPr>
            <p:ph type="title"/>
          </p:nvPr>
        </p:nvSpPr>
        <p:spPr/>
        <p:txBody>
          <a:bodyPr/>
          <a:lstStyle/>
          <a:p>
            <a:r>
              <a:rPr lang="en-US" dirty="0"/>
              <a:t>Disaster Recovery</a:t>
            </a:r>
          </a:p>
        </p:txBody>
      </p:sp>
      <p:sp>
        <p:nvSpPr>
          <p:cNvPr id="31" name="Text Placeholder 1">
            <a:extLst>
              <a:ext uri="{FF2B5EF4-FFF2-40B4-BE49-F238E27FC236}">
                <a16:creationId xmlns:a16="http://schemas.microsoft.com/office/drawing/2014/main" id="{8DAC7768-642A-487F-9D87-AE0047511E3A}"/>
              </a:ext>
            </a:extLst>
          </p:cNvPr>
          <p:cNvSpPr txBox="1">
            <a:spLocks/>
          </p:cNvSpPr>
          <p:nvPr/>
        </p:nvSpPr>
        <p:spPr bwMode="gray">
          <a:xfrm>
            <a:off x="1298311" y="2659265"/>
            <a:ext cx="2308024" cy="230832"/>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algn="ctr">
              <a:buNone/>
            </a:pPr>
            <a:r>
              <a:rPr lang="en-US" sz="1500" b="1" dirty="0">
                <a:solidFill>
                  <a:schemeClr val="accent6"/>
                </a:solidFill>
              </a:rPr>
              <a:t>Disaster Recovery</a:t>
            </a:r>
          </a:p>
        </p:txBody>
      </p:sp>
      <p:sp>
        <p:nvSpPr>
          <p:cNvPr id="29" name="Text Placeholder 1">
            <a:extLst>
              <a:ext uri="{FF2B5EF4-FFF2-40B4-BE49-F238E27FC236}">
                <a16:creationId xmlns:a16="http://schemas.microsoft.com/office/drawing/2014/main" id="{9D852388-5C03-4F2A-9178-879FA846C348}"/>
              </a:ext>
            </a:extLst>
          </p:cNvPr>
          <p:cNvSpPr txBox="1">
            <a:spLocks/>
          </p:cNvSpPr>
          <p:nvPr/>
        </p:nvSpPr>
        <p:spPr bwMode="gray">
          <a:xfrm>
            <a:off x="1377040" y="3076280"/>
            <a:ext cx="2150567" cy="1154162"/>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marL="285750" indent="-285750">
              <a:spcBef>
                <a:spcPts val="600"/>
              </a:spcBef>
              <a:buFont typeface="Arial" panose="020B0604020202020204" pitchFamily="34" charset="0"/>
              <a:buChar char="•"/>
            </a:pPr>
            <a:r>
              <a:rPr lang="en-IN" sz="1400" dirty="0"/>
              <a:t>Process of recovering from a disaster</a:t>
            </a:r>
          </a:p>
          <a:p>
            <a:pPr marL="285750" indent="-285750">
              <a:spcBef>
                <a:spcPts val="600"/>
              </a:spcBef>
              <a:buFont typeface="Arial" panose="020B0604020202020204" pitchFamily="34" charset="0"/>
              <a:buChar char="•"/>
            </a:pPr>
            <a:r>
              <a:rPr lang="en-US" sz="1400" dirty="0"/>
              <a:t>Requires a business continuity and disaster recovery (BCDR) plan</a:t>
            </a:r>
          </a:p>
        </p:txBody>
      </p:sp>
      <p:sp>
        <p:nvSpPr>
          <p:cNvPr id="35" name="Text Placeholder 1">
            <a:extLst>
              <a:ext uri="{FF2B5EF4-FFF2-40B4-BE49-F238E27FC236}">
                <a16:creationId xmlns:a16="http://schemas.microsoft.com/office/drawing/2014/main" id="{5B4751B0-ECFD-4A6C-B21A-7448F884A6BD}"/>
              </a:ext>
            </a:extLst>
          </p:cNvPr>
          <p:cNvSpPr txBox="1">
            <a:spLocks/>
          </p:cNvSpPr>
          <p:nvPr/>
        </p:nvSpPr>
        <p:spPr bwMode="gray">
          <a:xfrm>
            <a:off x="4881572" y="2610193"/>
            <a:ext cx="2428856" cy="461665"/>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algn="ctr">
              <a:buNone/>
            </a:pPr>
            <a:r>
              <a:rPr lang="en-US" sz="1500" b="1" dirty="0">
                <a:solidFill>
                  <a:schemeClr val="accent6"/>
                </a:solidFill>
              </a:rPr>
              <a:t>Recovery Point Objective (RPO)</a:t>
            </a:r>
          </a:p>
        </p:txBody>
      </p:sp>
      <p:sp>
        <p:nvSpPr>
          <p:cNvPr id="34" name="Text Placeholder 1">
            <a:extLst>
              <a:ext uri="{FF2B5EF4-FFF2-40B4-BE49-F238E27FC236}">
                <a16:creationId xmlns:a16="http://schemas.microsoft.com/office/drawing/2014/main" id="{02F01FCB-1CF3-4930-8169-3D8D127AE733}"/>
              </a:ext>
            </a:extLst>
          </p:cNvPr>
          <p:cNvSpPr txBox="1">
            <a:spLocks/>
          </p:cNvSpPr>
          <p:nvPr/>
        </p:nvSpPr>
        <p:spPr bwMode="gray">
          <a:xfrm>
            <a:off x="5257798" y="3155793"/>
            <a:ext cx="2150567" cy="861774"/>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t>Defined maximum amount of data the organization can tolerate losing</a:t>
            </a:r>
          </a:p>
        </p:txBody>
      </p:sp>
      <p:sp>
        <p:nvSpPr>
          <p:cNvPr id="32" name="Text Placeholder 1">
            <a:extLst>
              <a:ext uri="{FF2B5EF4-FFF2-40B4-BE49-F238E27FC236}">
                <a16:creationId xmlns:a16="http://schemas.microsoft.com/office/drawing/2014/main" id="{785DEB85-4E51-49BE-A6DC-5A7B44F4109B}"/>
              </a:ext>
            </a:extLst>
          </p:cNvPr>
          <p:cNvSpPr txBox="1">
            <a:spLocks/>
          </p:cNvSpPr>
          <p:nvPr/>
        </p:nvSpPr>
        <p:spPr bwMode="gray">
          <a:xfrm>
            <a:off x="8664395" y="3263514"/>
            <a:ext cx="1933586" cy="646331"/>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marL="174625" indent="-174625">
              <a:buFont typeface="Arial" panose="020B0604020202020204" pitchFamily="34" charset="0"/>
              <a:buChar char="•"/>
            </a:pPr>
            <a:r>
              <a:rPr lang="en-US" sz="1400" dirty="0"/>
              <a:t>Maximum window of time allowable for the restoration process</a:t>
            </a:r>
          </a:p>
        </p:txBody>
      </p:sp>
      <p:pic>
        <p:nvPicPr>
          <p:cNvPr id="5" name="Picture 4">
            <a:extLst>
              <a:ext uri="{FF2B5EF4-FFF2-40B4-BE49-F238E27FC236}">
                <a16:creationId xmlns:a16="http://schemas.microsoft.com/office/drawing/2014/main" id="{C51D2B18-3C84-1B64-840B-E7F08020205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9067968" y="1563813"/>
            <a:ext cx="761832" cy="761832"/>
          </a:xfrm>
          <a:prstGeom prst="rect">
            <a:avLst/>
          </a:prstGeom>
        </p:spPr>
      </p:pic>
      <p:pic>
        <p:nvPicPr>
          <p:cNvPr id="6" name="Picture 5">
            <a:extLst>
              <a:ext uri="{FF2B5EF4-FFF2-40B4-BE49-F238E27FC236}">
                <a16:creationId xmlns:a16="http://schemas.microsoft.com/office/drawing/2014/main" id="{E34FF7C4-0F91-3CF6-8F64-0B5B47D22C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5575260" y="1563711"/>
            <a:ext cx="761832" cy="761832"/>
          </a:xfrm>
          <a:prstGeom prst="rect">
            <a:avLst/>
          </a:prstGeom>
        </p:spPr>
      </p:pic>
      <p:pic>
        <p:nvPicPr>
          <p:cNvPr id="5126" name="Picture 6">
            <a:extLst>
              <a:ext uri="{FF2B5EF4-FFF2-40B4-BE49-F238E27FC236}">
                <a16:creationId xmlns:a16="http://schemas.microsoft.com/office/drawing/2014/main" id="{8A8B588C-DBB8-453E-A81F-316371AC3C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950" y="1404815"/>
            <a:ext cx="1460500" cy="1206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1">
            <a:extLst>
              <a:ext uri="{FF2B5EF4-FFF2-40B4-BE49-F238E27FC236}">
                <a16:creationId xmlns:a16="http://schemas.microsoft.com/office/drawing/2014/main" id="{6313393A-FEA2-184D-939E-24AA8E340E3F}"/>
              </a:ext>
            </a:extLst>
          </p:cNvPr>
          <p:cNvSpPr txBox="1">
            <a:spLocks/>
          </p:cNvSpPr>
          <p:nvPr/>
        </p:nvSpPr>
        <p:spPr bwMode="gray">
          <a:xfrm>
            <a:off x="8386104" y="2610192"/>
            <a:ext cx="2428856" cy="461665"/>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algn="ctr">
              <a:buNone/>
            </a:pPr>
            <a:r>
              <a:rPr lang="en-US" sz="1500" b="1" dirty="0">
                <a:solidFill>
                  <a:schemeClr val="accent6"/>
                </a:solidFill>
              </a:rPr>
              <a:t>Recovery Point Objective (RPO)</a:t>
            </a:r>
          </a:p>
        </p:txBody>
      </p:sp>
      <p:pic>
        <p:nvPicPr>
          <p:cNvPr id="5130" name="Picture 10" descr="An illustration showing the duration, in hours, of the recovery point objective and recovery time objective from the time of the disaster.">
            <a:extLst>
              <a:ext uri="{FF2B5EF4-FFF2-40B4-BE49-F238E27FC236}">
                <a16:creationId xmlns:a16="http://schemas.microsoft.com/office/drawing/2014/main" id="{1BBE8FAE-8348-8774-717B-16328DDD90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0" y="4416625"/>
            <a:ext cx="5715000" cy="116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34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889A9-0E51-FF3F-229D-83A79788C1B3}"/>
              </a:ext>
            </a:extLst>
          </p:cNvPr>
          <p:cNvSpPr>
            <a:spLocks noGrp="1"/>
          </p:cNvSpPr>
          <p:nvPr>
            <p:ph sz="quarter" idx="10"/>
          </p:nvPr>
        </p:nvSpPr>
        <p:spPr/>
        <p:txBody>
          <a:bodyPr/>
          <a:lstStyle/>
          <a:p>
            <a:pPr marL="285750" indent="-285750">
              <a:buFont typeface="Arial" panose="020B0604020202020204" pitchFamily="34" charset="0"/>
              <a:buChar char="•"/>
            </a:pPr>
            <a:r>
              <a:rPr lang="en-US" dirty="0"/>
              <a:t>Ensure business continuity by keeping business apps and workloads running during outages</a:t>
            </a:r>
          </a:p>
          <a:p>
            <a:pPr marL="285750" indent="-285750">
              <a:buFont typeface="Arial" panose="020B0604020202020204" pitchFamily="34" charset="0"/>
              <a:buChar char="•"/>
            </a:pPr>
            <a:r>
              <a:rPr lang="en-US" dirty="0"/>
              <a:t>Requires a Recovery Services Vault</a:t>
            </a:r>
          </a:p>
          <a:p>
            <a:pPr marL="285750" indent="-285750">
              <a:buFont typeface="Arial" panose="020B0604020202020204" pitchFamily="34" charset="0"/>
              <a:buChar char="•"/>
            </a:pPr>
            <a:r>
              <a:rPr lang="en-US" dirty="0"/>
              <a:t>Simplified BCDR solution</a:t>
            </a:r>
          </a:p>
          <a:p>
            <a:pPr marL="285750" indent="-285750">
              <a:buFont typeface="Arial" panose="020B0604020202020204" pitchFamily="34" charset="0"/>
              <a:buChar char="•"/>
            </a:pPr>
            <a:r>
              <a:rPr lang="en-US" dirty="0"/>
              <a:t>Customized recovery plans</a:t>
            </a:r>
          </a:p>
          <a:p>
            <a:pPr marL="285750" indent="-285750">
              <a:buFont typeface="Arial" panose="020B0604020202020204" pitchFamily="34" charset="0"/>
              <a:buChar char="•"/>
            </a:pPr>
            <a:r>
              <a:rPr lang="en-US" dirty="0"/>
              <a:t>Testing without production disruption</a:t>
            </a:r>
          </a:p>
          <a:p>
            <a:pPr marL="285750" indent="-285750">
              <a:buFont typeface="Arial" panose="020B0604020202020204" pitchFamily="34" charset="0"/>
              <a:buChar char="•"/>
            </a:pPr>
            <a:r>
              <a:rPr lang="en-US" dirty="0"/>
              <a:t>Orchestrates replication</a:t>
            </a:r>
          </a:p>
          <a:p>
            <a:pPr marL="285750" indent="-285750">
              <a:buFont typeface="Arial" panose="020B0604020202020204" pitchFamily="34" charset="0"/>
              <a:buChar char="•"/>
            </a:pPr>
            <a:r>
              <a:rPr lang="en-US" dirty="0"/>
              <a:t>Protects on-premises VMs and physical servers</a:t>
            </a:r>
          </a:p>
          <a:p>
            <a:pPr marL="285750" indent="-285750">
              <a:buFont typeface="Arial" panose="020B0604020202020204" pitchFamily="34" charset="0"/>
              <a:buChar char="•"/>
            </a:pPr>
            <a:r>
              <a:rPr lang="en-US" dirty="0"/>
              <a:t>Protects Azure VMs between Azure regions</a:t>
            </a:r>
          </a:p>
          <a:p>
            <a:endParaRPr lang="en-US" dirty="0"/>
          </a:p>
          <a:p>
            <a:endParaRPr lang="en-US" dirty="0"/>
          </a:p>
          <a:p>
            <a:pPr marL="285750" indent="-28575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875DB131-EC3C-BCA9-D81D-C0F7B86F4414}"/>
              </a:ext>
            </a:extLst>
          </p:cNvPr>
          <p:cNvSpPr>
            <a:spLocks noGrp="1"/>
          </p:cNvSpPr>
          <p:nvPr>
            <p:ph type="title"/>
          </p:nvPr>
        </p:nvSpPr>
        <p:spPr/>
        <p:txBody>
          <a:bodyPr/>
          <a:lstStyle/>
          <a:p>
            <a:r>
              <a:rPr lang="en-US" dirty="0"/>
              <a:t>Azure Site Recovery</a:t>
            </a:r>
          </a:p>
        </p:txBody>
      </p:sp>
    </p:spTree>
    <p:extLst>
      <p:ext uri="{BB962C8B-B14F-4D97-AF65-F5344CB8AC3E}">
        <p14:creationId xmlns:p14="http://schemas.microsoft.com/office/powerpoint/2010/main" val="16574757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 name="MIO_CD_LAYOUT_VALID_AREA" val="true"/>
</p:tagLst>
</file>

<file path=ppt/tags/tag4.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xml><?xml version="1.0" encoding="utf-8"?>
<p:tagLst xmlns:a="http://schemas.openxmlformats.org/drawingml/2006/main" xmlns:r="http://schemas.openxmlformats.org/officeDocument/2006/relationships" xmlns:p="http://schemas.openxmlformats.org/presentationml/2006/main">
  <p:tag name="MIO_GUID" val="60f304fc-acb6-447c-adae-cbf45c80f260"/>
  <p:tag name="MIO_EKGUID" val="2f9a4c15-bd64-48fc-ae0a-f999cf49f6e9"/>
  <p:tag name="MIO_UPDATE" val="True"/>
  <p:tag name="MIO_VERSION" val="13.11.2017 12:22:00"/>
  <p:tag name="MIO_DBID" val="105C9A49-0F00-47E0-A9B9-86E2A99454C8"/>
  <p:tag name="MIO_LASTDOWNLOADED" val="13.11.2017 12:22:00"/>
  <p:tag name="MIO_OBJECTNAME" val="Wide Optum#optumbig"/>
  <p:tag name="MIO_LASTEDITORNAME" val="Charlotte Bartholomew"/>
  <p:tag name="MIO_LOGOPLACEHOLDER" val="true"/>
</p:tagLst>
</file>

<file path=ppt/theme/theme1.xml><?xml version="1.0" encoding="utf-8"?>
<a:theme xmlns:a="http://schemas.openxmlformats.org/drawingml/2006/main" name="Optum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onscreen-16x9-20220119.potx" id="{3EF2C1C1-9D0A-4020-91BC-2F4B56D48CD9}" vid="{0D7E7527-4227-4F48-A65F-1F00EF55C8E7}"/>
    </a:ext>
  </a:extLst>
</a:theme>
</file>

<file path=ppt/theme/theme2.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5588D825874C14490D31E3D35F848BE" ma:contentTypeVersion="2" ma:contentTypeDescription="Create a new document." ma:contentTypeScope="" ma:versionID="b97f05ed2cebf44085048620afc246a1">
  <xsd:schema xmlns:xsd="http://www.w3.org/2001/XMLSchema" xmlns:xs="http://www.w3.org/2001/XMLSchema" xmlns:p="http://schemas.microsoft.com/office/2006/metadata/properties" xmlns:ns2="22e8b6fc-af62-4b01-846c-f486ae42c471" targetNamespace="http://schemas.microsoft.com/office/2006/metadata/properties" ma:root="true" ma:fieldsID="d32a3ce4a41c705009b31cccb3431c25" ns2:_="">
    <xsd:import namespace="22e8b6fc-af62-4b01-846c-f486ae42c47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e8b6fc-af62-4b01-846c-f486ae42c4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136FA-F626-4DC4-BB6D-1C39562123E5}">
  <ds:schemaRefs>
    <ds:schemaRef ds:uri="http://schemas.microsoft.com/sharepoint/v3/contenttype/forms"/>
  </ds:schemaRefs>
</ds:datastoreItem>
</file>

<file path=customXml/itemProps2.xml><?xml version="1.0" encoding="utf-8"?>
<ds:datastoreItem xmlns:ds="http://schemas.openxmlformats.org/officeDocument/2006/customXml" ds:itemID="{2F5A6EA5-9BC6-419E-9501-5CFA7D9DEE66}">
  <ds:schemaRefs>
    <ds:schemaRef ds:uri="19cb5f1b-7801-4634-988a-da9dc50d4d46"/>
    <ds:schemaRef ds:uri="7358073b-7b59-4573-b0d5-3e3801481e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377EC2E-568C-4069-8FCD-7D78A35619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e8b6fc-af62-4b01-846c-f486ae42c4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7968</TotalTime>
  <Words>377</Words>
  <Application>Microsoft Macintosh PowerPoint</Application>
  <PresentationFormat>Widescreen</PresentationFormat>
  <Paragraphs>92</Paragraphs>
  <Slides>15</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Optum Theme</vt:lpstr>
      <vt:lpstr>Azure Backup &amp; Recovery</vt:lpstr>
      <vt:lpstr>Agenda</vt:lpstr>
      <vt:lpstr>Azure Backup</vt:lpstr>
      <vt:lpstr>Supported Workloads</vt:lpstr>
      <vt:lpstr>Azure Backup Components </vt:lpstr>
      <vt:lpstr>VM Backup Consistency Levels</vt:lpstr>
      <vt:lpstr>VM Recovery Options</vt:lpstr>
      <vt:lpstr>Disaster Recovery</vt:lpstr>
      <vt:lpstr>Azure Site Recovery</vt:lpstr>
      <vt:lpstr>Azure Region - Region</vt:lpstr>
      <vt:lpstr>On-Prem VMware - Azure</vt:lpstr>
      <vt:lpstr>DR Drill</vt:lpstr>
      <vt:lpstr>PowerPoint Presentation</vt:lpstr>
      <vt:lpstr>Q&amp;A</vt:lpstr>
      <vt:lpstr>PowerPoint Presentation</vt:lpstr>
    </vt:vector>
  </TitlesOfParts>
  <Manager/>
  <Company>Optum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Nokes, Melanie</dc:creator>
  <cp:keywords/>
  <dc:description>Optum 2022 template developed by Creative Partners. 16:9 on-screen</dc:description>
  <cp:lastModifiedBy>Vassek, Natasha I</cp:lastModifiedBy>
  <cp:revision>180</cp:revision>
  <dcterms:created xsi:type="dcterms:W3CDTF">2022-01-27T01:22:46Z</dcterms:created>
  <dcterms:modified xsi:type="dcterms:W3CDTF">2023-02-08T15:31:15Z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0x010100B5588D825874C14490D31E3D35F848BE</vt:lpwstr>
  </property>
  <property fmtid="{D5CDD505-2E9C-101B-9397-08002B2CF9AE}" pid="3" name="Order">
    <vt:r8>867200</vt:r8>
  </property>
  <property fmtid="{D5CDD505-2E9C-101B-9397-08002B2CF9AE}" pid="4" name="MSIP_Label_a8a73c85-e524-44a6-bd58-7df7ef87be8f_Enabled">
    <vt:lpwstr>true</vt:lpwstr>
  </property>
  <property fmtid="{D5CDD505-2E9C-101B-9397-08002B2CF9AE}" pid="5" name="MSIP_Label_a8a73c85-e524-44a6-bd58-7df7ef87be8f_SetDate">
    <vt:lpwstr>2023-01-22T08:36:42Z</vt:lpwstr>
  </property>
  <property fmtid="{D5CDD505-2E9C-101B-9397-08002B2CF9AE}" pid="6" name="MSIP_Label_a8a73c85-e524-44a6-bd58-7df7ef87be8f_Method">
    <vt:lpwstr>Standard</vt:lpwstr>
  </property>
  <property fmtid="{D5CDD505-2E9C-101B-9397-08002B2CF9AE}" pid="7" name="MSIP_Label_a8a73c85-e524-44a6-bd58-7df7ef87be8f_Name">
    <vt:lpwstr>Internal Label</vt:lpwstr>
  </property>
  <property fmtid="{D5CDD505-2E9C-101B-9397-08002B2CF9AE}" pid="8" name="MSIP_Label_a8a73c85-e524-44a6-bd58-7df7ef87be8f_SiteId">
    <vt:lpwstr>db05faca-c82a-4b9d-b9c5-0f64b6755421</vt:lpwstr>
  </property>
  <property fmtid="{D5CDD505-2E9C-101B-9397-08002B2CF9AE}" pid="9" name="MSIP_Label_a8a73c85-e524-44a6-bd58-7df7ef87be8f_ActionId">
    <vt:lpwstr>17b320c3-5132-4d22-9642-1a9b88ee6598</vt:lpwstr>
  </property>
  <property fmtid="{D5CDD505-2E9C-101B-9397-08002B2CF9AE}" pid="10" name="MSIP_Label_a8a73c85-e524-44a6-bd58-7df7ef87be8f_ContentBits">
    <vt:lpwstr>0</vt:lpwstr>
  </property>
</Properties>
</file>