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style2.xml" ContentType="application/vnd.ms-office.chartstyl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46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42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45.xml" ContentType="application/vnd.openxmlformats-officedocument.presentationml.tags+xml"/>
  <Override PartName="/ppt/tags/tag48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37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6.xml" ContentType="application/vnd.openxmlformats-officedocument.presentationml.tags+xml"/>
  <Override PartName="/ppt/tags/tag47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317" r:id="rId8"/>
    <p:sldId id="1885" r:id="rId9"/>
    <p:sldId id="1888" r:id="rId10"/>
    <p:sldId id="1953" r:id="rId11"/>
    <p:sldId id="1906" r:id="rId12"/>
    <p:sldId id="1597" r:id="rId13"/>
    <p:sldId id="282" r:id="rId14"/>
    <p:sldId id="1506" r:id="rId15"/>
    <p:sldId id="1950" r:id="rId16"/>
    <p:sldId id="1963" r:id="rId17"/>
    <p:sldId id="1948" r:id="rId18"/>
    <p:sldId id="1946" r:id="rId19"/>
    <p:sldId id="1967" r:id="rId20"/>
    <p:sldId id="1969" r:id="rId21"/>
    <p:sldId id="335" r:id="rId22"/>
    <p:sldId id="1972" r:id="rId23"/>
    <p:sldId id="19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tx1"/>
                </a:solidFill>
              </a:rPr>
              <a:t>AppStore Technology</a:t>
            </a:r>
            <a:r>
              <a:rPr lang="en-US" b="0" baseline="0" dirty="0">
                <a:solidFill>
                  <a:schemeClr val="tx1"/>
                </a:solidFill>
              </a:rPr>
              <a:t> PADU</a:t>
            </a:r>
            <a:endParaRPr lang="en-US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UHG Technology Landscape</c:v>
                </c:pt>
              </c:strCache>
            </c:strRef>
          </c:tx>
          <c:dPt>
            <c:idx val="0"/>
            <c:bubble3D val="0"/>
            <c:spPr>
              <a:solidFill>
                <a:srgbClr val="388C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D0-704A-BA09-6D982C770510}"/>
              </c:ext>
            </c:extLst>
          </c:dPt>
          <c:dPt>
            <c:idx val="1"/>
            <c:bubble3D val="0"/>
            <c:spPr>
              <a:solidFill>
                <a:srgbClr val="76CA9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D0-704A-BA09-6D982C770510}"/>
              </c:ext>
            </c:extLst>
          </c:dPt>
          <c:dPt>
            <c:idx val="2"/>
            <c:bubble3D val="0"/>
            <c:spPr>
              <a:solidFill>
                <a:srgbClr val="EDB76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D0-704A-BA09-6D982C770510}"/>
              </c:ext>
            </c:extLst>
          </c:dPt>
          <c:dPt>
            <c:idx val="3"/>
            <c:bubble3D val="0"/>
            <c:spPr>
              <a:solidFill>
                <a:srgbClr val="EA584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D0-704A-BA09-6D982C770510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5D0-704A-BA09-6D982C7705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Preferred</c:v>
                </c:pt>
                <c:pt idx="1">
                  <c:v>Acceptable</c:v>
                </c:pt>
                <c:pt idx="2">
                  <c:v>Discouraged</c:v>
                </c:pt>
                <c:pt idx="3">
                  <c:v>Unacceptable</c:v>
                </c:pt>
                <c:pt idx="4">
                  <c:v>Unrated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502</c:v>
                </c:pt>
                <c:pt idx="1">
                  <c:v>1402</c:v>
                </c:pt>
                <c:pt idx="2">
                  <c:v>1243</c:v>
                </c:pt>
                <c:pt idx="3">
                  <c:v>537</c:v>
                </c:pt>
                <c:pt idx="4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5D0-704A-BA09-6D982C770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ES&amp;P Category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Spend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C-4A4E-A812-6B1E4196E2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C-4A4E-A812-6B1E4196E2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C-4A4E-A812-6B1E4196E2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BC-4A4E-A812-6B1E4196E2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BC-4A4E-A812-6B1E4196E2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BC-4A4E-A812-6B1E4196E2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6BC-4A4E-A812-6B1E4196E25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6BC-4A4E-A812-6B1E4196E25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6BC-4A4E-A812-6B1E4196E25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6BC-4A4E-A812-6B1E4196E2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Business Applications</c:v>
                </c:pt>
                <c:pt idx="1">
                  <c:v>Data Management and Analytics Enablement</c:v>
                </c:pt>
                <c:pt idx="2">
                  <c:v>Operations Management</c:v>
                </c:pt>
                <c:pt idx="3">
                  <c:v>Developer Tools</c:v>
                </c:pt>
                <c:pt idx="4">
                  <c:v>Compute</c:v>
                </c:pt>
                <c:pt idx="5">
                  <c:v>End User Software</c:v>
                </c:pt>
                <c:pt idx="6">
                  <c:v>Content Management</c:v>
                </c:pt>
                <c:pt idx="7">
                  <c:v>IT Management</c:v>
                </c:pt>
                <c:pt idx="8">
                  <c:v>Security, Identity &amp; Compliance</c:v>
                </c:pt>
                <c:pt idx="9">
                  <c:v>Networking</c:v>
                </c:pt>
              </c:strCache>
            </c:strRef>
          </c:cat>
          <c:val>
            <c:numRef>
              <c:f>Sheet1!$B$2:$B$11</c:f>
              <c:numCache>
                <c:formatCode>"$"#,##0_);[Red]\("$"#,##0\)</c:formatCode>
                <c:ptCount val="10"/>
                <c:pt idx="0">
                  <c:v>192702498</c:v>
                </c:pt>
                <c:pt idx="1">
                  <c:v>82709089</c:v>
                </c:pt>
                <c:pt idx="2">
                  <c:v>71314719</c:v>
                </c:pt>
                <c:pt idx="3">
                  <c:v>64902399</c:v>
                </c:pt>
                <c:pt idx="4">
                  <c:v>42938067</c:v>
                </c:pt>
                <c:pt idx="5">
                  <c:v>30753178</c:v>
                </c:pt>
                <c:pt idx="6">
                  <c:v>22520920</c:v>
                </c:pt>
                <c:pt idx="7">
                  <c:v>20066367</c:v>
                </c:pt>
                <c:pt idx="8">
                  <c:v>12070939</c:v>
                </c:pt>
                <c:pt idx="9">
                  <c:v>11388449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5-2E43-AE46-ACBE33075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'My App'!$B$1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'My App'!$A$2:$A$5</c:f>
              <c:strCache>
                <c:ptCount val="4"/>
                <c:pt idx="0">
                  <c:v>Business PADU</c:v>
                </c:pt>
                <c:pt idx="1">
                  <c:v>Technology PADU</c:v>
                </c:pt>
                <c:pt idx="2">
                  <c:v>Engineering Standards</c:v>
                </c:pt>
                <c:pt idx="3">
                  <c:v>Hardware PADU</c:v>
                </c:pt>
              </c:strCache>
            </c:strRef>
          </c:cat>
          <c:val>
            <c:numRef>
              <c:f>'My App'!$B$2:$B$5</c:f>
              <c:numCache>
                <c:formatCode>General</c:formatCode>
                <c:ptCount val="4"/>
                <c:pt idx="0">
                  <c:v>75</c:v>
                </c:pt>
                <c:pt idx="1">
                  <c:v>60</c:v>
                </c:pt>
                <c:pt idx="2">
                  <c:v>50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7-B749-B422-0FE53A252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460752"/>
        <c:axId val="413501904"/>
      </c:radarChart>
      <c:catAx>
        <c:axId val="41346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E8772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01904"/>
        <c:crosses val="autoZero"/>
        <c:auto val="1"/>
        <c:lblAlgn val="ctr"/>
        <c:lblOffset val="100"/>
        <c:noMultiLvlLbl val="0"/>
      </c:catAx>
      <c:valAx>
        <c:axId val="41350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46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2686D-9085-4018-859D-C0C6FEA45B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1E1F30-AF0E-4F1A-AFBC-8C4CC47514FD}">
      <dgm:prSet/>
      <dgm:spPr/>
      <dgm:t>
        <a:bodyPr/>
        <a:lstStyle/>
        <a:p>
          <a:pPr>
            <a:defRPr cap="all"/>
          </a:pPr>
          <a:r>
            <a:rPr lang="en-US"/>
            <a:t>Architecture Building Blocks</a:t>
          </a:r>
        </a:p>
      </dgm:t>
    </dgm:pt>
    <dgm:pt modelId="{83C63F37-B107-4D4A-88AB-B9B91012F949}" type="parTrans" cxnId="{54423CF8-44D9-494A-8318-A175AAA14D94}">
      <dgm:prSet/>
      <dgm:spPr/>
      <dgm:t>
        <a:bodyPr/>
        <a:lstStyle/>
        <a:p>
          <a:endParaRPr lang="en-US"/>
        </a:p>
      </dgm:t>
    </dgm:pt>
    <dgm:pt modelId="{BE2E98D9-0BBA-4007-B4EB-9D1E1927E4CA}" type="sibTrans" cxnId="{54423CF8-44D9-494A-8318-A175AAA14D94}">
      <dgm:prSet/>
      <dgm:spPr/>
      <dgm:t>
        <a:bodyPr/>
        <a:lstStyle/>
        <a:p>
          <a:endParaRPr lang="en-US"/>
        </a:p>
      </dgm:t>
    </dgm:pt>
    <dgm:pt modelId="{6F9AD21D-0CE6-42E0-A861-A41F65CB4717}">
      <dgm:prSet/>
      <dgm:spPr/>
      <dgm:t>
        <a:bodyPr/>
        <a:lstStyle/>
        <a:p>
          <a:pPr>
            <a:defRPr cap="all"/>
          </a:pPr>
          <a:r>
            <a:rPr lang="en-US"/>
            <a:t>Solution Building Blocks</a:t>
          </a:r>
        </a:p>
      </dgm:t>
    </dgm:pt>
    <dgm:pt modelId="{6118BB87-4D72-4B8C-A6B2-AE9C098AC15F}" type="parTrans" cxnId="{612AC7BB-0548-455E-B38C-39BAF81B42ED}">
      <dgm:prSet/>
      <dgm:spPr/>
      <dgm:t>
        <a:bodyPr/>
        <a:lstStyle/>
        <a:p>
          <a:endParaRPr lang="en-US"/>
        </a:p>
      </dgm:t>
    </dgm:pt>
    <dgm:pt modelId="{EF296371-5FEF-4BDE-B7FC-FFCA96A47144}" type="sibTrans" cxnId="{612AC7BB-0548-455E-B38C-39BAF81B42ED}">
      <dgm:prSet/>
      <dgm:spPr/>
      <dgm:t>
        <a:bodyPr/>
        <a:lstStyle/>
        <a:p>
          <a:endParaRPr lang="en-US"/>
        </a:p>
      </dgm:t>
    </dgm:pt>
    <dgm:pt modelId="{ACDFEF92-941A-4E41-9FE4-F49CA4F2B64D}" type="pres">
      <dgm:prSet presAssocID="{DA32686D-9085-4018-859D-C0C6FEA45B12}" presName="root" presStyleCnt="0">
        <dgm:presLayoutVars>
          <dgm:dir/>
          <dgm:resizeHandles val="exact"/>
        </dgm:presLayoutVars>
      </dgm:prSet>
      <dgm:spPr/>
    </dgm:pt>
    <dgm:pt modelId="{681DC1BD-14E3-411A-ABF1-021EBE72FD02}" type="pres">
      <dgm:prSet presAssocID="{B51E1F30-AF0E-4F1A-AFBC-8C4CC47514FD}" presName="compNode" presStyleCnt="0"/>
      <dgm:spPr/>
    </dgm:pt>
    <dgm:pt modelId="{D10A2CAD-0DA0-4CF4-BF4F-2B7AC9C75562}" type="pres">
      <dgm:prSet presAssocID="{B51E1F30-AF0E-4F1A-AFBC-8C4CC47514FD}" presName="iconBgRect" presStyleLbl="bgShp" presStyleIdx="0" presStyleCnt="2"/>
      <dgm:spPr/>
    </dgm:pt>
    <dgm:pt modelId="{F2F905E1-AAA6-4FEC-98AF-B267FA22A042}" type="pres">
      <dgm:prSet presAssocID="{B51E1F30-AF0E-4F1A-AFBC-8C4CC47514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631383-BB14-495E-A0E9-EEB885FD637C}" type="pres">
      <dgm:prSet presAssocID="{B51E1F30-AF0E-4F1A-AFBC-8C4CC47514FD}" presName="spaceRect" presStyleCnt="0"/>
      <dgm:spPr/>
    </dgm:pt>
    <dgm:pt modelId="{CE723F23-7F2E-4EC0-A90C-54AB26FC08E6}" type="pres">
      <dgm:prSet presAssocID="{B51E1F30-AF0E-4F1A-AFBC-8C4CC47514FD}" presName="textRect" presStyleLbl="revTx" presStyleIdx="0" presStyleCnt="2">
        <dgm:presLayoutVars>
          <dgm:chMax val="1"/>
          <dgm:chPref val="1"/>
        </dgm:presLayoutVars>
      </dgm:prSet>
      <dgm:spPr/>
    </dgm:pt>
    <dgm:pt modelId="{2221511D-2E44-4D7E-B32B-97CA9AB69244}" type="pres">
      <dgm:prSet presAssocID="{BE2E98D9-0BBA-4007-B4EB-9D1E1927E4CA}" presName="sibTrans" presStyleCnt="0"/>
      <dgm:spPr/>
    </dgm:pt>
    <dgm:pt modelId="{2067F9A3-6656-4AD8-AF0E-E09B8FDC33F1}" type="pres">
      <dgm:prSet presAssocID="{6F9AD21D-0CE6-42E0-A861-A41F65CB4717}" presName="compNode" presStyleCnt="0"/>
      <dgm:spPr/>
    </dgm:pt>
    <dgm:pt modelId="{94E8DA96-F440-428A-A7E5-BEB8FFC7E92E}" type="pres">
      <dgm:prSet presAssocID="{6F9AD21D-0CE6-42E0-A861-A41F65CB4717}" presName="iconBgRect" presStyleLbl="bgShp" presStyleIdx="1" presStyleCnt="2"/>
      <dgm:spPr/>
    </dgm:pt>
    <dgm:pt modelId="{F477B6EB-28B2-4704-B9E3-9B422E73DE02}" type="pres">
      <dgm:prSet presAssocID="{6F9AD21D-0CE6-42E0-A861-A41F65CB47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5E39C05-F2E7-44F9-B2BE-C9BCC9A97751}" type="pres">
      <dgm:prSet presAssocID="{6F9AD21D-0CE6-42E0-A861-A41F65CB4717}" presName="spaceRect" presStyleCnt="0"/>
      <dgm:spPr/>
    </dgm:pt>
    <dgm:pt modelId="{66E06EC4-8E8B-450C-BFB0-5C887A3794F1}" type="pres">
      <dgm:prSet presAssocID="{6F9AD21D-0CE6-42E0-A861-A41F65CB47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67B650D-E0FD-4224-8DEE-17A122B6D1EE}" type="presOf" srcId="{6F9AD21D-0CE6-42E0-A861-A41F65CB4717}" destId="{66E06EC4-8E8B-450C-BFB0-5C887A3794F1}" srcOrd="0" destOrd="0" presId="urn:microsoft.com/office/officeart/2018/5/layout/IconCircleLabelList"/>
    <dgm:cxn modelId="{8E5DB461-AD28-4A18-AD38-373F55D51A1C}" type="presOf" srcId="{DA32686D-9085-4018-859D-C0C6FEA45B12}" destId="{ACDFEF92-941A-4E41-9FE4-F49CA4F2B64D}" srcOrd="0" destOrd="0" presId="urn:microsoft.com/office/officeart/2018/5/layout/IconCircleLabelList"/>
    <dgm:cxn modelId="{20A32E86-D078-4E36-A422-E6CC732D7893}" type="presOf" srcId="{B51E1F30-AF0E-4F1A-AFBC-8C4CC47514FD}" destId="{CE723F23-7F2E-4EC0-A90C-54AB26FC08E6}" srcOrd="0" destOrd="0" presId="urn:microsoft.com/office/officeart/2018/5/layout/IconCircleLabelList"/>
    <dgm:cxn modelId="{612AC7BB-0548-455E-B38C-39BAF81B42ED}" srcId="{DA32686D-9085-4018-859D-C0C6FEA45B12}" destId="{6F9AD21D-0CE6-42E0-A861-A41F65CB4717}" srcOrd="1" destOrd="0" parTransId="{6118BB87-4D72-4B8C-A6B2-AE9C098AC15F}" sibTransId="{EF296371-5FEF-4BDE-B7FC-FFCA96A47144}"/>
    <dgm:cxn modelId="{54423CF8-44D9-494A-8318-A175AAA14D94}" srcId="{DA32686D-9085-4018-859D-C0C6FEA45B12}" destId="{B51E1F30-AF0E-4F1A-AFBC-8C4CC47514FD}" srcOrd="0" destOrd="0" parTransId="{83C63F37-B107-4D4A-88AB-B9B91012F949}" sibTransId="{BE2E98D9-0BBA-4007-B4EB-9D1E1927E4CA}"/>
    <dgm:cxn modelId="{6113EACA-D1AE-49C6-9FDA-26AFA04150E0}" type="presParOf" srcId="{ACDFEF92-941A-4E41-9FE4-F49CA4F2B64D}" destId="{681DC1BD-14E3-411A-ABF1-021EBE72FD02}" srcOrd="0" destOrd="0" presId="urn:microsoft.com/office/officeart/2018/5/layout/IconCircleLabelList"/>
    <dgm:cxn modelId="{81A4AC9D-41CA-420F-A400-43D114D53869}" type="presParOf" srcId="{681DC1BD-14E3-411A-ABF1-021EBE72FD02}" destId="{D10A2CAD-0DA0-4CF4-BF4F-2B7AC9C75562}" srcOrd="0" destOrd="0" presId="urn:microsoft.com/office/officeart/2018/5/layout/IconCircleLabelList"/>
    <dgm:cxn modelId="{39C6B453-C8D0-4D6E-8A14-68588E5ADC6A}" type="presParOf" srcId="{681DC1BD-14E3-411A-ABF1-021EBE72FD02}" destId="{F2F905E1-AAA6-4FEC-98AF-B267FA22A042}" srcOrd="1" destOrd="0" presId="urn:microsoft.com/office/officeart/2018/5/layout/IconCircleLabelList"/>
    <dgm:cxn modelId="{F42177FB-DFF7-4D3B-B65F-C4AB35939058}" type="presParOf" srcId="{681DC1BD-14E3-411A-ABF1-021EBE72FD02}" destId="{2C631383-BB14-495E-A0E9-EEB885FD637C}" srcOrd="2" destOrd="0" presId="urn:microsoft.com/office/officeart/2018/5/layout/IconCircleLabelList"/>
    <dgm:cxn modelId="{764D013A-E36B-408A-B5F5-3951E40B161D}" type="presParOf" srcId="{681DC1BD-14E3-411A-ABF1-021EBE72FD02}" destId="{CE723F23-7F2E-4EC0-A90C-54AB26FC08E6}" srcOrd="3" destOrd="0" presId="urn:microsoft.com/office/officeart/2018/5/layout/IconCircleLabelList"/>
    <dgm:cxn modelId="{BD98BC00-4DBA-4D81-839A-38DCEDCADDA5}" type="presParOf" srcId="{ACDFEF92-941A-4E41-9FE4-F49CA4F2B64D}" destId="{2221511D-2E44-4D7E-B32B-97CA9AB69244}" srcOrd="1" destOrd="0" presId="urn:microsoft.com/office/officeart/2018/5/layout/IconCircleLabelList"/>
    <dgm:cxn modelId="{42673F58-38C6-46D5-958B-535F621469E3}" type="presParOf" srcId="{ACDFEF92-941A-4E41-9FE4-F49CA4F2B64D}" destId="{2067F9A3-6656-4AD8-AF0E-E09B8FDC33F1}" srcOrd="2" destOrd="0" presId="urn:microsoft.com/office/officeart/2018/5/layout/IconCircleLabelList"/>
    <dgm:cxn modelId="{32EF7572-FFFE-4DA7-AAB4-C6C34ABAEFA6}" type="presParOf" srcId="{2067F9A3-6656-4AD8-AF0E-E09B8FDC33F1}" destId="{94E8DA96-F440-428A-A7E5-BEB8FFC7E92E}" srcOrd="0" destOrd="0" presId="urn:microsoft.com/office/officeart/2018/5/layout/IconCircleLabelList"/>
    <dgm:cxn modelId="{206FD253-1C54-4518-80F3-BFFEBAF03DD8}" type="presParOf" srcId="{2067F9A3-6656-4AD8-AF0E-E09B8FDC33F1}" destId="{F477B6EB-28B2-4704-B9E3-9B422E73DE02}" srcOrd="1" destOrd="0" presId="urn:microsoft.com/office/officeart/2018/5/layout/IconCircleLabelList"/>
    <dgm:cxn modelId="{738F23B2-1935-4118-8DF4-2C3F4B701213}" type="presParOf" srcId="{2067F9A3-6656-4AD8-AF0E-E09B8FDC33F1}" destId="{15E39C05-F2E7-44F9-B2BE-C9BCC9A97751}" srcOrd="2" destOrd="0" presId="urn:microsoft.com/office/officeart/2018/5/layout/IconCircleLabelList"/>
    <dgm:cxn modelId="{B159D93A-2887-43B9-B87F-74D81C878256}" type="presParOf" srcId="{2067F9A3-6656-4AD8-AF0E-E09B8FDC33F1}" destId="{66E06EC4-8E8B-450C-BFB0-5C887A3794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B2538-1EC8-4759-A042-7902BF4A39B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1054D7-80E8-4440-8764-90CC38DA1675}">
      <dgm:prSet/>
      <dgm:spPr/>
      <dgm:t>
        <a:bodyPr/>
        <a:lstStyle/>
        <a:p>
          <a:r>
            <a:rPr lang="en-US"/>
            <a:t>B: Business</a:t>
          </a:r>
        </a:p>
      </dgm:t>
    </dgm:pt>
    <dgm:pt modelId="{75E94583-655E-4BF0-87BE-D9EE8B6FE799}" type="parTrans" cxnId="{6C2F9522-57FD-41A1-A116-14DE91891CD7}">
      <dgm:prSet/>
      <dgm:spPr/>
      <dgm:t>
        <a:bodyPr/>
        <a:lstStyle/>
        <a:p>
          <a:endParaRPr lang="en-US"/>
        </a:p>
      </dgm:t>
    </dgm:pt>
    <dgm:pt modelId="{CDCC324C-1B24-455A-9DF4-7DDB0C4E78E9}" type="sibTrans" cxnId="{6C2F9522-57FD-41A1-A116-14DE91891CD7}">
      <dgm:prSet/>
      <dgm:spPr/>
      <dgm:t>
        <a:bodyPr/>
        <a:lstStyle/>
        <a:p>
          <a:endParaRPr lang="en-US"/>
        </a:p>
      </dgm:t>
    </dgm:pt>
    <dgm:pt modelId="{284913B8-86D7-4C36-9F27-97D0EA8023B2}">
      <dgm:prSet/>
      <dgm:spPr/>
      <dgm:t>
        <a:bodyPr/>
        <a:lstStyle/>
        <a:p>
          <a:r>
            <a:rPr lang="en-US"/>
            <a:t>D: Data</a:t>
          </a:r>
        </a:p>
      </dgm:t>
    </dgm:pt>
    <dgm:pt modelId="{11D3DEB0-C81B-4211-B63E-AC905558BFEC}" type="parTrans" cxnId="{15962C4E-C9B7-480C-A71E-C5B555B26145}">
      <dgm:prSet/>
      <dgm:spPr/>
      <dgm:t>
        <a:bodyPr/>
        <a:lstStyle/>
        <a:p>
          <a:endParaRPr lang="en-US"/>
        </a:p>
      </dgm:t>
    </dgm:pt>
    <dgm:pt modelId="{DBBCA1AB-CC57-44C7-B044-2AD549C3FB8A}" type="sibTrans" cxnId="{15962C4E-C9B7-480C-A71E-C5B555B26145}">
      <dgm:prSet/>
      <dgm:spPr/>
      <dgm:t>
        <a:bodyPr/>
        <a:lstStyle/>
        <a:p>
          <a:endParaRPr lang="en-US"/>
        </a:p>
      </dgm:t>
    </dgm:pt>
    <dgm:pt modelId="{62A02F76-5FD1-46B1-B76F-0220CA59EC8F}">
      <dgm:prSet/>
      <dgm:spPr/>
      <dgm:t>
        <a:bodyPr/>
        <a:lstStyle/>
        <a:p>
          <a:r>
            <a:rPr lang="en-US"/>
            <a:t>A: Application</a:t>
          </a:r>
        </a:p>
      </dgm:t>
    </dgm:pt>
    <dgm:pt modelId="{239F333D-F8E0-4F24-B2FA-C699B142BF0F}" type="parTrans" cxnId="{5CC1D894-8F2B-4824-B484-F3677ED81B79}">
      <dgm:prSet/>
      <dgm:spPr/>
      <dgm:t>
        <a:bodyPr/>
        <a:lstStyle/>
        <a:p>
          <a:endParaRPr lang="en-US"/>
        </a:p>
      </dgm:t>
    </dgm:pt>
    <dgm:pt modelId="{6EEA8D53-0B51-4596-BA5E-DCC8F497058F}" type="sibTrans" cxnId="{5CC1D894-8F2B-4824-B484-F3677ED81B79}">
      <dgm:prSet/>
      <dgm:spPr/>
      <dgm:t>
        <a:bodyPr/>
        <a:lstStyle/>
        <a:p>
          <a:endParaRPr lang="en-US"/>
        </a:p>
      </dgm:t>
    </dgm:pt>
    <dgm:pt modelId="{06F0E180-D8CA-413D-860D-68FD44E83157}">
      <dgm:prSet/>
      <dgm:spPr/>
      <dgm:t>
        <a:bodyPr/>
        <a:lstStyle/>
        <a:p>
          <a:r>
            <a:rPr lang="en-US"/>
            <a:t>T: Technology</a:t>
          </a:r>
        </a:p>
      </dgm:t>
    </dgm:pt>
    <dgm:pt modelId="{24672EDE-3F46-4263-ABA6-5F713005DB3C}" type="parTrans" cxnId="{59E2B5E2-3070-4519-91BE-870FC52FCFED}">
      <dgm:prSet/>
      <dgm:spPr/>
      <dgm:t>
        <a:bodyPr/>
        <a:lstStyle/>
        <a:p>
          <a:endParaRPr lang="en-US"/>
        </a:p>
      </dgm:t>
    </dgm:pt>
    <dgm:pt modelId="{45623F05-3F63-4EA5-8112-5E4FDACCA61F}" type="sibTrans" cxnId="{59E2B5E2-3070-4519-91BE-870FC52FCFED}">
      <dgm:prSet/>
      <dgm:spPr/>
      <dgm:t>
        <a:bodyPr/>
        <a:lstStyle/>
        <a:p>
          <a:endParaRPr lang="en-US"/>
        </a:p>
      </dgm:t>
    </dgm:pt>
    <dgm:pt modelId="{3115BA9F-758F-49FF-B554-024665264143}" type="pres">
      <dgm:prSet presAssocID="{850B2538-1EC8-4759-A042-7902BF4A39B8}" presName="matrix" presStyleCnt="0">
        <dgm:presLayoutVars>
          <dgm:chMax val="1"/>
          <dgm:dir/>
          <dgm:resizeHandles val="exact"/>
        </dgm:presLayoutVars>
      </dgm:prSet>
      <dgm:spPr/>
    </dgm:pt>
    <dgm:pt modelId="{8341FAC6-C108-492A-9B9E-74BE278BC526}" type="pres">
      <dgm:prSet presAssocID="{850B2538-1EC8-4759-A042-7902BF4A39B8}" presName="diamond" presStyleLbl="bgShp" presStyleIdx="0" presStyleCnt="1"/>
      <dgm:spPr/>
    </dgm:pt>
    <dgm:pt modelId="{59CED899-5906-4A78-8126-514225EC66D6}" type="pres">
      <dgm:prSet presAssocID="{850B2538-1EC8-4759-A042-7902BF4A39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19C9D7-9C4F-4D9D-B239-542071AA57A3}" type="pres">
      <dgm:prSet presAssocID="{850B2538-1EC8-4759-A042-7902BF4A39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3A0769-F8E0-4094-9CF2-392900C292FF}" type="pres">
      <dgm:prSet presAssocID="{850B2538-1EC8-4759-A042-7902BF4A39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F82B052-9F4F-49F4-886A-1A516B922073}" type="pres">
      <dgm:prSet presAssocID="{850B2538-1EC8-4759-A042-7902BF4A39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07231A-6725-4DEC-A91B-B6E9DA3A6017}" type="presOf" srcId="{06F0E180-D8CA-413D-860D-68FD44E83157}" destId="{4F82B052-9F4F-49F4-886A-1A516B922073}" srcOrd="0" destOrd="0" presId="urn:microsoft.com/office/officeart/2005/8/layout/matrix3"/>
    <dgm:cxn modelId="{6C2F9522-57FD-41A1-A116-14DE91891CD7}" srcId="{850B2538-1EC8-4759-A042-7902BF4A39B8}" destId="{F51054D7-80E8-4440-8764-90CC38DA1675}" srcOrd="0" destOrd="0" parTransId="{75E94583-655E-4BF0-87BE-D9EE8B6FE799}" sibTransId="{CDCC324C-1B24-455A-9DF4-7DDB0C4E78E9}"/>
    <dgm:cxn modelId="{15962C4E-C9B7-480C-A71E-C5B555B26145}" srcId="{850B2538-1EC8-4759-A042-7902BF4A39B8}" destId="{284913B8-86D7-4C36-9F27-97D0EA8023B2}" srcOrd="1" destOrd="0" parTransId="{11D3DEB0-C81B-4211-B63E-AC905558BFEC}" sibTransId="{DBBCA1AB-CC57-44C7-B044-2AD549C3FB8A}"/>
    <dgm:cxn modelId="{06162A8D-09EA-401F-BFD1-C10429D4743A}" type="presOf" srcId="{850B2538-1EC8-4759-A042-7902BF4A39B8}" destId="{3115BA9F-758F-49FF-B554-024665264143}" srcOrd="0" destOrd="0" presId="urn:microsoft.com/office/officeart/2005/8/layout/matrix3"/>
    <dgm:cxn modelId="{5CC1D894-8F2B-4824-B484-F3677ED81B79}" srcId="{850B2538-1EC8-4759-A042-7902BF4A39B8}" destId="{62A02F76-5FD1-46B1-B76F-0220CA59EC8F}" srcOrd="2" destOrd="0" parTransId="{239F333D-F8E0-4F24-B2FA-C699B142BF0F}" sibTransId="{6EEA8D53-0B51-4596-BA5E-DCC8F497058F}"/>
    <dgm:cxn modelId="{7A196F99-F9EA-4487-BB15-3FB6BEE6861F}" type="presOf" srcId="{284913B8-86D7-4C36-9F27-97D0EA8023B2}" destId="{7A19C9D7-9C4F-4D9D-B239-542071AA57A3}" srcOrd="0" destOrd="0" presId="urn:microsoft.com/office/officeart/2005/8/layout/matrix3"/>
    <dgm:cxn modelId="{59E2B5E2-3070-4519-91BE-870FC52FCFED}" srcId="{850B2538-1EC8-4759-A042-7902BF4A39B8}" destId="{06F0E180-D8CA-413D-860D-68FD44E83157}" srcOrd="3" destOrd="0" parTransId="{24672EDE-3F46-4263-ABA6-5F713005DB3C}" sibTransId="{45623F05-3F63-4EA5-8112-5E4FDACCA61F}"/>
    <dgm:cxn modelId="{4729CBE7-ED94-47A2-A433-848508FF3FE8}" type="presOf" srcId="{F51054D7-80E8-4440-8764-90CC38DA1675}" destId="{59CED899-5906-4A78-8126-514225EC66D6}" srcOrd="0" destOrd="0" presId="urn:microsoft.com/office/officeart/2005/8/layout/matrix3"/>
    <dgm:cxn modelId="{5265E6F0-BA6F-4C16-A276-B24C66515E1B}" type="presOf" srcId="{62A02F76-5FD1-46B1-B76F-0220CA59EC8F}" destId="{813A0769-F8E0-4094-9CF2-392900C292FF}" srcOrd="0" destOrd="0" presId="urn:microsoft.com/office/officeart/2005/8/layout/matrix3"/>
    <dgm:cxn modelId="{6EE61BB7-5FF9-4E3F-840D-8F98FD1046B8}" type="presParOf" srcId="{3115BA9F-758F-49FF-B554-024665264143}" destId="{8341FAC6-C108-492A-9B9E-74BE278BC526}" srcOrd="0" destOrd="0" presId="urn:microsoft.com/office/officeart/2005/8/layout/matrix3"/>
    <dgm:cxn modelId="{01B5162C-C263-400F-B86F-56EE1F8617FC}" type="presParOf" srcId="{3115BA9F-758F-49FF-B554-024665264143}" destId="{59CED899-5906-4A78-8126-514225EC66D6}" srcOrd="1" destOrd="0" presId="urn:microsoft.com/office/officeart/2005/8/layout/matrix3"/>
    <dgm:cxn modelId="{F5FD7A8C-4C82-4D59-A27A-A810725E11BC}" type="presParOf" srcId="{3115BA9F-758F-49FF-B554-024665264143}" destId="{7A19C9D7-9C4F-4D9D-B239-542071AA57A3}" srcOrd="2" destOrd="0" presId="urn:microsoft.com/office/officeart/2005/8/layout/matrix3"/>
    <dgm:cxn modelId="{01AEDD80-E78B-4168-8648-87FBE08E50E0}" type="presParOf" srcId="{3115BA9F-758F-49FF-B554-024665264143}" destId="{813A0769-F8E0-4094-9CF2-392900C292FF}" srcOrd="3" destOrd="0" presId="urn:microsoft.com/office/officeart/2005/8/layout/matrix3"/>
    <dgm:cxn modelId="{2B7B82E0-B690-4E48-8037-94E44A59D681}" type="presParOf" srcId="{3115BA9F-758F-49FF-B554-024665264143}" destId="{4F82B052-9F4F-49F4-886A-1A516B9220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A2CAD-0DA0-4CF4-BF4F-2B7AC9C75562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905E1-AAA6-4FEC-98AF-B267FA22A04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23F23-7F2E-4EC0-A90C-54AB26FC08E6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Architecture Building Blocks</a:t>
          </a:r>
        </a:p>
      </dsp:txBody>
      <dsp:txXfrm>
        <a:off x="1342800" y="3255669"/>
        <a:ext cx="3600000" cy="720000"/>
      </dsp:txXfrm>
    </dsp:sp>
    <dsp:sp modelId="{94E8DA96-F440-428A-A7E5-BEB8FFC7E92E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7B6EB-28B2-4704-B9E3-9B422E73DE02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06EC4-8E8B-450C-BFB0-5C887A3794F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Solution Building Blocks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1FAC6-C108-492A-9B9E-74BE278BC526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ED899-5906-4A78-8126-514225EC66D6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B: Business</a:t>
          </a:r>
        </a:p>
      </dsp:txBody>
      <dsp:txXfrm>
        <a:off x="1007221" y="627745"/>
        <a:ext cx="1937228" cy="1937228"/>
      </dsp:txXfrm>
    </dsp:sp>
    <dsp:sp modelId="{7A19C9D7-9C4F-4D9D-B239-542071AA57A3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D: Data</a:t>
          </a:r>
        </a:p>
      </dsp:txBody>
      <dsp:txXfrm>
        <a:off x="3319190" y="627745"/>
        <a:ext cx="1937228" cy="1937228"/>
      </dsp:txXfrm>
    </dsp:sp>
    <dsp:sp modelId="{813A0769-F8E0-4094-9CF2-392900C292FF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A: Application</a:t>
          </a:r>
        </a:p>
      </dsp:txBody>
      <dsp:txXfrm>
        <a:off x="1007221" y="2939714"/>
        <a:ext cx="1937228" cy="1937228"/>
      </dsp:txXfrm>
    </dsp:sp>
    <dsp:sp modelId="{4F82B052-9F4F-49F4-886A-1A516B922073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T: Technology</a:t>
          </a:r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67935-221E-4205-BD37-9842482AC54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A5A87-A1E3-4EF7-AA99-FD08636D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k.optum.com/analytics?Report=126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23A84-F5A6-4A95-B341-EE82D3F52C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8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70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as of Sept 17, 2020, Credit: Phil Coppock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were identified using the following data sources and method: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104 CBAs from 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ASK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Enterprise Software PADU list from the Tech360 PLM Dashboard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(removing </a:t>
            </a:r>
            <a:r>
              <a:rPr lang="en-US" sz="1200" b="0" i="1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nacceptable java, ruby, and visual studio hits in order to focus on more enterprise assets)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Cross-reference of these based on CBA Name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Filtering on Unacceptable tech entries to determine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apps and PADU-U Tech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Updated PADU-TBD where possible and filtered for PADU-U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Removed any entries with 0 servers associated to tech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Determined unique Apps and 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18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as of Sept 17, 2020, Credit: Phil Coppock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67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0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Captured Dec 11,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F01560-87C0-4F5C-A8D4-49B8CF15AF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51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51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techlandscape-visualization.optum.com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4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techlandscape-visualization.optum.com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48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642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9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1AA27-3892-4360-B986-D6B124C223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78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22F8-5F48-4E82-806B-B853BF0D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FA51E-6D13-4FCC-B85B-2333DFDE1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E4D-C0CA-44AF-B53D-8991F491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31FA-0C58-4443-8AA5-637F00D5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2B5F-4D42-42B6-8AC3-D79343BF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0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A5AA-CD06-4DD5-BCDD-79D098F5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A2DFB-1FF0-44E1-B152-423F7C493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19E7-9EC7-4DFB-A03A-5DCA49DA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CAA1-AF78-482C-B539-6A1824D4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C33E-B4BA-4546-B621-608BF4FA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AF146-6655-456A-93F2-B48413F8D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91B3-EBA4-412B-9F91-0DA57CF5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7E86-2D4D-4820-BF93-297FC36E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45FE-EB14-4B73-BB1C-76E6DEC6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42AC-82A3-4B79-BF30-D29AB92B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Life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barthol\Desktop\Charlotte Work\Tools\PPT\Empower\2019 PPT cover images\zion-16x9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33"/>
            <a:ext cx="12192000" cy="68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 userDrawn="1"/>
        </p:nvSpPr>
        <p:spPr bwMode="gray">
          <a:xfrm>
            <a:off x="0" y="-233"/>
            <a:ext cx="11008425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6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0"/>
            <a:ext cx="7440386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Insightful Presentation Title in Title Case </a:t>
            </a:r>
            <a:br>
              <a:rPr lang="en-US"/>
            </a:br>
            <a:r>
              <a:rPr lang="en-US"/>
              <a:t>(max. 3 lines)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0"/>
            <a:ext cx="7440386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Date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0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30" name="MIO_LOGOPLACEHOLDER#LowerLeftMediumWide" hidden="1"/>
          <p:cNvSpPr/>
          <p:nvPr/>
        </p:nvSpPr>
        <p:spPr>
          <a:xfrm>
            <a:off x="583916" y="5841607"/>
            <a:ext cx="584484" cy="63269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2" name="Rectangle 11" hidden="1"/>
          <p:cNvSpPr/>
          <p:nvPr>
            <p:custDataLst>
              <p:tags r:id="rId1"/>
            </p:custDataLst>
          </p:nvPr>
        </p:nvSpPr>
        <p:spPr>
          <a:xfrm>
            <a:off x="426027" y="5744066"/>
            <a:ext cx="3241964" cy="935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4" name="Rectangle 13" hidden="1"/>
          <p:cNvSpPr/>
          <p:nvPr>
            <p:custDataLst>
              <p:tags r:id="rId2"/>
            </p:custDataLst>
          </p:nvPr>
        </p:nvSpPr>
        <p:spPr>
          <a:xfrm>
            <a:off x="457200" y="415636"/>
            <a:ext cx="7658100" cy="5299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6" name="Picture 2" descr="C:\Users\cbarthol\Desktop\Charlotte Work\Tools\PPT\Empower\Logo EMFs\OPTUM_®_4c.emf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6" y="5843363"/>
            <a:ext cx="2092117" cy="63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7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Bullets/content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Rectangle 8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0" name="Rectangle 9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1" name="Rectangle 10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2" name="Rectangle 11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A4886B7-26B1-4F85-8462-29E9EF26536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8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Left"/>
          <p:cNvSpPr>
            <a:spLocks noGrp="1"/>
          </p:cNvSpPr>
          <p:nvPr>
            <p:ph sz="half" idx="1" hasCustomPrompt="1"/>
          </p:nvPr>
        </p:nvSpPr>
        <p:spPr>
          <a:xfrm>
            <a:off x="495300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Right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Rectangle 9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1" name="Rectangle 10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2" name="Rectangle 1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3" name="Rectangle 12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7A37B0-6620-411F-B9F6-135A1B4AE0E7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2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7" name="Rectangle 6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8" name="Rectangle 7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9" name="Rectangle 8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0" name="Rectangle 9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DD12-C0B7-4EB7-BE19-20A981B87DF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9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8" name="Rectangle 7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9" name="Rectangle 8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1" name="Rectangle 10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E56CE5-DA97-4927-BDBD-BB321CB1A6C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0" name="Hea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6" y="1828798"/>
            <a:ext cx="2194560" cy="663575"/>
          </a:xfrm>
          <a:solidFill>
            <a:srgbClr val="A22B38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9" name="Hea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8"/>
            <a:ext cx="2194560" cy="663575"/>
          </a:xfrm>
          <a:solidFill>
            <a:schemeClr val="accent1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3" name="Text 3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4" y="2492372"/>
            <a:ext cx="219456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8" name="Hea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4" y="1828798"/>
            <a:ext cx="2194560" cy="663575"/>
          </a:xfrm>
          <a:solidFill>
            <a:schemeClr val="accent4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2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7" name="Hea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8"/>
            <a:ext cx="2194560" cy="663575"/>
          </a:xfrm>
          <a:solidFill>
            <a:schemeClr val="accent2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8" name="Hea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2194560" cy="663575"/>
          </a:xfrm>
          <a:solidFill>
            <a:schemeClr val="tx2"/>
          </a:solidFill>
        </p:spPr>
        <p:txBody>
          <a:bodyPr lIns="137160" tIns="45720" rIns="137160" b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17" name="Rectangle 16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8" name="Rectangle 17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9" name="Rectangle 18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20" name="Rectangle 19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70500ED-450C-4812-8F83-812B349AAA8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78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9" name="Hea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798"/>
            <a:ext cx="2743200" cy="663575"/>
          </a:xfrm>
          <a:solidFill>
            <a:schemeClr val="accent1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3" name="Text 3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2" y="2492372"/>
            <a:ext cx="27432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8" name="Hea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2" y="1828798"/>
            <a:ext cx="2743200" cy="663575"/>
          </a:xfrm>
          <a:solidFill>
            <a:schemeClr val="accent4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2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7" name="Hea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798"/>
            <a:ext cx="2743200" cy="663575"/>
          </a:xfrm>
          <a:solidFill>
            <a:schemeClr val="accent2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8" name="Hea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2743200" cy="663575"/>
          </a:xfrm>
          <a:solidFill>
            <a:schemeClr val="tx2"/>
          </a:solidFill>
        </p:spPr>
        <p:txBody>
          <a:bodyPr lIns="137160" tIns="45720" rIns="137160" b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15" name="Rectangle 14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6" name="Rectangle 15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7" name="Rectangle 1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8" name="Rectangle 17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A330414-8BC4-47E7-ADAF-BC3527C0851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74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8" name="Hea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7"/>
            <a:ext cx="3657600" cy="663575"/>
          </a:xfrm>
          <a:solidFill>
            <a:schemeClr val="accent4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2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7" name="Hea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7"/>
            <a:ext cx="3657600" cy="663575"/>
          </a:xfrm>
          <a:solidFill>
            <a:schemeClr val="accent2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8" name="Hea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7"/>
            <a:ext cx="3657600" cy="663575"/>
          </a:xfrm>
          <a:solidFill>
            <a:schemeClr val="tx2"/>
          </a:solidFill>
        </p:spPr>
        <p:txBody>
          <a:bodyPr lIns="137160" tIns="45720" rIns="137160" b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4" name="Rectangle 13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5" name="Rectangle 1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6" name="Rectangle 15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320176C1-58B4-4BE5-A82F-114BD71DC6F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3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7C6A-FFED-41B2-836B-A196C8A2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1EF6-7962-4C28-9F5B-6574AEB2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0C23-DDDA-4F74-BBAD-C91E436D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ACAFD-28F2-466A-9B1F-B933D3E4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8D45-389B-4BB6-8688-4ADB7A48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2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R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28" name="Header R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7"/>
            <a:ext cx="5486400" cy="663575"/>
          </a:xfrm>
          <a:solidFill>
            <a:schemeClr val="accent2"/>
          </a:solidFill>
        </p:spPr>
        <p:txBody>
          <a:bodyPr lIns="137160" tIns="45720" rIns="137160" bIns="4572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L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rgbClr val="EAEAEA"/>
          </a:solidFill>
        </p:spPr>
        <p:txBody>
          <a:bodyPr lIns="137160" tIns="91440" rIns="137160" bIns="9144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8" name="Header L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0"/>
            <a:ext cx="5486400" cy="663575"/>
          </a:xfrm>
          <a:solidFill>
            <a:schemeClr val="tx2"/>
          </a:solidFill>
        </p:spPr>
        <p:txBody>
          <a:bodyPr lIns="137160" tIns="45720" rIns="137160" bIns="4572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11" name="Rectangle 10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2" name="Rectangle 11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3" name="Rectangle 1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4" name="Rectangle 13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EEDF620-679B-4769-9C5B-B18E80351BA7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1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57" y="5133905"/>
            <a:ext cx="10178143" cy="768096"/>
          </a:xfrm>
        </p:spPr>
        <p:txBody>
          <a:bodyPr lIns="137160" tIns="91440" rIns="137160" bIns="91440"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</a:t>
            </a:r>
            <a:r>
              <a:rPr lang="en-US" dirty="0" err="1"/>
              <a:t>pt</a:t>
            </a:r>
            <a:r>
              <a:rPr lang="en-US" dirty="0"/>
              <a:t>, hit return then Tab to get to level 2 – 14 </a:t>
            </a:r>
            <a:r>
              <a:rPr lang="en-US" dirty="0" err="1"/>
              <a:t>pt</a:t>
            </a:r>
            <a:r>
              <a:rPr lang="en-US" dirty="0"/>
              <a:t>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Hea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0" y="5143150"/>
            <a:ext cx="1050471" cy="768096"/>
          </a:xfrm>
          <a:solidFill>
            <a:srgbClr val="A22B38"/>
          </a:solidFill>
        </p:spPr>
        <p:txBody>
          <a:bodyPr lIns="137160" tIns="45720" rIns="137160" bIns="45720" anchor="ctr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 dirty="0"/>
              <a:t>[Delete this text  and place icon here]</a:t>
            </a:r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29" y="4315792"/>
            <a:ext cx="10178143" cy="768096"/>
          </a:xfrm>
        </p:spPr>
        <p:txBody>
          <a:bodyPr lIns="137160" tIns="91440" rIns="137160" bIns="91440"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</a:t>
            </a:r>
            <a:r>
              <a:rPr lang="en-US" dirty="0" err="1"/>
              <a:t>pt</a:t>
            </a:r>
            <a:r>
              <a:rPr lang="en-US" dirty="0"/>
              <a:t>, hit return then Tab to get to level 2 – 14 </a:t>
            </a:r>
            <a:r>
              <a:rPr lang="en-US" dirty="0" err="1"/>
              <a:t>pt</a:t>
            </a:r>
            <a:r>
              <a:rPr lang="en-US" dirty="0"/>
              <a:t>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322728"/>
            <a:ext cx="1050471" cy="768096"/>
          </a:xfrm>
          <a:solidFill>
            <a:schemeClr val="accent1"/>
          </a:solidFill>
        </p:spPr>
        <p:txBody>
          <a:bodyPr lIns="137160" tIns="45720" rIns="137160" bIns="45720" anchor="ctr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 dirty="0"/>
              <a:t>[Delete this text  and place icon here]</a:t>
            </a:r>
          </a:p>
        </p:txBody>
      </p:sp>
      <p:sp>
        <p:nvSpPr>
          <p:cNvPr id="26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57" y="3497680"/>
            <a:ext cx="10178143" cy="768096"/>
          </a:xfrm>
        </p:spPr>
        <p:txBody>
          <a:bodyPr lIns="137160" tIns="91440" rIns="137160" bIns="91440"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</a:t>
            </a:r>
            <a:r>
              <a:rPr lang="en-US" dirty="0" err="1"/>
              <a:t>pt</a:t>
            </a:r>
            <a:r>
              <a:rPr lang="en-US" dirty="0"/>
              <a:t>, hit return then Tab to get to level 2 – 14 </a:t>
            </a:r>
            <a:r>
              <a:rPr lang="en-US" dirty="0" err="1"/>
              <a:t>pt</a:t>
            </a:r>
            <a:r>
              <a:rPr lang="en-US" dirty="0"/>
              <a:t>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Hea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502304"/>
            <a:ext cx="1050471" cy="768096"/>
          </a:xfrm>
          <a:solidFill>
            <a:schemeClr val="accent4"/>
          </a:solidFill>
        </p:spPr>
        <p:txBody>
          <a:bodyPr lIns="137160" tIns="45720" rIns="137160" bIns="45720" anchor="ctr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 dirty="0"/>
              <a:t>[Delete this text  and place icon here]</a:t>
            </a:r>
          </a:p>
        </p:txBody>
      </p:sp>
      <p:sp>
        <p:nvSpPr>
          <p:cNvPr id="2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57" y="2679568"/>
            <a:ext cx="10178143" cy="768096"/>
          </a:xfrm>
        </p:spPr>
        <p:txBody>
          <a:bodyPr lIns="137160" tIns="91440" rIns="137160" bIns="91440"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</a:t>
            </a:r>
            <a:r>
              <a:rPr lang="en-US" dirty="0" err="1"/>
              <a:t>pt</a:t>
            </a:r>
            <a:r>
              <a:rPr lang="en-US" dirty="0"/>
              <a:t>, hit return then Tab to get to level 2 – 14 </a:t>
            </a:r>
            <a:r>
              <a:rPr lang="en-US" dirty="0" err="1"/>
              <a:t>pt</a:t>
            </a:r>
            <a:r>
              <a:rPr lang="en-US" dirty="0"/>
              <a:t>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Hea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681880"/>
            <a:ext cx="1050471" cy="768096"/>
          </a:xfrm>
          <a:solidFill>
            <a:schemeClr val="accent2"/>
          </a:solidFill>
        </p:spPr>
        <p:txBody>
          <a:bodyPr lIns="137160" tIns="45720" rIns="137160" bIns="45720" anchor="ctr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 dirty="0"/>
              <a:t>[Delete this text  and place icon here]</a:t>
            </a:r>
          </a:p>
        </p:txBody>
      </p:sp>
      <p:sp>
        <p:nvSpPr>
          <p:cNvPr id="9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29" y="1861456"/>
            <a:ext cx="10178143" cy="768096"/>
          </a:xfrm>
        </p:spPr>
        <p:txBody>
          <a:bodyPr lIns="137160" tIns="91440" rIns="137160" bIns="91440"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Hea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050471" cy="768096"/>
          </a:xfrm>
          <a:solidFill>
            <a:schemeClr val="tx2"/>
          </a:solidFill>
        </p:spPr>
        <p:txBody>
          <a:bodyPr lIns="137160" tIns="45720" rIns="137160" bIns="45720" anchor="ctr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</a:pPr>
            <a:r>
              <a:rPr lang="en-US" dirty="0"/>
              <a:t>[Delete this text  and place icon here]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18282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18" name="Rectangle 17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9" name="Rectangle 18" hidden="1"/>
          <p:cNvSpPr/>
          <p:nvPr userDrawn="1">
            <p:custDataLst>
              <p:tags r:id="rId2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20" name="Rectangle 1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21" name="Rectangle 20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7"/>
            <a:ext cx="6648450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DF5F5DC-57E1-49EA-8A50-93674A21819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11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aker name"/>
          <p:cNvSpPr>
            <a:spLocks noGrp="1"/>
          </p:cNvSpPr>
          <p:nvPr>
            <p:ph type="title" hasCustomPrompt="1"/>
          </p:nvPr>
        </p:nvSpPr>
        <p:spPr bwMode="gray">
          <a:xfrm>
            <a:off x="514349" y="3904343"/>
            <a:ext cx="7178221" cy="482887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Speaker title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403068"/>
            <a:ext cx="7178221" cy="484632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hone/email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48" y="5003288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Tel: 123-456-7890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35" name="MIO_LOGOPLACEHOLDER#LowerLeftMediumWide" hidden="1"/>
          <p:cNvSpPr/>
          <p:nvPr userDrawn="1"/>
        </p:nvSpPr>
        <p:spPr>
          <a:xfrm>
            <a:off x="392112" y="6174567"/>
            <a:ext cx="1890821" cy="43578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7" name="Thank you or main 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348" y="638629"/>
            <a:ext cx="7178040" cy="2559019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closing language</a:t>
            </a:r>
          </a:p>
        </p:txBody>
      </p:sp>
      <p:sp>
        <p:nvSpPr>
          <p:cNvPr id="26" name="Rectangle 25" hidden="1"/>
          <p:cNvSpPr/>
          <p:nvPr userDrawn="1">
            <p:custDataLst>
              <p:tags r:id="rId1"/>
            </p:custDataLst>
          </p:nvPr>
        </p:nvSpPr>
        <p:spPr>
          <a:xfrm>
            <a:off x="304800" y="6084051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28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14348" y="3177964"/>
            <a:ext cx="7178040" cy="46491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subhead if needed</a:t>
            </a:r>
          </a:p>
        </p:txBody>
      </p:sp>
      <p:pic>
        <p:nvPicPr>
          <p:cNvPr id="15" name="Picture 2" descr="C:\Users\cbarthol\Desktop\Charlotte Work\Tools\PPT\Empower\Logo EMFs\OPTUM_®_4c.emf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6" y="5843363"/>
            <a:ext cx="2092117" cy="63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72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354139"/>
            <a:ext cx="11201400" cy="4792663"/>
          </a:xfrm>
        </p:spPr>
        <p:txBody>
          <a:bodyPr/>
          <a:lstStyle>
            <a:lvl2pPr marL="171338" indent="-171338">
              <a:defRPr/>
            </a:lvl2pPr>
            <a:lvl3pPr marL="402961" indent="-164992">
              <a:defRPr/>
            </a:lvl3pPr>
            <a:lvl4pPr marL="628239" indent="-171338">
              <a:defRPr/>
            </a:lvl4pPr>
            <a:lvl5pPr marL="913801" indent="-22686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74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94" y="1354140"/>
            <a:ext cx="11195817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533"/>
              </a:spcAft>
              <a:defRPr/>
            </a:lvl4pPr>
            <a:lvl5pPr>
              <a:spcBef>
                <a:spcPts val="0"/>
              </a:spcBef>
              <a:spcAft>
                <a:spcPts val="533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1162755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18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L"/>
          <p:cNvSpPr>
            <a:spLocks noGrp="1"/>
          </p:cNvSpPr>
          <p:nvPr>
            <p:ph sz="half" idx="1" hasCustomPrompt="1"/>
          </p:nvPr>
        </p:nvSpPr>
        <p:spPr>
          <a:xfrm>
            <a:off x="495301" y="1825625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R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ubtitle L"/>
          <p:cNvSpPr>
            <a:spLocks noGrp="1"/>
          </p:cNvSpPr>
          <p:nvPr>
            <p:ph type="body" idx="13" hasCustomPrompt="1"/>
          </p:nvPr>
        </p:nvSpPr>
        <p:spPr>
          <a:xfrm>
            <a:off x="495301" y="1118283"/>
            <a:ext cx="5502275" cy="492125"/>
          </a:xfrm>
        </p:spPr>
        <p:txBody>
          <a:bodyPr anchor="t"/>
          <a:lstStyle>
            <a:lvl1pPr marL="0" indent="0">
              <a:buNone/>
              <a:defRPr sz="26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Short subhead</a:t>
            </a:r>
          </a:p>
        </p:txBody>
      </p:sp>
      <p:sp>
        <p:nvSpPr>
          <p:cNvPr id="10" name="Subtitle R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83"/>
            <a:ext cx="5638800" cy="492125"/>
          </a:xfrm>
        </p:spPr>
        <p:txBody>
          <a:bodyPr anchor="t"/>
          <a:lstStyle>
            <a:lvl1pPr marL="0" indent="0">
              <a:buNone/>
              <a:defRPr sz="2600" b="0">
                <a:solidFill>
                  <a:schemeClr val="accent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Short subhead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Type insightful headline in sentence case | One line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>
          <a:xfrm>
            <a:off x="457200" y="1143000"/>
            <a:ext cx="11353800" cy="4849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err="1"/>
          </a:p>
        </p:txBody>
      </p:sp>
      <p:sp>
        <p:nvSpPr>
          <p:cNvPr id="13" name="Rectangle 12" hidden="1"/>
          <p:cNvSpPr/>
          <p:nvPr userDrawn="1">
            <p:custDataLst>
              <p:tags r:id="rId2"/>
            </p:custDataLst>
          </p:nvPr>
        </p:nvSpPr>
        <p:spPr>
          <a:xfrm>
            <a:off x="304800" y="6084053"/>
            <a:ext cx="2214664" cy="617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err="1"/>
          </a:p>
        </p:txBody>
      </p:sp>
      <p:sp>
        <p:nvSpPr>
          <p:cNvPr id="14" name="Rectangle 13" hidden="1"/>
          <p:cNvSpPr/>
          <p:nvPr userDrawn="1">
            <p:custDataLst>
              <p:tags r:id="rId3"/>
            </p:custDataLst>
          </p:nvPr>
        </p:nvSpPr>
        <p:spPr>
          <a:xfrm>
            <a:off x="2" y="1"/>
            <a:ext cx="12191999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err="1"/>
          </a:p>
        </p:txBody>
      </p:sp>
      <p:sp>
        <p:nvSpPr>
          <p:cNvPr id="15" name="Rectangle 14" hidden="1"/>
          <p:cNvSpPr/>
          <p:nvPr userDrawn="1">
            <p:custDataLst>
              <p:tags r:id="rId4"/>
            </p:custDataLst>
          </p:nvPr>
        </p:nvSpPr>
        <p:spPr>
          <a:xfrm>
            <a:off x="5229225" y="6392988"/>
            <a:ext cx="6648451" cy="5107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err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67D776-C359-44AB-BE9A-49727ED657EB}" type="datetime1">
              <a:rPr lang="en-US" smtClean="0"/>
              <a:t>5/9/2022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1F1369-4AEB-4520-96C0-9F7888618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8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0" cy="492125"/>
          </a:xfrm>
        </p:spPr>
        <p:txBody>
          <a:bodyPr/>
          <a:lstStyle>
            <a:lvl1pPr>
              <a:defRPr sz="2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4981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EC52-C901-425B-AD5C-23C3684F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20154-1B15-4F13-95E0-252CEB95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9F0F-D697-400A-8FDB-29942090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86F7-7D67-4D6F-AC48-77C28B60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60BA-8A92-41E6-8764-1ED7171C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4AA6-F161-4972-9329-968C8E97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AFD6-C60A-406E-9999-AB1B1741E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D637D-84C3-4876-BBB9-D40F0635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BECC-3C0B-45C3-A81F-3661F9F7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57EC-3C98-4220-AFFE-F9D2E6C0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0B9A6-6E28-482D-BEC0-2E3B65C8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0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E915-8626-4BB4-BD40-EB86611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0846E-CF2C-47C2-8D19-9C08E848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FD2E1-2E1E-4149-8FC3-393EA6A6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27EEA-84EC-458B-8A98-8A033C1E1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D5B82-FEAD-4E66-9C33-028541563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E14C3-3486-415B-9AAB-1DEB087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6ACCD-C8FB-4604-B288-CF24C60A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88648-CB30-4486-8D20-D5418FB7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4846-59E4-4CDB-9BFB-6EFF9ECF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DC8BE-3F67-4E68-B65A-AD7F1C26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89630-8AB3-45C3-A7F3-EE2178B1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F224B-6FF1-4A12-B010-22BB3BC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2AEB8-6BDF-48A7-8E68-816C0FDF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30C38-359E-409F-A64A-758942B3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A932-18E3-40CE-B321-545C0823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2F46-177F-4F37-B6CA-6DA42522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5B83-E20A-471B-905E-93FB11F8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014F-4DC0-4C2D-8572-152C53C2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4627-9495-459D-9445-865AF062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8349F-FC60-44AF-9694-978149E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F480A-E796-4A15-A82D-48D4B095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1F4B-4DC1-4F95-AE42-4FEDFB96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2CB73-04AB-447F-A6A6-43D63F8C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01F2E-1031-4655-8E15-26468F2A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79696-91F8-462D-92C4-3FBFF68D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07EA-FDB1-47E5-9DC6-FEF2222A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5C9A5-9D0D-48DA-81E5-9747C2DC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FFA06-7CE8-470D-9E92-61A72F1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225E-B8ED-4C2D-A90B-383D780A3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DCB1-DAAC-4416-9D9C-CB580762F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849A2-AF67-4C0D-AE48-9FFF530BCA7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5593-C880-4DF1-A344-E35FA740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B821-C2C7-404D-A40A-FBB6E8E63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2A7D-6C9C-4812-B9F4-0A10E71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495300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19100" y="703912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1C0BFA25-181E-4463-ABC4-6F794643840D}" type="datetime1">
              <a:rPr lang="en-US" smtClean="0"/>
              <a:t>5/9/2022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69FDF-A621-430B-ADCC-6492A766DF3E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IO_LOGOPLACEHOLDER#LowerLeftSmallWide" hidden="1"/>
          <p:cNvSpPr/>
          <p:nvPr/>
        </p:nvSpPr>
        <p:spPr>
          <a:xfrm>
            <a:off x="392112" y="6174567"/>
            <a:ext cx="1890821" cy="4357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8" name="empower - DO NOT DELETE!!!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8C8B57B-BCDA-4101-B4DD-87F49D6D3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5408" y="6448111"/>
            <a:ext cx="539496" cy="2308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4"/>
                </a:solidFill>
              </a:defRPr>
            </a:lvl1pPr>
          </a:lstStyle>
          <a:p>
            <a:fld id="{901F1369-4AEB-4520-96C0-9F78886180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5" hidden="1"/>
          <p:cNvSpPr txBox="1"/>
          <p:nvPr>
            <p:custDataLst>
              <p:tags r:id="rId18"/>
            </p:custDataLst>
          </p:nvPr>
        </p:nvSpPr>
        <p:spPr>
          <a:xfrm rot="20625550">
            <a:off x="1934612" y="2925786"/>
            <a:ext cx="8322776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Aft>
                <a:spcPts val="400"/>
              </a:spcAft>
            </a:pPr>
            <a:endParaRPr lang="en-US" sz="6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Optum#LowerLeftSmallWide" descr="C:\Users\cbarthol\Desktop\Charlotte Work\Tools\PPT\Empower\Logo EMFs\OPTUM_®_4c.emf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6171438"/>
            <a:ext cx="1455386" cy="4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414340"/>
            <a:ext cx="8178408" cy="3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>
                <a:solidFill>
                  <a:schemeClr val="accent4"/>
                </a:solidFill>
              </a:defRPr>
            </a:lvl1pPr>
          </a:lstStyle>
          <a:p>
            <a:pPr algn="r"/>
            <a:r>
              <a:rPr lang="en-US"/>
              <a:t>© 2020 Optum, Inc. All rights reserved. 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19549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3816">
          <p15:clr>
            <a:srgbClr val="FDE53C"/>
          </p15:clr>
        </p15:guide>
        <p15:guide id="73" orient="horz" pos="3720">
          <p15:clr>
            <a:srgbClr val="F26B43"/>
          </p15:clr>
        </p15:guide>
        <p15:guide id="74">
          <p15:clr>
            <a:srgbClr val="F26B43"/>
          </p15:clr>
        </p15:guide>
        <p15:guide id="75" pos="7440">
          <p15:clr>
            <a:srgbClr val="F26B43"/>
          </p15:clr>
        </p15:guide>
        <p15:guide id="76" pos="264">
          <p15:clr>
            <a:srgbClr val="F26B43"/>
          </p15:clr>
        </p15:guide>
        <p15:guide id="77" orient="horz" pos="4080">
          <p15:clr>
            <a:srgbClr val="F26B43"/>
          </p15:clr>
        </p15:guide>
        <p15:guide id="78" pos="312">
          <p15:clr>
            <a:srgbClr val="F26B43"/>
          </p15:clr>
        </p15:guide>
        <p15:guide id="79" orient="horz" pos="240">
          <p15:clr>
            <a:srgbClr val="F26B43"/>
          </p15:clr>
        </p15:guide>
        <p15:guide id="80" orient="horz" pos="360">
          <p15:clr>
            <a:srgbClr val="F26B43"/>
          </p15:clr>
        </p15:guide>
        <p15:guide id="81" orient="horz" pos="696">
          <p15:clr>
            <a:srgbClr val="F26B43"/>
          </p15:clr>
        </p15:guide>
        <p15:guide id="82" orient="horz" pos="2472">
          <p15:clr>
            <a:srgbClr val="F26B43"/>
          </p15:clr>
        </p15:guide>
        <p15:guide id="83" orient="horz" pos="4224">
          <p15:clr>
            <a:srgbClr val="F26B43"/>
          </p15:clr>
        </p15:guide>
        <p15:guide id="84" pos="7392">
          <p15:clr>
            <a:srgbClr val="F26B43"/>
          </p15:clr>
        </p15:guide>
        <p15:guide id="85" pos="3864">
          <p15:clr>
            <a:srgbClr val="FDE53C"/>
          </p15:clr>
        </p15:guide>
        <p15:guide id="86" pos="2688">
          <p15:clr>
            <a:srgbClr val="F26B43"/>
          </p15:clr>
        </p15:guide>
        <p15:guide id="87" pos="4992">
          <p15:clr>
            <a:srgbClr val="F26B43"/>
          </p15:clr>
        </p15:guide>
        <p15:guide id="88" pos="2640">
          <p15:clr>
            <a:srgbClr val="F26B43"/>
          </p15:clr>
        </p15:guide>
        <p15:guide id="89" pos="5040">
          <p15:clr>
            <a:srgbClr val="F26B43"/>
          </p15:clr>
        </p15:guide>
        <p15:guide id="90" orient="horz" pos="2424">
          <p15:clr>
            <a:srgbClr val="F26B43"/>
          </p15:clr>
        </p15:guide>
        <p15:guide id="91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optum.com/EA/ArchitectCommunity/blob/master/Architecture%20Best%20Practices.md" TargetMode="External"/><Relationship Id="rId4" Type="http://schemas.openxmlformats.org/officeDocument/2006/relationships/hyperlink" Target="https://hubconnect.uhg.com/docs/DOC-146436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3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F2928-6340-469A-81D8-A8C8E47B0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PADU Concepts</a:t>
            </a:r>
            <a:br>
              <a:rPr lang="en-US" dirty="0"/>
            </a:br>
            <a:r>
              <a:rPr lang="en-US" dirty="0"/>
              <a:t>Business &amp;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E7BC-C1DF-4E64-B840-043BBA35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Vikas Anand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11315700" cy="1074058"/>
          </a:xfrm>
        </p:spPr>
        <p:txBody>
          <a:bodyPr anchor="b">
            <a:normAutofit/>
          </a:bodyPr>
          <a:lstStyle/>
          <a:p>
            <a:r>
              <a:rPr lang="en-US"/>
              <a:t>While we have mapped a majority of our application to PADU, we simply have too many classified as “Preferred/Acceptable”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07B9A-1D91-3E42-A65E-402B7D18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42" y="1825625"/>
            <a:ext cx="10315015" cy="4074432"/>
          </a:xfrm>
          <a:prstGeom prst="rect">
            <a:avLst/>
          </a:prstGeom>
          <a:noFill/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218F9C6-10D6-4712-A8CC-F2449FF60A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48001" y="6414340"/>
            <a:ext cx="8178408" cy="31324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5AB65BA-14AB-4100-B18C-A81E2EF3A3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65408" y="6448111"/>
            <a:ext cx="539496" cy="23083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2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6C0BD-0316-44E5-85BD-A15C4C84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5565A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5565A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903F9-4D39-474E-B577-F7233911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59" y="140088"/>
            <a:ext cx="11315699" cy="893763"/>
          </a:xfrm>
        </p:spPr>
        <p:txBody>
          <a:bodyPr/>
          <a:lstStyle/>
          <a:p>
            <a:r>
              <a:rPr lang="en-US" dirty="0"/>
              <a:t>Our approach is also intended to be more aggressive pre and post close when it come to integrating and rationalizing acquired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5B4C-46D3-48CE-9BB1-03617F32A8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4404" y="1746781"/>
            <a:ext cx="11195049" cy="4192331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: Rally &amp; IHR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tx1"/>
                </a:solidFill>
              </a:rPr>
              <a:t>Problem Statement</a:t>
            </a:r>
            <a:r>
              <a:rPr lang="en-US" sz="1600" dirty="0">
                <a:solidFill>
                  <a:schemeClr val="tx1"/>
                </a:solidFill>
              </a:rPr>
              <a:t>: Enterprise value is lost when we do not intentionally include acquired capabilities into our platform ecosystem</a:t>
            </a:r>
            <a:endParaRPr lang="en-US" sz="1600" dirty="0">
              <a:solidFill>
                <a:schemeClr val="tx1"/>
              </a:solidFill>
              <a:cs typeface="Arial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tx1"/>
                </a:solidFill>
              </a:rPr>
              <a:t>Solution</a:t>
            </a:r>
            <a:r>
              <a:rPr lang="en-US" sz="1600" dirty="0">
                <a:solidFill>
                  <a:schemeClr val="tx1"/>
                </a:solidFill>
              </a:rPr>
              <a:t>: Connect pre and post-acquisition activities by building upon the M&amp;A due-diligence framework created by E&amp;I Architecture team </a:t>
            </a:r>
            <a:endParaRPr lang="en-US" sz="1600" dirty="0">
              <a:solidFill>
                <a:schemeClr val="tx1"/>
              </a:solidFill>
              <a:cs typeface="Arial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en-US" sz="1600" b="1" dirty="0">
                <a:solidFill>
                  <a:schemeClr val="tx1"/>
                </a:solidFill>
              </a:rPr>
              <a:t>How</a:t>
            </a:r>
            <a:endParaRPr lang="en-US" sz="1600" b="1" dirty="0">
              <a:solidFill>
                <a:schemeClr val="tx1"/>
              </a:solidFill>
              <a:cs typeface="Arial"/>
            </a:endParaRPr>
          </a:p>
          <a:p>
            <a:pPr marL="304792" lvl="1" indent="-304792">
              <a:spcAft>
                <a:spcPts val="1600"/>
              </a:spcAft>
              <a:buClrTx/>
            </a:pPr>
            <a:r>
              <a:rPr lang="en-US" sz="1600" dirty="0"/>
              <a:t>Use pre-close due diligence outputs to drive additional PDAU and decom activities</a:t>
            </a:r>
            <a:endParaRPr lang="en-US" sz="1600" dirty="0">
              <a:cs typeface="Arial"/>
            </a:endParaRPr>
          </a:p>
          <a:p>
            <a:pPr marL="304792" lvl="1" indent="-304792">
              <a:spcAft>
                <a:spcPts val="1600"/>
              </a:spcAft>
              <a:buClrTx/>
            </a:pPr>
            <a:r>
              <a:rPr lang="en-US" sz="1600" dirty="0"/>
              <a:t>Expand EA community to include technology leaders of acquired companies</a:t>
            </a:r>
            <a:endParaRPr lang="en-US" sz="1600" dirty="0">
              <a:cs typeface="Arial"/>
            </a:endParaRPr>
          </a:p>
          <a:p>
            <a:pPr marL="304792" lvl="1" indent="-304792">
              <a:spcAft>
                <a:spcPts val="1600"/>
              </a:spcAft>
              <a:buClrTx/>
            </a:pPr>
            <a:r>
              <a:rPr lang="en-US" sz="1600" dirty="0"/>
              <a:t>Standardize pre/post acquisition EA framework across </a:t>
            </a:r>
            <a:r>
              <a:rPr lang="en-US" sz="1600" dirty="0" err="1"/>
              <a:t>LoBs</a:t>
            </a:r>
            <a:r>
              <a:rPr lang="en-US" sz="1600" dirty="0"/>
              <a:t> and corporate</a:t>
            </a:r>
            <a:endParaRPr lang="en-US" sz="1600" dirty="0">
              <a:cs typeface="Arial"/>
            </a:endParaRPr>
          </a:p>
          <a:p>
            <a:pPr marL="0" lvl="1" indent="0">
              <a:spcAft>
                <a:spcPts val="1600"/>
              </a:spcAft>
              <a:buNone/>
            </a:pPr>
            <a:r>
              <a:rPr lang="en-US" sz="1600" b="1" dirty="0"/>
              <a:t>Benefit – </a:t>
            </a:r>
            <a:r>
              <a:rPr lang="en-US" sz="1600" dirty="0"/>
              <a:t>Shorter time to derive enterprise platform value of acquired technology, reduction of duplicative solutions </a:t>
            </a:r>
            <a:endParaRPr lang="en-US" sz="1600" dirty="0">
              <a:cs typeface="Arial"/>
            </a:endParaRPr>
          </a:p>
          <a:p>
            <a:pPr marL="0" lvl="1" indent="0">
              <a:spcAft>
                <a:spcPts val="1600"/>
              </a:spcAft>
              <a:buNone/>
            </a:pPr>
            <a:endParaRPr lang="en-US" sz="1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E89C-3187-4576-BC7E-EEAA06990F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5241" y="1229344"/>
            <a:ext cx="11315700" cy="493184"/>
          </a:xfrm>
        </p:spPr>
        <p:txBody>
          <a:bodyPr/>
          <a:lstStyle/>
          <a:p>
            <a:r>
              <a:rPr lang="en-US" sz="1867" dirty="0">
                <a:solidFill>
                  <a:schemeClr val="tx1"/>
                </a:solidFill>
              </a:rPr>
              <a:t>Benefit Multiplier of Acquired Platform Capabilities</a:t>
            </a:r>
          </a:p>
        </p:txBody>
      </p:sp>
    </p:spTree>
    <p:extLst>
      <p:ext uri="{BB962C8B-B14F-4D97-AF65-F5344CB8AC3E}">
        <p14:creationId xmlns:p14="http://schemas.microsoft.com/office/powerpoint/2010/main" val="381691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sz="3200" dirty="0"/>
              <a:t>We continue to evolve our Technology PADU approach to support our enterprise strategies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47F1E7FC-3D75-E54E-9595-6DFF404AA35B}"/>
              </a:ext>
            </a:extLst>
          </p:cNvPr>
          <p:cNvSpPr txBox="1">
            <a:spLocks/>
          </p:cNvSpPr>
          <p:nvPr/>
        </p:nvSpPr>
        <p:spPr bwMode="gray">
          <a:xfrm>
            <a:off x="434339" y="1596923"/>
            <a:ext cx="11376660" cy="40897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ts val="80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Enterprise Technology Strategies:</a:t>
            </a:r>
          </a:p>
          <a:p>
            <a:pPr marL="515926" marR="0" lvl="1" indent="-285744" algn="l" defTabSz="914400" rtl="0" eaLnBrk="1" fontAlgn="base" latinLnBrk="0" hangingPunct="1">
              <a:lnSpc>
                <a:spcPct val="95000"/>
              </a:lnSpc>
              <a:spcBef>
                <a:spcPts val="800"/>
              </a:spcBef>
              <a:spcAft>
                <a:spcPts val="1600"/>
              </a:spcAft>
              <a:buClr>
                <a:srgbClr val="E877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Advance our technology strategies of </a:t>
            </a: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increased open source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increased </a:t>
            </a: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engineer competence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and </a:t>
            </a: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decreased vendor dependence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​</a:t>
            </a:r>
          </a:p>
          <a:p>
            <a:pPr marL="515926" marR="0" lvl="1" indent="-285744" algn="l" defTabSz="914400" rtl="0" eaLnBrk="1" fontAlgn="base" latinLnBrk="0" hangingPunct="1">
              <a:lnSpc>
                <a:spcPct val="95000"/>
              </a:lnSpc>
              <a:spcBef>
                <a:spcPts val="800"/>
              </a:spcBef>
              <a:spcAft>
                <a:spcPts val="1600"/>
              </a:spcAft>
              <a:buClr>
                <a:srgbClr val="E877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Accelerate project delivery 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 constraining the available options which limits technology-based uncertainty and constrain proliferation​</a:t>
            </a:r>
          </a:p>
          <a:p>
            <a:pPr marL="515926" marR="0" lvl="1" indent="-285744" algn="l" defTabSz="914400" rtl="0" eaLnBrk="1" fontAlgn="base" latinLnBrk="0" hangingPunct="1">
              <a:lnSpc>
                <a:spcPct val="95000"/>
              </a:lnSpc>
              <a:spcBef>
                <a:spcPts val="800"/>
              </a:spcBef>
              <a:spcAft>
                <a:spcPts val="1600"/>
              </a:spcAft>
              <a:buClr>
                <a:srgbClr val="E877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Promote cloud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-based infrastructure for the virtues of availability/elasticity etc., scaling with utilization​</a:t>
            </a:r>
          </a:p>
          <a:p>
            <a:pPr marL="515926" marR="0" lvl="1" indent="-285744" algn="l" defTabSz="914400" rtl="0" eaLnBrk="1" fontAlgn="base" latinLnBrk="0" hangingPunct="1">
              <a:lnSpc>
                <a:spcPct val="95000"/>
              </a:lnSpc>
              <a:spcBef>
                <a:spcPts val="800"/>
              </a:spcBef>
              <a:spcAft>
                <a:spcPts val="1600"/>
              </a:spcAft>
              <a:buClr>
                <a:srgbClr val="E877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Decrease spend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on non-cap tech and vendors to meet MOVE objectives​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9694AB89-8A4E-4322-90CE-B6AB41C5E61E}"/>
              </a:ext>
            </a:extLst>
          </p:cNvPr>
          <p:cNvSpPr txBox="1">
            <a:spLocks/>
          </p:cNvSpPr>
          <p:nvPr/>
        </p:nvSpPr>
        <p:spPr>
          <a:xfrm>
            <a:off x="11849101" y="6517217"/>
            <a:ext cx="133895" cy="19709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A7E87-410D-4887-AABD-1ABCEA8A29CF}" type="slidenum"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2370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Capability / Landscape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3971925" y="6486983"/>
            <a:ext cx="444341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>
                <a:ln>
                  <a:noFill/>
                </a:ln>
                <a:solidFill>
                  <a:srgbClr val="55565A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8448675" y="6486983"/>
            <a:ext cx="4068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5565A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5565A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A8F66F-C0C2-CA4B-98BA-9B29261F2D3F}"/>
              </a:ext>
            </a:extLst>
          </p:cNvPr>
          <p:cNvSpPr/>
          <p:nvPr/>
        </p:nvSpPr>
        <p:spPr>
          <a:xfrm>
            <a:off x="5637434" y="5329744"/>
            <a:ext cx="258169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7E4708-B40D-804E-AF4A-F35D74F578F4}"/>
              </a:ext>
            </a:extLst>
          </p:cNvPr>
          <p:cNvSpPr/>
          <p:nvPr/>
        </p:nvSpPr>
        <p:spPr>
          <a:xfrm>
            <a:off x="2975369" y="4832014"/>
            <a:ext cx="523560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Compute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17D07A-B3C6-444E-804B-126CC8EA7FBB}"/>
              </a:ext>
            </a:extLst>
          </p:cNvPr>
          <p:cNvSpPr/>
          <p:nvPr/>
        </p:nvSpPr>
        <p:spPr>
          <a:xfrm>
            <a:off x="2983521" y="3836557"/>
            <a:ext cx="258169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End User Compute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35C9F-DFF8-134F-93E0-0FCF0F53F63A}"/>
              </a:ext>
            </a:extLst>
          </p:cNvPr>
          <p:cNvSpPr/>
          <p:nvPr/>
        </p:nvSpPr>
        <p:spPr>
          <a:xfrm>
            <a:off x="2983521" y="3338829"/>
            <a:ext cx="258169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Management</a:t>
            </a: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(Finance, Accounting)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E59B03-CFAC-8248-B723-3FEEF042A483}"/>
              </a:ext>
            </a:extLst>
          </p:cNvPr>
          <p:cNvSpPr/>
          <p:nvPr/>
        </p:nvSpPr>
        <p:spPr>
          <a:xfrm>
            <a:off x="2983521" y="2841101"/>
            <a:ext cx="258169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Content Management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98F330-1A5B-CB45-BE3D-F0C2CA600EF9}"/>
              </a:ext>
            </a:extLst>
          </p:cNvPr>
          <p:cNvSpPr/>
          <p:nvPr/>
        </p:nvSpPr>
        <p:spPr>
          <a:xfrm>
            <a:off x="2983522" y="2352341"/>
            <a:ext cx="2563642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Developer Tools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56363E-9183-CF47-B74E-807D2D667BC8}"/>
              </a:ext>
            </a:extLst>
          </p:cNvPr>
          <p:cNvSpPr/>
          <p:nvPr/>
        </p:nvSpPr>
        <p:spPr>
          <a:xfrm>
            <a:off x="2983522" y="1860373"/>
            <a:ext cx="523560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Service Management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0B2CBA-2ABF-894C-BBCF-ED3289CBF821}"/>
              </a:ext>
            </a:extLst>
          </p:cNvPr>
          <p:cNvSpPr/>
          <p:nvPr/>
        </p:nvSpPr>
        <p:spPr>
          <a:xfrm rot="5400000">
            <a:off x="6604903" y="3564867"/>
            <a:ext cx="3860335" cy="451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en-US" sz="9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rd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Party SaaS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E5A840-2F7A-104A-9CD0-BED1470F9127}"/>
              </a:ext>
            </a:extLst>
          </p:cNvPr>
          <p:cNvSpPr/>
          <p:nvPr/>
        </p:nvSpPr>
        <p:spPr>
          <a:xfrm rot="5400000">
            <a:off x="7146517" y="3564867"/>
            <a:ext cx="3860335" cy="451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Security, Identity &amp; Compliance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459F2A-105B-AB46-8B50-C55137E6014E}"/>
              </a:ext>
            </a:extLst>
          </p:cNvPr>
          <p:cNvSpPr/>
          <p:nvPr/>
        </p:nvSpPr>
        <p:spPr>
          <a:xfrm>
            <a:off x="5637434" y="3837301"/>
            <a:ext cx="258169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(Mgmt., Migration, DB)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40B539-4BE8-CD46-B650-41AF11981C96}"/>
              </a:ext>
            </a:extLst>
          </p:cNvPr>
          <p:cNvSpPr/>
          <p:nvPr/>
        </p:nvSpPr>
        <p:spPr>
          <a:xfrm>
            <a:off x="5637434" y="3332333"/>
            <a:ext cx="258169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Analytics Enablement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D3FCBF-01FB-DB4F-8E45-D377C712027E}"/>
              </a:ext>
            </a:extLst>
          </p:cNvPr>
          <p:cNvSpPr/>
          <p:nvPr/>
        </p:nvSpPr>
        <p:spPr>
          <a:xfrm>
            <a:off x="5637434" y="2840364"/>
            <a:ext cx="258169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AI/ML/Geospatial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06CA54-8185-1E4C-9559-0A14CA937DCD}"/>
              </a:ext>
            </a:extLst>
          </p:cNvPr>
          <p:cNvSpPr txBox="1"/>
          <p:nvPr/>
        </p:nvSpPr>
        <p:spPr>
          <a:xfrm>
            <a:off x="7488221" y="1973027"/>
            <a:ext cx="6303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Mike Tesmer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EE68BC-71E4-6947-88D4-28D1AF388A2A}"/>
              </a:ext>
            </a:extLst>
          </p:cNvPr>
          <p:cNvSpPr txBox="1"/>
          <p:nvPr/>
        </p:nvSpPr>
        <p:spPr>
          <a:xfrm>
            <a:off x="7182450" y="243433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 Peck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E015C3-9BCE-0F49-ADD4-0E4EEED550A3}"/>
              </a:ext>
            </a:extLst>
          </p:cNvPr>
          <p:cNvSpPr txBox="1"/>
          <p:nvPr/>
        </p:nvSpPr>
        <p:spPr>
          <a:xfrm>
            <a:off x="7515472" y="2964377"/>
            <a:ext cx="5757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Josh Cutler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DA7D56-6B71-1B48-B9E4-04058B5BCC58}"/>
              </a:ext>
            </a:extLst>
          </p:cNvPr>
          <p:cNvSpPr txBox="1"/>
          <p:nvPr/>
        </p:nvSpPr>
        <p:spPr>
          <a:xfrm>
            <a:off x="4955588" y="2912072"/>
            <a:ext cx="63658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Melissa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Flicek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2986F6-1D5B-FB40-82B3-F6BF35F04394}"/>
              </a:ext>
            </a:extLst>
          </p:cNvPr>
          <p:cNvSpPr txBox="1"/>
          <p:nvPr/>
        </p:nvSpPr>
        <p:spPr>
          <a:xfrm>
            <a:off x="4947081" y="3417962"/>
            <a:ext cx="63658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Jason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Benson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2791C7-56F5-2C4D-9E06-15677EEF3C5D}"/>
              </a:ext>
            </a:extLst>
          </p:cNvPr>
          <p:cNvSpPr txBox="1"/>
          <p:nvPr/>
        </p:nvSpPr>
        <p:spPr>
          <a:xfrm>
            <a:off x="4964741" y="3866684"/>
            <a:ext cx="6365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Chad Walker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66AEFC-6AC8-8B4A-89B6-32E7FC7C91A9}"/>
              </a:ext>
            </a:extLst>
          </p:cNvPr>
          <p:cNvSpPr txBox="1"/>
          <p:nvPr/>
        </p:nvSpPr>
        <p:spPr>
          <a:xfrm>
            <a:off x="6320056" y="4914703"/>
            <a:ext cx="191003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Frank Orr  (physical, virtual)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Heather Mickman (HCC, PaaS, containers)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55268E-6C8E-9A4B-8FB2-97FAEC50BD3B}"/>
              </a:ext>
            </a:extLst>
          </p:cNvPr>
          <p:cNvSpPr txBox="1"/>
          <p:nvPr/>
        </p:nvSpPr>
        <p:spPr>
          <a:xfrm>
            <a:off x="7425703" y="5465427"/>
            <a:ext cx="7553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Frank Orr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3E4C84-5370-7C45-BACF-FCAFD5C446AE}"/>
              </a:ext>
            </a:extLst>
          </p:cNvPr>
          <p:cNvSpPr txBox="1"/>
          <p:nvPr/>
        </p:nvSpPr>
        <p:spPr>
          <a:xfrm>
            <a:off x="6792738" y="4097293"/>
            <a:ext cx="68988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Frank Orr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AAC986-E69E-ED46-A431-5ADCFB63A028}"/>
              </a:ext>
            </a:extLst>
          </p:cNvPr>
          <p:cNvSpPr txBox="1"/>
          <p:nvPr/>
        </p:nvSpPr>
        <p:spPr>
          <a:xfrm>
            <a:off x="6207928" y="4087960"/>
            <a:ext cx="623632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Jamie Burnett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ED16E-15D0-5F4F-B3CA-221C1639C779}"/>
              </a:ext>
            </a:extLst>
          </p:cNvPr>
          <p:cNvSpPr txBox="1"/>
          <p:nvPr/>
        </p:nvSpPr>
        <p:spPr>
          <a:xfrm rot="5400000">
            <a:off x="8780293" y="5319658"/>
            <a:ext cx="616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Allison Miller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E97E06-11B1-2C4A-B871-EE3BA3D8B5C6}"/>
              </a:ext>
            </a:extLst>
          </p:cNvPr>
          <p:cNvSpPr txBox="1"/>
          <p:nvPr/>
        </p:nvSpPr>
        <p:spPr>
          <a:xfrm rot="5400000">
            <a:off x="8226813" y="5273494"/>
            <a:ext cx="61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Richard Scott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A89DCE-F59F-1941-A3FF-9407C7A30D67}"/>
              </a:ext>
            </a:extLst>
          </p:cNvPr>
          <p:cNvSpPr txBox="1"/>
          <p:nvPr/>
        </p:nvSpPr>
        <p:spPr>
          <a:xfrm>
            <a:off x="7482626" y="4094127"/>
            <a:ext cx="720799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Heather Mickman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5504B6-2111-7C47-810C-43AF9065A976}"/>
              </a:ext>
            </a:extLst>
          </p:cNvPr>
          <p:cNvGrpSpPr/>
          <p:nvPr/>
        </p:nvGrpSpPr>
        <p:grpSpPr>
          <a:xfrm>
            <a:off x="2983523" y="5329743"/>
            <a:ext cx="2581696" cy="409974"/>
            <a:chOff x="1752602" y="4289202"/>
            <a:chExt cx="2284262" cy="36192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FA4FF9-BF64-214F-A397-E4E6B0C84190}"/>
                </a:ext>
              </a:extLst>
            </p:cNvPr>
            <p:cNvSpPr/>
            <p:nvPr/>
          </p:nvSpPr>
          <p:spPr>
            <a:xfrm>
              <a:off x="1752602" y="4289202"/>
              <a:ext cx="2284262" cy="3619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E45821-6C2E-4A4F-8A6E-787A6F185FC7}"/>
                </a:ext>
              </a:extLst>
            </p:cNvPr>
            <p:cNvSpPr txBox="1"/>
            <p:nvPr/>
          </p:nvSpPr>
          <p:spPr>
            <a:xfrm>
              <a:off x="3352574" y="4383601"/>
              <a:ext cx="668315" cy="16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Jason </a:t>
              </a:r>
              <a:r>
                <a:rPr kumimoji="0" lang="en-US" sz="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Nollinger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98FB210-2741-E04F-938E-13AB49E9D3DC}"/>
              </a:ext>
            </a:extLst>
          </p:cNvPr>
          <p:cNvGrpSpPr/>
          <p:nvPr/>
        </p:nvGrpSpPr>
        <p:grpSpPr>
          <a:xfrm>
            <a:off x="2975369" y="4334285"/>
            <a:ext cx="2597209" cy="409974"/>
            <a:chOff x="1746910" y="3831057"/>
            <a:chExt cx="4645584" cy="36192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77342EE-6E39-7F4B-B109-7D00918E8285}"/>
                </a:ext>
              </a:extLst>
            </p:cNvPr>
            <p:cNvSpPr/>
            <p:nvPr/>
          </p:nvSpPr>
          <p:spPr>
            <a:xfrm>
              <a:off x="1746910" y="3831057"/>
              <a:ext cx="4632419" cy="3619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Operations Management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22D5C9E-4EA5-B84D-BF0F-176DE703A5C2}"/>
                </a:ext>
              </a:extLst>
            </p:cNvPr>
            <p:cNvSpPr txBox="1"/>
            <p:nvPr/>
          </p:nvSpPr>
          <p:spPr>
            <a:xfrm>
              <a:off x="5305266" y="3881933"/>
              <a:ext cx="1087228" cy="24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John Garner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F457703-E999-544C-9382-08920BF6512F}"/>
              </a:ext>
            </a:extLst>
          </p:cNvPr>
          <p:cNvSpPr/>
          <p:nvPr/>
        </p:nvSpPr>
        <p:spPr>
          <a:xfrm>
            <a:off x="5621919" y="4329275"/>
            <a:ext cx="2589849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OmniChannel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Contact Center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240FAD-E809-7142-825B-E2A1068D8A52}"/>
              </a:ext>
            </a:extLst>
          </p:cNvPr>
          <p:cNvSpPr txBox="1"/>
          <p:nvPr/>
        </p:nvSpPr>
        <p:spPr>
          <a:xfrm>
            <a:off x="7471103" y="4386906"/>
            <a:ext cx="664537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Craig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Howarth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047116-9E3B-BA49-89FD-9A239C34EB76}"/>
              </a:ext>
            </a:extLst>
          </p:cNvPr>
          <p:cNvSpPr/>
          <p:nvPr/>
        </p:nvSpPr>
        <p:spPr>
          <a:xfrm>
            <a:off x="5621730" y="2354090"/>
            <a:ext cx="2581696" cy="409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Integration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1CCD3-33E8-0443-AEFD-76F488485F47}"/>
              </a:ext>
            </a:extLst>
          </p:cNvPr>
          <p:cNvSpPr txBox="1"/>
          <p:nvPr/>
        </p:nvSpPr>
        <p:spPr>
          <a:xfrm>
            <a:off x="7408071" y="2467401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Heather Mickman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433646-9C85-CF44-A41E-AC8DA7BF2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Expressing our technology capabilities with OT leadership as owners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F29ADE-C25E-F64D-A47B-FBE669E2180F}"/>
              </a:ext>
            </a:extLst>
          </p:cNvPr>
          <p:cNvSpPr txBox="1"/>
          <p:nvPr/>
        </p:nvSpPr>
        <p:spPr>
          <a:xfrm>
            <a:off x="4955588" y="2409711"/>
            <a:ext cx="63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Bob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6A375C-D4B7-1549-9206-2E2D197BC7AF}"/>
              </a:ext>
            </a:extLst>
          </p:cNvPr>
          <p:cNvSpPr txBox="1"/>
          <p:nvPr/>
        </p:nvSpPr>
        <p:spPr>
          <a:xfrm>
            <a:off x="7408071" y="3463820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Heather Mickman</a:t>
            </a:r>
          </a:p>
        </p:txBody>
      </p:sp>
    </p:spTree>
    <p:extLst>
      <p:ext uri="{BB962C8B-B14F-4D97-AF65-F5344CB8AC3E}">
        <p14:creationId xmlns:p14="http://schemas.microsoft.com/office/powerpoint/2010/main" val="53106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B1E3-9CC7-7142-B2D1-AF613585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Enterprise Strategy Alignment via PADU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C9BC-D317-E647-81EE-624246C76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Goal: Accelerate decision-making by reducing complexity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9437-E9E4-6F45-A127-D4D63EE0DD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4AFE-2F7E-7841-9D02-D47083336A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40BDA-EF23-0D4C-8B8F-D72507E2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58" y="5869163"/>
            <a:ext cx="3098800" cy="1693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FAC2C3-9DC6-E74B-8C85-6B469C8AB8E0}"/>
              </a:ext>
            </a:extLst>
          </p:cNvPr>
          <p:cNvSpPr txBox="1"/>
          <p:nvPr/>
        </p:nvSpPr>
        <p:spPr>
          <a:xfrm>
            <a:off x="917285" y="1909129"/>
            <a:ext cx="3655873" cy="3416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Enterprise Technology Landscape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8791AEE-B70F-A943-A7E7-F03FD886F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8194" y="2409830"/>
            <a:ext cx="6748384" cy="3749916"/>
          </a:xfrm>
        </p:spPr>
        <p:txBody>
          <a:bodyPr/>
          <a:lstStyle/>
          <a:p>
            <a:pPr marL="573088" lvl="1" indent="-342900" fontAlgn="ctr"/>
            <a:r>
              <a:rPr lang="en-US" dirty="0"/>
              <a:t>1,970 entries - 400 new titles this year</a:t>
            </a:r>
          </a:p>
          <a:p>
            <a:pPr marL="573088" lvl="1" indent="-342900" fontAlgn="ctr"/>
            <a:r>
              <a:rPr lang="en-US" dirty="0"/>
              <a:t>40,000 page views</a:t>
            </a:r>
          </a:p>
          <a:p>
            <a:pPr marL="573088" lvl="1" indent="-342900" fontAlgn="ctr"/>
            <a:r>
              <a:rPr lang="en-US" dirty="0"/>
              <a:t>40 Contributors</a:t>
            </a:r>
          </a:p>
          <a:p>
            <a:pPr marL="573088" lvl="1" indent="-342900" fontAlgn="ctr"/>
            <a:r>
              <a:rPr lang="en-US" dirty="0"/>
              <a:t>REST API &amp; </a:t>
            </a:r>
            <a:r>
              <a:rPr lang="en-US" dirty="0" err="1"/>
              <a:t>Flowdock</a:t>
            </a:r>
            <a:r>
              <a:rPr lang="en-US" dirty="0"/>
              <a:t> </a:t>
            </a:r>
            <a:r>
              <a:rPr lang="en-US" dirty="0" err="1"/>
              <a:t>ChatBot</a:t>
            </a:r>
            <a:endParaRPr lang="en-US" dirty="0"/>
          </a:p>
          <a:p>
            <a:pPr marL="573088" lvl="1" indent="-342900" fontAlgn="ctr"/>
            <a:r>
              <a:rPr lang="en-US" dirty="0"/>
              <a:t>Refined capability domains (Data Management, Digital, </a:t>
            </a:r>
            <a:r>
              <a:rPr lang="en-US" dirty="0" err="1"/>
              <a:t>OmniChannel</a:t>
            </a:r>
            <a:r>
              <a:rPr lang="en-US" dirty="0"/>
              <a:t>/Voice, AI, Operations)</a:t>
            </a:r>
          </a:p>
          <a:p>
            <a:pPr marL="573088" lvl="1" indent="-342900" fontAlgn="ctr"/>
            <a:r>
              <a:rPr lang="en-US" dirty="0"/>
              <a:t>License compliance integration via Barista</a:t>
            </a:r>
          </a:p>
          <a:p>
            <a:pPr marL="573088" lvl="1" indent="-342900" fontAlgn="ctr"/>
            <a:r>
              <a:rPr lang="en-US" dirty="0" err="1"/>
              <a:t>TechHub</a:t>
            </a:r>
            <a:r>
              <a:rPr lang="en-US" dirty="0"/>
              <a:t> integration for IT Product offerings</a:t>
            </a:r>
          </a:p>
          <a:p>
            <a:pPr marL="573088" lvl="1" indent="-342900" fontAlgn="ctr"/>
            <a:r>
              <a:rPr lang="en-US" dirty="0"/>
              <a:t>Desktop software PADU transitioned to AppStore</a:t>
            </a:r>
          </a:p>
          <a:p>
            <a:pPr marL="573088" lvl="1" indent="-342900" fontAlgn="ctr"/>
            <a:r>
              <a:rPr lang="en-US" dirty="0"/>
              <a:t>Rally Health tech inventory additions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0892-0DC5-3B4F-8BED-8FA5EF29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85" y="2370073"/>
            <a:ext cx="3655873" cy="3242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42120-A4F8-F341-A6F7-D699F41C78A6}"/>
              </a:ext>
            </a:extLst>
          </p:cNvPr>
          <p:cNvSpPr txBox="1"/>
          <p:nvPr/>
        </p:nvSpPr>
        <p:spPr>
          <a:xfrm>
            <a:off x="2396407" y="3894314"/>
            <a:ext cx="697627" cy="3416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1970</a:t>
            </a:r>
          </a:p>
        </p:txBody>
      </p:sp>
    </p:spTree>
    <p:extLst>
      <p:ext uri="{BB962C8B-B14F-4D97-AF65-F5344CB8AC3E}">
        <p14:creationId xmlns:p14="http://schemas.microsoft.com/office/powerpoint/2010/main" val="2768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B1E3-9CC7-7142-B2D1-AF613585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Enterprise Strategy Alignment via PADU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C9BC-D317-E647-81EE-624246C76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Goal: Accelerate decision-making by reducing complexity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9437-E9E4-6F45-A127-D4D63EE0DD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4AFE-2F7E-7841-9D02-D47083336A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8791AEE-B70F-A943-A7E7-F03FD886F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8194" y="2409830"/>
            <a:ext cx="6748384" cy="3749916"/>
          </a:xfrm>
        </p:spPr>
        <p:txBody>
          <a:bodyPr/>
          <a:lstStyle/>
          <a:p>
            <a:pPr marL="573088" lvl="1" indent="-342900" fontAlgn="ctr"/>
            <a:r>
              <a:rPr lang="en-US" dirty="0"/>
              <a:t>7000 total software titles in AppStore</a:t>
            </a:r>
          </a:p>
          <a:p>
            <a:pPr marL="573088" lvl="1" indent="-342900" fontAlgn="ctr"/>
            <a:r>
              <a:rPr lang="en-US" dirty="0"/>
              <a:t>3500+ PADU assignments</a:t>
            </a:r>
          </a:p>
          <a:p>
            <a:pPr marL="573088" lvl="1" indent="-342900" fontAlgn="ctr"/>
            <a:r>
              <a:rPr lang="en-US" dirty="0"/>
              <a:t>Capability Domain alignment to Tech Landscape</a:t>
            </a:r>
          </a:p>
          <a:p>
            <a:pPr marL="573088" lvl="1" indent="-342900" fontAlgn="ctr"/>
            <a:r>
              <a:rPr lang="en-US" dirty="0"/>
              <a:t>Workgroup Representative e-mail distribution lists</a:t>
            </a:r>
          </a:p>
          <a:p>
            <a:pPr marL="573088" lvl="1" indent="-342900" fontAlgn="ctr"/>
            <a:r>
              <a:rPr lang="en-US" dirty="0"/>
              <a:t>Procurement &amp; BSL engagement</a:t>
            </a:r>
          </a:p>
          <a:p>
            <a:pPr marL="573088" lvl="1" indent="-342900" fontAlgn="ctr"/>
            <a:r>
              <a:rPr lang="en-US" dirty="0"/>
              <a:t>Search, Sort and Filter in new AppStore (Q1’21)</a:t>
            </a:r>
          </a:p>
          <a:p>
            <a:pPr marL="573088" lvl="1" indent="-342900" fontAlgn="ctr"/>
            <a:endParaRPr lang="en-US" dirty="0"/>
          </a:p>
          <a:p>
            <a:pPr marL="573088" lvl="1" indent="-342900" fontAlgn="ctr"/>
            <a:r>
              <a:rPr lang="en-US" dirty="0"/>
              <a:t>47% P, A</a:t>
            </a:r>
          </a:p>
          <a:p>
            <a:pPr marL="573088" lvl="1" indent="-342900" fontAlgn="ctr"/>
            <a:r>
              <a:rPr lang="en-US" dirty="0"/>
              <a:t>1200+ Discouraged titles – old or little-used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9D028F5-B9E5-3841-AF93-68CF4D16E538}"/>
              </a:ext>
            </a:extLst>
          </p:cNvPr>
          <p:cNvGraphicFramePr/>
          <p:nvPr/>
        </p:nvGraphicFramePr>
        <p:xfrm>
          <a:off x="485422" y="1986251"/>
          <a:ext cx="4344996" cy="375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23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Capability roadmaps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Auto-discovery of software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App-Tech-PADU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site search and maintenance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governance through AppStore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cost reporting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Disengaged IT capability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Immature IT Product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Fragmented application catalogs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restriction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Obscure cost and recovery data</a:t>
            </a:r>
          </a:p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Reuse of enterprise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Influence to software procurement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Expense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Appstore inventory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Maturing tech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visibility into R&amp;D efforts, acquired entity tech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Accelerate decision-making by reducing complexity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PADU Outcomes, Challenges, and Opportunities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24"/>
          </p:nvPr>
        </p:nvSpPr>
        <p:spPr>
          <a:xfrm>
            <a:off x="11265408" y="6448111"/>
            <a:ext cx="539496" cy="23083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Optum, Inc. All rights reserved. 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337105600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Active IT Product Management</a:t>
            </a:r>
          </a:p>
          <a:p>
            <a:pPr lvl="3"/>
            <a:r>
              <a:rPr lang="en-US" sz="1400" dirty="0"/>
              <a:t>Annual PADU attestation and roadmap</a:t>
            </a:r>
          </a:p>
          <a:p>
            <a:pPr lvl="3"/>
            <a:r>
              <a:rPr lang="en-US" sz="1400" dirty="0"/>
              <a:t>Targeted annual PA vs DU ratios </a:t>
            </a:r>
          </a:p>
          <a:p>
            <a:pPr lvl="3"/>
            <a:r>
              <a:rPr lang="en-US" sz="1400" dirty="0"/>
              <a:t>cost, </a:t>
            </a:r>
            <a:r>
              <a:rPr lang="en-US" sz="1400" dirty="0" err="1"/>
              <a:t>lic</a:t>
            </a:r>
            <a:r>
              <a:rPr lang="en-US" sz="1400" dirty="0"/>
              <a:t> mgt, recovery, forced app PLM</a:t>
            </a:r>
          </a:p>
          <a:p>
            <a:pPr marL="285750" lvl="1" indent="-285750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1600" dirty="0"/>
              <a:t>Formal decommissioning timeframes</a:t>
            </a:r>
          </a:p>
          <a:p>
            <a:pPr lvl="3"/>
            <a:r>
              <a:rPr lang="en-US" sz="1400" dirty="0"/>
              <a:t>12-18mo for U, 18-24mo for D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IT Product capability model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Chargeback disincentives</a:t>
            </a:r>
          </a:p>
          <a:p>
            <a:pPr lvl="1">
              <a:buClr>
                <a:schemeClr val="tx1"/>
              </a:buClr>
            </a:pPr>
            <a:r>
              <a:rPr lang="en-US" sz="1600" dirty="0"/>
              <a:t>Strong exception process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PADU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Unclear IT Product roadmap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IT Product Capability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Products tied tightly to vendor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Unclear replacements for </a:t>
            </a:r>
            <a:r>
              <a:rPr lang="en-US" u="sng" dirty="0"/>
              <a:t>U</a:t>
            </a:r>
            <a:r>
              <a:rPr lang="en-US" dirty="0"/>
              <a:t>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app team budget for PLM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Chargeback disincentives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Weak exception process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Baseline of IT App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99% of 495 </a:t>
            </a:r>
            <a:r>
              <a:rPr lang="en-US" u="sng" dirty="0"/>
              <a:t>applications</a:t>
            </a:r>
            <a:r>
              <a:rPr lang="en-US" dirty="0"/>
              <a:t> have PADU</a:t>
            </a:r>
          </a:p>
          <a:p>
            <a:pPr marL="744538" lvl="3" indent="-285750"/>
            <a:r>
              <a:rPr lang="en-US" sz="1600" dirty="0"/>
              <a:t>91% Preferred or Acceptable</a:t>
            </a:r>
            <a:endParaRPr lang="en-US" dirty="0"/>
          </a:p>
          <a:p>
            <a:r>
              <a:rPr lang="en-US" dirty="0"/>
              <a:t>Baselining of IT Product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74% of 977 IT </a:t>
            </a:r>
            <a:r>
              <a:rPr lang="en-US" u="sng" dirty="0"/>
              <a:t>Infrastructure</a:t>
            </a:r>
            <a:r>
              <a:rPr lang="en-US" dirty="0"/>
              <a:t> products have PADU</a:t>
            </a:r>
          </a:p>
          <a:p>
            <a:pPr marL="686991" lvl="3" indent="-285750"/>
            <a:r>
              <a:rPr lang="en-US" sz="1600" dirty="0"/>
              <a:t>79% of mapped are Preferred or Acceptable</a:t>
            </a:r>
          </a:p>
          <a:p>
            <a:pPr marL="686991" lvl="3" indent="-285750"/>
            <a:r>
              <a:rPr lang="en-US" sz="1600" dirty="0"/>
              <a:t>28% unmapped</a:t>
            </a:r>
          </a:p>
          <a:p>
            <a:pPr marL="228203" indent="-285750">
              <a:buFont typeface="Arial" panose="020B0604020202020204" pitchFamily="34" charset="0"/>
              <a:buChar char="•"/>
            </a:pPr>
            <a:r>
              <a:rPr lang="en-US" dirty="0"/>
              <a:t>35 Unacceptable app/tech remediated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95300" y="1118282"/>
            <a:ext cx="11315700" cy="492125"/>
          </a:xfrm>
        </p:spPr>
        <p:txBody>
          <a:bodyPr/>
          <a:lstStyle/>
          <a:p>
            <a:r>
              <a:rPr lang="en-US" dirty="0"/>
              <a:t>Drive application rationalization across the enterprise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Roadmapping</a:t>
            </a:r>
            <a:r>
              <a:rPr lang="en-US" dirty="0"/>
              <a:t> Outcomes, Challenges, and Opportunities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24"/>
          </p:nvPr>
        </p:nvSpPr>
        <p:spPr>
          <a:xfrm>
            <a:off x="11265408" y="6448111"/>
            <a:ext cx="539496" cy="23083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15636-4B3F-3348-901D-16B4FA89096D}"/>
              </a:ext>
            </a:extLst>
          </p:cNvPr>
          <p:cNvSpPr/>
          <p:nvPr/>
        </p:nvSpPr>
        <p:spPr>
          <a:xfrm>
            <a:off x="1092200" y="5933897"/>
            <a:ext cx="100076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HALF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all CBAs (52 of 104) depend upon at least one of 21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59294925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E458-F428-9B46-9400-8ABFFC1B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Level Spend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95FEF-DE46-1E47-8F94-74878CB7D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971925" y="6486983"/>
            <a:ext cx="444341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>
                <a:ln>
                  <a:noFill/>
                </a:ln>
                <a:solidFill>
                  <a:srgbClr val="55565A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 property of Optum. Do not distribute or reproduce without express permission from Optum.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0765BE-B986-7341-B0E2-260916B86E04}"/>
              </a:ext>
            </a:extLst>
          </p:cNvPr>
          <p:cNvGraphicFramePr/>
          <p:nvPr/>
        </p:nvGraphicFramePr>
        <p:xfrm>
          <a:off x="1809750" y="1074060"/>
          <a:ext cx="8572501" cy="500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7579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Product-level spend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Reseller spend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Tighter taxonomy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Traceability back to consuming IT or business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Tougher exception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reduction MBOs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Unaligned product taxonomies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Cross-domain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Vague or broad purchase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Multi-year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“Uncategorized” spend through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traceability to IT or Business Application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1800" dirty="0"/>
              <a:t>Very first expense/capability domain report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1800" dirty="0"/>
              <a:t>Product-level expense reporting (validated with pilot groups)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1800" dirty="0"/>
              <a:t>Mapping of Procurement categories to Tech Taxonomy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1800" dirty="0"/>
              <a:t>Strategic partnership with ES&amp;P, IT Finance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</a:pPr>
            <a:endParaRPr lang="en-US" sz="1800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Driving towards strategic investments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</a:t>
            </a:r>
            <a:r>
              <a:rPr lang="en-US"/>
              <a:t>Level Spend Reporting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8016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77345-3671-4461-A9E2-C1E5FB92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PADU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2581-6CDC-4FD1-B181-395AF036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 - Preferred </a:t>
            </a:r>
          </a:p>
          <a:p>
            <a:r>
              <a:rPr lang="en-US" dirty="0"/>
              <a:t>A - Acceptable</a:t>
            </a:r>
          </a:p>
          <a:p>
            <a:r>
              <a:rPr lang="en-US" dirty="0"/>
              <a:t>D - Discouraged</a:t>
            </a:r>
          </a:p>
          <a:p>
            <a:r>
              <a:rPr lang="en-US" dirty="0"/>
              <a:t>U - Unacceptable</a:t>
            </a:r>
          </a:p>
        </p:txBody>
      </p:sp>
    </p:spTree>
    <p:extLst>
      <p:ext uri="{BB962C8B-B14F-4D97-AF65-F5344CB8AC3E}">
        <p14:creationId xmlns:p14="http://schemas.microsoft.com/office/powerpoint/2010/main" val="161660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568C1-C6EB-B047-B340-72B902769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Drive application rationalization across the enterprise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Application Insights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2019 Optum, Inc. All rights reserved. Confidential property of Optum. Do not distribute or reproduce without express permission from Optum.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Chart 7" title="My Application">
            <a:extLst>
              <a:ext uri="{FF2B5EF4-FFF2-40B4-BE49-F238E27FC236}">
                <a16:creationId xmlns:a16="http://schemas.microsoft.com/office/drawing/2014/main" id="{4E70EC24-84E8-DA40-818E-1EE933B49A84}"/>
              </a:ext>
            </a:extLst>
          </p:cNvPr>
          <p:cNvGraphicFramePr/>
          <p:nvPr/>
        </p:nvGraphicFramePr>
        <p:xfrm>
          <a:off x="6034651" y="1796903"/>
          <a:ext cx="5662049" cy="385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821524-9979-394E-9486-58C4FE75FB26}"/>
              </a:ext>
            </a:extLst>
          </p:cNvPr>
          <p:cNvSpPr txBox="1"/>
          <p:nvPr/>
        </p:nvSpPr>
        <p:spPr>
          <a:xfrm>
            <a:off x="495300" y="2138938"/>
            <a:ext cx="5600700" cy="37251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44" marR="0" lvl="0" indent="-28574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PADU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assessment of Application fulfillment of a specific Business Capability</a:t>
            </a:r>
          </a:p>
          <a:p>
            <a:pPr marL="285744" marR="0" lvl="0" indent="-28574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 PADU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aggregated value of application software alignment to enterprise technology strategies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4"/>
              </a:rPr>
              <a:t>1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44" marR="0" lvl="0" indent="-28574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 Standards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system alignment and adoption of architecture and engineering best practices, including HCC, HCP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5"/>
              </a:rPr>
              <a:t>2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44" marR="0" lvl="0" indent="-28574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Hardware PADU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 hardware alignment to enterprise technology strategies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4"/>
              </a:rPr>
              <a:t>3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44" marR="0" lvl="0" indent="-28574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API First!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96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4B8E-A765-3446-A76E-71A3F59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Business Applications with PADU-U Tech Dependencies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0201B5-9A85-AD41-9073-A1011AF42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747568"/>
            <a:ext cx="5524500" cy="4079875"/>
          </a:xfrm>
        </p:spPr>
        <p:txBody>
          <a:bodyPr/>
          <a:lstStyle/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ESB - ESERVICES BILLING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OCIS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CPW - CLAIMS PROCESSING WORKSTATION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ICES CLEARINGHOUSE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DATA WAREHOUSE (UHC CS)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EDI-B2B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EMPLOYER ESERVICES PORTAL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MYUHC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ACIS - AUTOMATED CASE IMPLEMENTATION SYSTEM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BEHAVIORAL HEALTH BENEFITS AND ELIGIBILITY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CDB - CONSUMER DATABASE SYSTEM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CLAIMS HIGHWAY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COSMOS - COMPREHENSIVE ONLINE SOFTWARE FOR MANAGEMENT AND OPERATIONAL SUPPORT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EEMS - ELECTRONIC ELIGIBILITY MANAGEMENT SYSTEM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LINX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LIVE AND WORK WELL (LAWW)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OPTUM PAY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PROVIDER EXPRESS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SRPS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UHC RETIREE PORTAL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UNET TOPS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FACETS (OHBS)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BAAG - INTRANET BENEFITS AT A GLANCE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IISET - INTEGRATED SERVICE EXPERIENCE TOOL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FACETS (CS CSP)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FB25D-E11B-B241-AB3D-ADBC34FC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47568"/>
            <a:ext cx="5660572" cy="4079875"/>
          </a:xfrm>
        </p:spPr>
        <p:txBody>
          <a:bodyPr/>
          <a:lstStyle/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NICE - NEWLY INTEGRATED COMPUTER ENVIRONMENT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PAYMENT ENGINE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INDIVIDUAL MASTER DATA MANAGEMENT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HYPERION FINANCIAL REPORTS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RXCLAIM WEB SERVICES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COMPREHENSIVE POLICY ADMINISTRATION SYSTEM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ICARE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ICUE - INTEGRATED CLINICAL USER EXPERIENCE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LEAN - LANDMARK ELECTRONIC APPLICATION NAVIGATOR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OPTUMID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OPTUMRX MEMBER MOBILE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PAS - PRIOR AUTHORIZATION SYSTEM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DOCUMENTUM (UHC ENTERPRISE DOCUMENT MANAGEMENT SYSTEM ECAA)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HEALTH4ME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IRIS - INTEGRATED RX INFORMATION SYSTEM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ACCENT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CLAIM PAYMENT SYSTEM (UMR)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QFINITI ENTERPRISE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RXWEB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TASK TRACKER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UNITED ESERVICES PORTAL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CES - CONSOLIDATED ELIGIBILITY SYSTEM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ELGS - ENTERPRISE LETTER GENERATION SYSTEM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NDB - NETWORK DATABASE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PRIME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TREASURY CHECK DATA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VCC DESKTOP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A9B90-AB4C-9E4C-91E6-DB819E15E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52 of 104 CBAs dependent upon at least one of 21 </a:t>
            </a:r>
            <a:r>
              <a:rPr lang="en-US" u="sng" dirty="0"/>
              <a:t>U</a:t>
            </a:r>
            <a:r>
              <a:rPr lang="en-US" dirty="0"/>
              <a:t>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61E1-E0C9-E948-B9F3-F0A5FC7638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F2525-F2BF-A947-B1F1-F72F8AFDEE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8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4B8E-A765-3446-A76E-71A3F59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Business Applications with PADU-U Tech Dependencies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0201B5-9A85-AD41-9073-A1011AF42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747568"/>
            <a:ext cx="5524500" cy="4079875"/>
          </a:xfrm>
        </p:spPr>
        <p:txBody>
          <a:bodyPr/>
          <a:lstStyle/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AIX 5.3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AIX 6.1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AIX 7.1 TL4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AIX 7.1 TL5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AIX 7.2 TL3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DataStage11.3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DB2UDB10.5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DB2UDB11.1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DB2UDB9.7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IBM HTTPServer6.1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IBM HTTPServer8.5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Oracle 10g Release 1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RedHat Enterprise Linux 5.11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RedHat Enterprise Linux 5.6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Solaris10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Solaris11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WeblogicServer10.3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Windows 2003 R2 SP2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Windows 2003 SP2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Windows 2008 R2 SP2</a:t>
            </a:r>
          </a:p>
          <a:p>
            <a:pPr marL="171450" indent="-1714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Windows 2012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A9B90-AB4C-9E4C-91E6-DB819E15E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21 Identified </a:t>
            </a:r>
            <a:r>
              <a:rPr lang="en-US" u="sng" dirty="0"/>
              <a:t>U</a:t>
            </a:r>
            <a:r>
              <a:rPr lang="en-US" dirty="0"/>
              <a:t>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61E1-E0C9-E948-B9F3-F0A5FC7638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2020 Optum, Inc. All rights reserved. Confidential property of Optum. Do not distribute or reproduce without express permission from Optum.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F2525-F2BF-A947-B1F1-F72F8AFDEE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1369-4AEB-4520-96C0-9F78886180C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6549267-3A10-694C-A921-6A1A3E098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432302"/>
              </p:ext>
            </p:extLst>
          </p:nvPr>
        </p:nvGraphicFramePr>
        <p:xfrm>
          <a:off x="10348913" y="5224463"/>
          <a:ext cx="381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4" imgW="380802" imgH="806311" progId="Excel.Sheet.12">
                  <p:embed/>
                </p:oleObj>
              </mc:Choice>
              <mc:Fallback>
                <p:oleObj name="Worksheet" showAsIcon="1" r:id="rId4" imgW="380802" imgH="80631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6549267-3A10-694C-A921-6A1A3E098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48913" y="5224463"/>
                        <a:ext cx="3810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5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502E7-2205-45CD-9BC4-20B5BFD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Building Blocks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7858F-68C2-EC6D-D346-FFEF33EAF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51019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42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EBB9E-1359-435C-893A-E0B49F1B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Architecture Building Blocks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8A015E-4239-5253-1406-149B1438B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7596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4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B907-C67D-4525-8469-891AB609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Building Blocks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6824C-1AD0-4649-A9CD-56BE06DC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1113922"/>
            <a:ext cx="7341490" cy="50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EAC9A97-FC02-9948-8C5C-2591295D01DA}"/>
              </a:ext>
            </a:extLst>
          </p:cNvPr>
          <p:cNvSpPr/>
          <p:nvPr/>
        </p:nvSpPr>
        <p:spPr>
          <a:xfrm>
            <a:off x="616136" y="1193078"/>
            <a:ext cx="11168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Goal: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Identify assets that deliver similar functions or value and standardize on the smallest solution set possible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8772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90A24E-D01E-8A4D-9C7F-AD6F04FDB948}"/>
              </a:ext>
            </a:extLst>
          </p:cNvPr>
          <p:cNvSpPr/>
          <p:nvPr/>
        </p:nvSpPr>
        <p:spPr>
          <a:xfrm>
            <a:off x="4038601" y="4361053"/>
            <a:ext cx="6455219" cy="1684649"/>
          </a:xfrm>
          <a:prstGeom prst="roundRect">
            <a:avLst>
              <a:gd name="adj" fmla="val 452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7B4846F-37E1-6947-9E87-FB307E7C0F14}"/>
              </a:ext>
            </a:extLst>
          </p:cNvPr>
          <p:cNvSpPr/>
          <p:nvPr/>
        </p:nvSpPr>
        <p:spPr>
          <a:xfrm>
            <a:off x="4038601" y="1835623"/>
            <a:ext cx="3127563" cy="2373811"/>
          </a:xfrm>
          <a:prstGeom prst="roundRect">
            <a:avLst>
              <a:gd name="adj" fmla="val 452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5ED51BB-107F-4A42-AE6E-5A5F633D6FCA}"/>
              </a:ext>
            </a:extLst>
          </p:cNvPr>
          <p:cNvSpPr txBox="1">
            <a:spLocks/>
          </p:cNvSpPr>
          <p:nvPr/>
        </p:nvSpPr>
        <p:spPr>
          <a:xfrm>
            <a:off x="852214" y="2074792"/>
            <a:ext cx="2866801" cy="37634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25" indent="-1651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Our technical environment is structured by two key frameworks –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 Capabilities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Technology Taxonomy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 that organize application and technology assets.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Both of those kinds of assets (applications and technologies) are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classified by PADU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PADU over time is a roadmap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that describes our preferred destination platforms and our discouraged legacy.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Capabilities have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accountable ownership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somewhere in the enterprise.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ARBs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leverage PADU data for guiding new investments away from Discouraged / Unacceptable Applications and Technologies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3665012-799B-1E42-83E7-2CBDB8383FDF}"/>
              </a:ext>
            </a:extLst>
          </p:cNvPr>
          <p:cNvSpPr/>
          <p:nvPr/>
        </p:nvSpPr>
        <p:spPr>
          <a:xfrm>
            <a:off x="4169899" y="2183671"/>
            <a:ext cx="2377440" cy="457200"/>
          </a:xfrm>
          <a:prstGeom prst="roundRect">
            <a:avLst>
              <a:gd name="adj" fmla="val 157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Business Domain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(ex. Clinical)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85037D7-E5A4-5446-97D5-D4E9D43C2539}"/>
              </a:ext>
            </a:extLst>
          </p:cNvPr>
          <p:cNvSpPr/>
          <p:nvPr/>
        </p:nvSpPr>
        <p:spPr>
          <a:xfrm>
            <a:off x="4663161" y="2865701"/>
            <a:ext cx="2377440" cy="457200"/>
          </a:xfrm>
          <a:prstGeom prst="roundRect">
            <a:avLst>
              <a:gd name="adj" fmla="val 157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Business Capability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(ex. Case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Mgmt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2BE57B8-4509-1843-94A1-323E9EC032C9}"/>
              </a:ext>
            </a:extLst>
          </p:cNvPr>
          <p:cNvSpPr/>
          <p:nvPr/>
        </p:nvSpPr>
        <p:spPr>
          <a:xfrm>
            <a:off x="4611179" y="4490807"/>
            <a:ext cx="2377440" cy="457200"/>
          </a:xfrm>
          <a:prstGeom prst="roundRect">
            <a:avLst>
              <a:gd name="adj" fmla="val 157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Business Solution (App)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(ex. ICUE, Apollo, ECP)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873AECD-E533-214D-AE47-1FE0856B1D64}"/>
              </a:ext>
            </a:extLst>
          </p:cNvPr>
          <p:cNvSpPr/>
          <p:nvPr/>
        </p:nvSpPr>
        <p:spPr>
          <a:xfrm>
            <a:off x="7963979" y="4490807"/>
            <a:ext cx="2377440" cy="457200"/>
          </a:xfrm>
          <a:prstGeom prst="roundRect">
            <a:avLst>
              <a:gd name="adj" fmla="val 157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Technology Solution (tech)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(ex. Oracle, MySQL, SQL Server)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95871DF-365D-8A4F-B63E-22BCF1FA333C}"/>
              </a:ext>
            </a:extLst>
          </p:cNvPr>
          <p:cNvSpPr/>
          <p:nvPr/>
        </p:nvSpPr>
        <p:spPr>
          <a:xfrm>
            <a:off x="7963979" y="2865701"/>
            <a:ext cx="2377440" cy="457200"/>
          </a:xfrm>
          <a:prstGeom prst="roundRect">
            <a:avLst>
              <a:gd name="adj" fmla="val 157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Technology Capability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(ex. Relational DB)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BA4329-0885-D149-8144-AAAB3B91D2E1}"/>
              </a:ext>
            </a:extLst>
          </p:cNvPr>
          <p:cNvSpPr/>
          <p:nvPr/>
        </p:nvSpPr>
        <p:spPr>
          <a:xfrm>
            <a:off x="7506779" y="2183671"/>
            <a:ext cx="2377440" cy="457200"/>
          </a:xfrm>
          <a:prstGeom prst="roundRect">
            <a:avLst>
              <a:gd name="adj" fmla="val 157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Technology Domain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(ex. Data Management Tech)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90F6B3-A4BE-B545-BB3E-2FB3F0A2E181}"/>
              </a:ext>
            </a:extLst>
          </p:cNvPr>
          <p:cNvSpPr/>
          <p:nvPr/>
        </p:nvSpPr>
        <p:spPr>
          <a:xfrm>
            <a:off x="5696663" y="5053927"/>
            <a:ext cx="33217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App PADU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Calibri" charset="0"/>
              </a:rPr>
              <a:t>i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nformed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Calibri" charset="0"/>
                <a:cs typeface="Calibri" charset="0"/>
              </a:rPr>
              <a:t> by Tech PADU + Tech PLM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D4236F-1896-3345-866B-4A9B09CCAFE7}"/>
              </a:ext>
            </a:extLst>
          </p:cNvPr>
          <p:cNvSpPr/>
          <p:nvPr/>
        </p:nvSpPr>
        <p:spPr>
          <a:xfrm>
            <a:off x="4038601" y="1913281"/>
            <a:ext cx="27976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 Capabilities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351783-CC5D-574F-8CF4-BD89BDF4D764}"/>
              </a:ext>
            </a:extLst>
          </p:cNvPr>
          <p:cNvSpPr/>
          <p:nvPr/>
        </p:nvSpPr>
        <p:spPr>
          <a:xfrm>
            <a:off x="8044399" y="1913281"/>
            <a:ext cx="23389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Technology Taxonomy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18962E-43D7-0743-8BEB-C80A17B8E4ED}"/>
              </a:ext>
            </a:extLst>
          </p:cNvPr>
          <p:cNvSpPr/>
          <p:nvPr/>
        </p:nvSpPr>
        <p:spPr>
          <a:xfrm rot="16200000">
            <a:off x="3866206" y="5120911"/>
            <a:ext cx="6030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Assets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D90D6EBB-717A-6F4E-AE75-3BE85150824E}"/>
              </a:ext>
            </a:extLst>
          </p:cNvPr>
          <p:cNvCxnSpPr>
            <a:cxnSpLocks/>
            <a:stCxn id="31" idx="2"/>
            <a:endCxn id="30" idx="2"/>
          </p:cNvCxnSpPr>
          <p:nvPr/>
        </p:nvCxnSpPr>
        <p:spPr>
          <a:xfrm rot="5400000">
            <a:off x="7476299" y="3271607"/>
            <a:ext cx="12700" cy="3352800"/>
          </a:xfrm>
          <a:prstGeom prst="bentConnector3">
            <a:avLst>
              <a:gd name="adj1" fmla="val 272307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FF7A78-1D24-9345-8F12-E03C5962FF5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695499" y="2640871"/>
            <a:ext cx="0" cy="22483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A92765-1C21-0E4F-B825-CEF76B20E892}"/>
              </a:ext>
            </a:extLst>
          </p:cNvPr>
          <p:cNvCxnSpPr>
            <a:cxnSpLocks/>
          </p:cNvCxnSpPr>
          <p:nvPr/>
        </p:nvCxnSpPr>
        <p:spPr>
          <a:xfrm>
            <a:off x="9890533" y="3322902"/>
            <a:ext cx="0" cy="116790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D7829F-F215-5949-9D2A-4E25A638B55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358619" y="2640869"/>
            <a:ext cx="0" cy="23069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30AE9E-10E9-F141-A1DC-B78E28984DB0}"/>
              </a:ext>
            </a:extLst>
          </p:cNvPr>
          <p:cNvCxnSpPr>
            <a:cxnSpLocks/>
          </p:cNvCxnSpPr>
          <p:nvPr/>
        </p:nvCxnSpPr>
        <p:spPr>
          <a:xfrm>
            <a:off x="6683819" y="3334627"/>
            <a:ext cx="0" cy="11561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5E1717F-C4C5-AE47-A824-90FD8EBF9FF3}"/>
              </a:ext>
            </a:extLst>
          </p:cNvPr>
          <p:cNvSpPr/>
          <p:nvPr/>
        </p:nvSpPr>
        <p:spPr>
          <a:xfrm>
            <a:off x="4212504" y="6231393"/>
            <a:ext cx="4526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Assets are the subjects of PADU classification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829FFD-A090-544E-9B0A-9FAF0DA7E040}"/>
              </a:ext>
            </a:extLst>
          </p:cNvPr>
          <p:cNvSpPr/>
          <p:nvPr/>
        </p:nvSpPr>
        <p:spPr>
          <a:xfrm>
            <a:off x="4205066" y="3633568"/>
            <a:ext cx="23422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defines the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structure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Business Capabilities in partnership across the owners in LOBs.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7DBB23-3242-6B40-9250-2D0EE16D9194}"/>
              </a:ext>
            </a:extLst>
          </p:cNvPr>
          <p:cNvSpPr/>
          <p:nvPr/>
        </p:nvSpPr>
        <p:spPr>
          <a:xfrm>
            <a:off x="7343045" y="3597856"/>
            <a:ext cx="25798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defines the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structure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Technology Taxonomy in partnership across the owners in EEEPS, EIS, and ATC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F14731-CF19-A54F-9600-142661737B51}"/>
              </a:ext>
            </a:extLst>
          </p:cNvPr>
          <p:cNvSpPr/>
          <p:nvPr/>
        </p:nvSpPr>
        <p:spPr>
          <a:xfrm>
            <a:off x="4346380" y="5337813"/>
            <a:ext cx="29610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LOB CIOs and Chief Architects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define the solutions for a capability and the PADU of things in it – ideally leaning out the Preferred options.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EDD1E0-F2D5-D142-8993-909FFE90A92B}"/>
              </a:ext>
            </a:extLst>
          </p:cNvPr>
          <p:cNvSpPr/>
          <p:nvPr/>
        </p:nvSpPr>
        <p:spPr>
          <a:xfrm>
            <a:off x="7867648" y="5337813"/>
            <a:ext cx="2608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EEPS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(mature tech)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EIS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(security) and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ATC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(emerging tech) define the solutions for a tech capability and the PADU for things in it.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633D145-4763-2B45-B756-C2F2B3D59785}"/>
              </a:ext>
            </a:extLst>
          </p:cNvPr>
          <p:cNvSpPr/>
          <p:nvPr/>
        </p:nvSpPr>
        <p:spPr>
          <a:xfrm>
            <a:off x="7332630" y="1835625"/>
            <a:ext cx="3161191" cy="2373809"/>
          </a:xfrm>
          <a:prstGeom prst="roundRect">
            <a:avLst>
              <a:gd name="adj" fmla="val 452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42D928-AB9A-4162-8FA4-E065711B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/>
              <a:t>PADU was created as a decision-making framework to allow us to standardize our applications and underlying technologies</a:t>
            </a:r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50386157-18DE-4CE9-B231-21BFE5455440}"/>
              </a:ext>
            </a:extLst>
          </p:cNvPr>
          <p:cNvSpPr txBox="1">
            <a:spLocks/>
          </p:cNvSpPr>
          <p:nvPr/>
        </p:nvSpPr>
        <p:spPr>
          <a:xfrm>
            <a:off x="11849101" y="6517217"/>
            <a:ext cx="133895" cy="19709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A7E87-410D-4887-AABD-1ABCEA8A29CF}" type="slidenum"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/>
          <p:cNvSpPr/>
          <p:nvPr/>
        </p:nvSpPr>
        <p:spPr>
          <a:xfrm>
            <a:off x="150851" y="1295400"/>
            <a:ext cx="6173808" cy="41148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6477099" y="1295400"/>
            <a:ext cx="3048795" cy="41148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9602114" y="1295400"/>
            <a:ext cx="2515255" cy="41148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485" y="5765800"/>
            <a:ext cx="19817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1" y="5765800"/>
            <a:ext cx="19817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54553" y="5765800"/>
            <a:ext cx="22103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FEW or ONE</a:t>
            </a:r>
          </a:p>
        </p:txBody>
      </p:sp>
      <p:sp>
        <p:nvSpPr>
          <p:cNvPr id="12" name="Oval 11"/>
          <p:cNvSpPr/>
          <p:nvPr/>
        </p:nvSpPr>
        <p:spPr>
          <a:xfrm>
            <a:off x="1065490" y="1219200"/>
            <a:ext cx="1286231" cy="13716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1805" y="1585851"/>
            <a:ext cx="1143299" cy="1143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5651" y="2975762"/>
            <a:ext cx="817840" cy="7055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02054" y="2640282"/>
            <a:ext cx="1252287" cy="12300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86069" y="3897085"/>
            <a:ext cx="1295737" cy="12083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84070" y="3722915"/>
            <a:ext cx="1219519" cy="1295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3749" y="2362200"/>
            <a:ext cx="1370081" cy="1295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5311" y="3681351"/>
            <a:ext cx="925059" cy="88174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9511" y="2438400"/>
            <a:ext cx="925059" cy="8169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42041" y="4749638"/>
            <a:ext cx="784809" cy="7055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53935" y="2971800"/>
            <a:ext cx="1219519" cy="1295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47298" y="2181597"/>
            <a:ext cx="1286231" cy="1371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20332" y="2971800"/>
            <a:ext cx="1370081" cy="1295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56348" y="4793917"/>
            <a:ext cx="685979" cy="6162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5007" y="1219200"/>
            <a:ext cx="647739" cy="6093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4525" y="2362200"/>
            <a:ext cx="731328" cy="66254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27071" y="1524000"/>
            <a:ext cx="1143299" cy="10668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29" name="Oval 28"/>
          <p:cNvSpPr/>
          <p:nvPr/>
        </p:nvSpPr>
        <p:spPr>
          <a:xfrm>
            <a:off x="7467958" y="4267200"/>
            <a:ext cx="793069" cy="666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.</a:t>
            </a:r>
          </a:p>
        </p:txBody>
      </p:sp>
      <p:sp>
        <p:nvSpPr>
          <p:cNvPr id="30" name="Oval 29"/>
          <p:cNvSpPr/>
          <p:nvPr/>
        </p:nvSpPr>
        <p:spPr>
          <a:xfrm>
            <a:off x="8611257" y="2030434"/>
            <a:ext cx="583815" cy="56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897850" y="2743200"/>
            <a:ext cx="1219519" cy="129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00265" y="1524001"/>
            <a:ext cx="1252287" cy="12300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56966" y="1447801"/>
            <a:ext cx="1252287" cy="12300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342946" y="4343401"/>
            <a:ext cx="1252287" cy="12300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047207" y="1219200"/>
            <a:ext cx="794968" cy="762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05143" y="2819401"/>
            <a:ext cx="794968" cy="7728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809405" y="3124200"/>
            <a:ext cx="914639" cy="838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266723" y="2438400"/>
            <a:ext cx="989271" cy="9906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24044" y="3505200"/>
            <a:ext cx="1295737" cy="1219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275866" y="3810000"/>
            <a:ext cx="1295737" cy="1219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903909" y="3505200"/>
            <a:ext cx="685979" cy="6162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47205" y="4800600"/>
            <a:ext cx="685979" cy="6162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44" name="Oval 43"/>
          <p:cNvSpPr/>
          <p:nvPr/>
        </p:nvSpPr>
        <p:spPr>
          <a:xfrm>
            <a:off x="9983213" y="3657600"/>
            <a:ext cx="1219519" cy="129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754553" y="2209800"/>
            <a:ext cx="1219519" cy="129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609601" y="76200"/>
            <a:ext cx="10972801" cy="914400"/>
          </a:xfrm>
        </p:spPr>
        <p:txBody>
          <a:bodyPr/>
          <a:lstStyle/>
          <a:p>
            <a:r>
              <a:rPr lang="en-US" sz="4300" dirty="0"/>
              <a:t>How do we optimize and modernize? </a:t>
            </a:r>
          </a:p>
        </p:txBody>
      </p:sp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981ABEE4-2D1E-48CC-815D-B4831E9D3FA0}"/>
              </a:ext>
            </a:extLst>
          </p:cNvPr>
          <p:cNvSpPr txBox="1">
            <a:spLocks/>
          </p:cNvSpPr>
          <p:nvPr/>
        </p:nvSpPr>
        <p:spPr>
          <a:xfrm>
            <a:off x="11849101" y="6517217"/>
            <a:ext cx="133895" cy="19709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A7E87-410D-4887-AABD-1ABCEA8A29CF}" type="slidenum"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7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7800"/>
            <a:ext cx="11183373" cy="893763"/>
          </a:xfrm>
        </p:spPr>
        <p:txBody>
          <a:bodyPr/>
          <a:lstStyle/>
          <a:p>
            <a:r>
              <a:rPr lang="en-US" sz="3200" dirty="0"/>
              <a:t>The PADU framework reflects a “full stack” approach to standardizing and modernizing our technology environments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0755" y="2487948"/>
            <a:ext cx="3478304" cy="898357"/>
          </a:xfrm>
          <a:prstGeom prst="rect">
            <a:avLst/>
          </a:prstGeom>
          <a:solidFill>
            <a:schemeClr val="accent1"/>
          </a:solidFill>
          <a:ln w="28575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Application PADU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0659" y="2487947"/>
            <a:ext cx="1522620" cy="898357"/>
          </a:xfrm>
          <a:prstGeom prst="rect">
            <a:avLst/>
          </a:prstGeom>
          <a:solidFill>
            <a:schemeClr val="accent1"/>
          </a:solidFill>
          <a:ln w="28575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Commercial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PADU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754" y="3498602"/>
            <a:ext cx="5102524" cy="8983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Technology PADU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754" y="4509255"/>
            <a:ext cx="5102524" cy="8983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Hardware PADU (appliances + peripherals)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8110217" y="3793890"/>
            <a:ext cx="1347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Pattern PADU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0379" y="2452753"/>
            <a:ext cx="1703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Management of 6K+ application assets, with added criteria for commercial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0379" y="3512641"/>
            <a:ext cx="170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Management of 2K distinct technology solutions across 20 domains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0379" y="4607479"/>
            <a:ext cx="170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Management of  35 distinct hardware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53652"/>
            <a:ext cx="109728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effectively </a:t>
            </a:r>
            <a:r>
              <a:rPr kumimoji="0" lang="en-US" sz="1867" b="1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accelerate our modernization journey</a:t>
            </a:r>
            <a:r>
              <a:rPr kumimoji="0" lang="en-US" sz="1867" b="0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will continue to evolve our PADU framework to be a </a:t>
            </a:r>
            <a:r>
              <a:rPr kumimoji="0" lang="en-US" sz="1867" b="1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holistic “whole stack” approach</a:t>
            </a:r>
            <a:r>
              <a:rPr kumimoji="0" lang="en-US" sz="1867" b="0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that </a:t>
            </a:r>
            <a:r>
              <a:rPr kumimoji="0" lang="en-US" sz="1867" b="1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drives strategic decisions</a:t>
            </a:r>
            <a:r>
              <a:rPr kumimoji="0" lang="en-US" sz="1867" b="0" i="1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across our portfolios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4716" y="5665245"/>
            <a:ext cx="80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need to continue to remind our teams that PADU is a means to an end, not the end itself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38B94-9E7C-4206-B5F4-B4076DA6A4DC}"/>
              </a:ext>
            </a:extLst>
          </p:cNvPr>
          <p:cNvSpPr txBox="1"/>
          <p:nvPr/>
        </p:nvSpPr>
        <p:spPr>
          <a:xfrm>
            <a:off x="8326481" y="3418849"/>
            <a:ext cx="239385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Examples of Tech PADU include:</a:t>
            </a:r>
          </a:p>
          <a:p>
            <a:pPr marL="228594" marR="0" lvl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Desktop Software</a:t>
            </a:r>
          </a:p>
          <a:p>
            <a:pPr marL="228594" marR="0" lvl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Application Libraries</a:t>
            </a:r>
          </a:p>
          <a:p>
            <a:pPr marL="228594" marR="0" lvl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Integration Software</a:t>
            </a:r>
          </a:p>
          <a:p>
            <a:pPr marL="228594" marR="0" lvl="0" indent="-22859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Cloud Services (SaaS)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03E56D-9F21-48A1-85DF-98362B964AA6}"/>
              </a:ext>
            </a:extLst>
          </p:cNvPr>
          <p:cNvSpPr txBox="1"/>
          <p:nvPr/>
        </p:nvSpPr>
        <p:spPr>
          <a:xfrm>
            <a:off x="8326482" y="2452753"/>
            <a:ext cx="170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Commercial software has distinct PADU criteria (see appendix)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5BF6415-F2AC-4DCF-93CC-EBF7C3531A3D}"/>
              </a:ext>
            </a:extLst>
          </p:cNvPr>
          <p:cNvSpPr txBox="1">
            <a:spLocks/>
          </p:cNvSpPr>
          <p:nvPr/>
        </p:nvSpPr>
        <p:spPr>
          <a:xfrm>
            <a:off x="11849101" y="6517217"/>
            <a:ext cx="133895" cy="19709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A7E87-410D-4887-AABD-1ABCEA8A29CF}" type="slidenum"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E52E774-4766-4E8F-8A2E-52D39BCB9375}"/>
              </a:ext>
            </a:extLst>
          </p:cNvPr>
          <p:cNvSpPr/>
          <p:nvPr/>
        </p:nvSpPr>
        <p:spPr>
          <a:xfrm>
            <a:off x="65415" y="6261368"/>
            <a:ext cx="116840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5BBF95-1757-40EC-98DA-8B9E258521B4}"/>
              </a:ext>
            </a:extLst>
          </p:cNvPr>
          <p:cNvSpPr/>
          <p:nvPr/>
        </p:nvSpPr>
        <p:spPr>
          <a:xfrm>
            <a:off x="329623" y="5987583"/>
            <a:ext cx="11684000" cy="775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259F5-E96D-4146-B0FF-5CEE9E216BA7}"/>
              </a:ext>
            </a:extLst>
          </p:cNvPr>
          <p:cNvSpPr/>
          <p:nvPr/>
        </p:nvSpPr>
        <p:spPr>
          <a:xfrm>
            <a:off x="390093" y="663448"/>
            <a:ext cx="116840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77D896-F778-4C4B-8F94-920FFF86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" y="52706"/>
            <a:ext cx="6052500" cy="328295"/>
          </a:xfr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333" dirty="0">
                <a:latin typeface="+mn-lt"/>
                <a:ea typeface="+mn-ea"/>
                <a:cs typeface="+mn-cs"/>
              </a:rPr>
              <a:t>Optum Portfolio – Application Portfolio Management &amp; Decommission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3C47D-8B37-4887-A2F7-8A3D44B422A9}"/>
              </a:ext>
            </a:extLst>
          </p:cNvPr>
          <p:cNvSpPr txBox="1"/>
          <p:nvPr/>
        </p:nvSpPr>
        <p:spPr>
          <a:xfrm>
            <a:off x="8213744" y="109099"/>
            <a:ext cx="3933953" cy="2565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Status as of: 12/03/2020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1CFAD-FCC7-4C2B-B3BE-F8B61ECB7240}"/>
              </a:ext>
            </a:extLst>
          </p:cNvPr>
          <p:cNvSpPr txBox="1"/>
          <p:nvPr/>
        </p:nvSpPr>
        <p:spPr>
          <a:xfrm>
            <a:off x="50024" y="482601"/>
            <a:ext cx="4717680" cy="247540"/>
          </a:xfrm>
          <a:prstGeom prst="rect">
            <a:avLst/>
          </a:prstGeom>
          <a:solidFill>
            <a:schemeClr val="tx1"/>
          </a:solidFill>
        </p:spPr>
        <p:txBody>
          <a:bodyPr wrap="square" lIns="121920" rIns="0" rtlCol="0" anchor="ctr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Optum Roadmaps</a:t>
            </a:r>
          </a:p>
        </p:txBody>
      </p:sp>
      <p:sp>
        <p:nvSpPr>
          <p:cNvPr id="57" name="Slide Number Placeholder 1">
            <a:extLst>
              <a:ext uri="{FF2B5EF4-FFF2-40B4-BE49-F238E27FC236}">
                <a16:creationId xmlns:a16="http://schemas.microsoft.com/office/drawing/2014/main" id="{DB6312DA-3D82-48F2-ACEE-D54DDACC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8250" y="6515912"/>
            <a:ext cx="515373" cy="24722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8F5FCC-583C-47C6-9953-2F6AD74D46A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88B8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88B8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2D1AB3-EEAF-4E4B-B237-752C4AE059D8}"/>
              </a:ext>
            </a:extLst>
          </p:cNvPr>
          <p:cNvSpPr txBox="1"/>
          <p:nvPr/>
        </p:nvSpPr>
        <p:spPr>
          <a:xfrm>
            <a:off x="4873155" y="482600"/>
            <a:ext cx="7200939" cy="24753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Optum Decommission 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AE64F-5063-4087-9121-1D940A16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" y="1755709"/>
            <a:ext cx="4577273" cy="1310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6CBE9-25FE-4DDE-88AF-48B24EED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" y="1045395"/>
            <a:ext cx="2015409" cy="638044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9067B8F-B54F-4A6C-A1E4-F1182EA7A021}"/>
              </a:ext>
            </a:extLst>
          </p:cNvPr>
          <p:cNvSpPr/>
          <p:nvPr/>
        </p:nvSpPr>
        <p:spPr>
          <a:xfrm>
            <a:off x="2203835" y="978927"/>
            <a:ext cx="2727727" cy="499504"/>
          </a:xfrm>
          <a:prstGeom prst="rect">
            <a:avLst/>
          </a:prstGeom>
          <a:noFill/>
          <a:ln>
            <a:noFill/>
          </a:ln>
        </p:spPr>
        <p:txBody>
          <a:bodyPr wrap="square" tIns="121920" rtlCol="0">
            <a:noAutofit/>
          </a:bodyPr>
          <a:lstStyle/>
          <a:p>
            <a:pPr marL="156629" marR="0" lvl="0" indent="-156629" algn="l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About 40%+ of the portfolio have </a:t>
            </a:r>
            <a:b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3-to-5-year roadmaps defined</a:t>
            </a:r>
          </a:p>
          <a:p>
            <a:pPr marL="156629" marR="0" lvl="0" indent="-156629" algn="l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Significant progress since July roll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B4CB8-79C3-473E-9587-EB68DEA2F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55" y="3209310"/>
            <a:ext cx="4445788" cy="160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164C7-3C57-4D12-A17A-B518C377DD6C}"/>
              </a:ext>
            </a:extLst>
          </p:cNvPr>
          <p:cNvSpPr txBox="1"/>
          <p:nvPr/>
        </p:nvSpPr>
        <p:spPr>
          <a:xfrm>
            <a:off x="0" y="3162260"/>
            <a:ext cx="426720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July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8B63A-8B42-4002-8D3F-33B7657C2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" y="4011827"/>
            <a:ext cx="4577273" cy="11216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511F9B-D6B1-486B-B296-974242439A72}"/>
              </a:ext>
            </a:extLst>
          </p:cNvPr>
          <p:cNvSpPr txBox="1"/>
          <p:nvPr/>
        </p:nvSpPr>
        <p:spPr>
          <a:xfrm>
            <a:off x="-16371" y="786557"/>
            <a:ext cx="127631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1" u="sng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Defined Roadmaps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95D33-5912-49B1-BE6E-2A3CD9DED2B2}"/>
              </a:ext>
            </a:extLst>
          </p:cNvPr>
          <p:cNvSpPr txBox="1"/>
          <p:nvPr/>
        </p:nvSpPr>
        <p:spPr>
          <a:xfrm>
            <a:off x="16903" y="3741844"/>
            <a:ext cx="200728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1" u="sng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Portfolio Rationalization Trends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145BB2-D73A-4BC1-A909-4AC1E5C045BC}"/>
              </a:ext>
            </a:extLst>
          </p:cNvPr>
          <p:cNvSpPr/>
          <p:nvPr/>
        </p:nvSpPr>
        <p:spPr>
          <a:xfrm>
            <a:off x="-16371" y="5175638"/>
            <a:ext cx="4181972" cy="677044"/>
          </a:xfrm>
          <a:prstGeom prst="rect">
            <a:avLst/>
          </a:prstGeom>
          <a:noFill/>
          <a:ln>
            <a:noFill/>
          </a:ln>
        </p:spPr>
        <p:txBody>
          <a:bodyPr wrap="square" tIns="121920" rtlCol="0">
            <a:noAutofit/>
          </a:bodyPr>
          <a:lstStyle/>
          <a:p>
            <a:pPr marL="156629" marR="0" lvl="0" indent="-156629" algn="l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Current state A/P to D/U/R ratios are ~75% / 20%</a:t>
            </a:r>
          </a:p>
          <a:p>
            <a:pPr marL="156629" marR="0" lvl="0" indent="-156629" algn="l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Desire is to flip the ratio on current portfolio assets in 3-5 year period</a:t>
            </a:r>
          </a:p>
          <a:p>
            <a:pPr marL="156629" marR="0" lvl="0" indent="-156629" algn="l" defTabSz="91440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 much of the portfolio is unassessed in future years to validate rationalization goals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7C229-9A0D-48E8-9E7D-DDCAFCC6C59F}"/>
              </a:ext>
            </a:extLst>
          </p:cNvPr>
          <p:cNvSpPr/>
          <p:nvPr/>
        </p:nvSpPr>
        <p:spPr>
          <a:xfrm>
            <a:off x="721626" y="4305830"/>
            <a:ext cx="395975" cy="188801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4E24CF-922D-459B-8E1D-C05842FC0378}"/>
              </a:ext>
            </a:extLst>
          </p:cNvPr>
          <p:cNvSpPr/>
          <p:nvPr/>
        </p:nvSpPr>
        <p:spPr>
          <a:xfrm>
            <a:off x="2408864" y="4296230"/>
            <a:ext cx="1045536" cy="188801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E4B2C9-1B08-45FC-9283-6A5D212ECC4F}"/>
              </a:ext>
            </a:extLst>
          </p:cNvPr>
          <p:cNvSpPr/>
          <p:nvPr/>
        </p:nvSpPr>
        <p:spPr>
          <a:xfrm>
            <a:off x="721626" y="4509433"/>
            <a:ext cx="395975" cy="281012"/>
          </a:xfrm>
          <a:prstGeom prst="rect">
            <a:avLst/>
          </a:prstGeom>
          <a:solidFill>
            <a:srgbClr val="00206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068956-F09D-41AB-B8BC-925BE19BC141}"/>
              </a:ext>
            </a:extLst>
          </p:cNvPr>
          <p:cNvSpPr/>
          <p:nvPr/>
        </p:nvSpPr>
        <p:spPr>
          <a:xfrm>
            <a:off x="2403059" y="4512831"/>
            <a:ext cx="1045536" cy="281012"/>
          </a:xfrm>
          <a:prstGeom prst="rect">
            <a:avLst/>
          </a:prstGeom>
          <a:solidFill>
            <a:srgbClr val="00206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A0474C-021C-4180-A744-F58BD5C84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461" y="975311"/>
            <a:ext cx="4646084" cy="29101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2C1ECB-889C-4C5C-931A-ABEA69681D1B}"/>
              </a:ext>
            </a:extLst>
          </p:cNvPr>
          <p:cNvSpPr/>
          <p:nvPr/>
        </p:nvSpPr>
        <p:spPr>
          <a:xfrm>
            <a:off x="4931562" y="2283308"/>
            <a:ext cx="7260439" cy="4467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82F5C-738A-43C0-9EC1-C42D6A8CA5BD}"/>
              </a:ext>
            </a:extLst>
          </p:cNvPr>
          <p:cNvSpPr txBox="1"/>
          <p:nvPr/>
        </p:nvSpPr>
        <p:spPr>
          <a:xfrm>
            <a:off x="4873155" y="3033609"/>
            <a:ext cx="7200939" cy="24753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Optum Targets – For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71F1A-EF0E-4858-9C91-9BBF94A19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1153" y="3593198"/>
            <a:ext cx="7200939" cy="26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90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5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40"/>
  <p:tag name="MIO_HDS" val="True"/>
  <p:tag name="MIO_SKIPVERSION" val="01.01.0001 00:00:00"/>
  <p:tag name="MIO_EKGUID" val="6a645508-c274-414b-b194-88fb038b781a"/>
  <p:tag name="MIO_UPDATE" val="True"/>
  <p:tag name="MIO_VERSION" val="10.06.2019 16:05:23"/>
  <p:tag name="MIO_DBID" val="105C9A49-0F00-47E0-A9B9-86E2A99454C8"/>
  <p:tag name="MIO_LASTDOWNLOADED" val="10.06.2019 16:05:26"/>
  <p:tag name="MIO_OBJECTNAME" val="Optum Wide"/>
  <p:tag name="MIO_LASTEDITORNAME" val="Charlotte Bartholomew"/>
  <p:tag name="MIO_CDID" val="451eeb19-c04f-4baa-b219-473a5b7aed7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Watermark;Add a watermark (examples: Confidential, Draft, Sample)"/>
  <p:tag name="MIO_USER_INPUT_OPTIONAL" val=" "/>
  <p:tag name="MIO_USER_INPUT_TEXT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0f304fc-acb6-447c-adae-cbf45c80f260"/>
  <p:tag name="MIO_EKGUID" val="822d4cc4-1d5e-4231-9595-f67af2bf41b7"/>
  <p:tag name="MIO_UPDATE" val="True"/>
  <p:tag name="MIO_VERSION" val="13.11.2017 12:23:30"/>
  <p:tag name="MIO_DBID" val="105C9A49-0F00-47E0-A9B9-86E2A99454C8"/>
  <p:tag name="MIO_LASTDOWNLOADED" val="02.05.2018 13:30:33"/>
  <p:tag name="MIO_OBJECTNAME" val="Optum#LowerLeftSmallWide"/>
  <p:tag name="MIO_LASTEDITORNAME" val="Charlotte Bartholomew"/>
  <p:tag name="MIO_LOGOPLACEHOLDER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0f304fc-acb6-447c-adae-cbf45c80f260"/>
  <p:tag name="MIO_EKGUID" val="2f9a4c15-bd64-48fc-ae0a-f999cf49f6e9"/>
  <p:tag name="MIO_UPDATE" val="True"/>
  <p:tag name="MIO_VERSION" val="13.11.2017 12:22:00"/>
  <p:tag name="MIO_DBID" val="105C9A49-0F00-47E0-A9B9-86E2A99454C8"/>
  <p:tag name="MIO_LASTDOWNLOADED" val="13.11.2017 12:22:00"/>
  <p:tag name="MIO_OBJECTNAME" val="Wide Optum#optumbig"/>
  <p:tag name="MIO_LASTEDITORNAME" val="Charlotte Bartholomew"/>
  <p:tag name="MIO_LOGOPLACEHOLDER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0f304fc-acb6-447c-adae-cbf45c80f260"/>
  <p:tag name="MIO_EKGUID" val="2f9a4c15-bd64-48fc-ae0a-f999cf49f6e9"/>
  <p:tag name="MIO_UPDATE" val="True"/>
  <p:tag name="MIO_VERSION" val="13.11.2017 12:22:00"/>
  <p:tag name="MIO_DBID" val="105C9A49-0F00-47E0-A9B9-86E2A99454C8"/>
  <p:tag name="MIO_LASTDOWNLOADED" val="13.11.2017 12:22:00"/>
  <p:tag name="MIO_OBJECTNAME" val="Wide Optum#optumbig"/>
  <p:tag name="MIO_LASTEDITORNAME" val="Charlotte Bartholomew"/>
  <p:tag name="MIO_LOGOPLACEHOLDER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CD_LAYOUT_VALID_AREA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Optum - Empower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rnd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rtlCol="0">
        <a:spAutoFit/>
      </a:bodyPr>
      <a:lstStyle>
        <a:defPPr algn="l" rtl="0" eaLnBrk="1" fontAlgn="auto" hangingPunct="1">
          <a:lnSpc>
            <a:spcPct val="90000"/>
          </a:lnSpc>
          <a:spcBef>
            <a:spcPts val="0"/>
          </a:spcBef>
          <a:spcAft>
            <a:spcPts val="400"/>
          </a:spcAft>
          <a:defRPr sz="1400" b="0" i="0" u="none" baseline="0" dirty="0" smtClean="0">
            <a:solidFill>
              <a:srgbClr val="55565A"/>
            </a:solidFill>
            <a:latin typeface="Arial"/>
          </a:defRPr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_PowerPoint_Widescreen_Template-2020-August" id="{4BFF2BDA-2556-3C4A-AA1E-6ACBF9D37F06}" vid="{69549581-3F42-3E49-AA23-9591E3D3578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CFF4431E5734B84D9A2FF0AE399D1" ma:contentTypeVersion="10" ma:contentTypeDescription="Create a new document." ma:contentTypeScope="" ma:versionID="3f421b22e76883784642b6fad7cbf9bb">
  <xsd:schema xmlns:xsd="http://www.w3.org/2001/XMLSchema" xmlns:xs="http://www.w3.org/2001/XMLSchema" xmlns:p="http://schemas.microsoft.com/office/2006/metadata/properties" xmlns:ns2="0d9795a3-adf0-4b05-925b-a4c9a514a2d6" xmlns:ns3="bf0bf127-b530-4880-ab70-68683edfad51" targetNamespace="http://schemas.microsoft.com/office/2006/metadata/properties" ma:root="true" ma:fieldsID="dfd3cdfdc6c78aeff5c8527390475215" ns2:_="" ns3:_="">
    <xsd:import namespace="0d9795a3-adf0-4b05-925b-a4c9a514a2d6"/>
    <xsd:import namespace="bf0bf127-b530-4880-ab70-68683edfa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795a3-adf0-4b05-925b-a4c9a514a2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bf127-b530-4880-ab70-68683edfad5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F8335-260C-4807-8088-19D9F7475D06}"/>
</file>

<file path=customXml/itemProps2.xml><?xml version="1.0" encoding="utf-8"?>
<ds:datastoreItem xmlns:ds="http://schemas.openxmlformats.org/officeDocument/2006/customXml" ds:itemID="{13F11C2C-E4F6-4EF8-8659-83C35F20FEC0}"/>
</file>

<file path=customXml/itemProps3.xml><?xml version="1.0" encoding="utf-8"?>
<ds:datastoreItem xmlns:ds="http://schemas.openxmlformats.org/officeDocument/2006/customXml" ds:itemID="{20C0AC55-2359-41AB-B334-D5D90616CBAE}"/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2195</Words>
  <Application>Microsoft Office PowerPoint</Application>
  <PresentationFormat>Widescreen</PresentationFormat>
  <Paragraphs>379</Paragraphs>
  <Slides>22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Default Theme</vt:lpstr>
      <vt:lpstr>Microsoft Excel Worksheet</vt:lpstr>
      <vt:lpstr>PADU Concepts Business &amp; Technology</vt:lpstr>
      <vt:lpstr>What is PADU</vt:lpstr>
      <vt:lpstr>Building Blocks</vt:lpstr>
      <vt:lpstr>Architecture Building Blocks</vt:lpstr>
      <vt:lpstr>Solution Building Blocks</vt:lpstr>
      <vt:lpstr>PADU was created as a decision-making framework to allow us to standardize our applications and underlying technologies</vt:lpstr>
      <vt:lpstr>How do we optimize and modernize? </vt:lpstr>
      <vt:lpstr>The PADU framework reflects a “full stack” approach to standardizing and modernizing our technology environments</vt:lpstr>
      <vt:lpstr>Optum Portfolio – Application Portfolio Management &amp; Decommission Pipeline</vt:lpstr>
      <vt:lpstr>While we have mapped a majority of our application to PADU, we simply have too many classified as “Preferred/Acceptable”</vt:lpstr>
      <vt:lpstr>Our approach is also intended to be more aggressive pre and post close when it come to integrating and rationalizing acquired entities</vt:lpstr>
      <vt:lpstr>We continue to evolve our Technology PADU approach to support our enterprise strategies</vt:lpstr>
      <vt:lpstr>Technology Capability / Landscape Overview</vt:lpstr>
      <vt:lpstr>Technology &amp; Enterprise Strategy Alignment via PADU</vt:lpstr>
      <vt:lpstr>Technology &amp; Enterprise Strategy Alignment via PADU</vt:lpstr>
      <vt:lpstr>Technology PADU Outcomes, Challenges, and Opportunities</vt:lpstr>
      <vt:lpstr>Roadmapping Outcomes, Challenges, and Opportunities</vt:lpstr>
      <vt:lpstr>Capability Level Spend Reporting</vt:lpstr>
      <vt:lpstr>Capability Level Spend Reporting</vt:lpstr>
      <vt:lpstr>Enterprise Application Insights</vt:lpstr>
      <vt:lpstr>Critical Business Applications with PADU-U Tech Dependencies</vt:lpstr>
      <vt:lpstr>Critical Business Applications with PADU-U Tech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PADU Concepts(Business and Technology)- Tech360</dc:title>
  <dc:creator>Anand, Vikas</dc:creator>
  <cp:lastModifiedBy>Anand, Vikas</cp:lastModifiedBy>
  <cp:revision>10</cp:revision>
  <dcterms:created xsi:type="dcterms:W3CDTF">2022-05-09T05:09:12Z</dcterms:created>
  <dcterms:modified xsi:type="dcterms:W3CDTF">2022-05-09T10:47:54Z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0x010100A49CFF4431E5734B84D9A2FF0AE399D1</vt:lpwstr>
  </property>
</Properties>
</file>