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9" r:id="rId1"/>
  </p:sldMasterIdLst>
  <p:notesMasterIdLst>
    <p:notesMasterId r:id="rId19"/>
  </p:notesMasterIdLst>
  <p:handoutMasterIdLst>
    <p:handoutMasterId r:id="rId20"/>
  </p:handoutMasterIdLst>
  <p:sldIdLst>
    <p:sldId id="650" r:id="rId2"/>
    <p:sldId id="653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91" r:id="rId15"/>
    <p:sldId id="669" r:id="rId16"/>
    <p:sldId id="670" r:id="rId17"/>
    <p:sldId id="671" r:id="rId18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urity" id="{1AAE6FF1-B8AE-4558-B918-83324753D716}">
          <p14:sldIdLst>
            <p14:sldId id="650"/>
            <p14:sldId id="653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91"/>
            <p14:sldId id="669"/>
            <p14:sldId id="670"/>
            <p14:sldId id="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2F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7941" autoAdjust="0"/>
  </p:normalViewPr>
  <p:slideViewPr>
    <p:cSldViewPr snapToGrid="0" snapToObjects="1">
      <p:cViewPr varScale="1">
        <p:scale>
          <a:sx n="100" d="100"/>
          <a:sy n="100" d="100"/>
        </p:scale>
        <p:origin x="994" y="62"/>
      </p:cViewPr>
      <p:guideLst>
        <p:guide orient="horz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1812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2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0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3ADF2-6AB0-4E13-8C46-BB41877D06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1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1080727"/>
          </a:xfrm>
          <a:noFill/>
        </p:spPr>
        <p:txBody>
          <a:bodyPr tIns="91431" bIns="91431" anchor="t" anchorCtr="0"/>
          <a:lstStyle>
            <a:lvl1pPr>
              <a:defRPr sz="6470" b="0" spc="-11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33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2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9" tIns="34289" rIns="3428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1033165"/>
            <a:ext cx="8740142" cy="124450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540520" indent="-285750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715526" indent="-285750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70279" indent="-171450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944093" indent="-171450">
              <a:buFont typeface="Arial" panose="020B0604020202020204" pitchFamily="34" charset="0"/>
              <a:buChar char="•"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5049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END SLIDE 2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00764" y="4628734"/>
            <a:ext cx="8068991" cy="2964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50" tIns="107560" rIns="134450" bIns="1075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3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/>
                    </a:gs>
                    <a:gs pos="10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37652" y="2313644"/>
            <a:ext cx="2417896" cy="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80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172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61722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720000"/>
            <a:ext cx="8229600" cy="1334724"/>
          </a:xfrm>
          <a:prstGeom prst="rect">
            <a:avLst/>
          </a:prstGeom>
        </p:spPr>
        <p:txBody>
          <a:bodyPr/>
          <a:lstStyle>
            <a:lvl1pPr marL="457189" indent="-457189">
              <a:spcBef>
                <a:spcPts val="600"/>
              </a:spcBef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080" indent="-342892">
              <a:spcBef>
                <a:spcPts val="600"/>
              </a:spcBef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269" indent="-342892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399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41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0889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 marL="0" indent="0"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232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1930" y="1058820"/>
            <a:ext cx="8740142" cy="1278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9473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42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6431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85638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8774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930" y="4822595"/>
            <a:ext cx="2894705" cy="2731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08394" y="4822595"/>
            <a:ext cx="2133678" cy="27316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352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3523" y="1563130"/>
            <a:ext cx="5378549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4192" y="217134"/>
            <a:ext cx="5379619" cy="1099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1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4"/>
            <a:ext cx="8741880" cy="549974"/>
          </a:xfrm>
          <a:prstGeom prst="rect">
            <a:avLst/>
          </a:prstGeom>
        </p:spPr>
        <p:txBody>
          <a:bodyPr vert="horz" wrap="square" lIns="146289" tIns="0" rIns="146289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58820"/>
            <a:ext cx="8740141" cy="1278747"/>
          </a:xfrm>
          <a:prstGeom prst="rect">
            <a:avLst/>
          </a:prstGeom>
        </p:spPr>
        <p:txBody>
          <a:bodyPr vert="horz" wrap="square" lIns="146289" tIns="0" rIns="146289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1930" y="4925200"/>
            <a:ext cx="2894705" cy="273168"/>
          </a:xfrm>
          <a:prstGeom prst="rect">
            <a:avLst/>
          </a:prstGeom>
        </p:spPr>
        <p:txBody>
          <a:bodyPr vert="horz" lIns="0" tIns="45716" rIns="91431" bIns="45716" rtlCol="0" anchor="ctr"/>
          <a:lstStyle>
            <a:lvl1pPr algn="l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08394" y="4923514"/>
            <a:ext cx="2133678" cy="273168"/>
          </a:xfrm>
          <a:prstGeom prst="rect">
            <a:avLst/>
          </a:prstGeom>
        </p:spPr>
        <p:txBody>
          <a:bodyPr vert="horz" lIns="91431" tIns="45716" rIns="0" bIns="45716" rtlCol="0" anchor="ctr"/>
          <a:lstStyle>
            <a:lvl1pPr algn="r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685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2" r:id="rId10"/>
    <p:sldLayoutId id="2147483705" r:id="rId11"/>
    <p:sldLayoutId id="2147483708" r:id="rId12"/>
    <p:sldLayoutId id="2147483710" r:id="rId13"/>
    <p:sldLayoutId id="2147483855" r:id="rId14"/>
    <p:sldLayoutId id="2147483856" r:id="rId15"/>
  </p:sldLayoutIdLst>
  <p:transition>
    <p:fade/>
  </p:transition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09" rtl="0" eaLnBrk="1" fontAlgn="auto" latinLnBrk="0" hangingPunct="1">
        <a:lnSpc>
          <a:spcPct val="90000"/>
        </a:lnSpc>
        <a:spcBef>
          <a:spcPts val="882"/>
        </a:spcBef>
        <a:spcAft>
          <a:spcPts val="0"/>
        </a:spcAft>
        <a:buClrTx/>
        <a:buSzPct val="90000"/>
        <a:buFont typeface="Arial" pitchFamily="34" charset="0"/>
        <a:buNone/>
        <a:tabLst/>
        <a:defRPr sz="2941" b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502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0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97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2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5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2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6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78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3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3">
          <p15:clr>
            <a:srgbClr val="F26B43"/>
          </p15:clr>
        </p15:guide>
        <p15:guide id="2" pos="3917">
          <p15:clr>
            <a:srgbClr val="F26B43"/>
          </p15:clr>
        </p15:guide>
        <p15:guide id="3" pos="173">
          <p15:clr>
            <a:srgbClr val="F26B43"/>
          </p15:clr>
        </p15:guide>
        <p15:guide id="4" pos="317">
          <p15:clr>
            <a:srgbClr val="F26B43"/>
          </p15:clr>
        </p15:guide>
        <p15:guide id="5" orient="horz" pos="907">
          <p15:clr>
            <a:srgbClr val="F26B43"/>
          </p15:clr>
        </p15:guide>
        <p15:guide id="6" orient="horz" pos="187">
          <p15:clr>
            <a:srgbClr val="F26B43"/>
          </p15:clr>
        </p15:guide>
        <p15:guide id="7" pos="7661">
          <p15:clr>
            <a:srgbClr val="F26B43"/>
          </p15:clr>
        </p15:guide>
        <p15:guide id="8" orient="horz" pos="421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the Security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dirty="0"/>
              <a:t>Control access to records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Defines actions that users can take on records, based on who the user is, and who owns the record.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Control access to UI 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Forms, Dashboards, Business Process Flows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Control access to features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Mobile, Export to Excel, Print, etc.</a:t>
            </a:r>
            <a:endParaRPr lang="en-GB" sz="2000" dirty="0"/>
          </a:p>
          <a:p>
            <a:pPr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Simplify the user experience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1800" dirty="0"/>
              <a:t>User interface will hide entities, records and features a user does not have the privileges to use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061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Unit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4632" y="945066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Business</a:t>
              </a:r>
              <a:br>
                <a:rPr lang="en-US" sz="1500" b="1" dirty="0"/>
              </a:br>
              <a:r>
                <a:rPr lang="en-US" sz="1500" b="1" dirty="0"/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520069" y="3191083"/>
              <a:ext cx="3592063" cy="1631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Provides access for an entity &amp; privilege: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User Access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Records owned / shared with users in the same business unit</a:t>
              </a:r>
            </a:p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07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Parent: Child BU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4632" y="945066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Business</a:t>
              </a:r>
              <a:br>
                <a:rPr lang="en-US" sz="1500" b="1" dirty="0"/>
              </a:br>
              <a:r>
                <a:rPr lang="en-US" sz="1500" b="1" dirty="0"/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0069" y="3191083"/>
              <a:ext cx="3592063" cy="18774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Provides access for an entity &amp; privilege: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Business Unit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Records owned / shared with users in any BU subordinate to your BU</a:t>
              </a:r>
            </a:p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048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4632" y="945066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Business</a:t>
              </a:r>
              <a:br>
                <a:rPr lang="en-US" sz="1500" b="1" dirty="0"/>
              </a:br>
              <a:r>
                <a:rPr lang="en-US" sz="1500" b="1" dirty="0"/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520069" y="3191083"/>
              <a:ext cx="3592063" cy="13849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Provides access for an entity &amp; privilege: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Entire organization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No access restrictions</a:t>
              </a:r>
            </a:p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175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5281" indent="-345281"/>
            <a:r>
              <a:rPr lang="en-US" dirty="0"/>
              <a:t>Security Roles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1930" y="1033165"/>
            <a:ext cx="5939925" cy="1244508"/>
          </a:xfrm>
        </p:spPr>
        <p:txBody>
          <a:bodyPr>
            <a:noAutofit/>
          </a:bodyPr>
          <a:lstStyle/>
          <a:p>
            <a:pPr marL="342900" indent="-342900"/>
            <a:r>
              <a:rPr lang="en-US" dirty="0"/>
              <a:t>Roles and business units</a:t>
            </a:r>
          </a:p>
          <a:p>
            <a:pPr marL="685800" lvl="1" indent="-342900"/>
            <a:r>
              <a:rPr lang="en-US" dirty="0"/>
              <a:t>Each role must be assigned to a specific business unit.</a:t>
            </a:r>
          </a:p>
          <a:p>
            <a:pPr marL="685800" lvl="1" indent="-342900"/>
            <a:endParaRPr lang="en-US" sz="1050" dirty="0"/>
          </a:p>
          <a:p>
            <a:pPr marL="685800" lvl="1" indent="-342900"/>
            <a:r>
              <a:rPr lang="en-US" dirty="0"/>
              <a:t>Roles created in a business unit are automatically inherited by each of its “child” business units.</a:t>
            </a:r>
          </a:p>
          <a:p>
            <a:pPr marL="685800" lvl="1" indent="-342900"/>
            <a:endParaRPr lang="en-US" sz="1050" dirty="0"/>
          </a:p>
          <a:p>
            <a:pPr marL="685800" lvl="1" indent="-342900"/>
            <a:r>
              <a:rPr lang="en-US" dirty="0"/>
              <a:t>New roles can be added to any business unit.  </a:t>
            </a:r>
          </a:p>
          <a:p>
            <a:pPr marL="1142989" lvl="2" indent="-342900"/>
            <a:r>
              <a:rPr lang="en-US" dirty="0"/>
              <a:t>Business units may each contain roles with the same name, but permissions and access levels may be completely different.</a:t>
            </a:r>
          </a:p>
          <a:p>
            <a:pPr marL="685800" lvl="1" indent="-342900"/>
            <a:endParaRPr lang="en-US" sz="1050" dirty="0"/>
          </a:p>
          <a:p>
            <a:pPr marL="685800" lvl="1" indent="-342900"/>
            <a:r>
              <a:rPr lang="en-US" dirty="0"/>
              <a:t>A user/team can only be assigned roles that belong to the same business unit to which the user/team is assigned.</a:t>
            </a:r>
          </a:p>
          <a:p>
            <a:pPr marL="685800" lvl="1" indent="-342900"/>
            <a:endParaRPr lang="en-US" sz="1100" dirty="0"/>
          </a:p>
          <a:p>
            <a:pPr marL="685800" lvl="1" indent="-342900"/>
            <a:r>
              <a:rPr lang="en-US" dirty="0"/>
              <a:t>Moving a User to a new business Unit will remove all the Security Roles associated with their account</a:t>
            </a:r>
          </a:p>
          <a:p>
            <a:pPr marL="860806" lvl="2" indent="-342900"/>
            <a:r>
              <a:rPr lang="en-US" dirty="0"/>
              <a:t>They will need new Security Roles from their new BU before they can access Dynamics 365 again. 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660474" y="1480578"/>
            <a:ext cx="1296488" cy="522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Root Business Unit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60474" y="2166382"/>
            <a:ext cx="1296488" cy="522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Sales</a:t>
            </a:r>
          </a:p>
        </p:txBody>
      </p:sp>
      <p:cxnSp>
        <p:nvCxnSpPr>
          <p:cNvPr id="9" name="Straight Connector 8"/>
          <p:cNvCxnSpPr>
            <a:stCxn id="7" idx="0"/>
            <a:endCxn id="7" idx="0"/>
          </p:cNvCxnSpPr>
          <p:nvPr/>
        </p:nvCxnSpPr>
        <p:spPr>
          <a:xfrm>
            <a:off x="8308718" y="216638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2"/>
            <a:endCxn id="7" idx="0"/>
          </p:cNvCxnSpPr>
          <p:nvPr/>
        </p:nvCxnSpPr>
        <p:spPr>
          <a:xfrm>
            <a:off x="8308718" y="2003093"/>
            <a:ext cx="0" cy="163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08718" y="2688897"/>
            <a:ext cx="0" cy="1045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7660474" y="2797772"/>
            <a:ext cx="1296488" cy="522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Support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60474" y="3450913"/>
            <a:ext cx="1296488" cy="522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Projects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306736" y="1602734"/>
            <a:ext cx="1267691" cy="27820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Social </a:t>
            </a:r>
            <a:r>
              <a:rPr lang="en-US" sz="1200" dirty="0" err="1">
                <a:solidFill>
                  <a:schemeClr val="tx1"/>
                </a:solidFill>
              </a:rPr>
              <a:t>Mgr</a:t>
            </a:r>
            <a:r>
              <a:rPr lang="en-US" sz="1200" dirty="0">
                <a:solidFill>
                  <a:schemeClr val="tx1"/>
                </a:solidFill>
              </a:rPr>
              <a:t> Role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306736" y="2288539"/>
            <a:ext cx="1267691" cy="278202"/>
          </a:xfrm>
          <a:prstGeom prst="round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Social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r>
              <a:rPr lang="en-US" sz="1200" dirty="0">
                <a:solidFill>
                  <a:schemeClr val="bg1"/>
                </a:solidFill>
              </a:rPr>
              <a:t> Role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306736" y="2904982"/>
            <a:ext cx="1267690" cy="278202"/>
          </a:xfrm>
          <a:prstGeom prst="round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Social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r>
              <a:rPr lang="en-US" sz="1200" dirty="0">
                <a:solidFill>
                  <a:schemeClr val="bg1"/>
                </a:solidFill>
              </a:rPr>
              <a:t> Role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306734" y="3594821"/>
            <a:ext cx="1267691" cy="278202"/>
          </a:xfrm>
          <a:prstGeom prst="roundRect">
            <a:avLst/>
          </a:prstGeom>
          <a:solidFill>
            <a:schemeClr val="accent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Social </a:t>
            </a:r>
            <a:r>
              <a:rPr lang="en-US" sz="1200" dirty="0" err="1">
                <a:solidFill>
                  <a:schemeClr val="bg1"/>
                </a:solidFill>
              </a:rPr>
              <a:t>Mgr</a:t>
            </a:r>
            <a:r>
              <a:rPr lang="en-US" sz="1200" dirty="0">
                <a:solidFill>
                  <a:schemeClr val="bg1"/>
                </a:solidFill>
              </a:rPr>
              <a:t> Role</a:t>
            </a:r>
          </a:p>
        </p:txBody>
      </p:sp>
      <p:cxnSp>
        <p:nvCxnSpPr>
          <p:cNvPr id="37" name="Straight Arrow Connector 36"/>
          <p:cNvCxnSpPr>
            <a:stCxn id="35" idx="2"/>
          </p:cNvCxnSpPr>
          <p:nvPr/>
        </p:nvCxnSpPr>
        <p:spPr>
          <a:xfrm flipH="1">
            <a:off x="6940580" y="1880937"/>
            <a:ext cx="2" cy="372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6940581" y="2566741"/>
            <a:ext cx="1" cy="327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6940578" y="3183184"/>
            <a:ext cx="1" cy="327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750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Business Unit Hierarchy</a:t>
            </a:r>
          </a:p>
        </p:txBody>
      </p:sp>
      <p:sp>
        <p:nvSpPr>
          <p:cNvPr id="4" name="Root BU"/>
          <p:cNvSpPr txBox="1"/>
          <p:nvPr/>
        </p:nvSpPr>
        <p:spPr>
          <a:xfrm>
            <a:off x="5495338" y="609569"/>
            <a:ext cx="364866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100" dirty="0">
                <a:latin typeface="Segoe UI Semibold" pitchFamily="34" charset="0"/>
              </a:rPr>
              <a:t>Root Business Unit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100" b="1" dirty="0">
                <a:solidFill>
                  <a:srgbClr val="00B050"/>
                </a:solidFill>
              </a:rPr>
              <a:t>Can</a:t>
            </a:r>
            <a:r>
              <a:rPr lang="en-GB" sz="2100" dirty="0">
                <a:solidFill>
                  <a:srgbClr val="00B050"/>
                </a:solidFill>
              </a:rPr>
              <a:t> </a:t>
            </a:r>
            <a:r>
              <a:rPr lang="en-GB" sz="2100" dirty="0"/>
              <a:t>be renamed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100" b="1" dirty="0">
                <a:solidFill>
                  <a:srgbClr val="C00000"/>
                </a:solidFill>
              </a:rPr>
              <a:t>Cannot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/>
              <a:t>be disabled or deleted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sz="2100" b="1" dirty="0">
                <a:solidFill>
                  <a:srgbClr val="C00000"/>
                </a:solidFill>
              </a:rPr>
              <a:t>Cannot</a:t>
            </a:r>
            <a:r>
              <a:rPr lang="en-GB" sz="2100" dirty="0">
                <a:solidFill>
                  <a:srgbClr val="C00000"/>
                </a:solidFill>
              </a:rPr>
              <a:t> </a:t>
            </a:r>
            <a:r>
              <a:rPr lang="en-GB" sz="2100" dirty="0"/>
              <a:t>be moved to have a parent business unit</a:t>
            </a:r>
          </a:p>
        </p:txBody>
      </p:sp>
      <p:sp>
        <p:nvSpPr>
          <p:cNvPr id="5" name="Other BUs"/>
          <p:cNvSpPr txBox="1"/>
          <p:nvPr/>
        </p:nvSpPr>
        <p:spPr>
          <a:xfrm>
            <a:off x="6000732" y="3108385"/>
            <a:ext cx="3143269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dirty="0">
                <a:latin typeface="Segoe UI Semibold" pitchFamily="34" charset="0"/>
              </a:rPr>
              <a:t>Child Business Units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Can</a:t>
            </a:r>
            <a:r>
              <a:rPr lang="en-GB" dirty="0"/>
              <a:t> be renamed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Can</a:t>
            </a:r>
            <a:r>
              <a:rPr lang="en-GB" dirty="0"/>
              <a:t> be disabled then deleted</a:t>
            </a:r>
          </a:p>
          <a:p>
            <a:pPr marL="359991" indent="-35999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GB" b="1" dirty="0">
                <a:solidFill>
                  <a:srgbClr val="00B050"/>
                </a:solidFill>
              </a:rPr>
              <a:t>Can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be moved under a new parent Business Unit</a:t>
            </a:r>
          </a:p>
        </p:txBody>
      </p:sp>
      <p:grpSp>
        <p:nvGrpSpPr>
          <p:cNvPr id="23" name="Third level Child Business Units" descr="Sales Business Unit has two additional child Business Units for Channel Sales and Consumer Sales.&#10;Service Business Unit has two additional child Business Units for Support and Projects.&#10;Total of 8 Business Units are now displayed in the hierarchy." title="Final click on this slide. Child Business Units below Sales and Service"/>
          <p:cNvGrpSpPr/>
          <p:nvPr/>
        </p:nvGrpSpPr>
        <p:grpSpPr>
          <a:xfrm>
            <a:off x="223514" y="2677910"/>
            <a:ext cx="5777218" cy="2356659"/>
            <a:chOff x="547171" y="2694139"/>
            <a:chExt cx="5777218" cy="2356659"/>
          </a:xfrm>
        </p:grpSpPr>
        <p:sp>
          <p:nvSpPr>
            <p:cNvPr id="7" name="Freeform 6"/>
            <p:cNvSpPr/>
            <p:nvPr/>
          </p:nvSpPr>
          <p:spPr>
            <a:xfrm>
              <a:off x="4563451" y="2694139"/>
              <a:ext cx="248942" cy="19417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41754"/>
                  </a:lnTo>
                  <a:lnTo>
                    <a:pt x="248942" y="1941754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4563451" y="2694139"/>
              <a:ext cx="248942" cy="7634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63425"/>
                  </a:lnTo>
                  <a:lnTo>
                    <a:pt x="248942" y="763425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547171" y="2694139"/>
              <a:ext cx="248942" cy="194175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41754"/>
                  </a:lnTo>
                  <a:lnTo>
                    <a:pt x="248942" y="1941754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547171" y="2694139"/>
              <a:ext cx="248942" cy="76342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763425"/>
                  </a:lnTo>
                  <a:lnTo>
                    <a:pt x="248942" y="763425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Projects"/>
            <p:cNvSpPr/>
            <p:nvPr/>
          </p:nvSpPr>
          <p:spPr>
            <a:xfrm>
              <a:off x="4812393" y="4220989"/>
              <a:ext cx="1511996" cy="829809"/>
            </a:xfrm>
            <a:custGeom>
              <a:avLst/>
              <a:gdLst>
                <a:gd name="connsiteX0" fmla="*/ 0 w 1511996"/>
                <a:gd name="connsiteY0" fmla="*/ 0 h 829809"/>
                <a:gd name="connsiteX1" fmla="*/ 1511996 w 1511996"/>
                <a:gd name="connsiteY1" fmla="*/ 0 h 829809"/>
                <a:gd name="connsiteX2" fmla="*/ 1511996 w 1511996"/>
                <a:gd name="connsiteY2" fmla="*/ 829809 h 829809"/>
                <a:gd name="connsiteX3" fmla="*/ 0 w 1511996"/>
                <a:gd name="connsiteY3" fmla="*/ 829809 h 829809"/>
                <a:gd name="connsiteX4" fmla="*/ 0 w 1511996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996" h="829809">
                  <a:moveTo>
                    <a:pt x="0" y="0"/>
                  </a:moveTo>
                  <a:lnTo>
                    <a:pt x="1511996" y="0"/>
                  </a:lnTo>
                  <a:lnTo>
                    <a:pt x="1511996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Projects</a:t>
              </a:r>
            </a:p>
          </p:txBody>
        </p:sp>
        <p:sp>
          <p:nvSpPr>
            <p:cNvPr id="20" name="Support"/>
            <p:cNvSpPr/>
            <p:nvPr/>
          </p:nvSpPr>
          <p:spPr>
            <a:xfrm>
              <a:off x="4812393" y="3042660"/>
              <a:ext cx="1511996" cy="829809"/>
            </a:xfrm>
            <a:custGeom>
              <a:avLst/>
              <a:gdLst>
                <a:gd name="connsiteX0" fmla="*/ 0 w 1511996"/>
                <a:gd name="connsiteY0" fmla="*/ 0 h 829809"/>
                <a:gd name="connsiteX1" fmla="*/ 1511996 w 1511996"/>
                <a:gd name="connsiteY1" fmla="*/ 0 h 829809"/>
                <a:gd name="connsiteX2" fmla="*/ 1511996 w 1511996"/>
                <a:gd name="connsiteY2" fmla="*/ 829809 h 829809"/>
                <a:gd name="connsiteX3" fmla="*/ 0 w 1511996"/>
                <a:gd name="connsiteY3" fmla="*/ 829809 h 829809"/>
                <a:gd name="connsiteX4" fmla="*/ 0 w 1511996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996" h="829809">
                  <a:moveTo>
                    <a:pt x="0" y="0"/>
                  </a:moveTo>
                  <a:lnTo>
                    <a:pt x="1511996" y="0"/>
                  </a:lnTo>
                  <a:lnTo>
                    <a:pt x="1511996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Support</a:t>
              </a:r>
            </a:p>
          </p:txBody>
        </p:sp>
        <p:sp>
          <p:nvSpPr>
            <p:cNvPr id="17" name="Consumer Sales"/>
            <p:cNvSpPr/>
            <p:nvPr/>
          </p:nvSpPr>
          <p:spPr>
            <a:xfrm>
              <a:off x="796114" y="4220989"/>
              <a:ext cx="1511996" cy="829809"/>
            </a:xfrm>
            <a:custGeom>
              <a:avLst/>
              <a:gdLst>
                <a:gd name="connsiteX0" fmla="*/ 0 w 1511996"/>
                <a:gd name="connsiteY0" fmla="*/ 0 h 829809"/>
                <a:gd name="connsiteX1" fmla="*/ 1511996 w 1511996"/>
                <a:gd name="connsiteY1" fmla="*/ 0 h 829809"/>
                <a:gd name="connsiteX2" fmla="*/ 1511996 w 1511996"/>
                <a:gd name="connsiteY2" fmla="*/ 829809 h 829809"/>
                <a:gd name="connsiteX3" fmla="*/ 0 w 1511996"/>
                <a:gd name="connsiteY3" fmla="*/ 829809 h 829809"/>
                <a:gd name="connsiteX4" fmla="*/ 0 w 1511996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996" h="829809">
                  <a:moveTo>
                    <a:pt x="0" y="0"/>
                  </a:moveTo>
                  <a:lnTo>
                    <a:pt x="1511996" y="0"/>
                  </a:lnTo>
                  <a:lnTo>
                    <a:pt x="1511996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Consumer Sales</a:t>
              </a:r>
            </a:p>
          </p:txBody>
        </p:sp>
        <p:sp>
          <p:nvSpPr>
            <p:cNvPr id="16" name="Channel Sales"/>
            <p:cNvSpPr/>
            <p:nvPr/>
          </p:nvSpPr>
          <p:spPr>
            <a:xfrm>
              <a:off x="796114" y="3042660"/>
              <a:ext cx="1511996" cy="829809"/>
            </a:xfrm>
            <a:custGeom>
              <a:avLst/>
              <a:gdLst>
                <a:gd name="connsiteX0" fmla="*/ 0 w 1511996"/>
                <a:gd name="connsiteY0" fmla="*/ 0 h 829809"/>
                <a:gd name="connsiteX1" fmla="*/ 1511996 w 1511996"/>
                <a:gd name="connsiteY1" fmla="*/ 0 h 829809"/>
                <a:gd name="connsiteX2" fmla="*/ 1511996 w 1511996"/>
                <a:gd name="connsiteY2" fmla="*/ 829809 h 829809"/>
                <a:gd name="connsiteX3" fmla="*/ 0 w 1511996"/>
                <a:gd name="connsiteY3" fmla="*/ 829809 h 829809"/>
                <a:gd name="connsiteX4" fmla="*/ 0 w 1511996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996" h="829809">
                  <a:moveTo>
                    <a:pt x="0" y="0"/>
                  </a:moveTo>
                  <a:lnTo>
                    <a:pt x="1511996" y="0"/>
                  </a:lnTo>
                  <a:lnTo>
                    <a:pt x="1511996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99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algn="ctr" defTabSz="106677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dirty="0">
                  <a:solidFill>
                    <a:schemeClr val="bg1"/>
                  </a:solidFill>
                </a:rPr>
                <a:t>Channel Sales</a:t>
              </a:r>
            </a:p>
          </p:txBody>
        </p:sp>
      </p:grpSp>
      <p:grpSp>
        <p:nvGrpSpPr>
          <p:cNvPr id="22" name="Child Business Units" descr="Second level of the Adventure Works Cycles organization hierarchy of Business Units.&#10;On same click: Text box appears describing how child business units can be modified. This text box disappears on next click.&#10;Total of four business units are displayed in the hierarchy so far." title="Click 2 of 3. Child Business Units: Sales, Marketing and Service"/>
          <p:cNvGrpSpPr/>
          <p:nvPr/>
        </p:nvGrpSpPr>
        <p:grpSpPr>
          <a:xfrm>
            <a:off x="0" y="1511551"/>
            <a:ext cx="5744280" cy="1178329"/>
            <a:chOff x="381208" y="1515810"/>
            <a:chExt cx="5744280" cy="1178329"/>
          </a:xfrm>
        </p:grpSpPr>
        <p:sp>
          <p:nvSpPr>
            <p:cNvPr id="9" name="Freeform 8"/>
            <p:cNvSpPr/>
            <p:nvPr/>
          </p:nvSpPr>
          <p:spPr>
            <a:xfrm>
              <a:off x="3219159" y="1515810"/>
              <a:ext cx="2008139" cy="3485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4260"/>
                  </a:lnTo>
                  <a:lnTo>
                    <a:pt x="2008139" y="174260"/>
                  </a:lnTo>
                  <a:lnTo>
                    <a:pt x="2008139" y="348520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3173439" y="1515810"/>
              <a:ext cx="91440" cy="3485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8520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1211019" y="1515810"/>
              <a:ext cx="2008139" cy="34852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008139" y="0"/>
                  </a:moveTo>
                  <a:lnTo>
                    <a:pt x="2008139" y="174260"/>
                  </a:lnTo>
                  <a:lnTo>
                    <a:pt x="0" y="174260"/>
                  </a:lnTo>
                  <a:lnTo>
                    <a:pt x="0" y="348520"/>
                  </a:ln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Service"/>
            <p:cNvSpPr/>
            <p:nvPr/>
          </p:nvSpPr>
          <p:spPr>
            <a:xfrm>
              <a:off x="4397488" y="1864330"/>
              <a:ext cx="1728000" cy="829809"/>
            </a:xfrm>
            <a:custGeom>
              <a:avLst/>
              <a:gdLst>
                <a:gd name="connsiteX0" fmla="*/ 0 w 1659619"/>
                <a:gd name="connsiteY0" fmla="*/ 0 h 829809"/>
                <a:gd name="connsiteX1" fmla="*/ 1659619 w 1659619"/>
                <a:gd name="connsiteY1" fmla="*/ 0 h 829809"/>
                <a:gd name="connsiteX2" fmla="*/ 1659619 w 1659619"/>
                <a:gd name="connsiteY2" fmla="*/ 829809 h 829809"/>
                <a:gd name="connsiteX3" fmla="*/ 0 w 1659619"/>
                <a:gd name="connsiteY3" fmla="*/ 829809 h 829809"/>
                <a:gd name="connsiteX4" fmla="*/ 0 w 1659619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19" h="829809">
                  <a:moveTo>
                    <a:pt x="0" y="0"/>
                  </a:moveTo>
                  <a:lnTo>
                    <a:pt x="1659619" y="0"/>
                  </a:lnTo>
                  <a:lnTo>
                    <a:pt x="1659619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1244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dirty="0"/>
                <a:t>Service</a:t>
              </a:r>
            </a:p>
          </p:txBody>
        </p:sp>
        <p:sp>
          <p:nvSpPr>
            <p:cNvPr id="18" name="Marketing"/>
            <p:cNvSpPr/>
            <p:nvPr/>
          </p:nvSpPr>
          <p:spPr>
            <a:xfrm>
              <a:off x="2389348" y="1864330"/>
              <a:ext cx="1728000" cy="829809"/>
            </a:xfrm>
            <a:custGeom>
              <a:avLst/>
              <a:gdLst>
                <a:gd name="connsiteX0" fmla="*/ 0 w 1659619"/>
                <a:gd name="connsiteY0" fmla="*/ 0 h 829809"/>
                <a:gd name="connsiteX1" fmla="*/ 1659619 w 1659619"/>
                <a:gd name="connsiteY1" fmla="*/ 0 h 829809"/>
                <a:gd name="connsiteX2" fmla="*/ 1659619 w 1659619"/>
                <a:gd name="connsiteY2" fmla="*/ 829809 h 829809"/>
                <a:gd name="connsiteX3" fmla="*/ 0 w 1659619"/>
                <a:gd name="connsiteY3" fmla="*/ 829809 h 829809"/>
                <a:gd name="connsiteX4" fmla="*/ 0 w 1659619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19" h="829809">
                  <a:moveTo>
                    <a:pt x="0" y="0"/>
                  </a:moveTo>
                  <a:lnTo>
                    <a:pt x="1659619" y="0"/>
                  </a:lnTo>
                  <a:lnTo>
                    <a:pt x="1659619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1244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dirty="0"/>
                <a:t>Marketing</a:t>
              </a:r>
            </a:p>
          </p:txBody>
        </p:sp>
        <p:sp>
          <p:nvSpPr>
            <p:cNvPr id="15" name="Sales"/>
            <p:cNvSpPr/>
            <p:nvPr/>
          </p:nvSpPr>
          <p:spPr>
            <a:xfrm>
              <a:off x="381208" y="1864330"/>
              <a:ext cx="1728000" cy="829809"/>
            </a:xfrm>
            <a:custGeom>
              <a:avLst/>
              <a:gdLst>
                <a:gd name="connsiteX0" fmla="*/ 0 w 1659619"/>
                <a:gd name="connsiteY0" fmla="*/ 0 h 829809"/>
                <a:gd name="connsiteX1" fmla="*/ 1659619 w 1659619"/>
                <a:gd name="connsiteY1" fmla="*/ 0 h 829809"/>
                <a:gd name="connsiteX2" fmla="*/ 1659619 w 1659619"/>
                <a:gd name="connsiteY2" fmla="*/ 829809 h 829809"/>
                <a:gd name="connsiteX3" fmla="*/ 0 w 1659619"/>
                <a:gd name="connsiteY3" fmla="*/ 829809 h 829809"/>
                <a:gd name="connsiteX4" fmla="*/ 0 w 1659619"/>
                <a:gd name="connsiteY4" fmla="*/ 0 h 82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619" h="829809">
                  <a:moveTo>
                    <a:pt x="0" y="0"/>
                  </a:moveTo>
                  <a:lnTo>
                    <a:pt x="1659619" y="0"/>
                  </a:lnTo>
                  <a:lnTo>
                    <a:pt x="1659619" y="829809"/>
                  </a:lnTo>
                  <a:lnTo>
                    <a:pt x="0" y="8298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algn="ctr" defTabSz="124456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800" dirty="0"/>
                <a:t>Sales</a:t>
              </a:r>
            </a:p>
          </p:txBody>
        </p:sp>
      </p:grpSp>
      <p:sp>
        <p:nvSpPr>
          <p:cNvPr id="14" name="Adventure Works Cycles" descr="Upper level of the Adventure Works Cycles organization hierarchy of Business Units.&#10;On same click: Text box appears describing how the root business unit can and cannot be modified. This text box disappears on next click." title="First of 3 clicks. Adventure Works Cycles Root Business Unit"/>
          <p:cNvSpPr/>
          <p:nvPr/>
        </p:nvSpPr>
        <p:spPr>
          <a:xfrm>
            <a:off x="1519404" y="661124"/>
            <a:ext cx="2216737" cy="829809"/>
          </a:xfrm>
          <a:custGeom>
            <a:avLst/>
            <a:gdLst>
              <a:gd name="connsiteX0" fmla="*/ 0 w 2216737"/>
              <a:gd name="connsiteY0" fmla="*/ 0 h 829809"/>
              <a:gd name="connsiteX1" fmla="*/ 2216737 w 2216737"/>
              <a:gd name="connsiteY1" fmla="*/ 0 h 829809"/>
              <a:gd name="connsiteX2" fmla="*/ 2216737 w 2216737"/>
              <a:gd name="connsiteY2" fmla="*/ 829809 h 829809"/>
              <a:gd name="connsiteX3" fmla="*/ 0 w 2216737"/>
              <a:gd name="connsiteY3" fmla="*/ 829809 h 829809"/>
              <a:gd name="connsiteX4" fmla="*/ 0 w 2216737"/>
              <a:gd name="connsiteY4" fmla="*/ 0 h 829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737" h="829809">
                <a:moveTo>
                  <a:pt x="0" y="0"/>
                </a:moveTo>
                <a:lnTo>
                  <a:pt x="2216737" y="0"/>
                </a:lnTo>
                <a:lnTo>
                  <a:pt x="2216737" y="829809"/>
                </a:lnTo>
                <a:lnTo>
                  <a:pt x="0" y="82980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algn="ctr" defTabSz="1066773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dirty="0"/>
              <a:t>Adventure Works Cycles</a:t>
            </a:r>
          </a:p>
        </p:txBody>
      </p:sp>
    </p:spTree>
    <p:extLst>
      <p:ext uri="{BB962C8B-B14F-4D97-AF65-F5344CB8AC3E}">
        <p14:creationId xmlns:p14="http://schemas.microsoft.com/office/powerpoint/2010/main" val="1168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Security Roles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930" y="1033165"/>
            <a:ext cx="8740142" cy="2680734"/>
          </a:xfrm>
        </p:spPr>
        <p:txBody>
          <a:bodyPr/>
          <a:lstStyle/>
          <a:p>
            <a:pPr marL="685800" lvl="1" indent="-342900"/>
            <a:r>
              <a:rPr lang="en-US" sz="2800" dirty="0"/>
              <a:t>Users/Teams can be assigned more than one role.</a:t>
            </a:r>
          </a:p>
          <a:p>
            <a:pPr marL="685800" lvl="1" indent="-342900"/>
            <a:endParaRPr lang="en-US" sz="1800" dirty="0"/>
          </a:p>
          <a:p>
            <a:pPr marL="685800" lvl="1" indent="-342900"/>
            <a:r>
              <a:rPr lang="en-US" sz="2800" dirty="0"/>
              <a:t>Users/Teams assigned to more than one role use a combination of privileges and access levels for both roles.</a:t>
            </a:r>
          </a:p>
          <a:p>
            <a:pPr marL="1142989" lvl="2" indent="-342900"/>
            <a:r>
              <a:rPr lang="en-US" sz="2400" dirty="0"/>
              <a:t>They are granted the </a:t>
            </a:r>
            <a:r>
              <a:rPr lang="en-US" sz="2400" b="1" dirty="0"/>
              <a:t>least restrictive</a:t>
            </a:r>
            <a:r>
              <a:rPr lang="en-US" sz="2400" dirty="0"/>
              <a:t> access level for that record type and privilege.</a:t>
            </a:r>
          </a:p>
        </p:txBody>
      </p:sp>
    </p:spTree>
    <p:extLst>
      <p:ext uri="{BB962C8B-B14F-4D97-AF65-F5344CB8AC3E}">
        <p14:creationId xmlns:p14="http://schemas.microsoft.com/office/powerpoint/2010/main" val="93885480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Roles: Multiple Roles</a:t>
            </a:r>
          </a:p>
        </p:txBody>
      </p:sp>
      <p:grpSp>
        <p:nvGrpSpPr>
          <p:cNvPr id="6" name="Diagram of layered security roles" descr="Baseline role has some privileges for read write and assign to Account, and Case entities.&#10;Sales Person role has some privileges for Opportunity.&#10;Next slide shows combination." title="Base image. Two simplified Security Roles for a layered approach"/>
          <p:cNvGrpSpPr/>
          <p:nvPr/>
        </p:nvGrpSpPr>
        <p:grpSpPr>
          <a:xfrm>
            <a:off x="762000" y="1046965"/>
            <a:ext cx="7822800" cy="2839927"/>
            <a:chOff x="762000" y="723285"/>
            <a:chExt cx="7822800" cy="2839927"/>
          </a:xfrm>
        </p:grpSpPr>
        <p:grpSp>
          <p:nvGrpSpPr>
            <p:cNvPr id="162" name="All Sales"/>
            <p:cNvGrpSpPr/>
            <p:nvPr/>
          </p:nvGrpSpPr>
          <p:grpSpPr>
            <a:xfrm>
              <a:off x="5866450" y="2477207"/>
              <a:ext cx="2271350" cy="1004725"/>
              <a:chOff x="5866450" y="2477207"/>
              <a:chExt cx="2271350" cy="1004725"/>
            </a:xfrm>
          </p:grpSpPr>
          <p:sp>
            <p:nvSpPr>
              <p:cNvPr id="157" name="None"/>
              <p:cNvSpPr/>
              <p:nvPr/>
            </p:nvSpPr>
            <p:spPr>
              <a:xfrm>
                <a:off x="5868600" y="3193932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2" name="None"/>
              <p:cNvSpPr/>
              <p:nvPr/>
            </p:nvSpPr>
            <p:spPr>
              <a:xfrm>
                <a:off x="5866450" y="2477207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3" name="None"/>
              <p:cNvSpPr/>
              <p:nvPr/>
            </p:nvSpPr>
            <p:spPr>
              <a:xfrm>
                <a:off x="6859200" y="2477207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None"/>
              <p:cNvSpPr/>
              <p:nvPr/>
            </p:nvSpPr>
            <p:spPr>
              <a:xfrm>
                <a:off x="7849800" y="2477207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5" name="None"/>
              <p:cNvSpPr/>
              <p:nvPr/>
            </p:nvSpPr>
            <p:spPr>
              <a:xfrm>
                <a:off x="6859200" y="3193932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None"/>
              <p:cNvSpPr/>
              <p:nvPr/>
            </p:nvSpPr>
            <p:spPr>
              <a:xfrm>
                <a:off x="7849800" y="3193932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92" name="User"/>
              <p:cNvGrpSpPr/>
              <p:nvPr/>
            </p:nvGrpSpPr>
            <p:grpSpPr>
              <a:xfrm>
                <a:off x="6859200" y="2843212"/>
                <a:ext cx="288000" cy="288000"/>
                <a:chOff x="6705600" y="1200150"/>
                <a:chExt cx="288000" cy="28800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User"/>
              <p:cNvGrpSpPr/>
              <p:nvPr/>
            </p:nvGrpSpPr>
            <p:grpSpPr>
              <a:xfrm>
                <a:off x="7849800" y="2843733"/>
                <a:ext cx="288000" cy="288000"/>
                <a:chOff x="6705600" y="1200150"/>
                <a:chExt cx="288000" cy="2880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BU"/>
              <p:cNvGrpSpPr/>
              <p:nvPr/>
            </p:nvGrpSpPr>
            <p:grpSpPr>
              <a:xfrm>
                <a:off x="5866450" y="2843733"/>
                <a:ext cx="288000" cy="288000"/>
                <a:chOff x="3581400" y="1532040"/>
                <a:chExt cx="900000" cy="9000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BU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pie">
                  <a:avLst>
                    <a:gd name="adj1" fmla="val 0"/>
                    <a:gd name="adj2" fmla="val 10804407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61" name="All Baseline"/>
            <p:cNvGrpSpPr/>
            <p:nvPr/>
          </p:nvGrpSpPr>
          <p:grpSpPr>
            <a:xfrm>
              <a:off x="5866450" y="1180653"/>
              <a:ext cx="2271350" cy="1005017"/>
              <a:chOff x="5866450" y="1180653"/>
              <a:chExt cx="2271350" cy="1005017"/>
            </a:xfrm>
          </p:grpSpPr>
          <p:sp>
            <p:nvSpPr>
              <p:cNvPr id="17" name="None"/>
              <p:cNvSpPr/>
              <p:nvPr/>
            </p:nvSpPr>
            <p:spPr>
              <a:xfrm>
                <a:off x="5866450" y="154695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7" name="None"/>
              <p:cNvSpPr/>
              <p:nvPr/>
            </p:nvSpPr>
            <p:spPr>
              <a:xfrm>
                <a:off x="6859200" y="1547381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8" name="None"/>
              <p:cNvSpPr/>
              <p:nvPr/>
            </p:nvSpPr>
            <p:spPr>
              <a:xfrm>
                <a:off x="7849800" y="1547381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9" name="None"/>
              <p:cNvSpPr/>
              <p:nvPr/>
            </p:nvSpPr>
            <p:spPr>
              <a:xfrm>
                <a:off x="6859200" y="189767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0" name="None"/>
              <p:cNvSpPr/>
              <p:nvPr/>
            </p:nvSpPr>
            <p:spPr>
              <a:xfrm>
                <a:off x="7849800" y="189767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" name="User"/>
              <p:cNvGrpSpPr/>
              <p:nvPr/>
            </p:nvGrpSpPr>
            <p:grpSpPr>
              <a:xfrm>
                <a:off x="6859200" y="1180653"/>
                <a:ext cx="288000" cy="288000"/>
                <a:chOff x="6705600" y="1200150"/>
                <a:chExt cx="288000" cy="28800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User"/>
              <p:cNvGrpSpPr/>
              <p:nvPr/>
            </p:nvGrpSpPr>
            <p:grpSpPr>
              <a:xfrm>
                <a:off x="7849800" y="1180654"/>
                <a:ext cx="288000" cy="288000"/>
                <a:chOff x="6705600" y="1200150"/>
                <a:chExt cx="288000" cy="288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6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7" name="BU"/>
              <p:cNvGrpSpPr/>
              <p:nvPr/>
            </p:nvGrpSpPr>
            <p:grpSpPr>
              <a:xfrm>
                <a:off x="5866450" y="1897670"/>
                <a:ext cx="288000" cy="288000"/>
                <a:chOff x="3581400" y="1532040"/>
                <a:chExt cx="900000" cy="90000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9" name="BU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pie">
                  <a:avLst>
                    <a:gd name="adj1" fmla="val 0"/>
                    <a:gd name="adj2" fmla="val 10804407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Org"/>
              <p:cNvSpPr/>
              <p:nvPr/>
            </p:nvSpPr>
            <p:spPr>
              <a:xfrm>
                <a:off x="5866450" y="1180655"/>
                <a:ext cx="288000" cy="288000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4" name="Baseline role"/>
            <p:cNvGrpSpPr/>
            <p:nvPr/>
          </p:nvGrpSpPr>
          <p:grpSpPr>
            <a:xfrm>
              <a:off x="762000" y="1114950"/>
              <a:ext cx="7822800" cy="1152000"/>
              <a:chOff x="762000" y="1114950"/>
              <a:chExt cx="7822800" cy="1152000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762000" y="1114950"/>
                <a:ext cx="7822800" cy="1152000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Security Role: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:r>
                  <a:rPr lang="en-GB" sz="2400" b="1" dirty="0">
                    <a:solidFill>
                      <a:schemeClr val="tx1"/>
                    </a:solidFill>
                  </a:rPr>
                  <a:t>Baseline for all users</a:t>
                </a:r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3810000" y="1123950"/>
                <a:ext cx="1600200" cy="11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GB" dirty="0"/>
                  <a:t>Account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GB" dirty="0"/>
                  <a:t>Opportunity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GB" dirty="0"/>
                  <a:t>Case</a:t>
                </a:r>
              </a:p>
            </p:txBody>
          </p:sp>
        </p:grpSp>
        <p:grpSp>
          <p:nvGrpSpPr>
            <p:cNvPr id="167" name="Actions"/>
            <p:cNvGrpSpPr/>
            <p:nvPr/>
          </p:nvGrpSpPr>
          <p:grpSpPr>
            <a:xfrm>
              <a:off x="5562600" y="723285"/>
              <a:ext cx="2881200" cy="369332"/>
              <a:chOff x="5562600" y="723285"/>
              <a:chExt cx="2881200" cy="36933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5626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Read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532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Write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Assign</a:t>
                </a:r>
              </a:p>
            </p:txBody>
          </p:sp>
        </p:grpSp>
        <p:grpSp>
          <p:nvGrpSpPr>
            <p:cNvPr id="165" name="Sales Role"/>
            <p:cNvGrpSpPr/>
            <p:nvPr/>
          </p:nvGrpSpPr>
          <p:grpSpPr>
            <a:xfrm>
              <a:off x="762000" y="2411212"/>
              <a:ext cx="7822800" cy="1152000"/>
              <a:chOff x="762000" y="2411212"/>
              <a:chExt cx="7822800" cy="1152000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762000" y="2411212"/>
                <a:ext cx="7822800" cy="1152000"/>
              </a:xfrm>
              <a:prstGeom prst="round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Security Role:</a:t>
                </a:r>
                <a:br>
                  <a:rPr lang="en-GB" sz="2000" dirty="0">
                    <a:solidFill>
                      <a:schemeClr val="tx1"/>
                    </a:solidFill>
                  </a:rPr>
                </a:br>
                <a:r>
                  <a:rPr lang="en-GB" sz="2400" b="1" dirty="0">
                    <a:solidFill>
                      <a:schemeClr val="tx1"/>
                    </a:solidFill>
                  </a:rPr>
                  <a:t>Sales Person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810000" y="2420212"/>
                <a:ext cx="1600200" cy="11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GB" dirty="0"/>
                  <a:t>Account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GB" dirty="0"/>
                  <a:t>Opportunity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GB" dirty="0"/>
                  <a:t>Case</a:t>
                </a:r>
              </a:p>
            </p:txBody>
          </p:sp>
        </p:grpSp>
        <p:sp>
          <p:nvSpPr>
            <p:cNvPr id="168" name="Plus"/>
            <p:cNvSpPr/>
            <p:nvPr/>
          </p:nvSpPr>
          <p:spPr>
            <a:xfrm>
              <a:off x="1143000" y="2017629"/>
              <a:ext cx="648000" cy="648000"/>
            </a:xfrm>
            <a:prstGeom prst="plus">
              <a:avLst>
                <a:gd name="adj" fmla="val 34664"/>
              </a:avLst>
            </a:prstGeom>
            <a:solidFill>
              <a:srgbClr val="0070C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3810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Roles: Effect of Multiple Roles</a:t>
            </a:r>
          </a:p>
        </p:txBody>
      </p:sp>
      <p:grpSp>
        <p:nvGrpSpPr>
          <p:cNvPr id="5" name="Diagram of layered security roles" descr="Baseline role has some privileges for read write and assign to Account, and Case entities.&#10;Sales Person role has some privileges for Opportunity.&#10;Effective permissions are shown to be a combination of both of these." title="Base image. Two simplified Security Roles for a layered approach, showing effective permissions for Sales Person role"/>
          <p:cNvGrpSpPr/>
          <p:nvPr/>
        </p:nvGrpSpPr>
        <p:grpSpPr>
          <a:xfrm>
            <a:off x="741830" y="1469597"/>
            <a:ext cx="7822800" cy="2839927"/>
            <a:chOff x="762000" y="723285"/>
            <a:chExt cx="7822800" cy="2839927"/>
          </a:xfrm>
        </p:grpSpPr>
        <p:grpSp>
          <p:nvGrpSpPr>
            <p:cNvPr id="6" name="All Baseline"/>
            <p:cNvGrpSpPr/>
            <p:nvPr/>
          </p:nvGrpSpPr>
          <p:grpSpPr>
            <a:xfrm>
              <a:off x="5866450" y="1180653"/>
              <a:ext cx="2271350" cy="1005017"/>
              <a:chOff x="5866450" y="1180653"/>
              <a:chExt cx="2271350" cy="1005017"/>
            </a:xfrm>
          </p:grpSpPr>
          <p:sp>
            <p:nvSpPr>
              <p:cNvPr id="111" name="None"/>
              <p:cNvSpPr/>
              <p:nvPr/>
            </p:nvSpPr>
            <p:spPr>
              <a:xfrm>
                <a:off x="5866450" y="154695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2" name="None"/>
              <p:cNvSpPr/>
              <p:nvPr/>
            </p:nvSpPr>
            <p:spPr>
              <a:xfrm>
                <a:off x="6859200" y="1547381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3" name="None"/>
              <p:cNvSpPr/>
              <p:nvPr/>
            </p:nvSpPr>
            <p:spPr>
              <a:xfrm>
                <a:off x="7849800" y="1547381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4" name="None"/>
              <p:cNvSpPr/>
              <p:nvPr/>
            </p:nvSpPr>
            <p:spPr>
              <a:xfrm>
                <a:off x="6859200" y="189767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5" name="None"/>
              <p:cNvSpPr/>
              <p:nvPr/>
            </p:nvSpPr>
            <p:spPr>
              <a:xfrm>
                <a:off x="7849800" y="1897670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6" name="User"/>
              <p:cNvGrpSpPr/>
              <p:nvPr/>
            </p:nvGrpSpPr>
            <p:grpSpPr>
              <a:xfrm>
                <a:off x="6859200" y="1180653"/>
                <a:ext cx="288000" cy="288000"/>
                <a:chOff x="6705600" y="1200150"/>
                <a:chExt cx="288000" cy="288000"/>
              </a:xfrm>
            </p:grpSpPr>
            <p:sp>
              <p:nvSpPr>
                <p:cNvPr id="144" name="Oval 143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5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User"/>
              <p:cNvGrpSpPr/>
              <p:nvPr/>
            </p:nvGrpSpPr>
            <p:grpSpPr>
              <a:xfrm>
                <a:off x="7849800" y="1180654"/>
                <a:ext cx="288000" cy="288000"/>
                <a:chOff x="6705600" y="1200150"/>
                <a:chExt cx="288000" cy="288000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8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9" name="BU"/>
              <p:cNvGrpSpPr/>
              <p:nvPr/>
            </p:nvGrpSpPr>
            <p:grpSpPr>
              <a:xfrm>
                <a:off x="5866450" y="1897670"/>
                <a:ext cx="288000" cy="288000"/>
                <a:chOff x="3581400" y="1532040"/>
                <a:chExt cx="900000" cy="9000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51" name="BU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pie">
                  <a:avLst>
                    <a:gd name="adj1" fmla="val 0"/>
                    <a:gd name="adj2" fmla="val 10804407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2" name="Org"/>
              <p:cNvSpPr/>
              <p:nvPr/>
            </p:nvSpPr>
            <p:spPr>
              <a:xfrm>
                <a:off x="5866450" y="1180655"/>
                <a:ext cx="288000" cy="288000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3" name="Rounded Rectangle 2"/>
            <p:cNvSpPr/>
            <p:nvPr/>
          </p:nvSpPr>
          <p:spPr>
            <a:xfrm>
              <a:off x="762000" y="1114950"/>
              <a:ext cx="7822800" cy="115200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dirty="0">
                  <a:solidFill>
                    <a:schemeClr val="tx1"/>
                  </a:solidFill>
                </a:rPr>
                <a:t>Security Role:</a:t>
              </a:r>
              <a:br>
                <a:rPr lang="en-GB" sz="2000" dirty="0">
                  <a:solidFill>
                    <a:schemeClr val="tx1"/>
                  </a:solidFill>
                </a:rPr>
              </a:br>
              <a:r>
                <a:rPr lang="en-GB" sz="2400" b="1" dirty="0">
                  <a:solidFill>
                    <a:schemeClr val="tx1"/>
                  </a:solidFill>
                </a:rPr>
                <a:t>Baseline for all users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810000" y="1123950"/>
              <a:ext cx="1600200" cy="111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GB" dirty="0"/>
                <a:t>Account</a:t>
              </a:r>
            </a:p>
            <a:p>
              <a:pPr algn="r">
                <a:lnSpc>
                  <a:spcPct val="130000"/>
                </a:lnSpc>
              </a:pPr>
              <a:r>
                <a:rPr lang="en-GB" dirty="0"/>
                <a:t>Opportunity</a:t>
              </a:r>
            </a:p>
            <a:p>
              <a:pPr algn="r">
                <a:lnSpc>
                  <a:spcPct val="130000"/>
                </a:lnSpc>
              </a:pPr>
              <a:r>
                <a:rPr lang="en-GB" dirty="0"/>
                <a:t>Case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762000" y="2411212"/>
              <a:ext cx="7822800" cy="1152000"/>
            </a:xfrm>
            <a:prstGeom prst="roundRect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b="1" dirty="0">
                  <a:solidFill>
                    <a:schemeClr val="tx1"/>
                  </a:solidFill>
                </a:rPr>
                <a:t>Effective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  <a:r>
                <a:rPr lang="en-GB" sz="2400" b="1" dirty="0">
                  <a:solidFill>
                    <a:schemeClr val="tx1"/>
                  </a:solidFill>
                </a:rPr>
                <a:t>Permissions</a:t>
              </a:r>
              <a:r>
                <a:rPr lang="en-GB" sz="2400" dirty="0">
                  <a:solidFill>
                    <a:schemeClr val="tx1"/>
                  </a:solidFill>
                </a:rPr>
                <a:t>:</a:t>
              </a:r>
              <a:br>
                <a:rPr lang="en-GB" sz="2400" dirty="0">
                  <a:solidFill>
                    <a:schemeClr val="tx1"/>
                  </a:solidFill>
                </a:rPr>
              </a:br>
              <a:r>
                <a:rPr lang="en-GB" sz="2400" b="1" dirty="0">
                  <a:solidFill>
                    <a:schemeClr val="tx1"/>
                  </a:solidFill>
                </a:rPr>
                <a:t>Sales Person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10000" y="2420212"/>
              <a:ext cx="1600200" cy="1117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GB" dirty="0"/>
                <a:t>Account</a:t>
              </a:r>
            </a:p>
            <a:p>
              <a:pPr algn="r">
                <a:lnSpc>
                  <a:spcPct val="130000"/>
                </a:lnSpc>
              </a:pPr>
              <a:r>
                <a:rPr lang="en-GB" dirty="0"/>
                <a:t>Opportunity</a:t>
              </a:r>
            </a:p>
            <a:p>
              <a:pPr algn="r">
                <a:lnSpc>
                  <a:spcPct val="130000"/>
                </a:lnSpc>
              </a:pPr>
              <a:r>
                <a:rPr lang="en-GB" dirty="0"/>
                <a:t>Case</a:t>
              </a:r>
            </a:p>
          </p:txBody>
        </p:sp>
        <p:grpSp>
          <p:nvGrpSpPr>
            <p:cNvPr id="18" name="Salesperson Effective"/>
            <p:cNvGrpSpPr/>
            <p:nvPr/>
          </p:nvGrpSpPr>
          <p:grpSpPr>
            <a:xfrm>
              <a:off x="5866450" y="2477206"/>
              <a:ext cx="2271350" cy="1005016"/>
              <a:chOff x="5866450" y="2477206"/>
              <a:chExt cx="2271350" cy="1005016"/>
            </a:xfrm>
          </p:grpSpPr>
          <p:sp>
            <p:nvSpPr>
              <p:cNvPr id="135" name="None"/>
              <p:cNvSpPr/>
              <p:nvPr/>
            </p:nvSpPr>
            <p:spPr>
              <a:xfrm>
                <a:off x="6859200" y="3193932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6" name="None"/>
              <p:cNvSpPr/>
              <p:nvPr/>
            </p:nvSpPr>
            <p:spPr>
              <a:xfrm>
                <a:off x="7849800" y="3193932"/>
                <a:ext cx="288000" cy="288000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92" name="User"/>
              <p:cNvGrpSpPr/>
              <p:nvPr/>
            </p:nvGrpSpPr>
            <p:grpSpPr>
              <a:xfrm>
                <a:off x="6859200" y="2843212"/>
                <a:ext cx="288000" cy="288000"/>
                <a:chOff x="6705600" y="1200150"/>
                <a:chExt cx="288000" cy="28800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4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User"/>
              <p:cNvGrpSpPr/>
              <p:nvPr/>
            </p:nvGrpSpPr>
            <p:grpSpPr>
              <a:xfrm>
                <a:off x="7849800" y="2843733"/>
                <a:ext cx="288000" cy="288000"/>
                <a:chOff x="6705600" y="1200150"/>
                <a:chExt cx="288000" cy="28800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00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BU"/>
              <p:cNvGrpSpPr/>
              <p:nvPr/>
            </p:nvGrpSpPr>
            <p:grpSpPr>
              <a:xfrm>
                <a:off x="5866450" y="2843733"/>
                <a:ext cx="288000" cy="288000"/>
                <a:chOff x="3581400" y="1532040"/>
                <a:chExt cx="900000" cy="90000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8" name="BU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pie">
                  <a:avLst>
                    <a:gd name="adj1" fmla="val 0"/>
                    <a:gd name="adj2" fmla="val 10804407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0" name="BU"/>
              <p:cNvGrpSpPr/>
              <p:nvPr/>
            </p:nvGrpSpPr>
            <p:grpSpPr>
              <a:xfrm>
                <a:off x="5868036" y="3194222"/>
                <a:ext cx="288000" cy="288000"/>
                <a:chOff x="3581400" y="1532040"/>
                <a:chExt cx="900000" cy="900000"/>
              </a:xfrm>
            </p:grpSpPr>
            <p:sp>
              <p:nvSpPr>
                <p:cNvPr id="171" name="Oval 170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72" name="BU"/>
                <p:cNvSpPr/>
                <p:nvPr/>
              </p:nvSpPr>
              <p:spPr>
                <a:xfrm>
                  <a:off x="3581400" y="1532040"/>
                  <a:ext cx="900000" cy="900000"/>
                </a:xfrm>
                <a:prstGeom prst="pie">
                  <a:avLst>
                    <a:gd name="adj1" fmla="val 0"/>
                    <a:gd name="adj2" fmla="val 10804407"/>
                  </a:avLst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User"/>
              <p:cNvGrpSpPr/>
              <p:nvPr/>
            </p:nvGrpSpPr>
            <p:grpSpPr>
              <a:xfrm>
                <a:off x="6859200" y="2477207"/>
                <a:ext cx="288000" cy="288000"/>
                <a:chOff x="6705600" y="1200150"/>
                <a:chExt cx="288000" cy="2880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1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5" name="User"/>
              <p:cNvGrpSpPr/>
              <p:nvPr/>
            </p:nvGrpSpPr>
            <p:grpSpPr>
              <a:xfrm>
                <a:off x="7849800" y="2477207"/>
                <a:ext cx="288000" cy="288000"/>
                <a:chOff x="6705600" y="1200150"/>
                <a:chExt cx="288000" cy="28800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705600" y="1200151"/>
                  <a:ext cx="288000" cy="287999"/>
                </a:xfrm>
                <a:prstGeom prst="ellipse">
                  <a:avLst/>
                </a:prstGeom>
                <a:solidFill>
                  <a:srgbClr val="FFC000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7" name="User"/>
                <p:cNvSpPr/>
                <p:nvPr/>
              </p:nvSpPr>
              <p:spPr>
                <a:xfrm rot="8100000">
                  <a:off x="6705600" y="1200150"/>
                  <a:ext cx="288000" cy="287999"/>
                </a:xfrm>
                <a:prstGeom prst="pie">
                  <a:avLst/>
                </a:prstGeom>
                <a:solidFill>
                  <a:schemeClr val="bg1"/>
                </a:solidFill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2" name="Org"/>
              <p:cNvSpPr/>
              <p:nvPr/>
            </p:nvSpPr>
            <p:spPr>
              <a:xfrm>
                <a:off x="5866450" y="2477206"/>
                <a:ext cx="288000" cy="288000"/>
              </a:xfrm>
              <a:prstGeom prst="ellipse">
                <a:avLst/>
              </a:prstGeom>
              <a:solidFill>
                <a:srgbClr val="00B050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03" name="Actions"/>
            <p:cNvGrpSpPr/>
            <p:nvPr/>
          </p:nvGrpSpPr>
          <p:grpSpPr>
            <a:xfrm>
              <a:off x="5562600" y="723285"/>
              <a:ext cx="2881200" cy="369332"/>
              <a:chOff x="5562600" y="723285"/>
              <a:chExt cx="2881200" cy="369332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55626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Read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532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Write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7543800" y="723285"/>
                <a:ext cx="9000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b="1" dirty="0"/>
                  <a:t>Assign</a:t>
                </a:r>
              </a:p>
            </p:txBody>
          </p:sp>
        </p:grpSp>
        <p:cxnSp>
          <p:nvCxnSpPr>
            <p:cNvPr id="119" name="Down arrow"/>
            <p:cNvCxnSpPr/>
            <p:nvPr/>
          </p:nvCxnSpPr>
          <p:spPr>
            <a:xfrm flipH="1">
              <a:off x="6485192" y="1324655"/>
              <a:ext cx="1" cy="151982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Down arrow"/>
            <p:cNvCxnSpPr/>
            <p:nvPr/>
          </p:nvCxnSpPr>
          <p:spPr>
            <a:xfrm flipH="1">
              <a:off x="7536752" y="1324655"/>
              <a:ext cx="1" cy="151982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201931" y="1077498"/>
            <a:ext cx="6125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Segoe Semibold" panose="020B0702040504020203" pitchFamily="34" charset="0"/>
              </a:rPr>
              <a:t>User gets all the privileges of all their roles</a:t>
            </a:r>
          </a:p>
        </p:txBody>
      </p:sp>
    </p:spTree>
    <p:extLst>
      <p:ext uri="{BB962C8B-B14F-4D97-AF65-F5344CB8AC3E}">
        <p14:creationId xmlns:p14="http://schemas.microsoft.com/office/powerpoint/2010/main" val="103275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5281" indent="-345281"/>
            <a:r>
              <a:rPr lang="en-US" dirty="0"/>
              <a:t>Role-based security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900" indent="-342900">
              <a:lnSpc>
                <a:spcPct val="80000"/>
              </a:lnSpc>
            </a:pPr>
            <a:endParaRPr lang="en-US" sz="750" dirty="0"/>
          </a:p>
          <a:p>
            <a:r>
              <a:rPr lang="en-US" sz="2400" dirty="0"/>
              <a:t>Within each role, security permissions are defined at the following levels:</a:t>
            </a:r>
            <a:br>
              <a:rPr lang="en-US" dirty="0"/>
            </a:br>
            <a:endParaRPr lang="en-US" sz="1150" dirty="0"/>
          </a:p>
          <a:p>
            <a:pPr lvl="1"/>
            <a:r>
              <a:rPr lang="en-US" sz="2100" b="1" dirty="0"/>
              <a:t>Entity and record level.</a:t>
            </a:r>
            <a:r>
              <a:rPr lang="en-US" sz="2100" dirty="0"/>
              <a:t> Every role includes the complete list of actions that can be performed on each entity. </a:t>
            </a:r>
            <a:br>
              <a:rPr lang="en-US" dirty="0"/>
            </a:br>
            <a:endParaRPr lang="en-US" sz="1150" dirty="0"/>
          </a:p>
          <a:p>
            <a:pPr lvl="1"/>
            <a:r>
              <a:rPr lang="en-US" sz="2100" b="1" dirty="0"/>
              <a:t>Task level.</a:t>
            </a:r>
            <a:r>
              <a:rPr lang="en-US" sz="2100" dirty="0"/>
              <a:t> Each role also includes yes/no access levels for certain user and administrative tasks. </a:t>
            </a:r>
            <a:br>
              <a:rPr lang="en-US" sz="2100" dirty="0"/>
            </a:br>
            <a:endParaRPr lang="en-US" sz="1050" dirty="0"/>
          </a:p>
          <a:p>
            <a:pPr lvl="2"/>
            <a:r>
              <a:rPr lang="en-US" sz="1850" dirty="0"/>
              <a:t>Tasks include Print, Merge, Go Offline, and so on.  </a:t>
            </a:r>
          </a:p>
        </p:txBody>
      </p:sp>
    </p:spTree>
    <p:extLst>
      <p:ext uri="{BB962C8B-B14F-4D97-AF65-F5344CB8AC3E}">
        <p14:creationId xmlns:p14="http://schemas.microsoft.com/office/powerpoint/2010/main" val="32608560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Privileges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3669" y="1065532"/>
            <a:ext cx="8740142" cy="12445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privileges found in each role include: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57773"/>
              </p:ext>
            </p:extLst>
          </p:nvPr>
        </p:nvGraphicFramePr>
        <p:xfrm>
          <a:off x="757428" y="1526148"/>
          <a:ext cx="7630886" cy="3488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Privilege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Description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Create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US" sz="2000" baseline="0" dirty="0"/>
                        <a:t>an create records of the entity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Read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read records of the entity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Write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update data for records of the entity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</a:t>
                      </a:r>
                      <a:r>
                        <a:rPr lang="en-US" sz="2000" baseline="0" dirty="0"/>
                        <a:t> delete records of the entity</a:t>
                      </a:r>
                      <a:endParaRPr lang="en-US" sz="2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Append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attach this entity to other records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Append To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attach other records to this entity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48">
                <a:tc>
                  <a:txBody>
                    <a:bodyPr/>
                    <a:lstStyle/>
                    <a:p>
                      <a:r>
                        <a:rPr lang="en-US" sz="2000" dirty="0"/>
                        <a:t>Assign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assign record</a:t>
                      </a:r>
                      <a:r>
                        <a:rPr lang="en-US" sz="2000" baseline="0" dirty="0"/>
                        <a:t> ownership to </a:t>
                      </a:r>
                      <a:r>
                        <a:rPr lang="en-US" sz="2000" dirty="0"/>
                        <a:t>other users</a:t>
                      </a:r>
                      <a:r>
                        <a:rPr lang="en-US" sz="2000" baseline="0" dirty="0"/>
                        <a:t> or t</a:t>
                      </a:r>
                      <a:r>
                        <a:rPr lang="en-US" sz="2000" dirty="0"/>
                        <a:t>eams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2000" dirty="0"/>
                        <a:t>Share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share record with other users</a:t>
                      </a:r>
                      <a:r>
                        <a:rPr lang="en-US" sz="2000" baseline="0" dirty="0"/>
                        <a:t> or teams</a:t>
                      </a:r>
                      <a:r>
                        <a:rPr lang="en-US" sz="2000" dirty="0"/>
                        <a:t>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9300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5281" indent="-345281"/>
            <a:r>
              <a:rPr lang="en-US" dirty="0"/>
              <a:t>Append vs Append to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sz="2100" dirty="0"/>
              <a:t>Append: Indicates it can be attached to other records</a:t>
            </a:r>
          </a:p>
          <a:p>
            <a:pPr marL="685791" lvl="1" indent="-342900"/>
            <a:r>
              <a:rPr lang="en-US" sz="1700" dirty="0"/>
              <a:t>Example: Associate activities to other CRM records</a:t>
            </a:r>
          </a:p>
          <a:p>
            <a:pPr marL="342900" indent="-342900">
              <a:spcBef>
                <a:spcPts val="600"/>
              </a:spcBef>
            </a:pPr>
            <a:r>
              <a:rPr lang="en-US" sz="2100" dirty="0"/>
              <a:t>Append to: Indicates it can have other records attached to it</a:t>
            </a:r>
          </a:p>
          <a:p>
            <a:pPr marL="685791" lvl="1" indent="-342900"/>
            <a:r>
              <a:rPr lang="en-US" sz="1700" dirty="0"/>
              <a:t>Example: Account record can have cases, contacts, opportunities, etc.</a:t>
            </a:r>
          </a:p>
          <a:p>
            <a:pPr marL="342900" indent="-342900">
              <a:spcBef>
                <a:spcPts val="600"/>
              </a:spcBef>
            </a:pPr>
            <a:r>
              <a:rPr lang="en-US" sz="2100" dirty="0"/>
              <a:t>Application behavior is a combination of both</a:t>
            </a:r>
          </a:p>
          <a:p>
            <a:pPr marL="342900" indent="-342900"/>
            <a:endParaRPr lang="en-US" sz="2100" dirty="0"/>
          </a:p>
          <a:p>
            <a:pPr marL="685791" lvl="1" indent="-342900"/>
            <a:endParaRPr lang="en-US" sz="17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810387" y="2828731"/>
            <a:ext cx="1707520" cy="2191367"/>
            <a:chOff x="1266485" y="3862154"/>
            <a:chExt cx="2276693" cy="29218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r="68286" b="14615"/>
            <a:stretch/>
          </p:blipFill>
          <p:spPr>
            <a:xfrm>
              <a:off x="1595413" y="4491070"/>
              <a:ext cx="1706744" cy="222030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66485" y="3862154"/>
              <a:ext cx="227669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Append to Account</a:t>
              </a:r>
            </a:p>
            <a:p>
              <a:pPr algn="ctr"/>
              <a:r>
                <a:rPr lang="en-US" sz="1350" dirty="0"/>
                <a:t>Append Documents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83013" y="3892731"/>
              <a:ext cx="2115480" cy="2891246"/>
            </a:xfrm>
            <a:prstGeom prst="roundRect">
              <a:avLst>
                <a:gd name="adj" fmla="val 5141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300890" y="2824754"/>
            <a:ext cx="1962397" cy="2193284"/>
            <a:chOff x="3663697" y="3859599"/>
            <a:chExt cx="2616529" cy="292437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65706" b="26116"/>
            <a:stretch/>
          </p:blipFill>
          <p:spPr>
            <a:xfrm>
              <a:off x="4159285" y="4600656"/>
              <a:ext cx="1806349" cy="1871961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3663697" y="3859599"/>
              <a:ext cx="261652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/>
                <a:t>Append to Account</a:t>
              </a:r>
            </a:p>
            <a:p>
              <a:pPr algn="ctr"/>
              <a:r>
                <a:rPr lang="en-US" sz="1350" dirty="0"/>
                <a:t>No append Documents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63540" y="3892731"/>
              <a:ext cx="2416845" cy="2891246"/>
            </a:xfrm>
            <a:prstGeom prst="roundRect">
              <a:avLst>
                <a:gd name="adj" fmla="val 5141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6357" y="2849603"/>
            <a:ext cx="1867433" cy="2168435"/>
            <a:chOff x="6384124" y="3892731"/>
            <a:chExt cx="2489910" cy="2891246"/>
          </a:xfrm>
        </p:grpSpPr>
        <p:sp>
          <p:nvSpPr>
            <p:cNvPr id="10" name="TextBox 9"/>
            <p:cNvSpPr txBox="1"/>
            <p:nvPr/>
          </p:nvSpPr>
          <p:spPr>
            <a:xfrm>
              <a:off x="6540212" y="4121738"/>
              <a:ext cx="224497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No Append to on Account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84124" y="3892731"/>
              <a:ext cx="2489910" cy="2891246"/>
            </a:xfrm>
            <a:prstGeom prst="roundRect">
              <a:avLst>
                <a:gd name="adj" fmla="val 5141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40211" y="4980639"/>
              <a:ext cx="224497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accent1">
                      <a:lumMod val="75000"/>
                    </a:schemeClr>
                  </a:solidFill>
                </a:rPr>
                <a:t>Nothing would display in CRM since not records can be attached to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43923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Roles: Miscellaneous Privileges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67" y="767108"/>
            <a:ext cx="8754744" cy="4276511"/>
          </a:xfrm>
          <a:ln w="127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547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5281" indent="-345281"/>
            <a:r>
              <a:rPr lang="en-US" dirty="0"/>
              <a:t>Access Levels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/>
            <a:r>
              <a:rPr lang="en-US" dirty="0"/>
              <a:t>Access levels work in conjunction with Privileges.</a:t>
            </a:r>
          </a:p>
          <a:p>
            <a:pPr marL="685800" lvl="1" indent="-342900"/>
            <a:r>
              <a:rPr lang="en-US" dirty="0"/>
              <a:t>Privileges indicate what actions a user can perform on each entity</a:t>
            </a:r>
          </a:p>
          <a:p>
            <a:pPr marL="685800" lvl="1" indent="-342900"/>
            <a:r>
              <a:rPr lang="en-US" dirty="0"/>
              <a:t>Access levels define which records for that entity the user can perform actions upon </a:t>
            </a:r>
          </a:p>
          <a:p>
            <a:pPr marL="685800" lvl="1" indent="-342900"/>
            <a:endParaRPr lang="en-US" dirty="0"/>
          </a:p>
          <a:p>
            <a:pPr marL="342900" indent="-342900"/>
            <a:r>
              <a:rPr lang="en-US" dirty="0"/>
              <a:t>Access levels are based on a combination of:</a:t>
            </a:r>
          </a:p>
          <a:p>
            <a:pPr marL="685800" lvl="1" indent="-342900"/>
            <a:r>
              <a:rPr lang="en-US" dirty="0"/>
              <a:t>record ownership</a:t>
            </a:r>
          </a:p>
          <a:p>
            <a:pPr marL="685800" lvl="1" indent="-342900"/>
            <a:r>
              <a:rPr lang="en-US" dirty="0"/>
              <a:t>business unit to which the user belongs </a:t>
            </a:r>
          </a:p>
        </p:txBody>
      </p:sp>
    </p:spTree>
    <p:extLst>
      <p:ext uri="{BB962C8B-B14F-4D97-AF65-F5344CB8AC3E}">
        <p14:creationId xmlns:p14="http://schemas.microsoft.com/office/powerpoint/2010/main" val="18630794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1144632" y="945066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19050">
              <a:solidFill>
                <a:schemeClr val="tx1"/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Business</a:t>
              </a:r>
              <a:br>
                <a:rPr lang="en-US" sz="1500" b="1" dirty="0"/>
              </a:br>
              <a:r>
                <a:rPr lang="en-US" sz="1500" b="1" dirty="0"/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20069" y="3191083"/>
              <a:ext cx="3592063" cy="1785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Access level for a specific privilege and record type determines which records you can perform that action on based on the location of each records owner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65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4632" y="945066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Business</a:t>
              </a:r>
              <a:br>
                <a:rPr lang="en-US" sz="1500" b="1" dirty="0">
                  <a:solidFill>
                    <a:schemeClr val="bg2"/>
                  </a:solidFill>
                </a:rPr>
              </a:br>
              <a:r>
                <a:rPr lang="en-US" sz="1500" b="1" dirty="0">
                  <a:solidFill>
                    <a:schemeClr val="bg2"/>
                  </a:solidFill>
                </a:rPr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818970" y="-804192"/>
            <a:ext cx="3587842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65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4632" y="947441"/>
            <a:ext cx="6854737" cy="3944246"/>
            <a:chOff x="1976843" y="1259113"/>
            <a:chExt cx="9139649" cy="5258994"/>
          </a:xfrm>
        </p:grpSpPr>
        <p:sp>
          <p:nvSpPr>
            <p:cNvPr id="22" name="Rounded Rectangle 21"/>
            <p:cNvSpPr/>
            <p:nvPr/>
          </p:nvSpPr>
          <p:spPr>
            <a:xfrm>
              <a:off x="6790508" y="1397725"/>
              <a:ext cx="3152503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Root Business Unit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617029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Sales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502435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Marketing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9387841" y="2312131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Service</a:t>
              </a:r>
            </a:p>
          </p:txBody>
        </p:sp>
        <p:cxnSp>
          <p:nvCxnSpPr>
            <p:cNvPr id="29" name="Straight Connector 28"/>
            <p:cNvCxnSpPr>
              <a:stCxn id="24" idx="0"/>
              <a:endCxn id="24" idx="0"/>
            </p:cNvCxnSpPr>
            <p:nvPr/>
          </p:nvCxnSpPr>
          <p:spPr>
            <a:xfrm>
              <a:off x="8366761" y="2312131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2" idx="2"/>
              <a:endCxn id="24" idx="0"/>
            </p:cNvCxnSpPr>
            <p:nvPr/>
          </p:nvCxnSpPr>
          <p:spPr>
            <a:xfrm>
              <a:off x="8366760" y="2094411"/>
              <a:ext cx="1" cy="2177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481355" y="2190206"/>
              <a:ext cx="377081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3" idx="0"/>
            </p:cNvCxnSpPr>
            <p:nvPr/>
          </p:nvCxnSpPr>
          <p:spPr>
            <a:xfrm>
              <a:off x="6481354" y="2203271"/>
              <a:ext cx="1" cy="1088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5" idx="0"/>
            </p:cNvCxnSpPr>
            <p:nvPr/>
          </p:nvCxnSpPr>
          <p:spPr>
            <a:xfrm>
              <a:off x="10252166" y="2190206"/>
              <a:ext cx="1" cy="1219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81353" y="3008817"/>
              <a:ext cx="0" cy="13933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4940" y="5169002"/>
              <a:ext cx="752827" cy="752827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5617029" y="3182985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Support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617029" y="4053840"/>
              <a:ext cx="1728651" cy="696686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bg2">
                  <a:lumMod val="75000"/>
                </a:schemeClr>
              </a:solidFill>
            </a:ln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Projects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976843" y="1271451"/>
              <a:ext cx="0" cy="4815769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1976843" y="1280160"/>
              <a:ext cx="5360130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174267" y="3100252"/>
              <a:ext cx="0" cy="2986968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174267" y="3108960"/>
              <a:ext cx="2930673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197537" y="3997232"/>
              <a:ext cx="1907403" cy="0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129350" y="5173356"/>
              <a:ext cx="97559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4197537" y="3988523"/>
              <a:ext cx="0" cy="2098697"/>
            </a:xfrm>
            <a:prstGeom prst="line">
              <a:avLst/>
            </a:prstGeom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129350" y="5164647"/>
              <a:ext cx="0" cy="9225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072754" y="1259113"/>
              <a:ext cx="18140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Organization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193179" y="3100252"/>
              <a:ext cx="22136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Parent: Child BU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234655" y="3992876"/>
              <a:ext cx="12742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chemeClr val="bg2"/>
                  </a:solidFill>
                </a:rPr>
                <a:t>Business</a:t>
              </a:r>
              <a:br>
                <a:rPr lang="en-US" sz="1500" b="1" dirty="0">
                  <a:solidFill>
                    <a:schemeClr val="bg2"/>
                  </a:solidFill>
                </a:rPr>
              </a:br>
              <a:r>
                <a:rPr lang="en-US" sz="1500" b="1" dirty="0">
                  <a:solidFill>
                    <a:schemeClr val="bg2"/>
                  </a:solidFill>
                </a:rPr>
                <a:t>Unit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151238" y="5173288"/>
              <a:ext cx="7869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User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79436" y="6087220"/>
              <a:ext cx="9002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None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>
              <a:off x="1976843" y="6078580"/>
              <a:ext cx="53688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520069" y="3191083"/>
              <a:ext cx="3592063" cy="1908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Provides access for an entity &amp; privilege: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Records owned by that user/team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sz="1200" dirty="0"/>
                <a:t>Records shared with the user/team</a:t>
              </a:r>
            </a:p>
            <a:p>
              <a:pPr algn="ctr"/>
              <a:endParaRPr lang="en-US" sz="1350" dirty="0"/>
            </a:p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2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BS_Template_16x9_Purple">
  <a:themeElements>
    <a:clrScheme name="MBS - COLOR PALLET">
      <a:dk1>
        <a:srgbClr val="292929"/>
      </a:dk1>
      <a:lt1>
        <a:srgbClr val="FFFFFF"/>
      </a:lt1>
      <a:dk2>
        <a:srgbClr val="002050"/>
      </a:dk2>
      <a:lt2>
        <a:srgbClr val="DDDDDD"/>
      </a:lt2>
      <a:accent1>
        <a:srgbClr val="002050"/>
      </a:accent1>
      <a:accent2>
        <a:srgbClr val="00187A"/>
      </a:accent2>
      <a:accent3>
        <a:srgbClr val="68217A"/>
      </a:accent3>
      <a:accent4>
        <a:srgbClr val="442359"/>
      </a:accent4>
      <a:accent5>
        <a:srgbClr val="E81123"/>
      </a:accent5>
      <a:accent6>
        <a:srgbClr val="BA141A"/>
      </a:accent6>
      <a:hlink>
        <a:srgbClr val="0018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BS_Template_16x9_Purple.potx" id="{D923A99D-8A20-4A25-8E75-6381FD687075}" vid="{7C457616-340A-4BC3-93EA-184AED32E3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916</Words>
  <Application>Microsoft Office PowerPoint</Application>
  <PresentationFormat>On-screen Show (16:9)</PresentationFormat>
  <Paragraphs>213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Segoe Semibold</vt:lpstr>
      <vt:lpstr>Segoe UI</vt:lpstr>
      <vt:lpstr>Segoe UI Light</vt:lpstr>
      <vt:lpstr>Segoe UI Semibold</vt:lpstr>
      <vt:lpstr>Wingdings</vt:lpstr>
      <vt:lpstr>MBS_Template_16x9_Purple</vt:lpstr>
      <vt:lpstr>Purpose of the Security Model</vt:lpstr>
      <vt:lpstr>Role-based security</vt:lpstr>
      <vt:lpstr>Privileges</vt:lpstr>
      <vt:lpstr>Append vs Append to</vt:lpstr>
      <vt:lpstr>Security Roles: Miscellaneous Privileges</vt:lpstr>
      <vt:lpstr>Access Levels</vt:lpstr>
      <vt:lpstr>Access Levels</vt:lpstr>
      <vt:lpstr>None</vt:lpstr>
      <vt:lpstr>User</vt:lpstr>
      <vt:lpstr>Business Unit</vt:lpstr>
      <vt:lpstr>Parent: Child BU</vt:lpstr>
      <vt:lpstr>Organization</vt:lpstr>
      <vt:lpstr>Security Roles</vt:lpstr>
      <vt:lpstr>Business Unit Hierarchy</vt:lpstr>
      <vt:lpstr>Multiple Security Roles</vt:lpstr>
      <vt:lpstr>Security Roles: Multiple Roles</vt:lpstr>
      <vt:lpstr>Security Roles: Effect of Multiple Roles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2017-03-28T18:54:11Z</dcterms:created>
  <dcterms:modified xsi:type="dcterms:W3CDTF">2021-04-20T17:01:50Z</dcterms:modified>
</cp:coreProperties>
</file>