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33" r:id="rId3"/>
    <p:sldMasterId id="2147483746" r:id="rId4"/>
    <p:sldMasterId id="2147483751" r:id="rId5"/>
    <p:sldMasterId id="2147483845" r:id="rId6"/>
  </p:sldMasterIdLst>
  <p:notesMasterIdLst>
    <p:notesMasterId r:id="rId48"/>
  </p:notesMasterIdLst>
  <p:sldIdLst>
    <p:sldId id="297" r:id="rId7"/>
    <p:sldId id="331" r:id="rId8"/>
    <p:sldId id="332" r:id="rId9"/>
    <p:sldId id="333" r:id="rId10"/>
    <p:sldId id="417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34" r:id="rId23"/>
    <p:sldId id="335" r:id="rId24"/>
    <p:sldId id="336" r:id="rId25"/>
    <p:sldId id="337" r:id="rId26"/>
    <p:sldId id="340" r:id="rId27"/>
    <p:sldId id="339" r:id="rId28"/>
    <p:sldId id="341" r:id="rId29"/>
    <p:sldId id="342" r:id="rId30"/>
    <p:sldId id="338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41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F"/>
    <a:srgbClr val="B53495"/>
    <a:srgbClr val="0181B2"/>
    <a:srgbClr val="00B9FF"/>
    <a:srgbClr val="008904"/>
    <a:srgbClr val="76D6FF"/>
    <a:srgbClr val="77563E"/>
    <a:srgbClr val="006301"/>
    <a:srgbClr val="00AFFF"/>
    <a:srgbClr val="0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6405" autoAdjust="0"/>
  </p:normalViewPr>
  <p:slideViewPr>
    <p:cSldViewPr>
      <p:cViewPr varScale="1">
        <p:scale>
          <a:sx n="128" d="100"/>
          <a:sy n="128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E6A07-B380-2440-8DF9-06A5DEE75C13}" type="doc">
      <dgm:prSet loTypeId="urn:microsoft.com/office/officeart/2005/8/layout/vList2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0A99891-1FD0-F747-BCD3-6AEC8ECFFA7C}">
      <dgm:prSet phldrT="[Text]" custT="1"/>
      <dgm:spPr>
        <a:noFill/>
        <a:ln>
          <a:solidFill>
            <a:srgbClr val="0181B2"/>
          </a:solidFill>
        </a:ln>
      </dgm:spPr>
      <dgm:t>
        <a:bodyPr lIns="324000"/>
        <a:lstStyle/>
        <a:p>
          <a:pPr algn="l"/>
          <a:r>
            <a:rPr lang="en-US" sz="1800" b="0" dirty="0">
              <a:solidFill>
                <a:schemeClr val="tx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Arithmetic Operators</a:t>
          </a:r>
        </a:p>
      </dgm:t>
    </dgm:pt>
    <dgm:pt modelId="{6BD51950-AA5B-DD4B-939E-61573ACF8C41}" type="parTrans" cxnId="{0B760B2F-8CFA-504F-8ABF-6E3E3E78E9AF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878ECDE6-EEF5-9840-9594-6DCA068DE51C}" type="sibTrans" cxnId="{0B760B2F-8CFA-504F-8ABF-6E3E3E78E9AF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C51E60D3-BFDC-484E-BB21-96594A096501}">
      <dgm:prSet phldrT="[Text]" custT="1"/>
      <dgm:spPr>
        <a:noFill/>
        <a:ln w="10795" cap="flat" cmpd="sng" algn="ctr">
          <a:solidFill>
            <a:srgbClr val="0181B2"/>
          </a:solidFill>
          <a:prstDash val="solid"/>
        </a:ln>
        <a:effectLst/>
      </dgm:spPr>
      <dgm:t>
        <a:bodyPr spcFirstLastPara="0" vert="horz" wrap="square" lIns="32400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Assignment Operators</a:t>
          </a:r>
        </a:p>
      </dgm:t>
    </dgm:pt>
    <dgm:pt modelId="{2082B7B3-5833-084C-BDC7-2F25A4576C12}" type="parTrans" cxnId="{0B459DC9-692A-9F42-8893-5D287F28DF03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D02B3D55-2F3F-3D40-B5BF-390481B9CA1C}" type="sibTrans" cxnId="{0B459DC9-692A-9F42-8893-5D287F28DF03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3C0F5C63-07AE-FB4F-919B-C4C93C68106F}">
      <dgm:prSet custT="1"/>
      <dgm:spPr>
        <a:noFill/>
        <a:ln w="10795" cap="flat" cmpd="sng" algn="ctr">
          <a:solidFill>
            <a:srgbClr val="0181B2"/>
          </a:solidFill>
          <a:prstDash val="solid"/>
        </a:ln>
        <a:effectLst/>
      </dgm:spPr>
      <dgm:t>
        <a:bodyPr spcFirstLastPara="0" vert="horz" wrap="square" lIns="32400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Comparison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B8CFCB35-8721-A64F-988B-A03F6BC562B5}" type="parTrans" cxnId="{1121C116-7EB9-3B44-9D38-75CDFE514CC5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A1AC6A7F-8B49-E345-BC1D-8F3313305A48}" type="sibTrans" cxnId="{1121C116-7EB9-3B44-9D38-75CDFE514CC5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E2382F56-F85C-4842-BF69-290396449142}">
      <dgm:prSet custT="1"/>
      <dgm:spPr>
        <a:noFill/>
        <a:ln w="10795" cap="flat" cmpd="sng" algn="ctr">
          <a:solidFill>
            <a:srgbClr val="0181B2"/>
          </a:solidFill>
          <a:prstDash val="solid"/>
        </a:ln>
        <a:effectLst/>
      </dgm:spPr>
      <dgm:t>
        <a:bodyPr spcFirstLastPara="0" vert="horz" wrap="square" lIns="32400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Logical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6D7DFF3C-81A8-9140-A83B-A73830E3CB67}" type="parTrans" cxnId="{E3ADE358-A35E-E544-B37F-4D221D8EB17A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1D48C65D-F75B-5C47-BE1F-C709ECEBC42B}" type="sibTrans" cxnId="{E3ADE358-A35E-E544-B37F-4D221D8EB17A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3F49BC1F-8F3B-5440-912C-26D7108F3B38}">
      <dgm:prSet custT="1"/>
      <dgm:spPr>
        <a:noFill/>
        <a:ln w="10795" cap="flat" cmpd="sng" algn="ctr">
          <a:solidFill>
            <a:srgbClr val="0181B2"/>
          </a:solidFill>
          <a:prstDash val="solid"/>
        </a:ln>
        <a:effectLst/>
      </dgm:spPr>
      <dgm:t>
        <a:bodyPr spcFirstLastPara="0" vert="horz" wrap="square" lIns="32400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Bitwise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A64D1D9D-CB3F-E848-B654-556E7A02E8B5}" type="parTrans" cxnId="{3DCB3B66-FA4E-3A4C-9248-8474C4A24FE3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8B62A374-00D8-AF41-ABC8-0CEB1939A3BD}" type="sibTrans" cxnId="{3DCB3B66-FA4E-3A4C-9248-8474C4A24FE3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EA07DD7A-49AF-F642-857A-772EB72DB4C6}">
      <dgm:prSet custT="1"/>
      <dgm:spPr>
        <a:noFill/>
        <a:ln w="10795" cap="flat" cmpd="sng" algn="ctr">
          <a:solidFill>
            <a:srgbClr val="0181B2"/>
          </a:solidFill>
          <a:prstDash val="solid"/>
        </a:ln>
        <a:effectLst/>
      </dgm:spPr>
      <dgm:t>
        <a:bodyPr spcFirstLastPara="0" vert="horz" wrap="square" lIns="32400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Identity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9F0F654C-CC04-E444-8CC5-C73B19DC25FD}" type="parTrans" cxnId="{6F21C38B-3B14-3846-BC63-B31366C696BD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C82B2465-1144-1A42-A7F8-ECFC3D03D412}" type="sibTrans" cxnId="{6F21C38B-3B14-3846-BC63-B31366C696BD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FE31FD1C-E13D-6742-A5D5-B7194A9484A7}">
      <dgm:prSet custT="1"/>
      <dgm:spPr>
        <a:noFill/>
        <a:ln w="10795" cap="flat" cmpd="sng" algn="ctr">
          <a:solidFill>
            <a:srgbClr val="0181B2"/>
          </a:solidFill>
          <a:prstDash val="solid"/>
        </a:ln>
        <a:effectLst/>
      </dgm:spPr>
      <dgm:t>
        <a:bodyPr spcFirstLastPara="0" vert="horz" wrap="square" lIns="32400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Membership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0F0E2307-B2F1-C348-9926-6B72AA0C69C2}" type="parTrans" cxnId="{A1491D9F-CB60-FF4A-B281-B2CF8FAFB508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05DE24FD-B9BF-C64C-BF1D-6E152C3BA1E3}" type="sibTrans" cxnId="{A1491D9F-CB60-FF4A-B281-B2CF8FAFB508}">
      <dgm:prSet/>
      <dgm:spPr/>
      <dgm:t>
        <a:bodyPr/>
        <a:lstStyle/>
        <a:p>
          <a:endParaRPr lang="en-US" sz="1600" b="0"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gm:t>
    </dgm:pt>
    <dgm:pt modelId="{4DAF0DD3-AA16-B443-B3A6-4DE70CCA18C1}" type="pres">
      <dgm:prSet presAssocID="{C56E6A07-B380-2440-8DF9-06A5DEE75C13}" presName="linear" presStyleCnt="0">
        <dgm:presLayoutVars>
          <dgm:animLvl val="lvl"/>
          <dgm:resizeHandles val="exact"/>
        </dgm:presLayoutVars>
      </dgm:prSet>
      <dgm:spPr/>
    </dgm:pt>
    <dgm:pt modelId="{B0FD2D30-FEDA-8245-AC56-58DFE1C2BBE7}" type="pres">
      <dgm:prSet presAssocID="{40A99891-1FD0-F747-BCD3-6AEC8ECFFA7C}" presName="parentText" presStyleLbl="node1" presStyleIdx="0" presStyleCnt="7" custLinFactNeighborX="1250" custLinFactNeighborY="-92716">
        <dgm:presLayoutVars>
          <dgm:chMax val="0"/>
          <dgm:bulletEnabled val="1"/>
        </dgm:presLayoutVars>
      </dgm:prSet>
      <dgm:spPr/>
    </dgm:pt>
    <dgm:pt modelId="{DA7E1453-BBE1-444A-8E8A-1CEDCE3A7477}" type="pres">
      <dgm:prSet presAssocID="{878ECDE6-EEF5-9840-9594-6DCA068DE51C}" presName="spacer" presStyleCnt="0"/>
      <dgm:spPr/>
    </dgm:pt>
    <dgm:pt modelId="{0D84BB2C-9E4F-8446-A258-365D160FF063}" type="pres">
      <dgm:prSet presAssocID="{C51E60D3-BFDC-484E-BB21-96594A096501}" presName="parentText" presStyleLbl="node1" presStyleIdx="1" presStyleCnt="7">
        <dgm:presLayoutVars>
          <dgm:chMax val="0"/>
          <dgm:bulletEnabled val="1"/>
        </dgm:presLayoutVars>
      </dgm:prSet>
      <dgm:spPr>
        <a:xfrm>
          <a:off x="0" y="817173"/>
          <a:ext cx="8128000" cy="673920"/>
        </a:xfrm>
        <a:prstGeom prst="roundRect">
          <a:avLst/>
        </a:prstGeom>
      </dgm:spPr>
    </dgm:pt>
    <dgm:pt modelId="{67D424B1-C9C8-EF4D-AB6B-634C884DAED3}" type="pres">
      <dgm:prSet presAssocID="{D02B3D55-2F3F-3D40-B5BF-390481B9CA1C}" presName="spacer" presStyleCnt="0"/>
      <dgm:spPr/>
    </dgm:pt>
    <dgm:pt modelId="{3F6BA94E-8BEB-FC4A-87F8-1886EDD0B710}" type="pres">
      <dgm:prSet presAssocID="{3C0F5C63-07AE-FB4F-919B-C4C93C68106F}" presName="parentText" presStyleLbl="node1" presStyleIdx="2" presStyleCnt="7">
        <dgm:presLayoutVars>
          <dgm:chMax val="0"/>
          <dgm:bulletEnabled val="1"/>
        </dgm:presLayoutVars>
      </dgm:prSet>
      <dgm:spPr>
        <a:xfrm>
          <a:off x="0" y="1594773"/>
          <a:ext cx="8128000" cy="673920"/>
        </a:xfrm>
        <a:prstGeom prst="roundRect">
          <a:avLst/>
        </a:prstGeom>
      </dgm:spPr>
    </dgm:pt>
    <dgm:pt modelId="{B8595196-3C47-7D4C-BD2C-FD982130EDC6}" type="pres">
      <dgm:prSet presAssocID="{A1AC6A7F-8B49-E345-BC1D-8F3313305A48}" presName="spacer" presStyleCnt="0"/>
      <dgm:spPr/>
    </dgm:pt>
    <dgm:pt modelId="{F3D4D1EE-D55A-3546-8DB0-66143DCB3AF6}" type="pres">
      <dgm:prSet presAssocID="{E2382F56-F85C-4842-BF69-290396449142}" presName="parentText" presStyleLbl="node1" presStyleIdx="3" presStyleCnt="7">
        <dgm:presLayoutVars>
          <dgm:chMax val="0"/>
          <dgm:bulletEnabled val="1"/>
        </dgm:presLayoutVars>
      </dgm:prSet>
      <dgm:spPr>
        <a:xfrm>
          <a:off x="0" y="2372373"/>
          <a:ext cx="8128000" cy="673920"/>
        </a:xfrm>
        <a:prstGeom prst="roundRect">
          <a:avLst/>
        </a:prstGeom>
      </dgm:spPr>
    </dgm:pt>
    <dgm:pt modelId="{AA91DFE7-409F-604C-AC5D-0F2A6E35C431}" type="pres">
      <dgm:prSet presAssocID="{1D48C65D-F75B-5C47-BE1F-C709ECEBC42B}" presName="spacer" presStyleCnt="0"/>
      <dgm:spPr/>
    </dgm:pt>
    <dgm:pt modelId="{4AE2972B-B68F-AA4B-A734-DA9F349933DE}" type="pres">
      <dgm:prSet presAssocID="{3F49BC1F-8F3B-5440-912C-26D7108F3B38}" presName="parentText" presStyleLbl="node1" presStyleIdx="4" presStyleCnt="7">
        <dgm:presLayoutVars>
          <dgm:chMax val="0"/>
          <dgm:bulletEnabled val="1"/>
        </dgm:presLayoutVars>
      </dgm:prSet>
      <dgm:spPr>
        <a:xfrm>
          <a:off x="0" y="3149973"/>
          <a:ext cx="8128000" cy="673920"/>
        </a:xfrm>
        <a:prstGeom prst="roundRect">
          <a:avLst/>
        </a:prstGeom>
      </dgm:spPr>
    </dgm:pt>
    <dgm:pt modelId="{19A48FA6-3F44-7043-B2E7-F1D1C606A130}" type="pres">
      <dgm:prSet presAssocID="{8B62A374-00D8-AF41-ABC8-0CEB1939A3BD}" presName="spacer" presStyleCnt="0"/>
      <dgm:spPr/>
    </dgm:pt>
    <dgm:pt modelId="{23950C61-DB8E-BD40-8477-6CE77B07381B}" type="pres">
      <dgm:prSet presAssocID="{EA07DD7A-49AF-F642-857A-772EB72DB4C6}" presName="parentText" presStyleLbl="node1" presStyleIdx="5" presStyleCnt="7">
        <dgm:presLayoutVars>
          <dgm:chMax val="0"/>
          <dgm:bulletEnabled val="1"/>
        </dgm:presLayoutVars>
      </dgm:prSet>
      <dgm:spPr>
        <a:xfrm>
          <a:off x="0" y="3927573"/>
          <a:ext cx="8128000" cy="673920"/>
        </a:xfrm>
        <a:prstGeom prst="roundRect">
          <a:avLst/>
        </a:prstGeom>
      </dgm:spPr>
    </dgm:pt>
    <dgm:pt modelId="{3D4D4B28-1D2E-F74E-AB35-FF793AFB0AA8}" type="pres">
      <dgm:prSet presAssocID="{C82B2465-1144-1A42-A7F8-ECFC3D03D412}" presName="spacer" presStyleCnt="0"/>
      <dgm:spPr/>
    </dgm:pt>
    <dgm:pt modelId="{27284348-6C8D-8745-9FE4-B6F8EC67A0D1}" type="pres">
      <dgm:prSet presAssocID="{FE31FD1C-E13D-6742-A5D5-B7194A9484A7}" presName="parentText" presStyleLbl="node1" presStyleIdx="6" presStyleCnt="7">
        <dgm:presLayoutVars>
          <dgm:chMax val="0"/>
          <dgm:bulletEnabled val="1"/>
        </dgm:presLayoutVars>
      </dgm:prSet>
      <dgm:spPr>
        <a:xfrm>
          <a:off x="0" y="4705173"/>
          <a:ext cx="8128000" cy="673920"/>
        </a:xfrm>
        <a:prstGeom prst="roundRect">
          <a:avLst/>
        </a:prstGeom>
      </dgm:spPr>
    </dgm:pt>
  </dgm:ptLst>
  <dgm:cxnLst>
    <dgm:cxn modelId="{1121C116-7EB9-3B44-9D38-75CDFE514CC5}" srcId="{C56E6A07-B380-2440-8DF9-06A5DEE75C13}" destId="{3C0F5C63-07AE-FB4F-919B-C4C93C68106F}" srcOrd="2" destOrd="0" parTransId="{B8CFCB35-8721-A64F-988B-A03F6BC562B5}" sibTransId="{A1AC6A7F-8B49-E345-BC1D-8F3313305A48}"/>
    <dgm:cxn modelId="{CC52CF2C-AE41-6846-9910-30E0E1EADDF3}" type="presOf" srcId="{40A99891-1FD0-F747-BCD3-6AEC8ECFFA7C}" destId="{B0FD2D30-FEDA-8245-AC56-58DFE1C2BBE7}" srcOrd="0" destOrd="0" presId="urn:microsoft.com/office/officeart/2005/8/layout/vList2"/>
    <dgm:cxn modelId="{0B760B2F-8CFA-504F-8ABF-6E3E3E78E9AF}" srcId="{C56E6A07-B380-2440-8DF9-06A5DEE75C13}" destId="{40A99891-1FD0-F747-BCD3-6AEC8ECFFA7C}" srcOrd="0" destOrd="0" parTransId="{6BD51950-AA5B-DD4B-939E-61573ACF8C41}" sibTransId="{878ECDE6-EEF5-9840-9594-6DCA068DE51C}"/>
    <dgm:cxn modelId="{76B19F32-35C7-B24C-8D1C-0EFC67663028}" type="presOf" srcId="{C51E60D3-BFDC-484E-BB21-96594A096501}" destId="{0D84BB2C-9E4F-8446-A258-365D160FF063}" srcOrd="0" destOrd="0" presId="urn:microsoft.com/office/officeart/2005/8/layout/vList2"/>
    <dgm:cxn modelId="{E3ADE358-A35E-E544-B37F-4D221D8EB17A}" srcId="{C56E6A07-B380-2440-8DF9-06A5DEE75C13}" destId="{E2382F56-F85C-4842-BF69-290396449142}" srcOrd="3" destOrd="0" parTransId="{6D7DFF3C-81A8-9140-A83B-A73830E3CB67}" sibTransId="{1D48C65D-F75B-5C47-BE1F-C709ECEBC42B}"/>
    <dgm:cxn modelId="{A1100666-0615-1641-82A5-0A75A77C1632}" type="presOf" srcId="{EA07DD7A-49AF-F642-857A-772EB72DB4C6}" destId="{23950C61-DB8E-BD40-8477-6CE77B07381B}" srcOrd="0" destOrd="0" presId="urn:microsoft.com/office/officeart/2005/8/layout/vList2"/>
    <dgm:cxn modelId="{3DCB3B66-FA4E-3A4C-9248-8474C4A24FE3}" srcId="{C56E6A07-B380-2440-8DF9-06A5DEE75C13}" destId="{3F49BC1F-8F3B-5440-912C-26D7108F3B38}" srcOrd="4" destOrd="0" parTransId="{A64D1D9D-CB3F-E848-B654-556E7A02E8B5}" sibTransId="{8B62A374-00D8-AF41-ABC8-0CEB1939A3BD}"/>
    <dgm:cxn modelId="{6F21C38B-3B14-3846-BC63-B31366C696BD}" srcId="{C56E6A07-B380-2440-8DF9-06A5DEE75C13}" destId="{EA07DD7A-49AF-F642-857A-772EB72DB4C6}" srcOrd="5" destOrd="0" parTransId="{9F0F654C-CC04-E444-8CC5-C73B19DC25FD}" sibTransId="{C82B2465-1144-1A42-A7F8-ECFC3D03D412}"/>
    <dgm:cxn modelId="{FA0AE09C-961B-E843-805E-5C272F3B03DA}" type="presOf" srcId="{E2382F56-F85C-4842-BF69-290396449142}" destId="{F3D4D1EE-D55A-3546-8DB0-66143DCB3AF6}" srcOrd="0" destOrd="0" presId="urn:microsoft.com/office/officeart/2005/8/layout/vList2"/>
    <dgm:cxn modelId="{A1491D9F-CB60-FF4A-B281-B2CF8FAFB508}" srcId="{C56E6A07-B380-2440-8DF9-06A5DEE75C13}" destId="{FE31FD1C-E13D-6742-A5D5-B7194A9484A7}" srcOrd="6" destOrd="0" parTransId="{0F0E2307-B2F1-C348-9926-6B72AA0C69C2}" sibTransId="{05DE24FD-B9BF-C64C-BF1D-6E152C3BA1E3}"/>
    <dgm:cxn modelId="{3B1700B1-4258-234D-ACF9-F3AE9DA82D48}" type="presOf" srcId="{C56E6A07-B380-2440-8DF9-06A5DEE75C13}" destId="{4DAF0DD3-AA16-B443-B3A6-4DE70CCA18C1}" srcOrd="0" destOrd="0" presId="urn:microsoft.com/office/officeart/2005/8/layout/vList2"/>
    <dgm:cxn modelId="{0B459DC9-692A-9F42-8893-5D287F28DF03}" srcId="{C56E6A07-B380-2440-8DF9-06A5DEE75C13}" destId="{C51E60D3-BFDC-484E-BB21-96594A096501}" srcOrd="1" destOrd="0" parTransId="{2082B7B3-5833-084C-BDC7-2F25A4576C12}" sibTransId="{D02B3D55-2F3F-3D40-B5BF-390481B9CA1C}"/>
    <dgm:cxn modelId="{2B13DBD8-3AC3-2F44-971A-221938DBD67D}" type="presOf" srcId="{3C0F5C63-07AE-FB4F-919B-C4C93C68106F}" destId="{3F6BA94E-8BEB-FC4A-87F8-1886EDD0B710}" srcOrd="0" destOrd="0" presId="urn:microsoft.com/office/officeart/2005/8/layout/vList2"/>
    <dgm:cxn modelId="{E6930AF4-7275-5045-B434-300C936BAF74}" type="presOf" srcId="{FE31FD1C-E13D-6742-A5D5-B7194A9484A7}" destId="{27284348-6C8D-8745-9FE4-B6F8EC67A0D1}" srcOrd="0" destOrd="0" presId="urn:microsoft.com/office/officeart/2005/8/layout/vList2"/>
    <dgm:cxn modelId="{E08354F4-A40D-2746-906E-3BDDC99FF20A}" type="presOf" srcId="{3F49BC1F-8F3B-5440-912C-26D7108F3B38}" destId="{4AE2972B-B68F-AA4B-A734-DA9F349933DE}" srcOrd="0" destOrd="0" presId="urn:microsoft.com/office/officeart/2005/8/layout/vList2"/>
    <dgm:cxn modelId="{1557C947-79FB-3648-BD5F-4CFAB2564E75}" type="presParOf" srcId="{4DAF0DD3-AA16-B443-B3A6-4DE70CCA18C1}" destId="{B0FD2D30-FEDA-8245-AC56-58DFE1C2BBE7}" srcOrd="0" destOrd="0" presId="urn:microsoft.com/office/officeart/2005/8/layout/vList2"/>
    <dgm:cxn modelId="{15A74BAC-189E-8643-B758-C7963AC78ECF}" type="presParOf" srcId="{4DAF0DD3-AA16-B443-B3A6-4DE70CCA18C1}" destId="{DA7E1453-BBE1-444A-8E8A-1CEDCE3A7477}" srcOrd="1" destOrd="0" presId="urn:microsoft.com/office/officeart/2005/8/layout/vList2"/>
    <dgm:cxn modelId="{0C72CF2E-85B9-8B4D-AAAC-BF2BE61F0233}" type="presParOf" srcId="{4DAF0DD3-AA16-B443-B3A6-4DE70CCA18C1}" destId="{0D84BB2C-9E4F-8446-A258-365D160FF063}" srcOrd="2" destOrd="0" presId="urn:microsoft.com/office/officeart/2005/8/layout/vList2"/>
    <dgm:cxn modelId="{B39FADCD-5A2D-9F44-B045-EF547CE135F1}" type="presParOf" srcId="{4DAF0DD3-AA16-B443-B3A6-4DE70CCA18C1}" destId="{67D424B1-C9C8-EF4D-AB6B-634C884DAED3}" srcOrd="3" destOrd="0" presId="urn:microsoft.com/office/officeart/2005/8/layout/vList2"/>
    <dgm:cxn modelId="{874502FB-043F-574C-9604-78FC74B613B9}" type="presParOf" srcId="{4DAF0DD3-AA16-B443-B3A6-4DE70CCA18C1}" destId="{3F6BA94E-8BEB-FC4A-87F8-1886EDD0B710}" srcOrd="4" destOrd="0" presId="urn:microsoft.com/office/officeart/2005/8/layout/vList2"/>
    <dgm:cxn modelId="{8FD7DE85-EC8C-1248-A959-54F5555AE308}" type="presParOf" srcId="{4DAF0DD3-AA16-B443-B3A6-4DE70CCA18C1}" destId="{B8595196-3C47-7D4C-BD2C-FD982130EDC6}" srcOrd="5" destOrd="0" presId="urn:microsoft.com/office/officeart/2005/8/layout/vList2"/>
    <dgm:cxn modelId="{A26B237D-E818-E24F-8C41-E0AC7D64C841}" type="presParOf" srcId="{4DAF0DD3-AA16-B443-B3A6-4DE70CCA18C1}" destId="{F3D4D1EE-D55A-3546-8DB0-66143DCB3AF6}" srcOrd="6" destOrd="0" presId="urn:microsoft.com/office/officeart/2005/8/layout/vList2"/>
    <dgm:cxn modelId="{5BA4945A-82F4-2B4A-BE14-A65DA46F1848}" type="presParOf" srcId="{4DAF0DD3-AA16-B443-B3A6-4DE70CCA18C1}" destId="{AA91DFE7-409F-604C-AC5D-0F2A6E35C431}" srcOrd="7" destOrd="0" presId="urn:microsoft.com/office/officeart/2005/8/layout/vList2"/>
    <dgm:cxn modelId="{D450E30D-30E7-564E-91F7-CB130CA422AD}" type="presParOf" srcId="{4DAF0DD3-AA16-B443-B3A6-4DE70CCA18C1}" destId="{4AE2972B-B68F-AA4B-A734-DA9F349933DE}" srcOrd="8" destOrd="0" presId="urn:microsoft.com/office/officeart/2005/8/layout/vList2"/>
    <dgm:cxn modelId="{78B18D58-46D5-5F47-9B79-2C12CB690D67}" type="presParOf" srcId="{4DAF0DD3-AA16-B443-B3A6-4DE70CCA18C1}" destId="{19A48FA6-3F44-7043-B2E7-F1D1C606A130}" srcOrd="9" destOrd="0" presId="urn:microsoft.com/office/officeart/2005/8/layout/vList2"/>
    <dgm:cxn modelId="{5C2BA2D6-DF4F-7B4F-8E61-A9FEF25BA12D}" type="presParOf" srcId="{4DAF0DD3-AA16-B443-B3A6-4DE70CCA18C1}" destId="{23950C61-DB8E-BD40-8477-6CE77B07381B}" srcOrd="10" destOrd="0" presId="urn:microsoft.com/office/officeart/2005/8/layout/vList2"/>
    <dgm:cxn modelId="{AD8DEF06-C55F-C74B-84B7-24091F9F78C8}" type="presParOf" srcId="{4DAF0DD3-AA16-B443-B3A6-4DE70CCA18C1}" destId="{3D4D4B28-1D2E-F74E-AB35-FF793AFB0AA8}" srcOrd="11" destOrd="0" presId="urn:microsoft.com/office/officeart/2005/8/layout/vList2"/>
    <dgm:cxn modelId="{3BE1C85F-9176-AF4D-A5DC-68B1842FD0A6}" type="presParOf" srcId="{4DAF0DD3-AA16-B443-B3A6-4DE70CCA18C1}" destId="{27284348-6C8D-8745-9FE4-B6F8EC67A0D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D2D30-FEDA-8245-AC56-58DFE1C2BBE7}">
      <dsp:nvSpPr>
        <dsp:cNvPr id="0" name=""/>
        <dsp:cNvSpPr/>
      </dsp:nvSpPr>
      <dsp:spPr>
        <a:xfrm>
          <a:off x="0" y="0"/>
          <a:ext cx="8128000" cy="673920"/>
        </a:xfrm>
        <a:prstGeom prst="roundRect">
          <a:avLst/>
        </a:prstGeom>
        <a:noFill/>
        <a:ln w="10795" cap="flat" cmpd="sng" algn="ctr">
          <a:solidFill>
            <a:srgbClr val="0181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Arithmetic Operators</a:t>
          </a:r>
        </a:p>
      </dsp:txBody>
      <dsp:txXfrm>
        <a:off x="32898" y="32898"/>
        <a:ext cx="8062204" cy="608124"/>
      </dsp:txXfrm>
    </dsp:sp>
    <dsp:sp modelId="{0D84BB2C-9E4F-8446-A258-365D160FF063}">
      <dsp:nvSpPr>
        <dsp:cNvPr id="0" name=""/>
        <dsp:cNvSpPr/>
      </dsp:nvSpPr>
      <dsp:spPr>
        <a:xfrm>
          <a:off x="0" y="817173"/>
          <a:ext cx="8128000" cy="673920"/>
        </a:xfrm>
        <a:prstGeom prst="roundRect">
          <a:avLst/>
        </a:prstGeom>
        <a:noFill/>
        <a:ln w="10795" cap="flat" cmpd="sng" algn="ctr">
          <a:solidFill>
            <a:srgbClr val="0181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Assignment Operators</a:t>
          </a:r>
        </a:p>
      </dsp:txBody>
      <dsp:txXfrm>
        <a:off x="32898" y="850071"/>
        <a:ext cx="8062204" cy="608124"/>
      </dsp:txXfrm>
    </dsp:sp>
    <dsp:sp modelId="{3F6BA94E-8BEB-FC4A-87F8-1886EDD0B710}">
      <dsp:nvSpPr>
        <dsp:cNvPr id="0" name=""/>
        <dsp:cNvSpPr/>
      </dsp:nvSpPr>
      <dsp:spPr>
        <a:xfrm>
          <a:off x="0" y="1594773"/>
          <a:ext cx="8128000" cy="673920"/>
        </a:xfrm>
        <a:prstGeom prst="roundRect">
          <a:avLst/>
        </a:prstGeom>
        <a:noFill/>
        <a:ln w="10795" cap="flat" cmpd="sng" algn="ctr">
          <a:solidFill>
            <a:srgbClr val="0181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Comparison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sp:txBody>
      <dsp:txXfrm>
        <a:off x="32898" y="1627671"/>
        <a:ext cx="8062204" cy="608124"/>
      </dsp:txXfrm>
    </dsp:sp>
    <dsp:sp modelId="{F3D4D1EE-D55A-3546-8DB0-66143DCB3AF6}">
      <dsp:nvSpPr>
        <dsp:cNvPr id="0" name=""/>
        <dsp:cNvSpPr/>
      </dsp:nvSpPr>
      <dsp:spPr>
        <a:xfrm>
          <a:off x="0" y="2372373"/>
          <a:ext cx="8128000" cy="673920"/>
        </a:xfrm>
        <a:prstGeom prst="roundRect">
          <a:avLst/>
        </a:prstGeom>
        <a:noFill/>
        <a:ln w="10795" cap="flat" cmpd="sng" algn="ctr">
          <a:solidFill>
            <a:srgbClr val="0181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Logical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sp:txBody>
      <dsp:txXfrm>
        <a:off x="32898" y="2405271"/>
        <a:ext cx="8062204" cy="608124"/>
      </dsp:txXfrm>
    </dsp:sp>
    <dsp:sp modelId="{4AE2972B-B68F-AA4B-A734-DA9F349933DE}">
      <dsp:nvSpPr>
        <dsp:cNvPr id="0" name=""/>
        <dsp:cNvSpPr/>
      </dsp:nvSpPr>
      <dsp:spPr>
        <a:xfrm>
          <a:off x="0" y="3149973"/>
          <a:ext cx="8128000" cy="673920"/>
        </a:xfrm>
        <a:prstGeom prst="roundRect">
          <a:avLst/>
        </a:prstGeom>
        <a:noFill/>
        <a:ln w="10795" cap="flat" cmpd="sng" algn="ctr">
          <a:solidFill>
            <a:srgbClr val="0181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Bitwise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sp:txBody>
      <dsp:txXfrm>
        <a:off x="32898" y="3182871"/>
        <a:ext cx="8062204" cy="608124"/>
      </dsp:txXfrm>
    </dsp:sp>
    <dsp:sp modelId="{23950C61-DB8E-BD40-8477-6CE77B07381B}">
      <dsp:nvSpPr>
        <dsp:cNvPr id="0" name=""/>
        <dsp:cNvSpPr/>
      </dsp:nvSpPr>
      <dsp:spPr>
        <a:xfrm>
          <a:off x="0" y="3927573"/>
          <a:ext cx="8128000" cy="673920"/>
        </a:xfrm>
        <a:prstGeom prst="roundRect">
          <a:avLst/>
        </a:prstGeom>
        <a:noFill/>
        <a:ln w="10795" cap="flat" cmpd="sng" algn="ctr">
          <a:solidFill>
            <a:srgbClr val="0181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Identity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sp:txBody>
      <dsp:txXfrm>
        <a:off x="32898" y="3960471"/>
        <a:ext cx="8062204" cy="608124"/>
      </dsp:txXfrm>
    </dsp:sp>
    <dsp:sp modelId="{27284348-6C8D-8745-9FE4-B6F8EC67A0D1}">
      <dsp:nvSpPr>
        <dsp:cNvPr id="0" name=""/>
        <dsp:cNvSpPr/>
      </dsp:nvSpPr>
      <dsp:spPr>
        <a:xfrm>
          <a:off x="0" y="4705173"/>
          <a:ext cx="8128000" cy="673920"/>
        </a:xfrm>
        <a:prstGeom prst="roundRect">
          <a:avLst/>
        </a:prstGeom>
        <a:noFill/>
        <a:ln w="10795" cap="flat" cmpd="sng" algn="ctr">
          <a:solidFill>
            <a:srgbClr val="0181B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55565A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rPr>
            <a:t>Membership Operators</a:t>
          </a:r>
          <a:endParaRPr lang="en-US" sz="1800" b="0" kern="1200" dirty="0">
            <a:solidFill>
              <a:srgbClr val="55565A"/>
            </a:solidFill>
            <a:latin typeface="Segoe UI Historic" panose="020B0502040204020203" pitchFamily="34" charset="0"/>
            <a:ea typeface="Segoe UI Historic" panose="020B0502040204020203" pitchFamily="34" charset="0"/>
            <a:cs typeface="Segoe UI Historic" panose="020B0502040204020203" pitchFamily="34" charset="0"/>
          </a:endParaRPr>
        </a:p>
      </dsp:txBody>
      <dsp:txXfrm>
        <a:off x="32898" y="4738071"/>
        <a:ext cx="8062204" cy="60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8A96F-1D86-4CB7-93DF-0622D59AC323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AE792-863F-4D64-B2A1-28CE87470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AE792-863F-4D64-B2A1-28CE87470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AE792-863F-4D64-B2A1-28CE87470D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No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6431586"/>
            <a:ext cx="890693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331">
              <a:defRPr/>
            </a:pPr>
            <a:r>
              <a:rPr lang="en-US" sz="600" dirty="0">
                <a:solidFill>
                  <a:srgbClr val="FFFFFF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5" y="2288989"/>
            <a:ext cx="10608705" cy="1495612"/>
          </a:xfrm>
          <a:prstGeom prst="rect">
            <a:avLst/>
          </a:prstGeom>
        </p:spPr>
        <p:txBody>
          <a:bodyPr vert="horz" lIns="0" rIns="0" anchor="b">
            <a:noAutofit/>
          </a:bodyPr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Title Arial Bold 48pt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5" y="3822614"/>
            <a:ext cx="10608705" cy="1044575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r>
              <a:rPr lang="en-US" dirty="0"/>
              <a:t>Subtitle Here Arial 20pt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4C3A6-4B3F-46E6-8D2E-2A97869C2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1" r="2064" b="-1"/>
          <a:stretch/>
        </p:blipFill>
        <p:spPr>
          <a:xfrm>
            <a:off x="914406" y="685805"/>
            <a:ext cx="2386604" cy="1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CEB07A22-DB36-4F5C-8F7B-5F8983EF0C3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9529602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003C7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23176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E31FD-76CB-4691-BC02-CD0A00A2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9ED14C-F6CB-485D-8587-48893DD8E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1909" b="-1"/>
          <a:stretch/>
        </p:blipFill>
        <p:spPr>
          <a:xfrm>
            <a:off x="914401" y="6523365"/>
            <a:ext cx="1777427" cy="1325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D2CDE3-20DC-4C4A-BBDB-67D563FC97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2F5FB23F-1707-49AF-9719-58956A258E2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7956" y="1866902"/>
            <a:ext cx="4728633" cy="4144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981F70E-E282-4481-8640-3169F7AD4F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4400" y="1866902"/>
            <a:ext cx="5184683" cy="41671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</p:spTree>
    <p:extLst>
      <p:ext uri="{BB962C8B-B14F-4D97-AF65-F5344CB8AC3E}">
        <p14:creationId xmlns:p14="http://schemas.microsoft.com/office/powerpoint/2010/main" val="11794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CE784BDB-E988-46C6-870F-D47074561C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0960182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7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23176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ABCBEB69-3596-474E-9135-A9830D9A4E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7956" y="1866902"/>
            <a:ext cx="4728633" cy="4144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59EC4164-BF83-4701-B080-54331D73432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4400" y="1866902"/>
            <a:ext cx="5184683" cy="41671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</p:spTree>
    <p:extLst>
      <p:ext uri="{BB962C8B-B14F-4D97-AF65-F5344CB8AC3E}">
        <p14:creationId xmlns:p14="http://schemas.microsoft.com/office/powerpoint/2010/main" val="201003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Grey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9D666CB8-BE49-43A5-891C-D674DD7EAC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0014343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1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23176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rgbClr val="003C7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AC51204B-23C2-4328-9E01-1ABF4E53A65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7956" y="1866902"/>
            <a:ext cx="4728633" cy="4144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F0391FB2-AFE5-45D8-A37D-D26598F5A45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4400" y="1866902"/>
            <a:ext cx="5184683" cy="41671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</p:spTree>
    <p:extLst>
      <p:ext uri="{BB962C8B-B14F-4D97-AF65-F5344CB8AC3E}">
        <p14:creationId xmlns:p14="http://schemas.microsoft.com/office/powerpoint/2010/main" val="257973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49283DE3-A361-44CB-A7DB-BB4BA7CA636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915860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346EB-56AE-4AF5-897A-A3F2927E236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39800" y="1866901"/>
            <a:ext cx="6096000" cy="41497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23176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A8A23-9D14-4EAB-8517-67BEE952D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EECD7-8DE4-4843-81AB-C8528D3BD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1909" b="-1"/>
          <a:stretch/>
        </p:blipFill>
        <p:spPr>
          <a:xfrm>
            <a:off x="914401" y="6523365"/>
            <a:ext cx="1777427" cy="132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BA9FE6-5D3D-4CD9-9F1E-5995194619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3171683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885F07E-1995-4D79-913A-0FE00230E8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2492819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2AA7B9-FD94-4FA2-91D7-313588B4E3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39800" y="1866901"/>
            <a:ext cx="6096000" cy="41497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23176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rgbClr val="003C7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EE624-2216-435F-988E-56B329CCA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70F7C-EB02-4AC9-92D2-56B1623799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1909" b="-1"/>
          <a:stretch/>
        </p:blipFill>
        <p:spPr>
          <a:xfrm>
            <a:off x="914401" y="6523365"/>
            <a:ext cx="1777427" cy="132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DB6B2B-8290-4419-B4A6-AD60B060B8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148460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Slid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B5F5B-6677-4944-B6D3-69D8D5370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D8A6F42-7A4A-477C-804A-281B93939E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4034" y="1437220"/>
            <a:ext cx="7763933" cy="398356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342873" indent="0" algn="ctr">
              <a:buNone/>
              <a:defRPr sz="3200">
                <a:solidFill>
                  <a:schemeClr val="bg1"/>
                </a:solidFill>
              </a:defRPr>
            </a:lvl2pPr>
            <a:lvl3pPr marL="685749" indent="0" algn="ctr">
              <a:buNone/>
              <a:defRPr sz="3200">
                <a:solidFill>
                  <a:schemeClr val="bg1"/>
                </a:solidFill>
              </a:defRPr>
            </a:lvl3pPr>
            <a:lvl4pPr marL="1028622" indent="0" algn="ctr">
              <a:buNone/>
              <a:defRPr sz="3200">
                <a:solidFill>
                  <a:schemeClr val="bg1"/>
                </a:solidFill>
              </a:defRPr>
            </a:lvl4pPr>
            <a:lvl5pPr marL="1371498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32pt</a:t>
            </a:r>
          </a:p>
        </p:txBody>
      </p:sp>
    </p:spTree>
    <p:extLst>
      <p:ext uri="{BB962C8B-B14F-4D97-AF65-F5344CB8AC3E}">
        <p14:creationId xmlns:p14="http://schemas.microsoft.com/office/powerpoint/2010/main" val="88335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Slide -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09AC4-8FA3-46DD-A62A-C8969FCA1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9F47-EC76-421B-9FFD-7AE95FA5A0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4034" y="1437220"/>
            <a:ext cx="7763933" cy="398356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342873" indent="0" algn="ctr">
              <a:buNone/>
              <a:defRPr sz="3200">
                <a:solidFill>
                  <a:schemeClr val="bg1"/>
                </a:solidFill>
              </a:defRPr>
            </a:lvl2pPr>
            <a:lvl3pPr marL="685749" indent="0" algn="ctr">
              <a:buNone/>
              <a:defRPr sz="3200">
                <a:solidFill>
                  <a:schemeClr val="bg1"/>
                </a:solidFill>
              </a:defRPr>
            </a:lvl3pPr>
            <a:lvl4pPr marL="1028622" indent="0" algn="ctr">
              <a:buNone/>
              <a:defRPr sz="3200">
                <a:solidFill>
                  <a:schemeClr val="bg1"/>
                </a:solidFill>
              </a:defRPr>
            </a:lvl4pPr>
            <a:lvl5pPr marL="1371498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32pt</a:t>
            </a:r>
          </a:p>
        </p:txBody>
      </p:sp>
    </p:spTree>
    <p:extLst>
      <p:ext uri="{BB962C8B-B14F-4D97-AF65-F5344CB8AC3E}">
        <p14:creationId xmlns:p14="http://schemas.microsoft.com/office/powerpoint/2010/main" val="10381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out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08234" y="1713735"/>
            <a:ext cx="4683941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19DF3-147D-4708-B2F3-7D803781B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C494E-489C-428C-9F7A-FE2481D20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66FF79-1096-4893-96E2-9D59D69F2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234" y="1713735"/>
            <a:ext cx="4683941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973837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Key Callouts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E1CC8-863A-4E30-B0CD-2D7D58D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B8395C-9ED9-4E60-AADF-9D31FFCD1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234" y="1713735"/>
            <a:ext cx="4683941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0248F4D-8066-414E-9636-AEB6A7A654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9507" y="1714506"/>
            <a:ext cx="4682067" cy="341841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42215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d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6446971"/>
            <a:ext cx="8906933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914331">
              <a:defRPr/>
            </a:pPr>
            <a:r>
              <a:rPr lang="en-US" sz="500" dirty="0">
                <a:solidFill>
                  <a:srgbClr val="FFFFFF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5" y="4460304"/>
            <a:ext cx="10608705" cy="1044575"/>
          </a:xfrm>
          <a:prstGeom prst="rect">
            <a:avLst/>
          </a:prstGeom>
        </p:spPr>
        <p:txBody>
          <a:bodyPr vert="horz" lIns="0" rIns="0" anchor="b">
            <a:noAutofit/>
          </a:bodyPr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Arial Bold 48pt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5" y="5542883"/>
            <a:ext cx="10608705" cy="539224"/>
          </a:xfrm>
          <a:prstGeom prst="rect">
            <a:avLst/>
          </a:prstGeom>
        </p:spPr>
        <p:txBody>
          <a:bodyPr vert="horz" lIns="0" rIns="0">
            <a:normAutofit/>
          </a:bodyPr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dirty="0"/>
              <a:t>Subtitle Here Arial 20pt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8F558-8576-42A0-963D-4D545F5B5C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" r="2147" b="-2"/>
          <a:stretch/>
        </p:blipFill>
        <p:spPr>
          <a:xfrm>
            <a:off x="914401" y="693814"/>
            <a:ext cx="2389632" cy="1786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E736AD-9A94-4FFF-824B-401F7808E5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62573"/>
            <a:ext cx="12192000" cy="3280833"/>
          </a:xfrm>
          <a:solidFill>
            <a:schemeClr val="bg2"/>
          </a:solidFill>
        </p:spPr>
        <p:txBody>
          <a:bodyPr/>
          <a:lstStyle>
            <a:lvl1pPr marL="0" marR="0" indent="0" algn="ctr" defTabSz="68574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lvl1pPr>
          </a:lstStyle>
          <a:p>
            <a:pPr marL="257157" marR="0" lvl="0" indent="-257157" algn="l" defTabSz="68574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Click icon to add photo</a:t>
            </a:r>
          </a:p>
        </p:txBody>
      </p:sp>
    </p:spTree>
    <p:extLst>
      <p:ext uri="{BB962C8B-B14F-4D97-AF65-F5344CB8AC3E}">
        <p14:creationId xmlns:p14="http://schemas.microsoft.com/office/powerpoint/2010/main" val="99157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Key Callouts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3BFE0A-41E4-4215-A8D5-C69FDF59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EA95BD-2B33-48E4-B2D9-0462FC67D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234" y="1713735"/>
            <a:ext cx="4683941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A135A51-B1BD-4414-8DAC-E981669E28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9507" y="1714506"/>
            <a:ext cx="4682067" cy="341841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362698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Key Callouts -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F119C-904B-4C64-A89E-A937DFB8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3D9056-AEB7-4C9D-9C19-D04468A5E1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234" y="1713735"/>
            <a:ext cx="4683941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533B8-9217-4751-8BF0-C1181127E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9507" y="1714506"/>
            <a:ext cx="4682067" cy="34184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2538550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Key Callouts -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D679628-AC3D-4B88-BFD1-D3F1240CCA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437230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3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8B8B3B3-B4BA-44ED-BCBD-9BE67E5C593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8BA86-FFEE-4622-BBB5-A1E903FF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F62922-61D2-43A6-B8DE-FFDF3C3553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234" y="1713735"/>
            <a:ext cx="4683941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2717245-58C3-429D-B775-6F5D87D76D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59507" y="1714506"/>
            <a:ext cx="4682067" cy="34184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860541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792480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57354" y="1713735"/>
            <a:ext cx="6410100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A0AF8-80EB-4DC1-9CC7-8D5DB2BAF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36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24800" y="0"/>
            <a:ext cx="42672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DADADA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6AFB9C0-8003-4855-B8A8-12A3A1EF9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39102" y="1713734"/>
            <a:ext cx="3238597" cy="341833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4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792480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AF651-02E6-4B30-A22D-888B2699D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BF864C-6942-4A53-A7BC-F9F4980F8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354" y="1713735"/>
            <a:ext cx="6410100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3194574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792480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0"/>
            <a:ext cx="4267200" cy="617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DADADA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0E4DE-5492-4AD5-92C8-E0776A214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4727030-CC6F-47DA-A8FF-A51BE816C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39102" y="1713734"/>
            <a:ext cx="3238597" cy="341833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4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790C23-CC2E-4D28-B230-8047B4B5D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354" y="1713735"/>
            <a:ext cx="6410100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318010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7924800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0"/>
            <a:ext cx="4267200" cy="617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DADADA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F4FD2-137B-4DA9-9C4E-1C98408E3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DDAD72D0-D49B-4C52-87C7-0375CDE27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39102" y="1713734"/>
            <a:ext cx="3238597" cy="341833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4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37DEC9-EE1B-4C68-80EC-24BD45907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354" y="1713735"/>
            <a:ext cx="6410100" cy="3418335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2052167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71824-AB27-4A04-A61E-6CA454917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F8A284-6FAE-48F8-B310-72F1B8144A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6584" y="554804"/>
            <a:ext cx="8258832" cy="233338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4125184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cked - Key Callouts 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66584" y="554804"/>
            <a:ext cx="8258832" cy="233338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15AF5-4611-427F-B6D7-1BF2272D3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17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cked - Key Callouts 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938873" y="3733807"/>
            <a:ext cx="8269817" cy="23542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0ECD9-04D3-4F17-86BE-B9E55D6D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A1ED42-DC5A-485A-9A02-28E5B571FC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6584" y="554804"/>
            <a:ext cx="8258832" cy="233338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340696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eaker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18229" y="2492751"/>
            <a:ext cx="10608705" cy="222027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indent="0" defTabSz="1018748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748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2395997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cked - Key Callouts 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372490-5BB5-4E46-80F8-94B4E97B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867C875-BB11-4913-BBD8-EA3E407A6E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8873" y="3733807"/>
            <a:ext cx="8269817" cy="23542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7A3B00-7469-4656-A6B9-34CB681AB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6584" y="554804"/>
            <a:ext cx="8258832" cy="233338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3493209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cked - Key Callouts 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F35B5-B3DE-44ED-93D1-EFEB2CC7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827B22-9442-4E00-843D-EFE5081607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8873" y="3733807"/>
            <a:ext cx="8269817" cy="23542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8B6A40-A954-4726-BD1A-5C5D060FB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6584" y="554804"/>
            <a:ext cx="8258832" cy="233338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3670698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cked - Key Callouts 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1AE0A-DC89-4EA6-B36F-D24225FF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2BDB48-468F-4D12-AD39-9CF2E8D991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38873" y="3733807"/>
            <a:ext cx="8269817" cy="23542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AA90FE-39B8-44F3-B624-0734659E3F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6584" y="554804"/>
            <a:ext cx="8258832" cy="2333384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24pt</a:t>
            </a:r>
          </a:p>
        </p:txBody>
      </p:sp>
    </p:spTree>
    <p:extLst>
      <p:ext uri="{BB962C8B-B14F-4D97-AF65-F5344CB8AC3E}">
        <p14:creationId xmlns:p14="http://schemas.microsoft.com/office/powerpoint/2010/main" val="26846829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- Key Callouts -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9936" y="685800"/>
            <a:ext cx="4072128" cy="617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059936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84179-83D2-4D72-B343-D5999BEE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49AC607-6E56-43DE-9ED4-D638851806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5477" y="1578113"/>
            <a:ext cx="3498211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3087A13-B3B9-4620-8299-8325476CC2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3015" y="1578113"/>
            <a:ext cx="3498211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</p:spTree>
    <p:extLst>
      <p:ext uri="{BB962C8B-B14F-4D97-AF65-F5344CB8AC3E}">
        <p14:creationId xmlns:p14="http://schemas.microsoft.com/office/powerpoint/2010/main" val="1876015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- Key Callouts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9936" y="685800"/>
            <a:ext cx="4072128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059936" cy="617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8000" y="0"/>
            <a:ext cx="4084320" cy="617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65D36-7F11-4FC3-8499-1D7016E2C6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EAC83AA-D84E-48C1-AD66-D71DF76EF4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5477" y="1578113"/>
            <a:ext cx="3498211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B08FD0D-8B2A-4BDC-AE36-6B880C2B3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3015" y="1578113"/>
            <a:ext cx="3498211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97FF39F-B11E-45C8-81F5-34208026D0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27335" y="1578113"/>
            <a:ext cx="3498211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</p:spTree>
    <p:extLst>
      <p:ext uri="{BB962C8B-B14F-4D97-AF65-F5344CB8AC3E}">
        <p14:creationId xmlns:p14="http://schemas.microsoft.com/office/powerpoint/2010/main" val="2536621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09111" y="4572000"/>
            <a:ext cx="6082891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DC506-2E65-435F-BC2D-518DDD8F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E35DE89-3D85-4C7C-BB2A-E6E4E83900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2228" y="1578113"/>
            <a:ext cx="4587075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2973438-EF4E-4C65-84D6-95D5BE61E0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1547" y="4574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05318F-3C85-9746-82B5-B880F21901F6}"/>
              </a:ext>
            </a:extLst>
          </p:cNvPr>
          <p:cNvGrpSpPr/>
          <p:nvPr userDrawn="1"/>
        </p:nvGrpSpPr>
        <p:grpSpPr>
          <a:xfrm>
            <a:off x="6109111" y="4375189"/>
            <a:ext cx="6096000" cy="220612"/>
            <a:chOff x="1057500" y="3485609"/>
            <a:chExt cx="4257000" cy="1371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89E882-1AB3-864A-8F4B-C53DB3BE57AD}"/>
                </a:ext>
              </a:extLst>
            </p:cNvPr>
            <p:cNvSpPr/>
            <p:nvPr/>
          </p:nvSpPr>
          <p:spPr>
            <a:xfrm>
              <a:off x="1057500" y="3485609"/>
              <a:ext cx="141900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1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4A8D35-ACFE-ED4A-A4D9-1B28711B7DAE}"/>
                </a:ext>
              </a:extLst>
            </p:cNvPr>
            <p:cNvSpPr/>
            <p:nvPr/>
          </p:nvSpPr>
          <p:spPr>
            <a:xfrm>
              <a:off x="2476500" y="3485609"/>
              <a:ext cx="141900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1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A18439-3AD1-BC47-9CDE-F04955536BD2}"/>
                </a:ext>
              </a:extLst>
            </p:cNvPr>
            <p:cNvSpPr/>
            <p:nvPr/>
          </p:nvSpPr>
          <p:spPr>
            <a:xfrm>
              <a:off x="3895500" y="3485609"/>
              <a:ext cx="1419000" cy="1371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1"/>
              <a:endParaRPr lang="en-US" sz="18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19689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C2C92-2CE5-4ABD-972B-42B5B523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AFFF825-44D9-4E24-AE16-B25BC7A3AD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2228" y="1578113"/>
            <a:ext cx="4587075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CD279F6-E27E-4AD1-80C2-55CDF8F7D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1576" y="4574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rgbClr val="003C7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</p:spTree>
    <p:extLst>
      <p:ext uri="{BB962C8B-B14F-4D97-AF65-F5344CB8AC3E}">
        <p14:creationId xmlns:p14="http://schemas.microsoft.com/office/powerpoint/2010/main" val="2999099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4572000"/>
            <a:ext cx="609600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1A15D-16B9-4A74-B0F1-B3E47DF1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6F490BF-9532-4FCD-B2D3-418BF517E7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2228" y="1578113"/>
            <a:ext cx="4587075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CD3F6E3-FA85-444A-AB5A-EC17B396D3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1576" y="4574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</p:spTree>
    <p:extLst>
      <p:ext uri="{BB962C8B-B14F-4D97-AF65-F5344CB8AC3E}">
        <p14:creationId xmlns:p14="http://schemas.microsoft.com/office/powerpoint/2010/main" val="12699979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4572000"/>
            <a:ext cx="609600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0"/>
            <a:ext cx="609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01C5-02F7-445D-AB36-350CE6DF4B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18A3D4-6F7E-4E71-A0DD-92C5BB4B5E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2228" y="1578113"/>
            <a:ext cx="4587075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0C9A2EB-FA32-45BF-9CE6-FE3B91C1D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1576" y="4574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D79AE23-A75B-49A1-B8C2-914AFA6BAD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31576" y="2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</p:spTree>
    <p:extLst>
      <p:ext uri="{BB962C8B-B14F-4D97-AF65-F5344CB8AC3E}">
        <p14:creationId xmlns:p14="http://schemas.microsoft.com/office/powerpoint/2010/main" val="1237309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4572000"/>
            <a:ext cx="609600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0"/>
            <a:ext cx="609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501CD-FBDB-4BFE-8B67-3F9CEC46E8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F0C22E-24C4-425B-AD00-57F80463EF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2228" y="1578113"/>
            <a:ext cx="4587075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E4B1944-F748-46C2-A158-AF11D46D51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1576" y="4574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343BEA-428F-426E-81AD-9C107093DA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31576" y="2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</p:spTree>
    <p:extLst>
      <p:ext uri="{BB962C8B-B14F-4D97-AF65-F5344CB8AC3E}">
        <p14:creationId xmlns:p14="http://schemas.microsoft.com/office/powerpoint/2010/main" val="27742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L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CD38B8-AC7E-43B4-8C33-BAAD49087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8229" y="2492751"/>
            <a:ext cx="10608705" cy="222027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indent="0" defTabSz="1018748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748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29600418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- Key Callouts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4572000"/>
            <a:ext cx="609600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0"/>
            <a:ext cx="609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2286000"/>
            <a:ext cx="609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E48B6-20E6-4119-8366-1E4FE241DF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D72B495-1B75-421F-8509-FA88C4C94B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2228" y="1578113"/>
            <a:ext cx="4587075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73FFFA9-53F4-41A9-8B65-75C793B61A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1576" y="4574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1C6E911-B68A-48DC-8F9A-DD26D4C5F6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31576" y="2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FD84F5D-F59D-4554-B3C3-B9AD9BB993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576" y="2288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</p:spTree>
    <p:extLst>
      <p:ext uri="{BB962C8B-B14F-4D97-AF65-F5344CB8AC3E}">
        <p14:creationId xmlns:p14="http://schemas.microsoft.com/office/powerpoint/2010/main" val="809077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Column - Key Callouts -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4572000"/>
            <a:ext cx="6096000" cy="22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2228" y="1578113"/>
            <a:ext cx="4587075" cy="371057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24pt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031576" y="4574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0"/>
            <a:ext cx="609600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031576" y="2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2286000"/>
            <a:ext cx="609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t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031576" y="2288056"/>
            <a:ext cx="4098019" cy="22962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ctr" defTabSz="68574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000" b="0" i="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pPr lvl="0"/>
            <a:r>
              <a:rPr lang="en-US" dirty="0"/>
              <a:t>Arial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0658-C736-4E01-9628-4A4310E4CC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04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FBE2-E8AC-4DC9-BEC5-86D077626D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3DF7E-82DA-4511-9613-383EAB5D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E87-410D-4887-AABD-1ABCEA8A29CF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190F4-B4B6-4D00-B061-469B72C01C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19913606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424242"/>
                </a:solidFill>
              </a:rPr>
              <a:pPr/>
              <a:t>‹#›</a:t>
            </a:fld>
            <a:endParaRPr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48267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CD8810C-D46D-A245-A371-215590C4D44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65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1230314"/>
            <a:ext cx="12192000" cy="377825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414589"/>
            <a:ext cx="10363200" cy="70485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3201989"/>
            <a:ext cx="10363200" cy="5461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67" y="247650"/>
            <a:ext cx="28194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8781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47" y="1187681"/>
            <a:ext cx="11655009" cy="1979287"/>
          </a:xfrm>
        </p:spPr>
        <p:txBody>
          <a:bodyPr wrap="square">
            <a:spAutoFit/>
          </a:bodyPr>
          <a:lstStyle>
            <a:lvl1pPr>
              <a:defRPr sz="353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347" y="291157"/>
            <a:ext cx="1165500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9032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91CC-CF26-AA46-AA81-256F3044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7DF8D-F829-FC4B-AA31-5A56F7C4A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531" y="6110591"/>
            <a:ext cx="1655233" cy="53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1D1A7-E9FC-BE48-9420-54B174933B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2764" y="6400201"/>
            <a:ext cx="1009367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55A37-5E80-EF46-8044-29EADD48BA0A}"/>
              </a:ext>
            </a:extLst>
          </p:cNvPr>
          <p:cNvSpPr txBox="1"/>
          <p:nvPr userDrawn="1"/>
        </p:nvSpPr>
        <p:spPr>
          <a:xfrm>
            <a:off x="9465564" y="6489623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 and Confidential. Do not distribute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B0B79-3B21-1C4F-B45D-D764FA4EFD96}"/>
              </a:ext>
            </a:extLst>
          </p:cNvPr>
          <p:cNvCxnSpPr/>
          <p:nvPr userDrawn="1"/>
        </p:nvCxnSpPr>
        <p:spPr>
          <a:xfrm>
            <a:off x="439838" y="715363"/>
            <a:ext cx="113431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56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86" t="19533" r="8101" b="19620"/>
          <a:stretch/>
        </p:blipFill>
        <p:spPr>
          <a:xfrm>
            <a:off x="353113" y="5795739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1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2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86" t="19533" r="8101" b="19620"/>
          <a:stretch/>
        </p:blipFill>
        <p:spPr>
          <a:xfrm>
            <a:off x="353113" y="5795739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6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D84EE0-D6D3-4DF7-89EB-A483591203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8229" y="2492751"/>
            <a:ext cx="10608705" cy="222027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indent="0" defTabSz="1018748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748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3055325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47" fontAlgn="base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2"/>
            <a:ext cx="7440387" cy="2735839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2"/>
            <a:ext cx="7440387" cy="974271"/>
          </a:xfrm>
        </p:spPr>
        <p:txBody>
          <a:bodyPr/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1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86" t="19533" r="8101" b="19620"/>
          <a:stretch/>
        </p:blipFill>
        <p:spPr>
          <a:xfrm>
            <a:off x="353113" y="5795739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739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/>
              <a:t>7/15/20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283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3" y="2975657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5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2"/>
            <a:ext cx="7178221" cy="21288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9"/>
            <a:ext cx="7178221" cy="178344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867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2"/>
            <a:ext cx="7178221" cy="21288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9"/>
            <a:ext cx="7178221" cy="178344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68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2"/>
            <a:ext cx="7178221" cy="21288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9"/>
            <a:ext cx="7178221" cy="178344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373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1828802"/>
            <a:ext cx="7178221" cy="21288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122059"/>
            <a:ext cx="7178221" cy="178344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3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2"/>
            <a:ext cx="5378451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9"/>
            <a:ext cx="5378451" cy="178344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1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400" rIns="914400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1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56" y="2286000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264900" y="6486984"/>
            <a:ext cx="542472" cy="365125"/>
          </a:xfrm>
          <a:prstGeom prst="rect">
            <a:avLst/>
          </a:prstGeom>
        </p:spPr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34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0" y="3904343"/>
            <a:ext cx="7178221" cy="482887"/>
          </a:xfrm>
        </p:spPr>
        <p:txBody>
          <a:bodyPr anchor="ctr"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0" y="4452943"/>
            <a:ext cx="7178221" cy="484632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299" y="2535053"/>
            <a:ext cx="22826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/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299" y="3448896"/>
            <a:ext cx="240610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/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299" y="2535053"/>
            <a:ext cx="22826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/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299" y="3448896"/>
            <a:ext cx="240610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/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299" y="2535053"/>
            <a:ext cx="22826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/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299" y="3448896"/>
            <a:ext cx="240610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/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299" y="2535053"/>
            <a:ext cx="22826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/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299" y="3448896"/>
            <a:ext cx="240610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/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299" y="2535053"/>
            <a:ext cx="22826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/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299" y="3448896"/>
            <a:ext cx="240610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/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299" y="2535053"/>
            <a:ext cx="22826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/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299" y="3448896"/>
            <a:ext cx="2406108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/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8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y"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8F3880FB-D2C3-4337-B7B6-06E1B7DC60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8229" y="2492751"/>
            <a:ext cx="10608705" cy="2220277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indent="0" defTabSz="1018748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748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 dirty="0"/>
              <a:t>BREAKER </a:t>
            </a:r>
            <a:br>
              <a:rPr lang="en-US" dirty="0"/>
            </a:br>
            <a:r>
              <a:rPr lang="en-US" dirty="0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5597430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CD8810C-D46D-A245-A371-215590C4D44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6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3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0"/>
            <a:ext cx="7440386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0"/>
            <a:ext cx="7440386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0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238B657-F5A1-CE4E-BE44-E7119FF99A44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86" t="19533" r="8101" b="19620"/>
          <a:stretch/>
        </p:blipFill>
        <p:spPr>
          <a:xfrm>
            <a:off x="353112" y="579573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55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292"/>
            <a:ext cx="12192000" cy="6849452"/>
            <a:chOff x="0" y="-233"/>
            <a:chExt cx="9163964" cy="514830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31" r="-15"/>
            <a:stretch/>
          </p:blipFill>
          <p:spPr>
            <a:xfrm>
              <a:off x="0" y="0"/>
              <a:ext cx="9163964" cy="5148072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1" y="1104900"/>
            <a:ext cx="7440386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1" y="3924300"/>
            <a:ext cx="7440386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08A3-4092-47F1-9E71-C70852FA56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E73121-7B3E-9542-A578-64E2FE217CBC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3090A-B656-45FC-9886-F280D93F6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86" t="19533" r="8101" b="19620"/>
          <a:stretch/>
        </p:blipFill>
        <p:spPr>
          <a:xfrm>
            <a:off x="353112" y="579573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4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gray">
          <a:xfrm>
            <a:off x="0" y="-233"/>
            <a:ext cx="12192000" cy="6858312"/>
            <a:chOff x="0" y="-233"/>
            <a:chExt cx="9144000" cy="51437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gray">
            <a:xfrm>
              <a:off x="0" y="-233"/>
              <a:ext cx="90514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56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96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1" y="1104900"/>
            <a:ext cx="7440386" cy="273583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1" y="3924300"/>
            <a:ext cx="7440386" cy="974271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0" y="4990648"/>
            <a:ext cx="7440011" cy="7025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D584-066A-4A89-9A12-E19AD0ECCD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A19466-1230-8744-BE5C-06C3B7D7C0C9}" type="datetime1">
              <a:rPr lang="en-US" smtClean="0"/>
              <a:t>7/15/20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06AFEAB-1709-4C0C-B4AA-1A4479FBF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86" t="19533" r="8101" b="19620"/>
          <a:stretch/>
        </p:blipFill>
        <p:spPr>
          <a:xfrm>
            <a:off x="353112" y="579573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33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73E-47F9-FC40-A96F-1496DECD9ED4}" type="datetime1">
              <a:rPr lang="en-US" smtClean="0"/>
              <a:t>7/15/20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967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CD8810C-D46D-A245-A371-215590C4D44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65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256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62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97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828800"/>
            <a:ext cx="7178221" cy="21288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717822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B18392-0FDE-4A9D-8675-682554B980EC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40C9-7517-4B2D-AAB7-5F2E4A6EF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DBF8-2606-48AE-B144-B248B9B846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8784" y="1874520"/>
            <a:ext cx="10643616" cy="43738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75CA7-F867-4BE9-B137-EBA615DB60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" r="2147" b="-2"/>
          <a:stretch/>
        </p:blipFill>
        <p:spPr>
          <a:xfrm>
            <a:off x="914407" y="6519673"/>
            <a:ext cx="1822479" cy="136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C65A50-DEA6-4CC9-8E90-5F13B4BCA2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5592087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1104900"/>
            <a:ext cx="5378451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122057"/>
            <a:ext cx="5378451" cy="178344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0" y="0"/>
            <a:ext cx="6057900" cy="6858000"/>
          </a:xfrm>
          <a:blipFill>
            <a:blip r:embed="rId2"/>
            <a:stretch>
              <a:fillRect/>
            </a:stretch>
          </a:blipFill>
        </p:spPr>
        <p:txBody>
          <a:bodyPr lIns="914400" rIns="914400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06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55" y="2285998"/>
            <a:ext cx="5440691" cy="228600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AF8D2C-76F0-D549-A0B8-B671FEC30492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>
          <a:xfrm>
            <a:off x="11264900" y="6486982"/>
            <a:ext cx="542472" cy="365125"/>
          </a:xfrm>
          <a:prstGeom prst="rect">
            <a:avLst/>
          </a:prstGeom>
        </p:spPr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21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49" y="3904343"/>
            <a:ext cx="7178221" cy="482887"/>
          </a:xfrm>
        </p:spPr>
        <p:txBody>
          <a:bodyPr anchor="ctr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49" y="4452943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48" y="5003288"/>
            <a:ext cx="7178221" cy="484632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299" y="2535053"/>
            <a:ext cx="305051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800" dirty="0"/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299" y="3448894"/>
            <a:ext cx="3218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96" tIns="143436" rIns="179296" bIns="1434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60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CD8810C-D46D-A245-A371-215590C4D44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65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47" y="1187681"/>
            <a:ext cx="11655009" cy="1979287"/>
          </a:xfrm>
        </p:spPr>
        <p:txBody>
          <a:bodyPr wrap="square">
            <a:spAutoFit/>
          </a:bodyPr>
          <a:lstStyle>
            <a:lvl1pPr>
              <a:defRPr sz="353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347" y="291157"/>
            <a:ext cx="1165500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00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47" y="1187681"/>
            <a:ext cx="11655009" cy="1979287"/>
          </a:xfrm>
        </p:spPr>
        <p:txBody>
          <a:bodyPr wrap="square">
            <a:spAutoFit/>
          </a:bodyPr>
          <a:lstStyle>
            <a:lvl1pPr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347" y="291157"/>
            <a:ext cx="1165500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979" y="6356871"/>
            <a:ext cx="1118716" cy="3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0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7" y="6412825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350" tIns="193079" rIns="241350" bIns="1930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306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3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6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6626" tIns="189294" rIns="236626" bIns="18929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065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3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90" y="4038649"/>
            <a:ext cx="5819216" cy="457201"/>
          </a:xfrm>
          <a:prstGeom prst="rect">
            <a:avLst/>
          </a:prstGeom>
          <a:noFill/>
        </p:spPr>
        <p:txBody>
          <a:bodyPr lIns="0" tIns="144787" rIns="0" bIns="144787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90" y="1187671"/>
            <a:ext cx="5819216" cy="2689655"/>
          </a:xfrm>
          <a:noFill/>
        </p:spPr>
        <p:txBody>
          <a:bodyPr lIns="0" tIns="120666" rIns="0" bIns="120666" anchor="b" anchorCtr="0"/>
          <a:lstStyle>
            <a:lvl1pPr>
              <a:lnSpc>
                <a:spcPct val="90000"/>
              </a:lnSpc>
              <a:defRPr sz="6471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8" name="Picture 7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1" y="5867401"/>
            <a:ext cx="2058146" cy="6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876" y="6315872"/>
            <a:ext cx="2285049" cy="2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7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1230314"/>
            <a:ext cx="12192000" cy="377825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414589"/>
            <a:ext cx="10363200" cy="70485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3201989"/>
            <a:ext cx="10363200" cy="5461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67" y="247650"/>
            <a:ext cx="28194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8781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91CC-CF26-AA46-AA81-256F3044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7DF8D-F829-FC4B-AA31-5A56F7C4A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531" y="6110591"/>
            <a:ext cx="1655233" cy="53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1D1A7-E9FC-BE48-9420-54B174933B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2764" y="6400201"/>
            <a:ext cx="1009367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55A37-5E80-EF46-8044-29EADD48BA0A}"/>
              </a:ext>
            </a:extLst>
          </p:cNvPr>
          <p:cNvSpPr txBox="1"/>
          <p:nvPr userDrawn="1"/>
        </p:nvSpPr>
        <p:spPr>
          <a:xfrm>
            <a:off x="9465564" y="6489623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 and Confidential. Do not distribute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B0B79-3B21-1C4F-B45D-D764FA4EFD96}"/>
              </a:ext>
            </a:extLst>
          </p:cNvPr>
          <p:cNvCxnSpPr/>
          <p:nvPr userDrawn="1"/>
        </p:nvCxnSpPr>
        <p:spPr>
          <a:xfrm>
            <a:off x="439838" y="715363"/>
            <a:ext cx="113431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5660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FBE2-E8AC-4DC9-BEC5-86D077626D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3DF7E-82DA-4511-9613-383EAB5DF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A7E87-410D-4887-AABD-1ABCEA8A29CF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190F4-B4B6-4D00-B061-469B72C01C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19913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F644B7D-EB0F-436E-9968-604FA60335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885956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D316E1B-CC8A-4535-8B29-F32E4F33F4B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63E92-64DE-40BC-845A-2B9C514D89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185B-7B77-40DF-9AE9-0B7AC509CDB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8784" y="1874521"/>
            <a:ext cx="10643616" cy="43815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F6AA-99CB-468F-8116-E8CAEF4A8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DD541F-1852-4358-AE90-42ED9E8DD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1909" b="-1"/>
          <a:stretch/>
        </p:blipFill>
        <p:spPr>
          <a:xfrm>
            <a:off x="914401" y="6523365"/>
            <a:ext cx="1777427" cy="132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025355-9375-403E-9D97-ADA1DD4443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9711160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47" y="1187681"/>
            <a:ext cx="11655009" cy="1979287"/>
          </a:xfrm>
        </p:spPr>
        <p:txBody>
          <a:bodyPr wrap="square">
            <a:spAutoFit/>
          </a:bodyPr>
          <a:lstStyle>
            <a:lvl1pPr>
              <a:defRPr sz="353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347" y="291157"/>
            <a:ext cx="1165500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90322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47" y="1187681"/>
            <a:ext cx="11655009" cy="1979287"/>
          </a:xfrm>
        </p:spPr>
        <p:txBody>
          <a:bodyPr wrap="square">
            <a:spAutoFit/>
          </a:bodyPr>
          <a:lstStyle>
            <a:lvl1pPr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347" y="291157"/>
            <a:ext cx="1165500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979" y="6356871"/>
            <a:ext cx="1118716" cy="3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48212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7" y="6412825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350" tIns="193079" rIns="241350" bIns="1930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306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3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6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6626" tIns="189294" rIns="236626" bIns="18929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065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3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90" y="4038649"/>
            <a:ext cx="5819216" cy="457201"/>
          </a:xfrm>
          <a:prstGeom prst="rect">
            <a:avLst/>
          </a:prstGeom>
          <a:noFill/>
        </p:spPr>
        <p:txBody>
          <a:bodyPr lIns="0" tIns="144787" rIns="0" bIns="144787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90" y="1187671"/>
            <a:ext cx="5819216" cy="2689655"/>
          </a:xfrm>
          <a:noFill/>
        </p:spPr>
        <p:txBody>
          <a:bodyPr lIns="0" tIns="120666" rIns="0" bIns="120666" anchor="b" anchorCtr="0"/>
          <a:lstStyle>
            <a:lvl1pPr>
              <a:lnSpc>
                <a:spcPct val="90000"/>
              </a:lnSpc>
              <a:defRPr sz="6471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8" name="Picture 7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1" y="5867401"/>
            <a:ext cx="2058146" cy="6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876" y="6315872"/>
            <a:ext cx="2285049" cy="2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91CC-CF26-AA46-AA81-256F3044F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7DF8D-F829-FC4B-AA31-5A56F7C4A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531" y="6110591"/>
            <a:ext cx="1655233" cy="532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1D1A7-E9FC-BE48-9420-54B174933B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22764" y="6400201"/>
            <a:ext cx="10093671" cy="45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55A37-5E80-EF46-8044-29EADD48BA0A}"/>
              </a:ext>
            </a:extLst>
          </p:cNvPr>
          <p:cNvSpPr txBox="1"/>
          <p:nvPr userDrawn="1"/>
        </p:nvSpPr>
        <p:spPr>
          <a:xfrm>
            <a:off x="9465564" y="6489623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 and Confidential. Do not distribute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B0B79-3B21-1C4F-B45D-D764FA4EFD96}"/>
              </a:ext>
            </a:extLst>
          </p:cNvPr>
          <p:cNvCxnSpPr/>
          <p:nvPr userDrawn="1"/>
        </p:nvCxnSpPr>
        <p:spPr>
          <a:xfrm>
            <a:off x="439838" y="715363"/>
            <a:ext cx="113431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566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CD8810C-D46D-A245-A371-215590C4D444}" type="datetime1">
              <a:rPr lang="en-US" smtClean="0"/>
              <a:t>7/15/20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171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0" y="1230314"/>
            <a:ext cx="12192000" cy="377825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414589"/>
            <a:ext cx="10363200" cy="704850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3201989"/>
            <a:ext cx="10363200" cy="546100"/>
          </a:xfrm>
        </p:spPr>
        <p:txBody>
          <a:bodyPr>
            <a:no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5" descr="OPTUM_RG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67" y="247650"/>
            <a:ext cx="28194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87819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47" y="1187681"/>
            <a:ext cx="11655009" cy="1979287"/>
          </a:xfrm>
        </p:spPr>
        <p:txBody>
          <a:bodyPr wrap="square">
            <a:spAutoFit/>
          </a:bodyPr>
          <a:lstStyle>
            <a:lvl1pPr>
              <a:defRPr sz="353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347" y="291157"/>
            <a:ext cx="1165500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>
                <a:gradFill>
                  <a:gsLst>
                    <a:gs pos="15929">
                      <a:srgbClr val="55565A"/>
                    </a:gs>
                    <a:gs pos="44000">
                      <a:srgbClr val="55565A"/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15929">
                    <a:srgbClr val="55565A"/>
                  </a:gs>
                  <a:gs pos="44000">
                    <a:srgbClr val="55565A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233403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347" y="1187681"/>
            <a:ext cx="11655009" cy="1979287"/>
          </a:xfrm>
        </p:spPr>
        <p:txBody>
          <a:bodyPr wrap="square">
            <a:spAutoFit/>
          </a:bodyPr>
          <a:lstStyle>
            <a:lvl1pPr>
              <a:defRPr sz="353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347" y="291157"/>
            <a:ext cx="1165500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0A6BA-6070-4AD1-A225-45B2351DF1FF}" type="slidenum">
              <a:rPr>
                <a:gradFill>
                  <a:gsLst>
                    <a:gs pos="15929">
                      <a:srgbClr val="55565A"/>
                    </a:gs>
                    <a:gs pos="44000">
                      <a:srgbClr val="55565A"/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15929">
                    <a:srgbClr val="55565A"/>
                  </a:gs>
                  <a:gs pos="44000">
                    <a:srgbClr val="55565A"/>
                  </a:gs>
                </a:gsLst>
                <a:lin ang="5400000" scaled="1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979" y="6356871"/>
            <a:ext cx="1118716" cy="3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1665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7" y="6412825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1350" tIns="193079" rIns="241350" bIns="1930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3062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3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6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6626" tIns="189294" rIns="236626" bIns="18929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0651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3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90" y="4038649"/>
            <a:ext cx="5819216" cy="457201"/>
          </a:xfrm>
          <a:prstGeom prst="rect">
            <a:avLst/>
          </a:prstGeom>
          <a:noFill/>
        </p:spPr>
        <p:txBody>
          <a:bodyPr lIns="0" tIns="144787" rIns="0" bIns="144787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90" y="1187671"/>
            <a:ext cx="5819216" cy="2689655"/>
          </a:xfrm>
          <a:noFill/>
        </p:spPr>
        <p:txBody>
          <a:bodyPr lIns="0" tIns="120666" rIns="0" bIns="120666" anchor="b" anchorCtr="0"/>
          <a:lstStyle>
            <a:lvl1pPr>
              <a:lnSpc>
                <a:spcPct val="90000"/>
              </a:lnSpc>
              <a:defRPr sz="6471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smtClean="0">
                <a:solidFill>
                  <a:srgbClr val="FFFFFF"/>
                </a:solidFill>
              </a:rPr>
              <a:pPr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1" y="5867401"/>
            <a:ext cx="2058146" cy="6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876" y="6315872"/>
            <a:ext cx="2285049" cy="2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2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>
          <a:xfrm>
            <a:off x="381000" y="7386865"/>
            <a:ext cx="2743200" cy="365125"/>
          </a:xfrm>
          <a:prstGeom prst="rect">
            <a:avLst/>
          </a:prstGeom>
        </p:spPr>
        <p:txBody>
          <a:bodyPr/>
          <a:lstStyle/>
          <a:p>
            <a:fld id="{FCD8810C-D46D-A245-A371-215590C4D444}" type="datetime1">
              <a:rPr lang="en-US" smtClean="0">
                <a:solidFill>
                  <a:srgbClr val="55565A"/>
                </a:solidFill>
              </a:rPr>
              <a:pPr/>
              <a:t>7/15/20</a:t>
            </a:fld>
            <a:endParaRPr lang="en-US" dirty="0">
              <a:solidFill>
                <a:srgbClr val="55565A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2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8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B5CC5C-F030-4724-81FA-33C3B9159A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57956" y="1866902"/>
            <a:ext cx="4728633" cy="4144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B30387D-7E51-4F68-8F96-43BFBF86D0D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4400" y="1866902"/>
            <a:ext cx="5184683" cy="41671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E6F08-3FBF-486D-9237-EECD97B54844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800" dirty="0">
              <a:solidFill>
                <a:srgbClr val="424242"/>
              </a:solidFill>
            </a:endParaRPr>
          </a:p>
        </p:txBody>
      </p:sp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5240704-9DD9-4D59-BBFF-411FC9AAEC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2370366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23176" y="502225"/>
            <a:ext cx="10659231" cy="634296"/>
          </a:xfrm>
          <a:prstGeom prst="rect">
            <a:avLst/>
          </a:prstGeom>
        </p:spPr>
        <p:txBody>
          <a:bodyPr vert="horz" lIns="0" rIns="0" anchor="ctr"/>
          <a:lstStyle>
            <a:lvl1pPr>
              <a:defRPr sz="36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Arial Bold 36pt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6A73B-A327-4304-AE2F-3414E47D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0D-4E78-C44F-8DB3-41D140BF8DE9}" type="slidenum">
              <a:rPr lang="en-US" smtClean="0">
                <a:solidFill>
                  <a:srgbClr val="424242"/>
                </a:solidFill>
              </a:rPr>
              <a:pPr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337D0-5BDC-4C8C-A86F-6EC63BA47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1909" b="-1"/>
          <a:stretch/>
        </p:blipFill>
        <p:spPr>
          <a:xfrm>
            <a:off x="914401" y="6523365"/>
            <a:ext cx="1777427" cy="132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045B41-B935-4648-82FB-DD59221EF1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02673" y="6564849"/>
            <a:ext cx="6897511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defTabSz="914331">
              <a:defRPr/>
            </a:pPr>
            <a:r>
              <a:rPr lang="en-US" sz="600" dirty="0">
                <a:solidFill>
                  <a:srgbClr val="424242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109717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50"/>
            </p:custDataLst>
            <p:extLst>
              <p:ext uri="{D42A27DB-BD31-4B8C-83A1-F6EECF244321}">
                <p14:modId xmlns:p14="http://schemas.microsoft.com/office/powerpoint/2010/main" val="1209779797"/>
              </p:ext>
            </p:extLst>
          </p:nvPr>
        </p:nvGraphicFramePr>
        <p:xfrm>
          <a:off x="2122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" name="think-cell Slide" r:id="rId51" imgW="408" imgH="408" progId="TCLayout.ActiveDocument.1">
                  <p:embed/>
                </p:oleObj>
              </mc:Choice>
              <mc:Fallback>
                <p:oleObj name="think-cell Slide" r:id="rId51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2122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506607-EB73-43D2-BE51-66EA2B0D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784" y="1874520"/>
            <a:ext cx="10643616" cy="4375656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Arial 24pt </a:t>
            </a:r>
          </a:p>
          <a:p>
            <a:pPr lvl="1"/>
            <a:r>
              <a:rPr lang="en-US" dirty="0"/>
              <a:t>Arial 24pt </a:t>
            </a:r>
          </a:p>
          <a:p>
            <a:pPr lvl="2"/>
            <a:r>
              <a:rPr lang="en-US" dirty="0"/>
              <a:t>Arial 20pt </a:t>
            </a:r>
          </a:p>
          <a:p>
            <a:pPr lvl="3"/>
            <a:r>
              <a:rPr lang="en-US" dirty="0"/>
              <a:t>Arial 20pt </a:t>
            </a:r>
          </a:p>
          <a:p>
            <a:pPr lvl="4"/>
            <a:r>
              <a:rPr lang="en-US" dirty="0"/>
              <a:t>Arial 20pt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BB91F-DEA0-4B10-BA5B-6F6730BF7DB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4" tIns="45717" rIns="91434" bIns="45717" rtlCol="0" anchor="ctr"/>
          <a:lstStyle/>
          <a:p>
            <a:pPr algn="ctr" defTabSz="914331"/>
            <a:endParaRPr lang="en-US" sz="1400" dirty="0">
              <a:solidFill>
                <a:srgbClr val="424242"/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BE5EAD-7101-4A5C-91EA-76D1064E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502920"/>
            <a:ext cx="10655808" cy="630936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C6CEFB6-0A93-463B-A478-FF601D39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5824" y="6519672"/>
            <a:ext cx="341376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pPr defTabSz="914331"/>
            <a:fld id="{C7CA7E87-410D-4887-AABD-1ABCEA8A29CF}" type="slidenum">
              <a:rPr lang="en-US" smtClean="0">
                <a:solidFill>
                  <a:srgbClr val="424242"/>
                </a:solidFill>
              </a:rPr>
              <a:pPr defTabSz="914331"/>
              <a:t>‹#›</a:t>
            </a:fld>
            <a:endParaRPr lang="en-US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4" r:id="rId43"/>
    <p:sldLayoutId id="2147483769" r:id="rId44"/>
    <p:sldLayoutId id="2147483853" r:id="rId45"/>
    <p:sldLayoutId id="2147483854" r:id="rId46"/>
    <p:sldLayoutId id="2147483855" r:id="rId47"/>
  </p:sldLayoutIdLst>
  <p:hf sldNum="0" hdr="0" ftr="0" dt="0"/>
  <p:txStyles>
    <p:titleStyle>
      <a:lvl1pPr algn="l" defTabSz="685749" rtl="0" eaLnBrk="1" latinLnBrk="0" hangingPunct="1">
        <a:spcBef>
          <a:spcPct val="0"/>
        </a:spcBef>
        <a:buNone/>
        <a:tabLst>
          <a:tab pos="914331" algn="l"/>
        </a:tabLs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57" indent="-257157" algn="l" defTabSz="685749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685749" rtl="0" eaLnBrk="1" latinLnBrk="0" hangingPunct="1">
        <a:spcBef>
          <a:spcPts val="675"/>
        </a:spcBef>
        <a:buClr>
          <a:schemeClr val="tx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7" indent="-171438" algn="l" defTabSz="685749" rtl="0" eaLnBrk="1" latinLnBrk="0" hangingPunct="1">
        <a:spcBef>
          <a:spcPts val="675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spcBef>
          <a:spcPts val="675"/>
        </a:spcBef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3" indent="-171438" algn="l" defTabSz="685749" rtl="0" eaLnBrk="1" latinLnBrk="0" hangingPunct="1">
        <a:spcBef>
          <a:spcPts val="675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2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1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2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64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587" userDrawn="1">
          <p15:clr>
            <a:srgbClr val="F26B43"/>
          </p15:clr>
        </p15:guide>
        <p15:guide id="7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4" y="6263368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1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1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7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/>
              <a:t>7/15/20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736212" y="6488668"/>
            <a:ext cx="301752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75" dirty="0"/>
              <a:t>Nov.</a:t>
            </a:r>
            <a:r>
              <a:rPr lang="en-US" sz="675" baseline="0" dirty="0"/>
              <a:t> 14</a:t>
            </a:r>
            <a:r>
              <a:rPr lang="en-US" sz="675" dirty="0"/>
              <a:t>, 2019 | V6</a:t>
            </a:r>
            <a:endParaRPr 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41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81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600"/>
        </a:spcBef>
        <a:spcAft>
          <a:spcPts val="450"/>
        </a:spcAft>
        <a:buFont typeface="Arial" panose="020B0604020202020204" pitchFamily="34" charset="0"/>
        <a:buChar char="​"/>
        <a:defRPr sz="1650" kern="1200">
          <a:solidFill>
            <a:schemeClr val="tx2"/>
          </a:solidFill>
          <a:latin typeface="+mn-lt"/>
          <a:ea typeface="+mn-ea"/>
          <a:cs typeface="+mn-cs"/>
        </a:defRPr>
      </a:lvl1pPr>
      <a:lvl2pPr marL="172641" indent="-172641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​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44091" indent="-172641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" indent="-171450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5088" userDrawn="1">
          <p15:clr>
            <a:srgbClr val="FDE53C"/>
          </p15:clr>
        </p15:guide>
        <p15:guide id="73" orient="horz" pos="3720" userDrawn="1">
          <p15:clr>
            <a:srgbClr val="F26B43"/>
          </p15:clr>
        </p15:guide>
        <p15:guide id="74" userDrawn="1">
          <p15:clr>
            <a:srgbClr val="F26B43"/>
          </p15:clr>
        </p15:guide>
        <p15:guide id="75" pos="9920" userDrawn="1">
          <p15:clr>
            <a:srgbClr val="F26B43"/>
          </p15:clr>
        </p15:guide>
        <p15:guide id="76" pos="352" userDrawn="1">
          <p15:clr>
            <a:srgbClr val="F26B43"/>
          </p15:clr>
        </p15:guide>
        <p15:guide id="77" orient="horz" pos="4080" userDrawn="1">
          <p15:clr>
            <a:srgbClr val="F26B43"/>
          </p15:clr>
        </p15:guide>
        <p15:guide id="78" pos="416" userDrawn="1">
          <p15:clr>
            <a:srgbClr val="F26B43"/>
          </p15:clr>
        </p15:guide>
        <p15:guide id="79" orient="horz" pos="240" userDrawn="1">
          <p15:clr>
            <a:srgbClr val="F26B43"/>
          </p15:clr>
        </p15:guide>
        <p15:guide id="80" orient="horz" pos="360" userDrawn="1">
          <p15:clr>
            <a:srgbClr val="F26B43"/>
          </p15:clr>
        </p15:guide>
        <p15:guide id="81" orient="horz" pos="696" userDrawn="1">
          <p15:clr>
            <a:srgbClr val="F26B43"/>
          </p15:clr>
        </p15:guide>
        <p15:guide id="82" orient="horz" pos="2472" userDrawn="1">
          <p15:clr>
            <a:srgbClr val="F26B43"/>
          </p15:clr>
        </p15:guide>
        <p15:guide id="83" orient="horz" pos="4224" userDrawn="1">
          <p15:clr>
            <a:srgbClr val="F26B43"/>
          </p15:clr>
        </p15:guide>
        <p15:guide id="84" pos="9856" userDrawn="1">
          <p15:clr>
            <a:srgbClr val="F26B43"/>
          </p15:clr>
        </p15:guide>
        <p15:guide id="85" pos="5152" userDrawn="1">
          <p15:clr>
            <a:srgbClr val="FDE53C"/>
          </p15:clr>
        </p15:guide>
        <p15:guide id="86" pos="3584" userDrawn="1">
          <p15:clr>
            <a:srgbClr val="F26B43"/>
          </p15:clr>
        </p15:guide>
        <p15:guide id="87" pos="6656" userDrawn="1">
          <p15:clr>
            <a:srgbClr val="F26B43"/>
          </p15:clr>
        </p15:guide>
        <p15:guide id="88" pos="3520" userDrawn="1">
          <p15:clr>
            <a:srgbClr val="F26B43"/>
          </p15:clr>
        </p15:guide>
        <p15:guide id="89" pos="6720" userDrawn="1">
          <p15:clr>
            <a:srgbClr val="F26B43"/>
          </p15:clr>
        </p15:guide>
        <p15:guide id="90" orient="horz" pos="2424" userDrawn="1">
          <p15:clr>
            <a:srgbClr val="F26B43"/>
          </p15:clr>
        </p15:guide>
        <p15:guide id="91" orient="horz" pos="115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94" t="18631" r="7973" b="19012"/>
          <a:stretch/>
        </p:blipFill>
        <p:spPr>
          <a:xfrm>
            <a:off x="392613" y="626336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0" y="0"/>
            <a:ext cx="11315700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0" y="1825625"/>
            <a:ext cx="11315700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5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58EA-D2E5-6B40-9C49-1CF399DB248A}" type="datetime1">
              <a:rPr lang="en-US" smtClean="0"/>
              <a:t>7/15/20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7200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736210" y="6488668"/>
            <a:ext cx="3017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Nov.</a:t>
            </a:r>
            <a:r>
              <a:rPr lang="en-US" sz="900" baseline="0" dirty="0"/>
              <a:t> 14</a:t>
            </a:r>
            <a:r>
              <a:rPr lang="en-US" sz="900" dirty="0"/>
              <a:t>, 2019 | V6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0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9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58788" indent="-230188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3816">
          <p15:clr>
            <a:srgbClr val="FDE53C"/>
          </p15:clr>
        </p15:guide>
        <p15:guide id="73" orient="horz" pos="3720">
          <p15:clr>
            <a:srgbClr val="F26B43"/>
          </p15:clr>
        </p15:guide>
        <p15:guide id="74">
          <p15:clr>
            <a:srgbClr val="F26B43"/>
          </p15:clr>
        </p15:guide>
        <p15:guide id="75" pos="7440">
          <p15:clr>
            <a:srgbClr val="F26B43"/>
          </p15:clr>
        </p15:guide>
        <p15:guide id="76" pos="264">
          <p15:clr>
            <a:srgbClr val="F26B43"/>
          </p15:clr>
        </p15:guide>
        <p15:guide id="77" orient="horz" pos="4080">
          <p15:clr>
            <a:srgbClr val="F26B43"/>
          </p15:clr>
        </p15:guide>
        <p15:guide id="78" pos="312">
          <p15:clr>
            <a:srgbClr val="F26B43"/>
          </p15:clr>
        </p15:guide>
        <p15:guide id="79" orient="horz" pos="240">
          <p15:clr>
            <a:srgbClr val="F26B43"/>
          </p15:clr>
        </p15:guide>
        <p15:guide id="80" orient="horz" pos="360">
          <p15:clr>
            <a:srgbClr val="F26B43"/>
          </p15:clr>
        </p15:guide>
        <p15:guide id="81" orient="horz" pos="696">
          <p15:clr>
            <a:srgbClr val="F26B43"/>
          </p15:clr>
        </p15:guide>
        <p15:guide id="82" orient="horz" pos="2472">
          <p15:clr>
            <a:srgbClr val="F26B43"/>
          </p15:clr>
        </p15:guide>
        <p15:guide id="83" orient="horz" pos="4224">
          <p15:clr>
            <a:srgbClr val="F26B43"/>
          </p15:clr>
        </p15:guide>
        <p15:guide id="84" pos="7392">
          <p15:clr>
            <a:srgbClr val="F26B43"/>
          </p15:clr>
        </p15:guide>
        <p15:guide id="85" pos="3864">
          <p15:clr>
            <a:srgbClr val="FDE53C"/>
          </p15:clr>
        </p15:guide>
        <p15:guide id="86" pos="2688">
          <p15:clr>
            <a:srgbClr val="F26B43"/>
          </p15:clr>
        </p15:guide>
        <p15:guide id="87" pos="4992">
          <p15:clr>
            <a:srgbClr val="F26B43"/>
          </p15:clr>
        </p15:guide>
        <p15:guide id="88" pos="2640">
          <p15:clr>
            <a:srgbClr val="F26B43"/>
          </p15:clr>
        </p15:guide>
        <p15:guide id="89" pos="5040">
          <p15:clr>
            <a:srgbClr val="F26B43"/>
          </p15:clr>
        </p15:guide>
        <p15:guide id="90" orient="horz" pos="2424">
          <p15:clr>
            <a:srgbClr val="F26B43"/>
          </p15:clr>
        </p15:guide>
        <p15:guide id="91" orient="horz" pos="115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48" y="291157"/>
            <a:ext cx="11653452" cy="899665"/>
          </a:xfrm>
          <a:prstGeom prst="rect">
            <a:avLst/>
          </a:prstGeom>
        </p:spPr>
        <p:txBody>
          <a:bodyPr vert="horz" wrap="square" lIns="144808" tIns="90517" rIns="144808" bIns="90517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75" y="1187681"/>
            <a:ext cx="11653451" cy="1979287"/>
          </a:xfrm>
          <a:prstGeom prst="rect">
            <a:avLst/>
          </a:prstGeom>
        </p:spPr>
        <p:txBody>
          <a:bodyPr vert="horz" wrap="square" lIns="144808" tIns="90517" rIns="144808" bIns="90517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129665" y="6356811"/>
            <a:ext cx="1793794" cy="364223"/>
          </a:xfrm>
          <a:prstGeom prst="rect">
            <a:avLst/>
          </a:prstGeom>
        </p:spPr>
        <p:txBody>
          <a:bodyPr vert="horz" lIns="181033" tIns="45258" rIns="181033" bIns="45258" rtlCol="0" anchor="ctr"/>
          <a:lstStyle>
            <a:lvl1pPr marL="0" algn="r" defTabSz="905266" rtl="0" eaLnBrk="1" latinLnBrk="0" hangingPunct="1">
              <a:defRPr lang="en-US" sz="1177" kern="1200" smtClean="0">
                <a:gradFill>
                  <a:gsLst>
                    <a:gs pos="15929">
                      <a:schemeClr val="tx1"/>
                    </a:gs>
                    <a:gs pos="44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856" r:id="rId4"/>
    <p:sldLayoutId id="2147483857" r:id="rId5"/>
    <p:sldLayoutId id="2147483858" r:id="rId6"/>
  </p:sldLayoutIdLst>
  <p:transition>
    <p:fade/>
  </p:transition>
  <p:hf hdr="0" ftr="0" dt="0"/>
  <p:txStyles>
    <p:titleStyle>
      <a:lvl1pPr algn="l" defTabSz="678870" rtl="0" eaLnBrk="1" latinLnBrk="0" hangingPunct="1">
        <a:lnSpc>
          <a:spcPct val="90000"/>
        </a:lnSpc>
        <a:spcBef>
          <a:spcPct val="0"/>
        </a:spcBef>
        <a:buNone/>
        <a:defRPr lang="en-US" sz="4314" b="1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49572" marR="0" indent="-249572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3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359" marR="0" indent="-198749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11658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6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4990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87468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66860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06301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45726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885161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39433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78870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18289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57725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97146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36579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376007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15442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3110">
          <p15:clr>
            <a:srgbClr val="5ACBF0"/>
          </p15:clr>
        </p15:guide>
        <p15:guide id="8" pos="4204">
          <p15:clr>
            <a:srgbClr val="5ACBF0"/>
          </p15:clr>
        </p15:guide>
        <p15:guide id="9" pos="5356">
          <p15:clr>
            <a:srgbClr val="5ACBF0"/>
          </p15:clr>
        </p15:guide>
        <p15:guide id="11" pos="5932">
          <p15:clr>
            <a:srgbClr val="5ACBF0"/>
          </p15:clr>
        </p15:guide>
        <p15:guide id="12" pos="6508">
          <p15:clr>
            <a:srgbClr val="5ACBF0"/>
          </p15:clr>
        </p15:guide>
        <p15:guide id="14" pos="7084">
          <p15:clr>
            <a:srgbClr val="5ACBF0"/>
          </p15:clr>
        </p15:guide>
        <p15:guide id="15" pos="7660">
          <p15:clr>
            <a:srgbClr val="5ACBF0"/>
          </p15:clr>
        </p15:guide>
        <p15:guide id="16" pos="288">
          <p15:clr>
            <a:srgbClr val="C35EA4"/>
          </p15:clr>
        </p15:guide>
        <p15:guide id="17" pos="754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pos="2477">
          <p15:clr>
            <a:srgbClr val="5ACBF0"/>
          </p15:clr>
        </p15:guide>
        <p15:guide id="28" pos="3629">
          <p15:clr>
            <a:srgbClr val="5ACBF0"/>
          </p15:clr>
        </p15:guide>
        <p15:guide id="29" pos="4780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48" y="291157"/>
            <a:ext cx="11653452" cy="899665"/>
          </a:xfrm>
          <a:prstGeom prst="rect">
            <a:avLst/>
          </a:prstGeom>
        </p:spPr>
        <p:txBody>
          <a:bodyPr vert="horz" wrap="square" lIns="144808" tIns="90517" rIns="144808" bIns="90517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75" y="1187681"/>
            <a:ext cx="11653451" cy="1979287"/>
          </a:xfrm>
          <a:prstGeom prst="rect">
            <a:avLst/>
          </a:prstGeom>
        </p:spPr>
        <p:txBody>
          <a:bodyPr vert="horz" wrap="square" lIns="144808" tIns="90517" rIns="144808" bIns="90517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129665" y="6356811"/>
            <a:ext cx="1793794" cy="364223"/>
          </a:xfrm>
          <a:prstGeom prst="rect">
            <a:avLst/>
          </a:prstGeom>
        </p:spPr>
        <p:txBody>
          <a:bodyPr vert="horz" lIns="181033" tIns="45258" rIns="181033" bIns="45258" rtlCol="0" anchor="ctr"/>
          <a:lstStyle>
            <a:lvl1pPr marL="0" algn="r" defTabSz="905266" rtl="0" eaLnBrk="1" latinLnBrk="0" hangingPunct="1">
              <a:defRPr lang="en-US" sz="1177" kern="1200" smtClean="0">
                <a:gradFill>
                  <a:gsLst>
                    <a:gs pos="15929">
                      <a:schemeClr val="tx1"/>
                    </a:gs>
                    <a:gs pos="44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818" r:id="rId4"/>
    <p:sldLayoutId id="2147483819" r:id="rId5"/>
    <p:sldLayoutId id="2147483851" r:id="rId6"/>
  </p:sldLayoutIdLst>
  <p:transition>
    <p:fade/>
  </p:transition>
  <p:hf hdr="0" ftr="0" dt="0"/>
  <p:txStyles>
    <p:titleStyle>
      <a:lvl1pPr algn="l" defTabSz="678870" rtl="0" eaLnBrk="1" latinLnBrk="0" hangingPunct="1">
        <a:lnSpc>
          <a:spcPct val="90000"/>
        </a:lnSpc>
        <a:spcBef>
          <a:spcPct val="0"/>
        </a:spcBef>
        <a:buNone/>
        <a:defRPr lang="en-US" sz="4314" b="1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49572" marR="0" indent="-249572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3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359" marR="0" indent="-198749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11658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6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4990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87468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66860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06301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45726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885161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39433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78870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18289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57725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97146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36579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376007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15442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3110">
          <p15:clr>
            <a:srgbClr val="5ACBF0"/>
          </p15:clr>
        </p15:guide>
        <p15:guide id="8" pos="4204">
          <p15:clr>
            <a:srgbClr val="5ACBF0"/>
          </p15:clr>
        </p15:guide>
        <p15:guide id="9" pos="5356">
          <p15:clr>
            <a:srgbClr val="5ACBF0"/>
          </p15:clr>
        </p15:guide>
        <p15:guide id="11" pos="5932">
          <p15:clr>
            <a:srgbClr val="5ACBF0"/>
          </p15:clr>
        </p15:guide>
        <p15:guide id="12" pos="6508">
          <p15:clr>
            <a:srgbClr val="5ACBF0"/>
          </p15:clr>
        </p15:guide>
        <p15:guide id="14" pos="7084">
          <p15:clr>
            <a:srgbClr val="5ACBF0"/>
          </p15:clr>
        </p15:guide>
        <p15:guide id="15" pos="7660">
          <p15:clr>
            <a:srgbClr val="5ACBF0"/>
          </p15:clr>
        </p15:guide>
        <p15:guide id="16" pos="288">
          <p15:clr>
            <a:srgbClr val="C35EA4"/>
          </p15:clr>
        </p15:guide>
        <p15:guide id="17" pos="754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pos="2477">
          <p15:clr>
            <a:srgbClr val="5ACBF0"/>
          </p15:clr>
        </p15:guide>
        <p15:guide id="28" pos="3629">
          <p15:clr>
            <a:srgbClr val="5ACBF0"/>
          </p15:clr>
        </p15:guide>
        <p15:guide id="29" pos="4780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348" y="291157"/>
            <a:ext cx="11653452" cy="899665"/>
          </a:xfrm>
          <a:prstGeom prst="rect">
            <a:avLst/>
          </a:prstGeom>
        </p:spPr>
        <p:txBody>
          <a:bodyPr vert="horz" wrap="square" lIns="144808" tIns="90517" rIns="144808" bIns="90517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75" y="1187681"/>
            <a:ext cx="11653451" cy="1979287"/>
          </a:xfrm>
          <a:prstGeom prst="rect">
            <a:avLst/>
          </a:prstGeom>
        </p:spPr>
        <p:txBody>
          <a:bodyPr vert="horz" wrap="square" lIns="144808" tIns="90517" rIns="144808" bIns="90517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129665" y="6356811"/>
            <a:ext cx="1793794" cy="364223"/>
          </a:xfrm>
          <a:prstGeom prst="rect">
            <a:avLst/>
          </a:prstGeom>
        </p:spPr>
        <p:txBody>
          <a:bodyPr vert="horz" lIns="181033" tIns="45258" rIns="181033" bIns="45258" rtlCol="0" anchor="ctr"/>
          <a:lstStyle>
            <a:lvl1pPr marL="0" algn="r" defTabSz="905266" rtl="0" eaLnBrk="1" latinLnBrk="0" hangingPunct="1">
              <a:defRPr lang="en-US" sz="1177" kern="1200" smtClean="0">
                <a:gradFill>
                  <a:gsLst>
                    <a:gs pos="15929">
                      <a:schemeClr val="tx1"/>
                    </a:gs>
                    <a:gs pos="44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fld id="{D470A6BA-6070-4AD1-A225-45B2351DF1FF}" type="slidenum">
              <a:rPr>
                <a:gradFill>
                  <a:gsLst>
                    <a:gs pos="15929">
                      <a:srgbClr val="55565A"/>
                    </a:gs>
                    <a:gs pos="44000">
                      <a:srgbClr val="55565A"/>
                    </a:gs>
                  </a:gsLst>
                  <a:lin ang="5400000" scaled="1"/>
                </a:gradFill>
              </a:rPr>
              <a:pPr/>
              <a:t>‹#›</a:t>
            </a:fld>
            <a:endParaRPr dirty="0">
              <a:gradFill>
                <a:gsLst>
                  <a:gs pos="15929">
                    <a:srgbClr val="55565A"/>
                  </a:gs>
                  <a:gs pos="44000">
                    <a:srgbClr val="55565A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50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50" r:id="rId4"/>
  </p:sldLayoutIdLst>
  <p:transition>
    <p:fade/>
  </p:transition>
  <p:hf hdr="0" ftr="0" dt="0"/>
  <p:txStyles>
    <p:titleStyle>
      <a:lvl1pPr algn="l" defTabSz="678870" rtl="0" eaLnBrk="1" latinLnBrk="0" hangingPunct="1">
        <a:lnSpc>
          <a:spcPct val="90000"/>
        </a:lnSpc>
        <a:spcBef>
          <a:spcPct val="0"/>
        </a:spcBef>
        <a:buNone/>
        <a:defRPr lang="en-US" sz="4314" b="1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49572" marR="0" indent="-249572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53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359" marR="0" indent="-198749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11658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6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4990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87468" marR="0" indent="-164864" algn="l" defTabSz="67887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66860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06301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45726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885161" indent="-169714" algn="l" defTabSz="678870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39433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78870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18289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57725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97146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36579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376007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15442" algn="l" defTabSz="67887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3110">
          <p15:clr>
            <a:srgbClr val="5ACBF0"/>
          </p15:clr>
        </p15:guide>
        <p15:guide id="8" pos="4204">
          <p15:clr>
            <a:srgbClr val="5ACBF0"/>
          </p15:clr>
        </p15:guide>
        <p15:guide id="9" pos="5356">
          <p15:clr>
            <a:srgbClr val="5ACBF0"/>
          </p15:clr>
        </p15:guide>
        <p15:guide id="11" pos="5932">
          <p15:clr>
            <a:srgbClr val="5ACBF0"/>
          </p15:clr>
        </p15:guide>
        <p15:guide id="12" pos="6508">
          <p15:clr>
            <a:srgbClr val="5ACBF0"/>
          </p15:clr>
        </p15:guide>
        <p15:guide id="14" pos="7084">
          <p15:clr>
            <a:srgbClr val="5ACBF0"/>
          </p15:clr>
        </p15:guide>
        <p15:guide id="15" pos="7660">
          <p15:clr>
            <a:srgbClr val="5ACBF0"/>
          </p15:clr>
        </p15:guide>
        <p15:guide id="16" pos="288">
          <p15:clr>
            <a:srgbClr val="C35EA4"/>
          </p15:clr>
        </p15:guide>
        <p15:guide id="17" pos="754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pos="2477">
          <p15:clr>
            <a:srgbClr val="5ACBF0"/>
          </p15:clr>
        </p15:guide>
        <p15:guide id="28" pos="3629">
          <p15:clr>
            <a:srgbClr val="5ACBF0"/>
          </p15:clr>
        </p15:guide>
        <p15:guide id="29" pos="478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source.uhg.com/psp/lpspr1/EMPLOYEE/ELM/s/WEBLIB_UHC_LM.LM_ISCRIPT.FieldFormula.IScript_GoTo_Search?UHC_ACT=575197" TargetMode="External"/><Relationship Id="rId1" Type="http://schemas.openxmlformats.org/officeDocument/2006/relationships/slideLayout" Target="../slideLayouts/slideLayout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python.org/3/library/functions.html#staticmethod" TargetMode="External"/><Relationship Id="rId21" Type="http://schemas.openxmlformats.org/officeDocument/2006/relationships/hyperlink" Target="https://docs.python.org/3/library/functions.html#sorted" TargetMode="External"/><Relationship Id="rId42" Type="http://schemas.openxmlformats.org/officeDocument/2006/relationships/hyperlink" Target="https://docs.python.org/3/library/functions.html#func-bytes" TargetMode="External"/><Relationship Id="rId47" Type="http://schemas.openxmlformats.org/officeDocument/2006/relationships/hyperlink" Target="https://docs.python.org/3/library/functions.html#callable" TargetMode="External"/><Relationship Id="rId63" Type="http://schemas.openxmlformats.org/officeDocument/2006/relationships/hyperlink" Target="https://docs.python.org/3/library/functions.html#globals" TargetMode="External"/><Relationship Id="rId68" Type="http://schemas.openxmlformats.org/officeDocument/2006/relationships/hyperlink" Target="https://docs.python.org/3/library/functions.html#hasattr" TargetMode="External"/><Relationship Id="rId7" Type="http://schemas.openxmlformats.org/officeDocument/2006/relationships/hyperlink" Target="https://docs.python.org/3/library/functions.html#all" TargetMode="External"/><Relationship Id="rId2" Type="http://schemas.openxmlformats.org/officeDocument/2006/relationships/hyperlink" Target="https://docs.python.org/3/library/functions.html#abs" TargetMode="External"/><Relationship Id="rId16" Type="http://schemas.openxmlformats.org/officeDocument/2006/relationships/hyperlink" Target="https://docs.python.org/3/library/functions.html#slice" TargetMode="External"/><Relationship Id="rId29" Type="http://schemas.openxmlformats.org/officeDocument/2006/relationships/hyperlink" Target="https://docs.python.org/3/library/functions.html#int" TargetMode="External"/><Relationship Id="rId11" Type="http://schemas.openxmlformats.org/officeDocument/2006/relationships/hyperlink" Target="https://docs.python.org/3/library/functions.html#setattr" TargetMode="External"/><Relationship Id="rId24" Type="http://schemas.openxmlformats.org/officeDocument/2006/relationships/hyperlink" Target="https://docs.python.org/3/library/functions.html#input" TargetMode="External"/><Relationship Id="rId32" Type="http://schemas.openxmlformats.org/officeDocument/2006/relationships/hyperlink" Target="https://docs.python.org/3/library/functions.html#breakpoint" TargetMode="External"/><Relationship Id="rId37" Type="http://schemas.openxmlformats.org/officeDocument/2006/relationships/hyperlink" Target="https://docs.python.org/3/library/functions.html#func-bytearray" TargetMode="External"/><Relationship Id="rId40" Type="http://schemas.openxmlformats.org/officeDocument/2006/relationships/hyperlink" Target="https://docs.python.org/3/library/functions.html#pow" TargetMode="External"/><Relationship Id="rId45" Type="http://schemas.openxmlformats.org/officeDocument/2006/relationships/hyperlink" Target="https://docs.python.org/3/library/functions.html#print" TargetMode="External"/><Relationship Id="rId53" Type="http://schemas.openxmlformats.org/officeDocument/2006/relationships/hyperlink" Target="https://docs.python.org/3/library/functions.html#func-frozenset" TargetMode="External"/><Relationship Id="rId58" Type="http://schemas.openxmlformats.org/officeDocument/2006/relationships/hyperlink" Target="https://docs.python.org/3/library/functions.html#getattr" TargetMode="External"/><Relationship Id="rId66" Type="http://schemas.openxmlformats.org/officeDocument/2006/relationships/hyperlink" Target="https://docs.python.org/3/library/functions.html#__import__" TargetMode="External"/><Relationship Id="rId5" Type="http://schemas.openxmlformats.org/officeDocument/2006/relationships/hyperlink" Target="https://docs.python.org/3/library/functions.html#func-memoryview" TargetMode="External"/><Relationship Id="rId61" Type="http://schemas.openxmlformats.org/officeDocument/2006/relationships/hyperlink" Target="https://docs.python.org/3/library/functions.html#zip" TargetMode="External"/><Relationship Id="rId19" Type="http://schemas.openxmlformats.org/officeDocument/2006/relationships/hyperlink" Target="https://docs.python.org/3/library/functions.html#id" TargetMode="External"/><Relationship Id="rId14" Type="http://schemas.openxmlformats.org/officeDocument/2006/relationships/hyperlink" Target="https://docs.python.org/3/library/functions.html#hex" TargetMode="External"/><Relationship Id="rId22" Type="http://schemas.openxmlformats.org/officeDocument/2006/relationships/hyperlink" Target="https://docs.python.org/3/library/functions.html#bin" TargetMode="External"/><Relationship Id="rId27" Type="http://schemas.openxmlformats.org/officeDocument/2006/relationships/hyperlink" Target="https://docs.python.org/3/library/functions.html#bool" TargetMode="External"/><Relationship Id="rId30" Type="http://schemas.openxmlformats.org/officeDocument/2006/relationships/hyperlink" Target="https://docs.python.org/3/library/functions.html#open" TargetMode="External"/><Relationship Id="rId35" Type="http://schemas.openxmlformats.org/officeDocument/2006/relationships/hyperlink" Target="https://docs.python.org/3/library/functions.html#ord" TargetMode="External"/><Relationship Id="rId43" Type="http://schemas.openxmlformats.org/officeDocument/2006/relationships/hyperlink" Target="https://docs.python.org/3/library/functions.html#float" TargetMode="External"/><Relationship Id="rId48" Type="http://schemas.openxmlformats.org/officeDocument/2006/relationships/hyperlink" Target="https://docs.python.org/3/library/functions.html#format" TargetMode="External"/><Relationship Id="rId56" Type="http://schemas.openxmlformats.org/officeDocument/2006/relationships/hyperlink" Target="https://docs.python.org/3/library/functions.html#vars" TargetMode="External"/><Relationship Id="rId64" Type="http://schemas.openxmlformats.org/officeDocument/2006/relationships/hyperlink" Target="https://docs.python.org/3/library/functions.html#map" TargetMode="External"/><Relationship Id="rId69" Type="http://schemas.openxmlformats.org/officeDocument/2006/relationships/hyperlink" Target="https://docs.python.org/3/library/functions.html#max" TargetMode="External"/><Relationship Id="rId8" Type="http://schemas.openxmlformats.org/officeDocument/2006/relationships/hyperlink" Target="https://docs.python.org/3/library/functions.html#func-dict" TargetMode="External"/><Relationship Id="rId51" Type="http://schemas.openxmlformats.org/officeDocument/2006/relationships/hyperlink" Target="https://docs.python.org/3/library/functions.html#type" TargetMode="External"/><Relationship Id="rId3" Type="http://schemas.openxmlformats.org/officeDocument/2006/relationships/hyperlink" Target="https://docs.python.org/3/library/functions.html#delattr" TargetMode="External"/><Relationship Id="rId12" Type="http://schemas.openxmlformats.org/officeDocument/2006/relationships/hyperlink" Target="https://docs.python.org/3/library/functions.html#any" TargetMode="External"/><Relationship Id="rId17" Type="http://schemas.openxmlformats.org/officeDocument/2006/relationships/hyperlink" Target="https://docs.python.org/3/library/functions.html#ascii" TargetMode="External"/><Relationship Id="rId25" Type="http://schemas.openxmlformats.org/officeDocument/2006/relationships/hyperlink" Target="https://docs.python.org/3/library/functions.html#oct" TargetMode="External"/><Relationship Id="rId33" Type="http://schemas.openxmlformats.org/officeDocument/2006/relationships/hyperlink" Target="https://docs.python.org/3/library/functions.html#exec" TargetMode="External"/><Relationship Id="rId38" Type="http://schemas.openxmlformats.org/officeDocument/2006/relationships/hyperlink" Target="https://docs.python.org/3/library/functions.html#filter" TargetMode="External"/><Relationship Id="rId46" Type="http://schemas.openxmlformats.org/officeDocument/2006/relationships/hyperlink" Target="https://docs.python.org/3/library/functions.html#func-tuple" TargetMode="External"/><Relationship Id="rId59" Type="http://schemas.openxmlformats.org/officeDocument/2006/relationships/hyperlink" Target="https://docs.python.org/3/library/functions.html#locals" TargetMode="External"/><Relationship Id="rId67" Type="http://schemas.openxmlformats.org/officeDocument/2006/relationships/hyperlink" Target="https://docs.python.org/3/library/functions.html#complex" TargetMode="External"/><Relationship Id="rId20" Type="http://schemas.openxmlformats.org/officeDocument/2006/relationships/hyperlink" Target="https://docs.python.org/3/library/functions.html#object" TargetMode="External"/><Relationship Id="rId41" Type="http://schemas.openxmlformats.org/officeDocument/2006/relationships/hyperlink" Target="https://docs.python.org/3/library/functions.html#super" TargetMode="External"/><Relationship Id="rId54" Type="http://schemas.openxmlformats.org/officeDocument/2006/relationships/hyperlink" Target="https://docs.python.org/3/library/functions.html#func-list" TargetMode="External"/><Relationship Id="rId62" Type="http://schemas.openxmlformats.org/officeDocument/2006/relationships/hyperlink" Target="https://docs.python.org/3/library/functions.html#compile" TargetMode="External"/><Relationship Id="rId70" Type="http://schemas.openxmlformats.org/officeDocument/2006/relationships/hyperlink" Target="https://docs.python.org/3/library/functions.html#round" TargetMode="External"/><Relationship Id="rId1" Type="http://schemas.openxmlformats.org/officeDocument/2006/relationships/slideLayout" Target="../slideLayouts/slideLayout83.xml"/><Relationship Id="rId6" Type="http://schemas.openxmlformats.org/officeDocument/2006/relationships/hyperlink" Target="https://docs.python.org/3/library/functions.html#func-set" TargetMode="External"/><Relationship Id="rId15" Type="http://schemas.openxmlformats.org/officeDocument/2006/relationships/hyperlink" Target="https://docs.python.org/3/library/functions.html#-1,-1,NEXT" TargetMode="External"/><Relationship Id="rId23" Type="http://schemas.openxmlformats.org/officeDocument/2006/relationships/hyperlink" Target="https://docs.python.org/3/library/functions.html#enumerate" TargetMode="External"/><Relationship Id="rId28" Type="http://schemas.openxmlformats.org/officeDocument/2006/relationships/hyperlink" Target="https://docs.python.org/3/library/functions.html#eval" TargetMode="External"/><Relationship Id="rId36" Type="http://schemas.openxmlformats.org/officeDocument/2006/relationships/hyperlink" Target="https://docs.python.org/3/library/functions.html#sum" TargetMode="External"/><Relationship Id="rId49" Type="http://schemas.openxmlformats.org/officeDocument/2006/relationships/hyperlink" Target="https://docs.python.org/3/library/functions.html#len" TargetMode="External"/><Relationship Id="rId57" Type="http://schemas.openxmlformats.org/officeDocument/2006/relationships/hyperlink" Target="https://docs.python.org/3/library/functions.html#classmethod" TargetMode="External"/><Relationship Id="rId10" Type="http://schemas.openxmlformats.org/officeDocument/2006/relationships/hyperlink" Target="https://docs.python.org/3/library/functions.html#min" TargetMode="External"/><Relationship Id="rId31" Type="http://schemas.openxmlformats.org/officeDocument/2006/relationships/hyperlink" Target="https://docs.python.org/3/library/functions.html#func-str" TargetMode="External"/><Relationship Id="rId44" Type="http://schemas.openxmlformats.org/officeDocument/2006/relationships/hyperlink" Target="https://docs.python.org/3/library/functions.html#iter" TargetMode="External"/><Relationship Id="rId52" Type="http://schemas.openxmlformats.org/officeDocument/2006/relationships/hyperlink" Target="https://docs.python.org/3/library/functions.html#chr" TargetMode="External"/><Relationship Id="rId60" Type="http://schemas.openxmlformats.org/officeDocument/2006/relationships/hyperlink" Target="https://docs.python.org/3/library/functions.html#repr" TargetMode="External"/><Relationship Id="rId65" Type="http://schemas.openxmlformats.org/officeDocument/2006/relationships/hyperlink" Target="https://docs.python.org/3/library/functions.html#reversed" TargetMode="External"/><Relationship Id="rId4" Type="http://schemas.openxmlformats.org/officeDocument/2006/relationships/hyperlink" Target="https://docs.python.org/3/library/functions.html#hash" TargetMode="External"/><Relationship Id="rId9" Type="http://schemas.openxmlformats.org/officeDocument/2006/relationships/hyperlink" Target="https://docs.python.org/3/library/functions.html#help" TargetMode="External"/><Relationship Id="rId13" Type="http://schemas.openxmlformats.org/officeDocument/2006/relationships/hyperlink" Target="https://docs.python.org/3/library/functions.html#dir" TargetMode="External"/><Relationship Id="rId18" Type="http://schemas.openxmlformats.org/officeDocument/2006/relationships/hyperlink" Target="https://docs.python.org/3/library/functions.html#divmod" TargetMode="External"/><Relationship Id="rId39" Type="http://schemas.openxmlformats.org/officeDocument/2006/relationships/hyperlink" Target="https://docs.python.org/3/library/functions.html#issubclass" TargetMode="External"/><Relationship Id="rId34" Type="http://schemas.openxmlformats.org/officeDocument/2006/relationships/hyperlink" Target="https://docs.python.org/3/library/functions.html#isinstance" TargetMode="External"/><Relationship Id="rId50" Type="http://schemas.openxmlformats.org/officeDocument/2006/relationships/hyperlink" Target="https://docs.python.org/3/library/functions.html#property" TargetMode="External"/><Relationship Id="rId55" Type="http://schemas.openxmlformats.org/officeDocument/2006/relationships/hyperlink" Target="https://docs.python.org/3/library/functions.html#func-range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5EFB-B47A-684D-8594-6A00FB532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400"/>
            <a:ext cx="9067800" cy="6858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Python with Numerical Analysis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ea typeface="Segoe UI Historic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15C-2E60-1F42-9D84-23353CD38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0" y="3429000"/>
            <a:ext cx="3200400" cy="381000"/>
          </a:xfrm>
        </p:spPr>
        <p:txBody>
          <a:bodyPr vert="horz" wrap="square" lIns="144808" tIns="90517" rIns="144808" bIns="90517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spc="-75" dirty="0">
                <a:ln w="3175">
                  <a:noFill/>
                </a:ln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Sreekanth Boya</a:t>
            </a:r>
          </a:p>
        </p:txBody>
      </p:sp>
    </p:spTree>
    <p:extLst>
      <p:ext uri="{BB962C8B-B14F-4D97-AF65-F5344CB8AC3E}">
        <p14:creationId xmlns:p14="http://schemas.microsoft.com/office/powerpoint/2010/main" val="39486112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F9FF4D-F782-4649-9227-211F1090B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Strings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FF2EC1-069C-0D4A-8696-95A73CA07E13}"/>
              </a:ext>
            </a:extLst>
          </p:cNvPr>
          <p:cNvGrpSpPr/>
          <p:nvPr/>
        </p:nvGrpSpPr>
        <p:grpSpPr>
          <a:xfrm>
            <a:off x="990600" y="914400"/>
            <a:ext cx="9154886" cy="5130115"/>
            <a:chOff x="361149" y="808898"/>
            <a:chExt cx="9154886" cy="51301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B0B74C-ABEB-BD40-BF23-78B5D98F1FFF}"/>
                </a:ext>
              </a:extLst>
            </p:cNvPr>
            <p:cNvGrpSpPr/>
            <p:nvPr/>
          </p:nvGrpSpPr>
          <p:grpSpPr>
            <a:xfrm>
              <a:off x="1390442" y="1404591"/>
              <a:ext cx="8077200" cy="553998"/>
              <a:chOff x="838200" y="1227485"/>
              <a:chExt cx="8077200" cy="55399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C181FC-2A7A-B242-8CAF-116AB69FC0CB}"/>
                  </a:ext>
                </a:extLst>
              </p:cNvPr>
              <p:cNvSpPr txBox="1"/>
              <p:nvPr/>
            </p:nvSpPr>
            <p:spPr>
              <a:xfrm>
                <a:off x="838200" y="1227485"/>
                <a:ext cx="1524000" cy="5170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‘Python’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D4113-04FB-2E4C-8E7A-E8753D719708}"/>
                  </a:ext>
                </a:extLst>
              </p:cNvPr>
              <p:cNvSpPr txBox="1"/>
              <p:nvPr/>
            </p:nvSpPr>
            <p:spPr>
              <a:xfrm>
                <a:off x="3581400" y="1227485"/>
                <a:ext cx="1524000" cy="5170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defRPr>
                </a:lvl1pPr>
              </a:lstStyle>
              <a:p>
                <a:r>
                  <a:rPr lang="en-US" sz="1600" dirty="0"/>
                  <a:t>‘Tutorial’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622C1-682F-7844-91B4-75F00DE22FC6}"/>
                  </a:ext>
                </a:extLst>
              </p:cNvPr>
              <p:cNvSpPr txBox="1"/>
              <p:nvPr/>
            </p:nvSpPr>
            <p:spPr>
              <a:xfrm>
                <a:off x="6324600" y="1227485"/>
                <a:ext cx="2590800" cy="5170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‘</a:t>
                </a:r>
                <a:r>
                  <a:rPr lang="en-US" sz="1600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PythonTutorial</a:t>
                </a:r>
                <a:r>
                  <a:rPr lang="en-US" sz="16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’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F7F03D-26E7-7A41-BE03-D434F3136558}"/>
                  </a:ext>
                </a:extLst>
              </p:cNvPr>
              <p:cNvSpPr/>
              <p:nvPr/>
            </p:nvSpPr>
            <p:spPr>
              <a:xfrm>
                <a:off x="2756837" y="1301352"/>
                <a:ext cx="429926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+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D10277C-ADE6-AD45-80F6-21946A050B19}"/>
                  </a:ext>
                </a:extLst>
              </p:cNvPr>
              <p:cNvCxnSpPr/>
              <p:nvPr/>
            </p:nvCxnSpPr>
            <p:spPr>
              <a:xfrm>
                <a:off x="5410200" y="1541417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D12144-5A87-0549-9B5C-FC0AEE54DE82}"/>
                </a:ext>
              </a:extLst>
            </p:cNvPr>
            <p:cNvSpPr/>
            <p:nvPr/>
          </p:nvSpPr>
          <p:spPr>
            <a:xfrm>
              <a:off x="361149" y="808898"/>
              <a:ext cx="2005485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Concatenation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F32B12-EC86-FD4D-A2C2-4F4FFE54E4DB}"/>
                </a:ext>
              </a:extLst>
            </p:cNvPr>
            <p:cNvSpPr/>
            <p:nvPr/>
          </p:nvSpPr>
          <p:spPr>
            <a:xfrm>
              <a:off x="372035" y="2175717"/>
              <a:ext cx="157447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Repetition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9C6FE7-B339-8248-8E3C-5E65D06698BC}"/>
                </a:ext>
              </a:extLst>
            </p:cNvPr>
            <p:cNvSpPr/>
            <p:nvPr/>
          </p:nvSpPr>
          <p:spPr>
            <a:xfrm>
              <a:off x="361149" y="3514836"/>
              <a:ext cx="119776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Slicing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363A20-8EBA-C544-BA53-3C898B9A0861}"/>
                </a:ext>
              </a:extLst>
            </p:cNvPr>
            <p:cNvSpPr/>
            <p:nvPr/>
          </p:nvSpPr>
          <p:spPr>
            <a:xfrm>
              <a:off x="361149" y="4853955"/>
              <a:ext cx="140936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Indexing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C89949-A8E8-3B45-AFA8-5D10DE8B8CC6}"/>
                </a:ext>
              </a:extLst>
            </p:cNvPr>
            <p:cNvGrpSpPr/>
            <p:nvPr/>
          </p:nvGrpSpPr>
          <p:grpSpPr>
            <a:xfrm>
              <a:off x="1363891" y="2771410"/>
              <a:ext cx="8077200" cy="553998"/>
              <a:chOff x="838200" y="1227485"/>
              <a:chExt cx="8077200" cy="55399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C47884-9C56-A441-B3B6-3707F6D58BDA}"/>
                  </a:ext>
                </a:extLst>
              </p:cNvPr>
              <p:cNvSpPr txBox="1"/>
              <p:nvPr/>
            </p:nvSpPr>
            <p:spPr>
              <a:xfrm>
                <a:off x="838200" y="1227485"/>
                <a:ext cx="15240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‘Python’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091FB7-93BB-0148-B5FB-45B20CFBE865}"/>
                  </a:ext>
                </a:extLst>
              </p:cNvPr>
              <p:cNvSpPr txBox="1"/>
              <p:nvPr/>
            </p:nvSpPr>
            <p:spPr>
              <a:xfrm>
                <a:off x="3581400" y="1227485"/>
                <a:ext cx="15240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defRPr>
                </a:lvl1pPr>
              </a:lstStyle>
              <a:p>
                <a:r>
                  <a:rPr lang="en-US" sz="1400" dirty="0"/>
                  <a:t>‘2’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B4E3A0-3098-F041-B735-10F5CD956BD0}"/>
                  </a:ext>
                </a:extLst>
              </p:cNvPr>
              <p:cNvSpPr txBox="1"/>
              <p:nvPr/>
            </p:nvSpPr>
            <p:spPr>
              <a:xfrm>
                <a:off x="6324600" y="1227485"/>
                <a:ext cx="25908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‘</a:t>
                </a:r>
                <a:r>
                  <a:rPr lang="en-US" sz="1400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PythonPython</a:t>
                </a: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’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991F378-78B6-7C48-BBEE-58F6CC446F1F}"/>
                  </a:ext>
                </a:extLst>
              </p:cNvPr>
              <p:cNvSpPr/>
              <p:nvPr/>
            </p:nvSpPr>
            <p:spPr>
              <a:xfrm>
                <a:off x="2804125" y="1301352"/>
                <a:ext cx="335349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*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76B111A-D632-5846-BA0D-5C1537C611AB}"/>
                  </a:ext>
                </a:extLst>
              </p:cNvPr>
              <p:cNvCxnSpPr/>
              <p:nvPr/>
            </p:nvCxnSpPr>
            <p:spPr>
              <a:xfrm>
                <a:off x="5410200" y="1541417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CCB5B5-D530-294D-88A5-36D1AB8003DE}"/>
                </a:ext>
              </a:extLst>
            </p:cNvPr>
            <p:cNvGrpSpPr/>
            <p:nvPr/>
          </p:nvGrpSpPr>
          <p:grpSpPr>
            <a:xfrm>
              <a:off x="1390442" y="4110529"/>
              <a:ext cx="8077200" cy="489365"/>
              <a:chOff x="838200" y="1227485"/>
              <a:chExt cx="8077200" cy="4893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9798C4-8D2B-EB40-9A4A-6E50A7DF4F84}"/>
                  </a:ext>
                </a:extLst>
              </p:cNvPr>
              <p:cNvSpPr txBox="1"/>
              <p:nvPr/>
            </p:nvSpPr>
            <p:spPr>
              <a:xfrm>
                <a:off x="838200" y="1227485"/>
                <a:ext cx="15240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X =‘Training’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94B3A5-3513-A741-985D-0A3341AD24AE}"/>
                  </a:ext>
                </a:extLst>
              </p:cNvPr>
              <p:cNvSpPr txBox="1"/>
              <p:nvPr/>
            </p:nvSpPr>
            <p:spPr>
              <a:xfrm>
                <a:off x="3581400" y="1227485"/>
                <a:ext cx="15240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defRPr>
                </a:lvl1pPr>
              </a:lstStyle>
              <a:p>
                <a:r>
                  <a:rPr lang="en-US" sz="1400" dirty="0"/>
                  <a:t>X[2:7]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7698D4-5258-864F-970B-D0356E778916}"/>
                  </a:ext>
                </a:extLst>
              </p:cNvPr>
              <p:cNvSpPr txBox="1"/>
              <p:nvPr/>
            </p:nvSpPr>
            <p:spPr>
              <a:xfrm>
                <a:off x="6324600" y="1227485"/>
                <a:ext cx="25908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‘</a:t>
                </a:r>
                <a:r>
                  <a:rPr lang="en-US" sz="1400" dirty="0" err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ainin</a:t>
                </a: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’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8FE91F8-9E31-E446-81D1-37A157937DE7}"/>
                  </a:ext>
                </a:extLst>
              </p:cNvPr>
              <p:cNvCxnSpPr/>
              <p:nvPr/>
            </p:nvCxnSpPr>
            <p:spPr>
              <a:xfrm>
                <a:off x="5410200" y="1541417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497A63-555F-1742-99A0-DC9AF79475B5}"/>
                </a:ext>
              </a:extLst>
            </p:cNvPr>
            <p:cNvGrpSpPr/>
            <p:nvPr/>
          </p:nvGrpSpPr>
          <p:grpSpPr>
            <a:xfrm>
              <a:off x="1438835" y="5449648"/>
              <a:ext cx="8077200" cy="489365"/>
              <a:chOff x="838200" y="1227485"/>
              <a:chExt cx="8077200" cy="48936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76F88F-6229-E947-A208-629D04D2B0E2}"/>
                  </a:ext>
                </a:extLst>
              </p:cNvPr>
              <p:cNvSpPr txBox="1"/>
              <p:nvPr/>
            </p:nvSpPr>
            <p:spPr>
              <a:xfrm>
                <a:off x="838200" y="1227485"/>
                <a:ext cx="15240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‘X =‘Training’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24E26B-3CFF-5D48-B233-FB1F34F2412D}"/>
                  </a:ext>
                </a:extLst>
              </p:cNvPr>
              <p:cNvSpPr txBox="1"/>
              <p:nvPr/>
            </p:nvSpPr>
            <p:spPr>
              <a:xfrm>
                <a:off x="3581400" y="1227485"/>
                <a:ext cx="15240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4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defRPr>
                </a:lvl1pPr>
              </a:lstStyle>
              <a:p>
                <a:r>
                  <a:rPr lang="en-US" sz="1400" dirty="0"/>
                  <a:t>X[-1] + X[1]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1D0A88-B954-6B46-9769-8B1E120515AA}"/>
                  </a:ext>
                </a:extLst>
              </p:cNvPr>
              <p:cNvSpPr txBox="1"/>
              <p:nvPr/>
            </p:nvSpPr>
            <p:spPr>
              <a:xfrm>
                <a:off x="6324600" y="1227485"/>
                <a:ext cx="2590800" cy="489365"/>
              </a:xfrm>
              <a:prstGeom prst="rect">
                <a:avLst/>
              </a:prstGeom>
              <a:noFill/>
              <a:ln>
                <a:solidFill>
                  <a:srgbClr val="0181B2"/>
                </a:solidFill>
              </a:ln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‘gr’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C5F3C26-65BF-A24C-8BC9-5AE108624FBD}"/>
                  </a:ext>
                </a:extLst>
              </p:cNvPr>
              <p:cNvCxnSpPr/>
              <p:nvPr/>
            </p:nvCxnSpPr>
            <p:spPr>
              <a:xfrm>
                <a:off x="5410200" y="1541417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C804C5C-C8D5-4E43-9AAF-427F0387A001}"/>
                </a:ext>
              </a:extLst>
            </p:cNvPr>
            <p:cNvCxnSpPr/>
            <p:nvPr/>
          </p:nvCxnSpPr>
          <p:spPr>
            <a:xfrm>
              <a:off x="3181142" y="4285515"/>
              <a:ext cx="685800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84F92FB-5224-9143-A86D-210FD54E2AE0}"/>
                </a:ext>
              </a:extLst>
            </p:cNvPr>
            <p:cNvCxnSpPr/>
            <p:nvPr/>
          </p:nvCxnSpPr>
          <p:spPr>
            <a:xfrm>
              <a:off x="3181142" y="5694330"/>
              <a:ext cx="685800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4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F9FF4D-F782-4649-9227-211F1090B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Strings – Specific Methods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11E23F-4693-B14D-9F43-D76F35A3CB28}"/>
              </a:ext>
            </a:extLst>
          </p:cNvPr>
          <p:cNvGrpSpPr/>
          <p:nvPr/>
        </p:nvGrpSpPr>
        <p:grpSpPr>
          <a:xfrm>
            <a:off x="1066800" y="838200"/>
            <a:ext cx="8991601" cy="5130115"/>
            <a:chOff x="1371600" y="990600"/>
            <a:chExt cx="8991601" cy="513011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3FF2EC1-069C-0D4A-8696-95A73CA07E13}"/>
                </a:ext>
              </a:extLst>
            </p:cNvPr>
            <p:cNvGrpSpPr/>
            <p:nvPr/>
          </p:nvGrpSpPr>
          <p:grpSpPr>
            <a:xfrm>
              <a:off x="1371600" y="990600"/>
              <a:ext cx="8991601" cy="5130115"/>
              <a:chOff x="361149" y="808898"/>
              <a:chExt cx="8356899" cy="513011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B0B74C-ABEB-BD40-BF23-78B5D98F1FFF}"/>
                  </a:ext>
                </a:extLst>
              </p:cNvPr>
              <p:cNvGrpSpPr/>
              <p:nvPr/>
            </p:nvGrpSpPr>
            <p:grpSpPr>
              <a:xfrm>
                <a:off x="982107" y="1404591"/>
                <a:ext cx="7709388" cy="517065"/>
                <a:chOff x="429865" y="1227485"/>
                <a:chExt cx="7709388" cy="517065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C181FC-2A7A-B242-8CAF-116AB69FC0CB}"/>
                    </a:ext>
                  </a:extLst>
                </p:cNvPr>
                <p:cNvSpPr txBox="1"/>
                <p:nvPr/>
              </p:nvSpPr>
              <p:spPr>
                <a:xfrm>
                  <a:off x="429865" y="1227485"/>
                  <a:ext cx="1524000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str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=‘Python’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10D4113-04FB-2E4C-8E7A-E8753D719708}"/>
                    </a:ext>
                  </a:extLst>
                </p:cNvPr>
                <p:cNvSpPr txBox="1"/>
                <p:nvPr/>
              </p:nvSpPr>
              <p:spPr>
                <a:xfrm>
                  <a:off x="2971801" y="1227485"/>
                  <a:ext cx="1637707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str.find</a:t>
                  </a:r>
                  <a:r>
                    <a:rPr lang="en-US" sz="1400" dirty="0"/>
                    <a:t>(‘thon’)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84622C1-682F-7844-91B4-75F00DE22FC6}"/>
                    </a:ext>
                  </a:extLst>
                </p:cNvPr>
                <p:cNvSpPr txBox="1"/>
                <p:nvPr/>
              </p:nvSpPr>
              <p:spPr>
                <a:xfrm>
                  <a:off x="6510512" y="1227485"/>
                  <a:ext cx="1628741" cy="5170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2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D10277C-ADE6-AD45-80F6-21946A050B19}"/>
                    </a:ext>
                  </a:extLst>
                </p:cNvPr>
                <p:cNvCxnSpPr/>
                <p:nvPr/>
              </p:nvCxnSpPr>
              <p:spPr>
                <a:xfrm>
                  <a:off x="5600107" y="147216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D12144-5A87-0549-9B5C-FC0AEE54DE82}"/>
                  </a:ext>
                </a:extLst>
              </p:cNvPr>
              <p:cNvSpPr/>
              <p:nvPr/>
            </p:nvSpPr>
            <p:spPr>
              <a:xfrm>
                <a:off x="361149" y="808898"/>
                <a:ext cx="1067921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find()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F32B12-EC86-FD4D-A2C2-4F4FFE54E4DB}"/>
                  </a:ext>
                </a:extLst>
              </p:cNvPr>
              <p:cNvSpPr/>
              <p:nvPr/>
            </p:nvSpPr>
            <p:spPr>
              <a:xfrm>
                <a:off x="372035" y="2175717"/>
                <a:ext cx="1406347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replace()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9C6FE7-B339-8248-8E3C-5E65D06698BC}"/>
                  </a:ext>
                </a:extLst>
              </p:cNvPr>
              <p:cNvSpPr/>
              <p:nvPr/>
            </p:nvSpPr>
            <p:spPr>
              <a:xfrm>
                <a:off x="361149" y="3514836"/>
                <a:ext cx="1096775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split()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363A20-8EBA-C544-BA53-3C898B9A0861}"/>
                  </a:ext>
                </a:extLst>
              </p:cNvPr>
              <p:cNvSpPr/>
              <p:nvPr/>
            </p:nvSpPr>
            <p:spPr>
              <a:xfrm>
                <a:off x="361149" y="4853955"/>
                <a:ext cx="1255472" cy="3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count()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BC89949-A8E8-3B45-AFA8-5D10DE8B8CC6}"/>
                  </a:ext>
                </a:extLst>
              </p:cNvPr>
              <p:cNvGrpSpPr/>
              <p:nvPr/>
            </p:nvGrpSpPr>
            <p:grpSpPr>
              <a:xfrm>
                <a:off x="982107" y="2771410"/>
                <a:ext cx="7735941" cy="489365"/>
                <a:chOff x="456416" y="1227485"/>
                <a:chExt cx="7735941" cy="48936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C47884-9C56-A441-B3B6-3707F6D58BDA}"/>
                    </a:ext>
                  </a:extLst>
                </p:cNvPr>
                <p:cNvSpPr txBox="1"/>
                <p:nvPr/>
              </p:nvSpPr>
              <p:spPr>
                <a:xfrm>
                  <a:off x="456416" y="1227485"/>
                  <a:ext cx="1524000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str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=‘Python’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091FB7-93BB-0148-B5FB-45B20CFBE865}"/>
                    </a:ext>
                  </a:extLst>
                </p:cNvPr>
                <p:cNvSpPr txBox="1"/>
                <p:nvPr/>
              </p:nvSpPr>
              <p:spPr>
                <a:xfrm>
                  <a:off x="2998352" y="1227485"/>
                  <a:ext cx="1664258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str.replace</a:t>
                  </a:r>
                  <a:r>
                    <a:rPr lang="en-US" sz="1400" dirty="0"/>
                    <a:t>(‘</a:t>
                  </a:r>
                  <a:r>
                    <a:rPr lang="en-US" sz="1400" dirty="0" err="1"/>
                    <a:t>th</a:t>
                  </a:r>
                  <a:r>
                    <a:rPr lang="en-US" sz="1400" dirty="0"/>
                    <a:t>’,’t’)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6B4E3A0-3098-F041-B735-10F5CD956BD0}"/>
                    </a:ext>
                  </a:extLst>
                </p:cNvPr>
                <p:cNvSpPr txBox="1"/>
                <p:nvPr/>
              </p:nvSpPr>
              <p:spPr>
                <a:xfrm>
                  <a:off x="6537065" y="1227485"/>
                  <a:ext cx="1655292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‘</a:t>
                  </a: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Pyton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’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76B111A-D632-5846-BA0D-5C1537C611AB}"/>
                    </a:ext>
                  </a:extLst>
                </p:cNvPr>
                <p:cNvCxnSpPr/>
                <p:nvPr/>
              </p:nvCxnSpPr>
              <p:spPr>
                <a:xfrm>
                  <a:off x="5626658" y="154141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7CCB5B5-D530-294D-88A5-36D1AB8003DE}"/>
                  </a:ext>
                </a:extLst>
              </p:cNvPr>
              <p:cNvGrpSpPr/>
              <p:nvPr/>
            </p:nvGrpSpPr>
            <p:grpSpPr>
              <a:xfrm>
                <a:off x="982107" y="4090443"/>
                <a:ext cx="7709389" cy="509451"/>
                <a:chOff x="429865" y="1207399"/>
                <a:chExt cx="7709389" cy="509451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59798C4-8D2B-EB40-9A4A-6E50A7DF4F84}"/>
                    </a:ext>
                  </a:extLst>
                </p:cNvPr>
                <p:cNvSpPr txBox="1"/>
                <p:nvPr/>
              </p:nvSpPr>
              <p:spPr>
                <a:xfrm>
                  <a:off x="429865" y="1207399"/>
                  <a:ext cx="1524000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str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=‘</a:t>
                  </a: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P,y,t,h,o,n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’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94B3A5-3513-A741-985D-0A3341AD24AE}"/>
                    </a:ext>
                  </a:extLst>
                </p:cNvPr>
                <p:cNvSpPr txBox="1"/>
                <p:nvPr/>
              </p:nvSpPr>
              <p:spPr>
                <a:xfrm>
                  <a:off x="2971801" y="1227485"/>
                  <a:ext cx="1637706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str.split</a:t>
                  </a:r>
                  <a:r>
                    <a:rPr lang="en-US" sz="1400" dirty="0"/>
                    <a:t>(‘,’)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7698D4-5258-864F-970B-D0356E778916}"/>
                    </a:ext>
                  </a:extLst>
                </p:cNvPr>
                <p:cNvSpPr txBox="1"/>
                <p:nvPr/>
              </p:nvSpPr>
              <p:spPr>
                <a:xfrm>
                  <a:off x="6510512" y="1227485"/>
                  <a:ext cx="1628742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[‘</a:t>
                  </a: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P’,’’y’,’t’,’h’,’o’,’n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’]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FE91F8-9E31-E446-81D1-37A157937DE7}"/>
                    </a:ext>
                  </a:extLst>
                </p:cNvPr>
                <p:cNvCxnSpPr/>
                <p:nvPr/>
              </p:nvCxnSpPr>
              <p:spPr>
                <a:xfrm>
                  <a:off x="5600107" y="147216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9497A63-555F-1742-99A0-DC9AF79475B5}"/>
                  </a:ext>
                </a:extLst>
              </p:cNvPr>
              <p:cNvGrpSpPr/>
              <p:nvPr/>
            </p:nvGrpSpPr>
            <p:grpSpPr>
              <a:xfrm>
                <a:off x="982107" y="5449648"/>
                <a:ext cx="7660996" cy="489365"/>
                <a:chOff x="381472" y="1227485"/>
                <a:chExt cx="7660996" cy="48936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76F88F-6229-E947-A208-629D04D2B0E2}"/>
                    </a:ext>
                  </a:extLst>
                </p:cNvPr>
                <p:cNvSpPr txBox="1"/>
                <p:nvPr/>
              </p:nvSpPr>
              <p:spPr>
                <a:xfrm>
                  <a:off x="381472" y="1227485"/>
                  <a:ext cx="1524000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str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=‘Python’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524E26B-3CFF-5D48-B233-FB1F34F2412D}"/>
                    </a:ext>
                  </a:extLst>
                </p:cNvPr>
                <p:cNvSpPr txBox="1"/>
                <p:nvPr/>
              </p:nvSpPr>
              <p:spPr>
                <a:xfrm>
                  <a:off x="2923408" y="1227485"/>
                  <a:ext cx="2486792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str.count</a:t>
                  </a:r>
                  <a:r>
                    <a:rPr lang="en-US" sz="1400" dirty="0"/>
                    <a:t>(‘</a:t>
                  </a:r>
                  <a:r>
                    <a:rPr lang="en-US" sz="1400" dirty="0" err="1"/>
                    <a:t>h’,beg</a:t>
                  </a:r>
                  <a:r>
                    <a:rPr lang="en-US" sz="1400" dirty="0"/>
                    <a:t>=0,end=6)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11D0A88-B954-6B46-9769-8B1E120515AA}"/>
                    </a:ext>
                  </a:extLst>
                </p:cNvPr>
                <p:cNvSpPr txBox="1"/>
                <p:nvPr/>
              </p:nvSpPr>
              <p:spPr>
                <a:xfrm>
                  <a:off x="6462119" y="1227485"/>
                  <a:ext cx="1580349" cy="48936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1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C5F3C26-65BF-A24C-8BC9-5AE108624FBD}"/>
                    </a:ext>
                  </a:extLst>
                </p:cNvPr>
                <p:cNvCxnSpPr/>
                <p:nvPr/>
              </p:nvCxnSpPr>
              <p:spPr>
                <a:xfrm>
                  <a:off x="5551714" y="1473849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C804C5C-C8D5-4E43-9AAF-427F0387A001}"/>
                  </a:ext>
                </a:extLst>
              </p:cNvPr>
              <p:cNvCxnSpPr/>
              <p:nvPr/>
            </p:nvCxnSpPr>
            <p:spPr>
              <a:xfrm>
                <a:off x="2723446" y="4314098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4F92FB-5224-9143-A86D-210FD54E2AE0}"/>
                  </a:ext>
                </a:extLst>
              </p:cNvPr>
              <p:cNvCxnSpPr/>
              <p:nvPr/>
            </p:nvCxnSpPr>
            <p:spPr>
              <a:xfrm>
                <a:off x="2723446" y="5685698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42F184-42F7-F04F-8776-615483CB93B5}"/>
                </a:ext>
              </a:extLst>
            </p:cNvPr>
            <p:cNvCxnSpPr/>
            <p:nvPr/>
          </p:nvCxnSpPr>
          <p:spPr>
            <a:xfrm>
              <a:off x="3913312" y="3227855"/>
              <a:ext cx="737886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3813338-1CEB-A349-B73B-9D9972DCE299}"/>
                </a:ext>
              </a:extLst>
            </p:cNvPr>
            <p:cNvCxnSpPr/>
            <p:nvPr/>
          </p:nvCxnSpPr>
          <p:spPr>
            <a:xfrm>
              <a:off x="3913312" y="1861036"/>
              <a:ext cx="737886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154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947806-AF97-214A-9A9C-18A40740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Tuples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892F2-CA54-A84C-A07E-238393380E68}"/>
              </a:ext>
            </a:extLst>
          </p:cNvPr>
          <p:cNvGrpSpPr/>
          <p:nvPr/>
        </p:nvGrpSpPr>
        <p:grpSpPr>
          <a:xfrm>
            <a:off x="1323218" y="2134093"/>
            <a:ext cx="10515600" cy="4150686"/>
            <a:chOff x="1371600" y="990600"/>
            <a:chExt cx="8230979" cy="52245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DA4B1F-372F-E541-93E1-25CE4DE52894}"/>
                </a:ext>
              </a:extLst>
            </p:cNvPr>
            <p:cNvGrpSpPr/>
            <p:nvPr/>
          </p:nvGrpSpPr>
          <p:grpSpPr>
            <a:xfrm>
              <a:off x="1371600" y="990600"/>
              <a:ext cx="8230979" cy="5224572"/>
              <a:chOff x="361149" y="808898"/>
              <a:chExt cx="7649969" cy="52245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60F4040-39DD-B641-A9E1-FEC2B853E64D}"/>
                  </a:ext>
                </a:extLst>
              </p:cNvPr>
              <p:cNvGrpSpPr/>
              <p:nvPr/>
            </p:nvGrpSpPr>
            <p:grpSpPr>
              <a:xfrm>
                <a:off x="982107" y="1404591"/>
                <a:ext cx="7002460" cy="616869"/>
                <a:chOff x="429865" y="1227485"/>
                <a:chExt cx="7002460" cy="61686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0545788-52E3-B940-8CB6-F462026F0754}"/>
                    </a:ext>
                  </a:extLst>
                </p:cNvPr>
                <p:cNvSpPr txBox="1"/>
                <p:nvPr/>
              </p:nvSpPr>
              <p:spPr>
                <a:xfrm>
                  <a:off x="429865" y="1227485"/>
                  <a:ext cx="1524000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tup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= (‘a’, ‘b’, ’c’)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954493C-E381-B34B-8679-5196BD45BE7D}"/>
                    </a:ext>
                  </a:extLst>
                </p:cNvPr>
                <p:cNvSpPr txBox="1"/>
                <p:nvPr/>
              </p:nvSpPr>
              <p:spPr>
                <a:xfrm>
                  <a:off x="2971801" y="1227485"/>
                  <a:ext cx="1637707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tup</a:t>
                  </a:r>
                  <a:r>
                    <a:rPr lang="en-US" sz="1400" dirty="0"/>
                    <a:t> +(‘d’ , ‘f’)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41E3E7-01AB-D84A-96ED-A4E28894E371}"/>
                    </a:ext>
                  </a:extLst>
                </p:cNvPr>
                <p:cNvSpPr txBox="1"/>
                <p:nvPr/>
              </p:nvSpPr>
              <p:spPr>
                <a:xfrm>
                  <a:off x="5803584" y="1227485"/>
                  <a:ext cx="1628741" cy="616869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(‘a’, ‘b’, ‘c’, ‘d’, ‘f’)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D885B29-E3E1-724F-9510-67AFC6FFB09A}"/>
                    </a:ext>
                  </a:extLst>
                </p:cNvPr>
                <p:cNvCxnSpPr/>
                <p:nvPr/>
              </p:nvCxnSpPr>
              <p:spPr>
                <a:xfrm>
                  <a:off x="4893176" y="147216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D1D6C5-E458-0743-85E8-498A669E6FD8}"/>
                  </a:ext>
                </a:extLst>
              </p:cNvPr>
              <p:cNvSpPr/>
              <p:nvPr/>
            </p:nvSpPr>
            <p:spPr>
              <a:xfrm>
                <a:off x="361149" y="808898"/>
                <a:ext cx="1579861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Concatenation: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3B8465-9E84-0E43-8277-8B036EFDEC0E}"/>
                  </a:ext>
                </a:extLst>
              </p:cNvPr>
              <p:cNvSpPr/>
              <p:nvPr/>
            </p:nvSpPr>
            <p:spPr>
              <a:xfrm>
                <a:off x="372035" y="2175717"/>
                <a:ext cx="1207504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Repetition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4C7437-10B6-AF41-963F-A459F5BC1F35}"/>
                  </a:ext>
                </a:extLst>
              </p:cNvPr>
              <p:cNvSpPr/>
              <p:nvPr/>
            </p:nvSpPr>
            <p:spPr>
              <a:xfrm>
                <a:off x="361149" y="3514836"/>
                <a:ext cx="918598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Slicing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B5F372-0D95-234C-B7A6-E9F55EEDE222}"/>
                  </a:ext>
                </a:extLst>
              </p:cNvPr>
              <p:cNvSpPr/>
              <p:nvPr/>
            </p:nvSpPr>
            <p:spPr>
              <a:xfrm>
                <a:off x="361149" y="4853955"/>
                <a:ext cx="1080877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Indexing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8229089-D17C-7648-8B5A-348DC357B74D}"/>
                  </a:ext>
                </a:extLst>
              </p:cNvPr>
              <p:cNvGrpSpPr/>
              <p:nvPr/>
            </p:nvGrpSpPr>
            <p:grpSpPr>
              <a:xfrm>
                <a:off x="982107" y="2771410"/>
                <a:ext cx="7029011" cy="583822"/>
                <a:chOff x="456416" y="1227485"/>
                <a:chExt cx="7029011" cy="58382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52FD6-698C-6047-9064-539C2949A3AE}"/>
                    </a:ext>
                  </a:extLst>
                </p:cNvPr>
                <p:cNvSpPr txBox="1"/>
                <p:nvPr/>
              </p:nvSpPr>
              <p:spPr>
                <a:xfrm>
                  <a:off x="456416" y="1227485"/>
                  <a:ext cx="1524000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tup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= (‘a’, ‘b’,’ c’)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5EF8CB-3699-B54F-A76E-72A2DD681960}"/>
                    </a:ext>
                  </a:extLst>
                </p:cNvPr>
                <p:cNvSpPr txBox="1"/>
                <p:nvPr/>
              </p:nvSpPr>
              <p:spPr>
                <a:xfrm>
                  <a:off x="2998352" y="1227485"/>
                  <a:ext cx="1664258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tup</a:t>
                  </a:r>
                  <a:r>
                    <a:rPr lang="en-US" sz="1400" dirty="0"/>
                    <a:t> * 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C36333A-2111-1B49-BFCA-0684E5380FC6}"/>
                    </a:ext>
                  </a:extLst>
                </p:cNvPr>
                <p:cNvSpPr txBox="1"/>
                <p:nvPr/>
              </p:nvSpPr>
              <p:spPr>
                <a:xfrm>
                  <a:off x="5830135" y="1227485"/>
                  <a:ext cx="1655292" cy="583821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(‘a’, ‘b’, ‘c’, ‘a’, ‘b’, ‘c’)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71028EC4-E40E-4E43-9361-1347FEC70D88}"/>
                    </a:ext>
                  </a:extLst>
                </p:cNvPr>
                <p:cNvCxnSpPr/>
                <p:nvPr/>
              </p:nvCxnSpPr>
              <p:spPr>
                <a:xfrm>
                  <a:off x="4919727" y="154141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7686DE3-BDBD-434C-8A37-605496451B1E}"/>
                  </a:ext>
                </a:extLst>
              </p:cNvPr>
              <p:cNvGrpSpPr/>
              <p:nvPr/>
            </p:nvGrpSpPr>
            <p:grpSpPr>
              <a:xfrm>
                <a:off x="982107" y="4090443"/>
                <a:ext cx="7002458" cy="636059"/>
                <a:chOff x="429865" y="1207399"/>
                <a:chExt cx="7002458" cy="63605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12815F-EE95-5040-8206-C9914520E340}"/>
                    </a:ext>
                  </a:extLst>
                </p:cNvPr>
                <p:cNvSpPr txBox="1"/>
                <p:nvPr/>
              </p:nvSpPr>
              <p:spPr>
                <a:xfrm>
                  <a:off x="429865" y="1207399"/>
                  <a:ext cx="1524000" cy="583821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tup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= (‘a’, ‘b’, ’c’)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E5F171-FCDA-AC4A-A21B-F310D0AEFFB5}"/>
                    </a:ext>
                  </a:extLst>
                </p:cNvPr>
                <p:cNvSpPr txBox="1"/>
                <p:nvPr/>
              </p:nvSpPr>
              <p:spPr>
                <a:xfrm>
                  <a:off x="2971801" y="1227485"/>
                  <a:ext cx="1637706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tup</a:t>
                  </a:r>
                  <a:r>
                    <a:rPr lang="en-US" sz="1400" dirty="0"/>
                    <a:t>[1:2]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B20238-C771-7842-9E4F-F19FF9F5BA15}"/>
                    </a:ext>
                  </a:extLst>
                </p:cNvPr>
                <p:cNvSpPr txBox="1"/>
                <p:nvPr/>
              </p:nvSpPr>
              <p:spPr>
                <a:xfrm>
                  <a:off x="5803581" y="1227483"/>
                  <a:ext cx="1628742" cy="615975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(‘b’)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54FB0E1-C9C6-8B41-B635-1D034C60C364}"/>
                    </a:ext>
                  </a:extLst>
                </p:cNvPr>
                <p:cNvCxnSpPr/>
                <p:nvPr/>
              </p:nvCxnSpPr>
              <p:spPr>
                <a:xfrm>
                  <a:off x="4893175" y="147216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DCD923-6EB0-F443-AF3C-D2FD320C9EE7}"/>
                  </a:ext>
                </a:extLst>
              </p:cNvPr>
              <p:cNvGrpSpPr/>
              <p:nvPr/>
            </p:nvGrpSpPr>
            <p:grpSpPr>
              <a:xfrm>
                <a:off x="982107" y="5449648"/>
                <a:ext cx="6954065" cy="583822"/>
                <a:chOff x="381472" y="1227485"/>
                <a:chExt cx="6954065" cy="58382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786877F-8E2A-9248-BC08-28B12F0CA016}"/>
                    </a:ext>
                  </a:extLst>
                </p:cNvPr>
                <p:cNvSpPr txBox="1"/>
                <p:nvPr/>
              </p:nvSpPr>
              <p:spPr>
                <a:xfrm>
                  <a:off x="381472" y="1227485"/>
                  <a:ext cx="1524000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tup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 = (‘a’, ‘b’,’ c’)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993E4F-6A0D-7A4B-87A4-548C4B881CDB}"/>
                    </a:ext>
                  </a:extLst>
                </p:cNvPr>
                <p:cNvSpPr txBox="1"/>
                <p:nvPr/>
              </p:nvSpPr>
              <p:spPr>
                <a:xfrm>
                  <a:off x="2923408" y="1227485"/>
                  <a:ext cx="1664258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tup</a:t>
                  </a:r>
                  <a:r>
                    <a:rPr lang="en-US" sz="1400" dirty="0"/>
                    <a:t>[0]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8A07214-2A10-804D-A17C-64526F7E3F7C}"/>
                    </a:ext>
                  </a:extLst>
                </p:cNvPr>
                <p:cNvSpPr txBox="1"/>
                <p:nvPr/>
              </p:nvSpPr>
              <p:spPr>
                <a:xfrm>
                  <a:off x="5755188" y="1227485"/>
                  <a:ext cx="1580349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‘a’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D3E987A-35E0-174B-8184-751BB1E52776}"/>
                    </a:ext>
                  </a:extLst>
                </p:cNvPr>
                <p:cNvCxnSpPr/>
                <p:nvPr/>
              </p:nvCxnSpPr>
              <p:spPr>
                <a:xfrm>
                  <a:off x="4844783" y="1473849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270373-8335-A342-A75F-FF8F849B1257}"/>
                  </a:ext>
                </a:extLst>
              </p:cNvPr>
              <p:cNvCxnSpPr/>
              <p:nvPr/>
            </p:nvCxnSpPr>
            <p:spPr>
              <a:xfrm>
                <a:off x="2723446" y="4314098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F0C23FB-B8D6-4243-B15F-54356C51ABA2}"/>
                  </a:ext>
                </a:extLst>
              </p:cNvPr>
              <p:cNvCxnSpPr/>
              <p:nvPr/>
            </p:nvCxnSpPr>
            <p:spPr>
              <a:xfrm>
                <a:off x="2723446" y="5685698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813CD7-BAB4-AA4D-9001-E0B064BC1E40}"/>
                </a:ext>
              </a:extLst>
            </p:cNvPr>
            <p:cNvCxnSpPr/>
            <p:nvPr/>
          </p:nvCxnSpPr>
          <p:spPr>
            <a:xfrm>
              <a:off x="3913312" y="3227855"/>
              <a:ext cx="737886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AFFA72-8E60-5640-AB12-56A9AC48A991}"/>
                </a:ext>
              </a:extLst>
            </p:cNvPr>
            <p:cNvCxnSpPr/>
            <p:nvPr/>
          </p:nvCxnSpPr>
          <p:spPr>
            <a:xfrm>
              <a:off x="3913312" y="1861036"/>
              <a:ext cx="737886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A1432D5-3FB4-7B49-9B71-C21338684D20}"/>
              </a:ext>
            </a:extLst>
          </p:cNvPr>
          <p:cNvSpPr txBox="1"/>
          <p:nvPr/>
        </p:nvSpPr>
        <p:spPr>
          <a:xfrm>
            <a:off x="304800" y="622589"/>
            <a:ext cx="11466756" cy="15115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tuple is a sequence of immutable Python objects like  floating number, string literals,, etc.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tuples can’t be changed unlike lists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Tuples are defined using curve braces   E.g. mytuple = (‘Python, 2.5, 6, ‘Training’)</a:t>
            </a:r>
          </a:p>
        </p:txBody>
      </p:sp>
    </p:spTree>
    <p:extLst>
      <p:ext uri="{BB962C8B-B14F-4D97-AF65-F5344CB8AC3E}">
        <p14:creationId xmlns:p14="http://schemas.microsoft.com/office/powerpoint/2010/main" val="428819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947806-AF97-214A-9A9C-18A40740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892F2-CA54-A84C-A07E-238393380E68}"/>
              </a:ext>
            </a:extLst>
          </p:cNvPr>
          <p:cNvGrpSpPr/>
          <p:nvPr/>
        </p:nvGrpSpPr>
        <p:grpSpPr>
          <a:xfrm>
            <a:off x="1143000" y="1981200"/>
            <a:ext cx="9974829" cy="4379286"/>
            <a:chOff x="1371600" y="990600"/>
            <a:chExt cx="8230979" cy="52245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DA4B1F-372F-E541-93E1-25CE4DE52894}"/>
                </a:ext>
              </a:extLst>
            </p:cNvPr>
            <p:cNvGrpSpPr/>
            <p:nvPr/>
          </p:nvGrpSpPr>
          <p:grpSpPr>
            <a:xfrm>
              <a:off x="1371600" y="990600"/>
              <a:ext cx="8230979" cy="5224572"/>
              <a:chOff x="361149" y="808898"/>
              <a:chExt cx="7649969" cy="52245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60F4040-39DD-B641-A9E1-FEC2B853E64D}"/>
                  </a:ext>
                </a:extLst>
              </p:cNvPr>
              <p:cNvGrpSpPr/>
              <p:nvPr/>
            </p:nvGrpSpPr>
            <p:grpSpPr>
              <a:xfrm>
                <a:off x="982107" y="1404591"/>
                <a:ext cx="7002460" cy="616869"/>
                <a:chOff x="429865" y="1227485"/>
                <a:chExt cx="7002460" cy="61686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0545788-52E3-B940-8CB6-F462026F0754}"/>
                    </a:ext>
                  </a:extLst>
                </p:cNvPr>
                <p:cNvSpPr txBox="1"/>
                <p:nvPr/>
              </p:nvSpPr>
              <p:spPr>
                <a:xfrm>
                  <a:off x="429865" y="1227485"/>
                  <a:ext cx="1524000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list = [‘1’, ‘a’, 2.5]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954493C-E381-B34B-8679-5196BD45BE7D}"/>
                    </a:ext>
                  </a:extLst>
                </p:cNvPr>
                <p:cNvSpPr txBox="1"/>
                <p:nvPr/>
              </p:nvSpPr>
              <p:spPr>
                <a:xfrm>
                  <a:off x="2971801" y="1227485"/>
                  <a:ext cx="1637707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list.append</a:t>
                  </a:r>
                  <a:r>
                    <a:rPr lang="en-US" sz="1400" dirty="0"/>
                    <a:t>([‘</a:t>
                  </a:r>
                  <a:r>
                    <a:rPr lang="en-US" sz="1400" dirty="0" err="1"/>
                    <a:t>c’,’d</a:t>
                  </a:r>
                  <a:r>
                    <a:rPr lang="en-US" sz="1400" dirty="0"/>
                    <a:t>’])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41E3E7-01AB-D84A-96ED-A4E28894E371}"/>
                    </a:ext>
                  </a:extLst>
                </p:cNvPr>
                <p:cNvSpPr txBox="1"/>
                <p:nvPr/>
              </p:nvSpPr>
              <p:spPr>
                <a:xfrm>
                  <a:off x="5803584" y="1227485"/>
                  <a:ext cx="1628741" cy="616869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6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[‘1’, ‘a’, 2.5, </a:t>
                  </a:r>
                  <a:r>
                    <a:rPr lang="en-US" sz="1600" dirty="0"/>
                    <a:t>[‘</a:t>
                  </a:r>
                  <a:r>
                    <a:rPr lang="en-US" sz="1600" dirty="0" err="1"/>
                    <a:t>c’,’d</a:t>
                  </a:r>
                  <a:r>
                    <a:rPr lang="en-US" sz="1600" dirty="0"/>
                    <a:t>’]</a:t>
                  </a:r>
                  <a:r>
                    <a:rPr lang="en-US" sz="16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]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D885B29-E3E1-724F-9510-67AFC6FFB09A}"/>
                    </a:ext>
                  </a:extLst>
                </p:cNvPr>
                <p:cNvCxnSpPr/>
                <p:nvPr/>
              </p:nvCxnSpPr>
              <p:spPr>
                <a:xfrm>
                  <a:off x="4893176" y="147216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D1D6C5-E458-0743-85E8-498A669E6FD8}"/>
                  </a:ext>
                </a:extLst>
              </p:cNvPr>
              <p:cNvSpPr/>
              <p:nvPr/>
            </p:nvSpPr>
            <p:spPr>
              <a:xfrm>
                <a:off x="361149" y="808898"/>
                <a:ext cx="1519030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append(value)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3B8465-9E84-0E43-8277-8B036EFDEC0E}"/>
                  </a:ext>
                </a:extLst>
              </p:cNvPr>
              <p:cNvSpPr/>
              <p:nvPr/>
            </p:nvSpPr>
            <p:spPr>
              <a:xfrm>
                <a:off x="372035" y="2175717"/>
                <a:ext cx="1266367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extend(list)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4C7437-10B6-AF41-963F-A459F5BC1F35}"/>
                  </a:ext>
                </a:extLst>
              </p:cNvPr>
              <p:cNvSpPr/>
              <p:nvPr/>
            </p:nvSpPr>
            <p:spPr>
              <a:xfrm>
                <a:off x="361149" y="3514836"/>
                <a:ext cx="1873291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Insert(index, value)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B5F372-0D95-234C-B7A6-E9F55EEDE222}"/>
                  </a:ext>
                </a:extLst>
              </p:cNvPr>
              <p:cNvSpPr/>
              <p:nvPr/>
            </p:nvSpPr>
            <p:spPr>
              <a:xfrm>
                <a:off x="361149" y="4853955"/>
                <a:ext cx="816116" cy="40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Wingdings" pitchFamily="2" charset="2"/>
                  <a:buChar char="Ø"/>
                </a:pPr>
                <a:r>
                  <a:rPr lang="en-US" b="1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Pop()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8229089-D17C-7648-8B5A-348DC357B74D}"/>
                  </a:ext>
                </a:extLst>
              </p:cNvPr>
              <p:cNvGrpSpPr/>
              <p:nvPr/>
            </p:nvGrpSpPr>
            <p:grpSpPr>
              <a:xfrm>
                <a:off x="982107" y="2771410"/>
                <a:ext cx="7029011" cy="583822"/>
                <a:chOff x="456416" y="1227485"/>
                <a:chExt cx="7029011" cy="58382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52FD6-698C-6047-9064-539C2949A3AE}"/>
                    </a:ext>
                  </a:extLst>
                </p:cNvPr>
                <p:cNvSpPr txBox="1"/>
                <p:nvPr/>
              </p:nvSpPr>
              <p:spPr>
                <a:xfrm>
                  <a:off x="456416" y="1227485"/>
                  <a:ext cx="1524000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list = [‘1’, ‘a’, 2.5]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75EF8CB-3699-B54F-A76E-72A2DD681960}"/>
                    </a:ext>
                  </a:extLst>
                </p:cNvPr>
                <p:cNvSpPr txBox="1"/>
                <p:nvPr/>
              </p:nvSpPr>
              <p:spPr>
                <a:xfrm>
                  <a:off x="2998352" y="1227485"/>
                  <a:ext cx="1664258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list.extend</a:t>
                  </a:r>
                  <a:r>
                    <a:rPr lang="en-US" sz="1400" dirty="0"/>
                    <a:t>([‘</a:t>
                  </a:r>
                  <a:r>
                    <a:rPr lang="en-US" sz="1400" dirty="0" err="1"/>
                    <a:t>c’,’d</a:t>
                  </a:r>
                  <a:r>
                    <a:rPr lang="en-US" sz="1400" dirty="0"/>
                    <a:t>’])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C36333A-2111-1B49-BFCA-0684E5380FC6}"/>
                    </a:ext>
                  </a:extLst>
                </p:cNvPr>
                <p:cNvSpPr txBox="1"/>
                <p:nvPr/>
              </p:nvSpPr>
              <p:spPr>
                <a:xfrm>
                  <a:off x="5830135" y="1227485"/>
                  <a:ext cx="1655292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[‘1’, ‘a’, 2.5, ‘c’, ’d’]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71028EC4-E40E-4E43-9361-1347FEC70D88}"/>
                    </a:ext>
                  </a:extLst>
                </p:cNvPr>
                <p:cNvCxnSpPr/>
                <p:nvPr/>
              </p:nvCxnSpPr>
              <p:spPr>
                <a:xfrm>
                  <a:off x="4919727" y="154141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7686DE3-BDBD-434C-8A37-605496451B1E}"/>
                  </a:ext>
                </a:extLst>
              </p:cNvPr>
              <p:cNvGrpSpPr/>
              <p:nvPr/>
            </p:nvGrpSpPr>
            <p:grpSpPr>
              <a:xfrm>
                <a:off x="982107" y="4090443"/>
                <a:ext cx="7002458" cy="603908"/>
                <a:chOff x="429865" y="1207399"/>
                <a:chExt cx="7002458" cy="60390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12815F-EE95-5040-8206-C9914520E340}"/>
                    </a:ext>
                  </a:extLst>
                </p:cNvPr>
                <p:cNvSpPr txBox="1"/>
                <p:nvPr/>
              </p:nvSpPr>
              <p:spPr>
                <a:xfrm>
                  <a:off x="429865" y="1207399"/>
                  <a:ext cx="1524000" cy="583821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list = [‘1’, ‘a’, 2.5]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E5F171-FCDA-AC4A-A21B-F310D0AEFFB5}"/>
                    </a:ext>
                  </a:extLst>
                </p:cNvPr>
                <p:cNvSpPr txBox="1"/>
                <p:nvPr/>
              </p:nvSpPr>
              <p:spPr>
                <a:xfrm>
                  <a:off x="2971801" y="1227485"/>
                  <a:ext cx="1637706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list.insert</a:t>
                  </a:r>
                  <a:r>
                    <a:rPr lang="en-US" sz="1400" dirty="0"/>
                    <a:t>(2, ‘b’)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B20238-C771-7842-9E4F-F19FF9F5BA15}"/>
                    </a:ext>
                  </a:extLst>
                </p:cNvPr>
                <p:cNvSpPr txBox="1"/>
                <p:nvPr/>
              </p:nvSpPr>
              <p:spPr>
                <a:xfrm>
                  <a:off x="5803581" y="1227483"/>
                  <a:ext cx="1628742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[‘1’, ‘a’, ‘b’, 2.5]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54FB0E1-C9C6-8B41-B635-1D034C60C364}"/>
                    </a:ext>
                  </a:extLst>
                </p:cNvPr>
                <p:cNvCxnSpPr/>
                <p:nvPr/>
              </p:nvCxnSpPr>
              <p:spPr>
                <a:xfrm>
                  <a:off x="4893175" y="1472167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5DCD923-6EB0-F443-AF3C-D2FD320C9EE7}"/>
                  </a:ext>
                </a:extLst>
              </p:cNvPr>
              <p:cNvGrpSpPr/>
              <p:nvPr/>
            </p:nvGrpSpPr>
            <p:grpSpPr>
              <a:xfrm>
                <a:off x="982107" y="5449648"/>
                <a:ext cx="6954065" cy="583822"/>
                <a:chOff x="381472" y="1227485"/>
                <a:chExt cx="6954065" cy="58382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786877F-8E2A-9248-BC08-28B12F0CA016}"/>
                    </a:ext>
                  </a:extLst>
                </p:cNvPr>
                <p:cNvSpPr txBox="1"/>
                <p:nvPr/>
              </p:nvSpPr>
              <p:spPr>
                <a:xfrm>
                  <a:off x="381472" y="1227485"/>
                  <a:ext cx="1524000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list = [‘</a:t>
                  </a: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a’,’b’,’c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’]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993E4F-6A0D-7A4B-87A4-548C4B881CDB}"/>
                    </a:ext>
                  </a:extLst>
                </p:cNvPr>
                <p:cNvSpPr txBox="1"/>
                <p:nvPr/>
              </p:nvSpPr>
              <p:spPr>
                <a:xfrm>
                  <a:off x="2923408" y="1227485"/>
                  <a:ext cx="1664258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90000"/>
                    </a:lnSpc>
                    <a:spcAft>
                      <a:spcPts val="600"/>
                    </a:spcAft>
                    <a:defRPr sz="240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defRPr>
                  </a:lvl1pPr>
                </a:lstStyle>
                <a:p>
                  <a:r>
                    <a:rPr lang="en-US" sz="1400" dirty="0" err="1"/>
                    <a:t>List.pop</a:t>
                  </a:r>
                  <a:r>
                    <a:rPr lang="en-US" sz="1400" dirty="0"/>
                    <a:t>()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8A07214-2A10-804D-A17C-64526F7E3F7C}"/>
                    </a:ext>
                  </a:extLst>
                </p:cNvPr>
                <p:cNvSpPr txBox="1"/>
                <p:nvPr/>
              </p:nvSpPr>
              <p:spPr>
                <a:xfrm>
                  <a:off x="5755188" y="1227485"/>
                  <a:ext cx="1580349" cy="583822"/>
                </a:xfrm>
                <a:prstGeom prst="rect">
                  <a:avLst/>
                </a:prstGeom>
                <a:noFill/>
                <a:ln>
                  <a:solidFill>
                    <a:srgbClr val="0181B2"/>
                  </a:solidFill>
                </a:ln>
              </p:spPr>
              <p:txBody>
                <a:bodyPr wrap="square" lIns="182880" tIns="146304" rIns="182880" bIns="146304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[‘</a:t>
                  </a:r>
                  <a:r>
                    <a:rPr lang="en-US" sz="1400" dirty="0" err="1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a’,’b</a:t>
                  </a:r>
                  <a:r>
                    <a:rPr lang="en-US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’]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D3E987A-35E0-174B-8184-751BB1E52776}"/>
                    </a:ext>
                  </a:extLst>
                </p:cNvPr>
                <p:cNvCxnSpPr/>
                <p:nvPr/>
              </p:nvCxnSpPr>
              <p:spPr>
                <a:xfrm>
                  <a:off x="4844783" y="1473849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270373-8335-A342-A75F-FF8F849B1257}"/>
                  </a:ext>
                </a:extLst>
              </p:cNvPr>
              <p:cNvCxnSpPr/>
              <p:nvPr/>
            </p:nvCxnSpPr>
            <p:spPr>
              <a:xfrm>
                <a:off x="2723446" y="4314098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F0C23FB-B8D6-4243-B15F-54356C51ABA2}"/>
                  </a:ext>
                </a:extLst>
              </p:cNvPr>
              <p:cNvCxnSpPr/>
              <p:nvPr/>
            </p:nvCxnSpPr>
            <p:spPr>
              <a:xfrm>
                <a:off x="2723446" y="5685698"/>
                <a:ext cx="685800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D813CD7-BAB4-AA4D-9001-E0B064BC1E40}"/>
                </a:ext>
              </a:extLst>
            </p:cNvPr>
            <p:cNvCxnSpPr/>
            <p:nvPr/>
          </p:nvCxnSpPr>
          <p:spPr>
            <a:xfrm>
              <a:off x="3913312" y="3227855"/>
              <a:ext cx="737886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AFFA72-8E60-5640-AB12-56A9AC48A991}"/>
                </a:ext>
              </a:extLst>
            </p:cNvPr>
            <p:cNvCxnSpPr/>
            <p:nvPr/>
          </p:nvCxnSpPr>
          <p:spPr>
            <a:xfrm>
              <a:off x="3913312" y="1861036"/>
              <a:ext cx="737886" cy="0"/>
            </a:xfrm>
            <a:prstGeom prst="straightConnector1">
              <a:avLst/>
            </a:prstGeom>
            <a:ln w="41275">
              <a:solidFill>
                <a:srgbClr val="0181B2">
                  <a:alpha val="99000"/>
                </a:srgbClr>
              </a:solidFill>
              <a:beve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A1432D5-3FB4-7B49-9B71-C21338684D20}"/>
              </a:ext>
            </a:extLst>
          </p:cNvPr>
          <p:cNvSpPr txBox="1"/>
          <p:nvPr/>
        </p:nvSpPr>
        <p:spPr>
          <a:xfrm>
            <a:off x="310029" y="556256"/>
            <a:ext cx="11466756" cy="1511504"/>
          </a:xfrm>
          <a:prstGeom prst="rect">
            <a:avLst/>
          </a:prstGeom>
          <a:noFill/>
        </p:spPr>
        <p:txBody>
          <a:bodyPr wrap="square" lIns="182880" tIns="144000" rIns="182880" bIns="146304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list is a sequence of mutable Python objects like  floating number, string literals,, etc.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lists can be modified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Lists are defined using square braces E.g.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myList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[‘Python’, 2.5, 6, ‘Training’]</a:t>
            </a:r>
          </a:p>
        </p:txBody>
      </p:sp>
    </p:spTree>
    <p:extLst>
      <p:ext uri="{BB962C8B-B14F-4D97-AF65-F5344CB8AC3E}">
        <p14:creationId xmlns:p14="http://schemas.microsoft.com/office/powerpoint/2010/main" val="20727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947806-AF97-214A-9A9C-18A40740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Dictionaries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1432D5-3FB4-7B49-9B71-C21338684D20}"/>
              </a:ext>
            </a:extLst>
          </p:cNvPr>
          <p:cNvSpPr txBox="1"/>
          <p:nvPr/>
        </p:nvSpPr>
        <p:spPr>
          <a:xfrm>
            <a:off x="359678" y="546149"/>
            <a:ext cx="11466756" cy="1509178"/>
          </a:xfrm>
          <a:prstGeom prst="rect">
            <a:avLst/>
          </a:prstGeom>
          <a:noFill/>
        </p:spPr>
        <p:txBody>
          <a:bodyPr wrap="square" lIns="182880" tIns="108000" rIns="180000" bIns="146304" rtlCol="0" anchor="t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Dictionaries are perhaps the most flexible building data type in Python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Dictionaries, items are stored and fetched by key, instead of by positional offset.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E.g.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myDict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{1: ’Microsoft’, 2: ’Amazon’, 3: ’Google’}       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1-&gt; Key &amp; ‘Microsoft’ -&gt; Value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FAD0BC-AED7-0841-AB16-0747D6000667}"/>
              </a:ext>
            </a:extLst>
          </p:cNvPr>
          <p:cNvGrpSpPr/>
          <p:nvPr/>
        </p:nvGrpSpPr>
        <p:grpSpPr>
          <a:xfrm>
            <a:off x="2162735" y="2059338"/>
            <a:ext cx="5562600" cy="4379286"/>
            <a:chOff x="361149" y="808898"/>
            <a:chExt cx="2805114" cy="522457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F69465-0ECD-AE4D-8C8E-8C912533CF8D}"/>
                </a:ext>
              </a:extLst>
            </p:cNvPr>
            <p:cNvSpPr txBox="1"/>
            <p:nvPr/>
          </p:nvSpPr>
          <p:spPr>
            <a:xfrm>
              <a:off x="982107" y="1404592"/>
              <a:ext cx="2184156" cy="583822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myDict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={ }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2FDCF6-0328-2A49-BB34-1AAD73DCCF43}"/>
                </a:ext>
              </a:extLst>
            </p:cNvPr>
            <p:cNvSpPr/>
            <p:nvPr/>
          </p:nvSpPr>
          <p:spPr>
            <a:xfrm>
              <a:off x="361149" y="808898"/>
              <a:ext cx="1750598" cy="40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Empty Dictionary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EABA31-4803-C844-A8FE-A53D8760C5DA}"/>
                </a:ext>
              </a:extLst>
            </p:cNvPr>
            <p:cNvSpPr/>
            <p:nvPr/>
          </p:nvSpPr>
          <p:spPr>
            <a:xfrm>
              <a:off x="372035" y="2175717"/>
              <a:ext cx="2579205" cy="40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with integer keys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1DCDA1-4044-2C41-A713-3CB7EC01D0B1}"/>
                </a:ext>
              </a:extLst>
            </p:cNvPr>
            <p:cNvSpPr/>
            <p:nvPr/>
          </p:nvSpPr>
          <p:spPr>
            <a:xfrm>
              <a:off x="361149" y="3514836"/>
              <a:ext cx="2552158" cy="40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Dictionary with mixed keys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34413E-834B-5A49-8E52-E960D4993263}"/>
                </a:ext>
              </a:extLst>
            </p:cNvPr>
            <p:cNvSpPr/>
            <p:nvPr/>
          </p:nvSpPr>
          <p:spPr>
            <a:xfrm>
              <a:off x="361149" y="4853955"/>
              <a:ext cx="2418884" cy="4075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From sequence having each item as a pair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CB5B8B-8F4F-814D-8DFA-2C43E63EC05F}"/>
                </a:ext>
              </a:extLst>
            </p:cNvPr>
            <p:cNvSpPr txBox="1"/>
            <p:nvPr/>
          </p:nvSpPr>
          <p:spPr>
            <a:xfrm>
              <a:off x="982107" y="2771410"/>
              <a:ext cx="2184156" cy="583822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myDict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= {1: ’apple’, 2: ‘ball’}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55BBA3-5A23-054D-A6C1-D748A9352D7B}"/>
                </a:ext>
              </a:extLst>
            </p:cNvPr>
            <p:cNvSpPr txBox="1"/>
            <p:nvPr/>
          </p:nvSpPr>
          <p:spPr>
            <a:xfrm>
              <a:off x="982107" y="4090443"/>
              <a:ext cx="2184156" cy="583822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myDict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= {‘name’: ‘</a:t>
              </a: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sreekanth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’, 2: [2, 3 , 4]}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D00EB6-0E0C-7841-96BA-089680EAEAB9}"/>
                </a:ext>
              </a:extLst>
            </p:cNvPr>
            <p:cNvSpPr txBox="1"/>
            <p:nvPr/>
          </p:nvSpPr>
          <p:spPr>
            <a:xfrm>
              <a:off x="982107" y="5449648"/>
              <a:ext cx="2184156" cy="583822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myDict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= </a:t>
              </a: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([(1, ‘apple’), (2,’ball’)])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31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AF9C-55AC-864B-9065-8164D4AD8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Dictionary Methods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CAE2AD-1222-DA41-8AF7-D9EF99672290}"/>
              </a:ext>
            </a:extLst>
          </p:cNvPr>
          <p:cNvGrpSpPr/>
          <p:nvPr/>
        </p:nvGrpSpPr>
        <p:grpSpPr>
          <a:xfrm>
            <a:off x="533400" y="838200"/>
            <a:ext cx="9974829" cy="4379286"/>
            <a:chOff x="762000" y="1066800"/>
            <a:chExt cx="9974829" cy="43792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204F5D-F911-CD4B-83AE-694E62412807}"/>
                </a:ext>
              </a:extLst>
            </p:cNvPr>
            <p:cNvGrpSpPr/>
            <p:nvPr/>
          </p:nvGrpSpPr>
          <p:grpSpPr>
            <a:xfrm>
              <a:off x="762000" y="1066800"/>
              <a:ext cx="9974829" cy="4379286"/>
              <a:chOff x="1371600" y="990600"/>
              <a:chExt cx="8230979" cy="522457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DE41B8-D324-5747-B5C7-B683C02D34EF}"/>
                  </a:ext>
                </a:extLst>
              </p:cNvPr>
              <p:cNvGrpSpPr/>
              <p:nvPr/>
            </p:nvGrpSpPr>
            <p:grpSpPr>
              <a:xfrm>
                <a:off x="1371600" y="990600"/>
                <a:ext cx="8230979" cy="5224572"/>
                <a:chOff x="361149" y="808898"/>
                <a:chExt cx="7649969" cy="522457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E5763283-F277-BA43-A126-D3F21B0EC58A}"/>
                    </a:ext>
                  </a:extLst>
                </p:cNvPr>
                <p:cNvGrpSpPr/>
                <p:nvPr/>
              </p:nvGrpSpPr>
              <p:grpSpPr>
                <a:xfrm>
                  <a:off x="711788" y="1404591"/>
                  <a:ext cx="7272779" cy="616869"/>
                  <a:chOff x="159546" y="1227485"/>
                  <a:chExt cx="7272779" cy="616869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FB7A5D9-3122-684C-88E5-097A571DB84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546" y="1227485"/>
                    <a:ext cx="1794319" cy="550775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200" dirty="0" err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myDict</a:t>
                    </a:r>
                    <a:r>
                      <a:rPr lang="en-US" sz="12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 = {1: ’apple’, 2: ‘ball’}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5CFD124-C112-704B-AFB3-C3DDE7C82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1" y="1227485"/>
                    <a:ext cx="1637707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 err="1"/>
                      <a:t>myDict</a:t>
                    </a:r>
                    <a:r>
                      <a:rPr lang="en-US" sz="1400" dirty="0"/>
                      <a:t>[1]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F5C562B-7DDD-694D-A903-81B39366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5803584" y="1227485"/>
                    <a:ext cx="1628741" cy="616869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6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‘apple’</a:t>
                    </a:r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4155A8E4-9C43-124E-B007-42CD94044E78}"/>
                      </a:ext>
                    </a:extLst>
                  </p:cNvPr>
                  <p:cNvCxnSpPr/>
                  <p:nvPr/>
                </p:nvCxnSpPr>
                <p:spPr>
                  <a:xfrm>
                    <a:off x="4893176" y="1472167"/>
                    <a:ext cx="685800" cy="0"/>
                  </a:xfrm>
                  <a:prstGeom prst="straightConnector1">
                    <a:avLst/>
                  </a:prstGeom>
                  <a:ln w="41275">
                    <a:solidFill>
                      <a:srgbClr val="0181B2">
                        <a:alpha val="99000"/>
                      </a:srgbClr>
                    </a:solidFill>
                    <a:bevel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45DB50-1B78-E040-AF66-5248E5583934}"/>
                    </a:ext>
                  </a:extLst>
                </p:cNvPr>
                <p:cNvSpPr/>
                <p:nvPr/>
              </p:nvSpPr>
              <p:spPr>
                <a:xfrm>
                  <a:off x="361149" y="808898"/>
                  <a:ext cx="2027210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Accessing Dictionary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5FE8BB9-3967-BC49-BCBA-2976FE708A19}"/>
                    </a:ext>
                  </a:extLst>
                </p:cNvPr>
                <p:cNvSpPr/>
                <p:nvPr/>
              </p:nvSpPr>
              <p:spPr>
                <a:xfrm>
                  <a:off x="372035" y="2175717"/>
                  <a:ext cx="751401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 err="1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len</a:t>
                  </a: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()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4D55CCA-59DB-1444-947B-F0FE1615BE2B}"/>
                    </a:ext>
                  </a:extLst>
                </p:cNvPr>
                <p:cNvSpPr/>
                <p:nvPr/>
              </p:nvSpPr>
              <p:spPr>
                <a:xfrm>
                  <a:off x="361149" y="3514836"/>
                  <a:ext cx="778595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key()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D5F30D-6C50-6F41-9E9C-553FF8926F5A}"/>
                    </a:ext>
                  </a:extLst>
                </p:cNvPr>
                <p:cNvSpPr/>
                <p:nvPr/>
              </p:nvSpPr>
              <p:spPr>
                <a:xfrm>
                  <a:off x="361149" y="4853955"/>
                  <a:ext cx="997770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values()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1ADCA10-6346-1C46-B2F8-F7CAD4A9D7A9}"/>
                    </a:ext>
                  </a:extLst>
                </p:cNvPr>
                <p:cNvGrpSpPr/>
                <p:nvPr/>
              </p:nvGrpSpPr>
              <p:grpSpPr>
                <a:xfrm>
                  <a:off x="3524043" y="2771410"/>
                  <a:ext cx="4487075" cy="583822"/>
                  <a:chOff x="2998352" y="1227485"/>
                  <a:chExt cx="4487075" cy="583822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9BAE477-43E9-6841-8754-B7DEFDD3F5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98352" y="1227485"/>
                    <a:ext cx="1664258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 err="1"/>
                      <a:t>len</a:t>
                    </a:r>
                    <a:r>
                      <a:rPr lang="en-US" sz="1400" dirty="0"/>
                      <a:t>(</a:t>
                    </a:r>
                    <a:r>
                      <a:rPr lang="en-US" sz="1400" dirty="0" err="1"/>
                      <a:t>myDict</a:t>
                    </a:r>
                    <a:r>
                      <a:rPr lang="en-US" sz="1400" dirty="0"/>
                      <a:t>)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E240F33-59F9-DF4C-AAD1-1C175E337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135" y="1227485"/>
                    <a:ext cx="1655292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4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2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74F0C689-9C2D-3F40-B320-54D8ABC2EBC3}"/>
                      </a:ext>
                    </a:extLst>
                  </p:cNvPr>
                  <p:cNvCxnSpPr/>
                  <p:nvPr/>
                </p:nvCxnSpPr>
                <p:spPr>
                  <a:xfrm>
                    <a:off x="4919727" y="1541417"/>
                    <a:ext cx="685800" cy="0"/>
                  </a:xfrm>
                  <a:prstGeom prst="straightConnector1">
                    <a:avLst/>
                  </a:prstGeom>
                  <a:ln w="41275">
                    <a:solidFill>
                      <a:srgbClr val="0181B2">
                        <a:alpha val="99000"/>
                      </a:srgbClr>
                    </a:solidFill>
                    <a:bevel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5EA3E8E-72CA-034E-8048-0359D7B5090F}"/>
                    </a:ext>
                  </a:extLst>
                </p:cNvPr>
                <p:cNvGrpSpPr/>
                <p:nvPr/>
              </p:nvGrpSpPr>
              <p:grpSpPr>
                <a:xfrm>
                  <a:off x="3524043" y="4110527"/>
                  <a:ext cx="4460522" cy="583824"/>
                  <a:chOff x="2971801" y="1227483"/>
                  <a:chExt cx="4460522" cy="583824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94B42FF-8498-9344-BFBF-FDB22767797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1" y="1227485"/>
                    <a:ext cx="1637706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 err="1"/>
                      <a:t>myDict.key</a:t>
                    </a:r>
                    <a:r>
                      <a:rPr lang="en-US" sz="1400" dirty="0"/>
                      <a:t>()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1E4C41C-55E3-444D-A6E8-5372E9DE9956}"/>
                      </a:ext>
                    </a:extLst>
                  </p:cNvPr>
                  <p:cNvSpPr txBox="1"/>
                  <p:nvPr/>
                </p:nvSpPr>
                <p:spPr>
                  <a:xfrm>
                    <a:off x="5803581" y="1227483"/>
                    <a:ext cx="1628742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4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[1, 2]</a:t>
                    </a:r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D66D1356-BFAC-8142-9A5D-ABB3AF6A4346}"/>
                      </a:ext>
                    </a:extLst>
                  </p:cNvPr>
                  <p:cNvCxnSpPr/>
                  <p:nvPr/>
                </p:nvCxnSpPr>
                <p:spPr>
                  <a:xfrm>
                    <a:off x="4893175" y="1472167"/>
                    <a:ext cx="685800" cy="0"/>
                  </a:xfrm>
                  <a:prstGeom prst="straightConnector1">
                    <a:avLst/>
                  </a:prstGeom>
                  <a:ln w="41275">
                    <a:solidFill>
                      <a:srgbClr val="0181B2">
                        <a:alpha val="99000"/>
                      </a:srgbClr>
                    </a:solidFill>
                    <a:bevel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20412E1-4773-8D4D-87D1-F3FE0B49AE6C}"/>
                    </a:ext>
                  </a:extLst>
                </p:cNvPr>
                <p:cNvGrpSpPr/>
                <p:nvPr/>
              </p:nvGrpSpPr>
              <p:grpSpPr>
                <a:xfrm>
                  <a:off x="3524043" y="5449648"/>
                  <a:ext cx="4412129" cy="583822"/>
                  <a:chOff x="2923408" y="1227485"/>
                  <a:chExt cx="4412129" cy="583822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8A72C86-9DB7-6A4B-957D-B1DADB6FAED2}"/>
                      </a:ext>
                    </a:extLst>
                  </p:cNvPr>
                  <p:cNvSpPr txBox="1"/>
                  <p:nvPr/>
                </p:nvSpPr>
                <p:spPr>
                  <a:xfrm>
                    <a:off x="2923408" y="1227485"/>
                    <a:ext cx="1664258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 err="1"/>
                      <a:t>myDict.values</a:t>
                    </a:r>
                    <a:r>
                      <a:rPr lang="en-US" sz="1400" dirty="0"/>
                      <a:t>()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1981AC4-BC9F-4041-98EC-83990C01BBA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5188" y="1227485"/>
                    <a:ext cx="1580349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4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[‘apple’, ’ball’]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EC72717D-7075-9243-B97E-C312F2AF12C1}"/>
                      </a:ext>
                    </a:extLst>
                  </p:cNvPr>
                  <p:cNvCxnSpPr/>
                  <p:nvPr/>
                </p:nvCxnSpPr>
                <p:spPr>
                  <a:xfrm>
                    <a:off x="4844783" y="1473849"/>
                    <a:ext cx="685800" cy="0"/>
                  </a:xfrm>
                  <a:prstGeom prst="straightConnector1">
                    <a:avLst/>
                  </a:prstGeom>
                  <a:ln w="41275">
                    <a:solidFill>
                      <a:srgbClr val="0181B2">
                        <a:alpha val="99000"/>
                      </a:srgbClr>
                    </a:solidFill>
                    <a:bevel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DAB623F7-6ADA-9745-947B-255E6080C5EC}"/>
                    </a:ext>
                  </a:extLst>
                </p:cNvPr>
                <p:cNvCxnSpPr/>
                <p:nvPr/>
              </p:nvCxnSpPr>
              <p:spPr>
                <a:xfrm>
                  <a:off x="2723446" y="4314098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851238F1-E588-ED40-81DD-300C1F6AE476}"/>
                    </a:ext>
                  </a:extLst>
                </p:cNvPr>
                <p:cNvCxnSpPr/>
                <p:nvPr/>
              </p:nvCxnSpPr>
              <p:spPr>
                <a:xfrm>
                  <a:off x="2723446" y="5685698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EB2D648-0711-334C-A31C-D435D3C1C79D}"/>
                  </a:ext>
                </a:extLst>
              </p:cNvPr>
              <p:cNvCxnSpPr/>
              <p:nvPr/>
            </p:nvCxnSpPr>
            <p:spPr>
              <a:xfrm>
                <a:off x="3913312" y="3227855"/>
                <a:ext cx="737886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B760671-C8CC-E446-BC33-0E32D6C6DB63}"/>
                  </a:ext>
                </a:extLst>
              </p:cNvPr>
              <p:cNvCxnSpPr/>
              <p:nvPr/>
            </p:nvCxnSpPr>
            <p:spPr>
              <a:xfrm>
                <a:off x="3913312" y="1861036"/>
                <a:ext cx="737886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5E2CAD-38E9-244C-8AAA-6A07B2C1A031}"/>
                </a:ext>
              </a:extLst>
            </p:cNvPr>
            <p:cNvSpPr txBox="1"/>
            <p:nvPr/>
          </p:nvSpPr>
          <p:spPr>
            <a:xfrm>
              <a:off x="1230247" y="2650587"/>
              <a:ext cx="2339621" cy="4616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myDict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= {1: ’apple’, 2: ‘ball’}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8C3076-2614-0A4F-9F8E-5F71711BAD98}"/>
                </a:ext>
              </a:extLst>
            </p:cNvPr>
            <p:cNvSpPr txBox="1"/>
            <p:nvPr/>
          </p:nvSpPr>
          <p:spPr>
            <a:xfrm>
              <a:off x="1209724" y="3861958"/>
              <a:ext cx="2339621" cy="4616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myDict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= {1: ’apple’, 2: ‘ball’}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BE7463-6769-CF46-AA87-0496733EEA11}"/>
                </a:ext>
              </a:extLst>
            </p:cNvPr>
            <p:cNvSpPr txBox="1"/>
            <p:nvPr/>
          </p:nvSpPr>
          <p:spPr>
            <a:xfrm>
              <a:off x="1209724" y="4970571"/>
              <a:ext cx="2339621" cy="4616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myDict</a:t>
              </a: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= {1: ’apple’, 2: ‘ball’}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55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947806-AF97-214A-9A9C-18A40740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1432D5-3FB4-7B49-9B71-C21338684D20}"/>
              </a:ext>
            </a:extLst>
          </p:cNvPr>
          <p:cNvSpPr txBox="1"/>
          <p:nvPr/>
        </p:nvSpPr>
        <p:spPr>
          <a:xfrm>
            <a:off x="336873" y="521938"/>
            <a:ext cx="11466756" cy="15115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set is an unordered collection of items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Every element is unique(no duplicates) and must be immutable( which cannot be changed)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E.g. </a:t>
            </a: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mySet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{1, 2, 3}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727673-9CDC-2643-A972-8B61D1F8FB45}"/>
              </a:ext>
            </a:extLst>
          </p:cNvPr>
          <p:cNvGrpSpPr/>
          <p:nvPr/>
        </p:nvGrpSpPr>
        <p:grpSpPr>
          <a:xfrm>
            <a:off x="1828800" y="1981200"/>
            <a:ext cx="9974829" cy="4379286"/>
            <a:chOff x="762000" y="1066800"/>
            <a:chExt cx="9974829" cy="437928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6F94341-8D9C-1348-9DF0-4C690A60ABFC}"/>
                </a:ext>
              </a:extLst>
            </p:cNvPr>
            <p:cNvGrpSpPr/>
            <p:nvPr/>
          </p:nvGrpSpPr>
          <p:grpSpPr>
            <a:xfrm>
              <a:off x="762000" y="1066800"/>
              <a:ext cx="9974829" cy="4379286"/>
              <a:chOff x="1371600" y="990600"/>
              <a:chExt cx="8230979" cy="522457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4FED701-E64C-2E4F-8C8A-11F584D62996}"/>
                  </a:ext>
                </a:extLst>
              </p:cNvPr>
              <p:cNvGrpSpPr/>
              <p:nvPr/>
            </p:nvGrpSpPr>
            <p:grpSpPr>
              <a:xfrm>
                <a:off x="1371600" y="990600"/>
                <a:ext cx="8230979" cy="5224572"/>
                <a:chOff x="361149" y="808898"/>
                <a:chExt cx="7649969" cy="5224572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7D38F36-A772-1E45-B82F-CBC8CEA29B02}"/>
                    </a:ext>
                  </a:extLst>
                </p:cNvPr>
                <p:cNvGrpSpPr/>
                <p:nvPr/>
              </p:nvGrpSpPr>
              <p:grpSpPr>
                <a:xfrm>
                  <a:off x="711788" y="1404591"/>
                  <a:ext cx="4449962" cy="583822"/>
                  <a:chOff x="159546" y="1227485"/>
                  <a:chExt cx="4449962" cy="583822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A15E0207-D8AB-944D-88BE-465C80BA34A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546" y="1227485"/>
                    <a:ext cx="1794319" cy="550775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200" dirty="0" err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mySet</a:t>
                    </a:r>
                    <a:r>
                      <a:rPr lang="en-US" sz="12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 = {1, 2, 3, 3}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8A66B0AB-D804-8640-837D-6EC31AD1E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1" y="1227485"/>
                    <a:ext cx="1637707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/>
                      <a:t>{1, 2, 3}</a:t>
                    </a:r>
                  </a:p>
                </p:txBody>
              </p:sp>
            </p:grp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1184061-6ECD-B94E-AC31-5362290A697F}"/>
                    </a:ext>
                  </a:extLst>
                </p:cNvPr>
                <p:cNvSpPr/>
                <p:nvPr/>
              </p:nvSpPr>
              <p:spPr>
                <a:xfrm>
                  <a:off x="361149" y="808898"/>
                  <a:ext cx="1362554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Creating Set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78B469B-B006-9842-BC07-DF54F5096094}"/>
                    </a:ext>
                  </a:extLst>
                </p:cNvPr>
                <p:cNvSpPr/>
                <p:nvPr/>
              </p:nvSpPr>
              <p:spPr>
                <a:xfrm>
                  <a:off x="372035" y="2175717"/>
                  <a:ext cx="876799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Union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E2340D-CC7D-144C-AD11-A390E06ABE46}"/>
                    </a:ext>
                  </a:extLst>
                </p:cNvPr>
                <p:cNvSpPr/>
                <p:nvPr/>
              </p:nvSpPr>
              <p:spPr>
                <a:xfrm>
                  <a:off x="361149" y="3514836"/>
                  <a:ext cx="1321690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intersection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8EAF56A-AB8A-BA4B-A530-DBE38F969393}"/>
                    </a:ext>
                  </a:extLst>
                </p:cNvPr>
                <p:cNvSpPr/>
                <p:nvPr/>
              </p:nvSpPr>
              <p:spPr>
                <a:xfrm>
                  <a:off x="361149" y="4853955"/>
                  <a:ext cx="1184293" cy="407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Wingdings" pitchFamily="2" charset="2"/>
                    <a:buChar char="Ø"/>
                  </a:pPr>
                  <a:r>
                    <a:rPr lang="en-US" b="1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rPr>
                    <a:t>difference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7281C796-E0B5-FF49-A24D-6D1FC59512CF}"/>
                    </a:ext>
                  </a:extLst>
                </p:cNvPr>
                <p:cNvGrpSpPr/>
                <p:nvPr/>
              </p:nvGrpSpPr>
              <p:grpSpPr>
                <a:xfrm>
                  <a:off x="3524043" y="2771410"/>
                  <a:ext cx="4487075" cy="583822"/>
                  <a:chOff x="2998352" y="1227485"/>
                  <a:chExt cx="4487075" cy="583822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863A632-FFAE-6844-8F29-34FED2562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998352" y="1227485"/>
                    <a:ext cx="1664258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/>
                      <a:t>s1 | s2</a:t>
                    </a: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3CD0BEB-EAA7-F44D-BA3D-0DAAD036663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135" y="1227485"/>
                    <a:ext cx="1655292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4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{1, 2, ‘b’, ‘c’}</a:t>
                    </a:r>
                  </a:p>
                </p:txBody>
              </p: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057400BB-CC84-A94B-A7E3-C5A16595D6A4}"/>
                      </a:ext>
                    </a:extLst>
                  </p:cNvPr>
                  <p:cNvCxnSpPr/>
                  <p:nvPr/>
                </p:nvCxnSpPr>
                <p:spPr>
                  <a:xfrm>
                    <a:off x="4919727" y="1541417"/>
                    <a:ext cx="685800" cy="0"/>
                  </a:xfrm>
                  <a:prstGeom prst="straightConnector1">
                    <a:avLst/>
                  </a:prstGeom>
                  <a:ln w="41275">
                    <a:solidFill>
                      <a:srgbClr val="0181B2">
                        <a:alpha val="99000"/>
                      </a:srgbClr>
                    </a:solidFill>
                    <a:bevel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486C6FEC-0BD9-2E4C-8606-33E63C55C02F}"/>
                    </a:ext>
                  </a:extLst>
                </p:cNvPr>
                <p:cNvGrpSpPr/>
                <p:nvPr/>
              </p:nvGrpSpPr>
              <p:grpSpPr>
                <a:xfrm>
                  <a:off x="3524043" y="4110527"/>
                  <a:ext cx="4460522" cy="583824"/>
                  <a:chOff x="2971801" y="1227483"/>
                  <a:chExt cx="4460522" cy="583824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767505F3-4205-EC4C-99CF-98DADD19F9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801" y="1227485"/>
                    <a:ext cx="1637706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/>
                      <a:t>s1 &amp; s2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A978FF-4301-D54C-A8FE-7BD4C11D3033}"/>
                      </a:ext>
                    </a:extLst>
                  </p:cNvPr>
                  <p:cNvSpPr txBox="1"/>
                  <p:nvPr/>
                </p:nvSpPr>
                <p:spPr>
                  <a:xfrm>
                    <a:off x="5803581" y="1227483"/>
                    <a:ext cx="1628742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4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{1, ‘c’}</a:t>
                    </a:r>
                  </a:p>
                </p:txBody>
              </p: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E37227FE-5217-9F46-93BB-E14C1885318A}"/>
                      </a:ext>
                    </a:extLst>
                  </p:cNvPr>
                  <p:cNvCxnSpPr/>
                  <p:nvPr/>
                </p:nvCxnSpPr>
                <p:spPr>
                  <a:xfrm>
                    <a:off x="4893175" y="1472167"/>
                    <a:ext cx="685800" cy="0"/>
                  </a:xfrm>
                  <a:prstGeom prst="straightConnector1">
                    <a:avLst/>
                  </a:prstGeom>
                  <a:ln w="41275">
                    <a:solidFill>
                      <a:srgbClr val="0181B2">
                        <a:alpha val="99000"/>
                      </a:srgbClr>
                    </a:solidFill>
                    <a:bevel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9B338798-5B6C-5C4C-B74B-EFD6871FDDBA}"/>
                    </a:ext>
                  </a:extLst>
                </p:cNvPr>
                <p:cNvGrpSpPr/>
                <p:nvPr/>
              </p:nvGrpSpPr>
              <p:grpSpPr>
                <a:xfrm>
                  <a:off x="3524043" y="5393786"/>
                  <a:ext cx="4412129" cy="639684"/>
                  <a:chOff x="2923408" y="1171623"/>
                  <a:chExt cx="4412129" cy="639684"/>
                </a:xfrm>
              </p:grpSpPr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81CF1982-FE18-D343-A871-25EB256159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23408" y="1227485"/>
                    <a:ext cx="1664258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>
                    <a:defPPr>
                      <a:defRPr lang="en-US"/>
                    </a:defPPr>
                    <a:lvl1pPr>
                      <a:lnSpc>
                        <a:spcPct val="90000"/>
                      </a:lnSpc>
                      <a:spcAft>
                        <a:spcPts val="600"/>
                      </a:spcAft>
                      <a:defRPr sz="240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defRPr>
                    </a:lvl1pPr>
                  </a:lstStyle>
                  <a:p>
                    <a:r>
                      <a:rPr lang="en-US" sz="1400" dirty="0"/>
                      <a:t>s1 – s2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A77961F-FA16-5D45-ACAD-6CD11B9296CB}"/>
                      </a:ext>
                    </a:extLst>
                  </p:cNvPr>
                  <p:cNvSpPr txBox="1"/>
                  <p:nvPr/>
                </p:nvSpPr>
                <p:spPr>
                  <a:xfrm>
                    <a:off x="5755188" y="1171623"/>
                    <a:ext cx="1580349" cy="583822"/>
                  </a:xfrm>
                  <a:prstGeom prst="rect">
                    <a:avLst/>
                  </a:prstGeom>
                  <a:noFill/>
                  <a:ln>
                    <a:solidFill>
                      <a:srgbClr val="0181B2"/>
                    </a:solidFill>
                  </a:ln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r>
                      <a:rPr lang="en-US" sz="1400" dirty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{2}</a:t>
                    </a:r>
                  </a:p>
                </p:txBody>
              </p: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D89DF6A7-BCEC-D24D-9E0E-9DD73C97F750}"/>
                      </a:ext>
                    </a:extLst>
                  </p:cNvPr>
                  <p:cNvCxnSpPr/>
                  <p:nvPr/>
                </p:nvCxnSpPr>
                <p:spPr>
                  <a:xfrm>
                    <a:off x="4844783" y="1473849"/>
                    <a:ext cx="685800" cy="0"/>
                  </a:xfrm>
                  <a:prstGeom prst="straightConnector1">
                    <a:avLst/>
                  </a:prstGeom>
                  <a:ln w="41275">
                    <a:solidFill>
                      <a:srgbClr val="0181B2">
                        <a:alpha val="99000"/>
                      </a:srgbClr>
                    </a:solidFill>
                    <a:bevel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4049AB1F-F777-984F-BC5C-9A5D32AB2EF8}"/>
                    </a:ext>
                  </a:extLst>
                </p:cNvPr>
                <p:cNvCxnSpPr/>
                <p:nvPr/>
              </p:nvCxnSpPr>
              <p:spPr>
                <a:xfrm>
                  <a:off x="2723446" y="4314098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5C411C67-FC5D-2F43-AE7A-2767E20B4797}"/>
                    </a:ext>
                  </a:extLst>
                </p:cNvPr>
                <p:cNvCxnSpPr/>
                <p:nvPr/>
              </p:nvCxnSpPr>
              <p:spPr>
                <a:xfrm>
                  <a:off x="2723446" y="5685698"/>
                  <a:ext cx="685800" cy="0"/>
                </a:xfrm>
                <a:prstGeom prst="straightConnector1">
                  <a:avLst/>
                </a:prstGeom>
                <a:ln w="41275">
                  <a:solidFill>
                    <a:srgbClr val="0181B2">
                      <a:alpha val="99000"/>
                    </a:srgbClr>
                  </a:solidFill>
                  <a:bevel/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47814BC-9F97-1C47-9136-1B6E892B52E5}"/>
                  </a:ext>
                </a:extLst>
              </p:cNvPr>
              <p:cNvCxnSpPr/>
              <p:nvPr/>
            </p:nvCxnSpPr>
            <p:spPr>
              <a:xfrm>
                <a:off x="3913312" y="3227855"/>
                <a:ext cx="737886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CFFEB0C-B153-5249-9D3D-33829659E044}"/>
                  </a:ext>
                </a:extLst>
              </p:cNvPr>
              <p:cNvCxnSpPr/>
              <p:nvPr/>
            </p:nvCxnSpPr>
            <p:spPr>
              <a:xfrm>
                <a:off x="3913312" y="1861036"/>
                <a:ext cx="737886" cy="0"/>
              </a:xfrm>
              <a:prstGeom prst="straightConnector1">
                <a:avLst/>
              </a:prstGeom>
              <a:ln w="41275">
                <a:solidFill>
                  <a:srgbClr val="0181B2">
                    <a:alpha val="99000"/>
                  </a:srgbClr>
                </a:solidFill>
                <a:bevel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D138382-1E65-A249-9B1D-7794FA8C7AAA}"/>
                </a:ext>
              </a:extLst>
            </p:cNvPr>
            <p:cNvSpPr txBox="1"/>
            <p:nvPr/>
          </p:nvSpPr>
          <p:spPr>
            <a:xfrm>
              <a:off x="1230247" y="2650587"/>
              <a:ext cx="2339621" cy="4616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s1 = {1, 2, ‘c’}   s2 = {1, ‘b’, ‘c’}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BDECAA-390C-7045-81BD-13EA7DAEFBD8}"/>
                </a:ext>
              </a:extLst>
            </p:cNvPr>
            <p:cNvSpPr txBox="1"/>
            <p:nvPr/>
          </p:nvSpPr>
          <p:spPr>
            <a:xfrm>
              <a:off x="1209724" y="3861958"/>
              <a:ext cx="2339621" cy="4616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s1 = {1, 2, ‘c’}   s2 = {1, ‘b’, ‘c’}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A15066-D72B-9C4D-8F18-795AF89AA72C}"/>
                </a:ext>
              </a:extLst>
            </p:cNvPr>
            <p:cNvSpPr txBox="1"/>
            <p:nvPr/>
          </p:nvSpPr>
          <p:spPr>
            <a:xfrm>
              <a:off x="1209724" y="4970571"/>
              <a:ext cx="2339621" cy="4616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s1 = {1, 2, ‘c’}   s2 = {1, ‘b’, ‘c’}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88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40CF-A41F-BE41-8107-720C096D5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Operators 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8B14D3-6A30-A047-9CDE-6D7A8A689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826008"/>
              </p:ext>
            </p:extLst>
          </p:nvPr>
        </p:nvGraphicFramePr>
        <p:xfrm>
          <a:off x="972000" y="8382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758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CA0E-E7EE-1048-8D7E-085C5EFD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144808" tIns="90517" rIns="144808" bIns="90517" rtlCol="0" anchor="b"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Arithmetic Operators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6629ED-A459-C04B-B615-A2CF8348D2A3}"/>
              </a:ext>
            </a:extLst>
          </p:cNvPr>
          <p:cNvGrpSpPr/>
          <p:nvPr/>
        </p:nvGrpSpPr>
        <p:grpSpPr>
          <a:xfrm>
            <a:off x="228600" y="720741"/>
            <a:ext cx="11658600" cy="5603859"/>
            <a:chOff x="372035" y="832799"/>
            <a:chExt cx="11734800" cy="52632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77E82E-CEF7-1A47-BA10-D9002137FA3D}"/>
                </a:ext>
              </a:extLst>
            </p:cNvPr>
            <p:cNvGrpSpPr/>
            <p:nvPr/>
          </p:nvGrpSpPr>
          <p:grpSpPr>
            <a:xfrm>
              <a:off x="372035" y="914400"/>
              <a:ext cx="11734800" cy="5181600"/>
              <a:chOff x="-457200" y="914400"/>
              <a:chExt cx="11430000" cy="5410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2D515-6B50-DC44-80AD-ECCC922EEE4B}"/>
                  </a:ext>
                </a:extLst>
              </p:cNvPr>
              <p:cNvSpPr/>
              <p:nvPr/>
            </p:nvSpPr>
            <p:spPr>
              <a:xfrm>
                <a:off x="-457200" y="914400"/>
                <a:ext cx="11430000" cy="5410200"/>
              </a:xfrm>
              <a:prstGeom prst="rect">
                <a:avLst/>
              </a:prstGeom>
              <a:ln>
                <a:noFill/>
              </a:ln>
            </p:spPr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8EC39443-9B25-B345-BFE4-F60993EEDB8E}"/>
                  </a:ext>
                </a:extLst>
              </p:cNvPr>
              <p:cNvSpPr/>
              <p:nvPr/>
            </p:nvSpPr>
            <p:spPr>
              <a:xfrm>
                <a:off x="2024512" y="988962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ln>
                <a:solidFill>
                  <a:srgbClr val="0181B2">
                    <a:alpha val="90000"/>
                  </a:srgb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152763" rIns="276588" bIns="152764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kern="12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Add two operands or unary plus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38A5D70-3C45-B745-96BD-0CEA3854A237}"/>
                  </a:ext>
                </a:extLst>
              </p:cNvPr>
              <p:cNvSpPr/>
              <p:nvPr/>
            </p:nvSpPr>
            <p:spPr>
              <a:xfrm>
                <a:off x="74509" y="914862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+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B86B116-7EE9-F746-8CBF-4B3258E33AA7}"/>
                  </a:ext>
                </a:extLst>
              </p:cNvPr>
              <p:cNvSpPr/>
              <p:nvPr/>
            </p:nvSpPr>
            <p:spPr>
              <a:xfrm>
                <a:off x="2024512" y="1767009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kern="1200" dirty="0">
                    <a:solidFill>
                      <a:srgbClr val="55565A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Subtract two operands or unary subtract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A4B9E1F-0A70-B944-ACF8-076B7ED9C826}"/>
                  </a:ext>
                </a:extLst>
              </p:cNvPr>
              <p:cNvSpPr/>
              <p:nvPr/>
            </p:nvSpPr>
            <p:spPr>
              <a:xfrm>
                <a:off x="74509" y="1692908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55565A">
                    <a:shade val="8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38102" tIns="137137" rIns="238102" bIns="137137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-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8B46D93-2DD9-CB4D-9D47-D4DB5AF8DD97}"/>
                  </a:ext>
                </a:extLst>
              </p:cNvPr>
              <p:cNvSpPr/>
              <p:nvPr/>
            </p:nvSpPr>
            <p:spPr>
              <a:xfrm>
                <a:off x="2024512" y="2545055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kern="1200" dirty="0">
                    <a:solidFill>
                      <a:srgbClr val="55565A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Multiply two operands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E01DBBA-B191-F943-8331-9F3C936B35EA}"/>
                  </a:ext>
                </a:extLst>
              </p:cNvPr>
              <p:cNvSpPr/>
              <p:nvPr/>
            </p:nvSpPr>
            <p:spPr>
              <a:xfrm>
                <a:off x="74509" y="2470955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ln>
                <a:solidFill>
                  <a:srgbClr val="0181B2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*</a:t>
                </a: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0A4AC55-4B67-CF4F-B9ED-9691B6E35CE8}"/>
                  </a:ext>
                </a:extLst>
              </p:cNvPr>
              <p:cNvSpPr/>
              <p:nvPr/>
            </p:nvSpPr>
            <p:spPr>
              <a:xfrm>
                <a:off x="2024512" y="3323101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kern="1200" dirty="0">
                    <a:solidFill>
                      <a:srgbClr val="55565A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Divide left operand with the right and result is in float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67B514F-EE94-9942-97D0-89C7E2CE68FE}"/>
                  </a:ext>
                </a:extLst>
              </p:cNvPr>
              <p:cNvSpPr/>
              <p:nvPr/>
            </p:nvSpPr>
            <p:spPr>
              <a:xfrm>
                <a:off x="74509" y="3249001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/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B8088F5-E0FB-DA48-AD7A-E1DD69A01523}"/>
                  </a:ext>
                </a:extLst>
              </p:cNvPr>
              <p:cNvSpPr/>
              <p:nvPr/>
            </p:nvSpPr>
            <p:spPr>
              <a:xfrm>
                <a:off x="2064261" y="4114797"/>
                <a:ext cx="7555677" cy="617594"/>
              </a:xfrm>
              <a:custGeom>
                <a:avLst/>
                <a:gdLst>
                  <a:gd name="connsiteX0" fmla="*/ 102934 w 617594"/>
                  <a:gd name="connsiteY0" fmla="*/ 0 h 7315200"/>
                  <a:gd name="connsiteX1" fmla="*/ 514660 w 617594"/>
                  <a:gd name="connsiteY1" fmla="*/ 0 h 7315200"/>
                  <a:gd name="connsiteX2" fmla="*/ 617594 w 617594"/>
                  <a:gd name="connsiteY2" fmla="*/ 102934 h 7315200"/>
                  <a:gd name="connsiteX3" fmla="*/ 617594 w 617594"/>
                  <a:gd name="connsiteY3" fmla="*/ 7315200 h 7315200"/>
                  <a:gd name="connsiteX4" fmla="*/ 617594 w 617594"/>
                  <a:gd name="connsiteY4" fmla="*/ 7315200 h 7315200"/>
                  <a:gd name="connsiteX5" fmla="*/ 0 w 617594"/>
                  <a:gd name="connsiteY5" fmla="*/ 7315200 h 7315200"/>
                  <a:gd name="connsiteX6" fmla="*/ 0 w 617594"/>
                  <a:gd name="connsiteY6" fmla="*/ 7315200 h 7315200"/>
                  <a:gd name="connsiteX7" fmla="*/ 0 w 617594"/>
                  <a:gd name="connsiteY7" fmla="*/ 102934 h 7315200"/>
                  <a:gd name="connsiteX8" fmla="*/ 102934 w 617594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594" h="7315200">
                    <a:moveTo>
                      <a:pt x="617594" y="1219224"/>
                    </a:moveTo>
                    <a:lnTo>
                      <a:pt x="617594" y="6095976"/>
                    </a:lnTo>
                    <a:cubicBezTo>
                      <a:pt x="617594" y="6769333"/>
                      <a:pt x="613703" y="7315194"/>
                      <a:pt x="608904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08904" y="6"/>
                    </a:lnTo>
                    <a:cubicBezTo>
                      <a:pt x="613703" y="6"/>
                      <a:pt x="617594" y="545867"/>
                      <a:pt x="617594" y="1219224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0" tIns="60628" rIns="91108" bIns="60628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kern="1200" dirty="0">
                    <a:solidFill>
                      <a:srgbClr val="55565A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Left operand raised to the power of right</a:t>
                </a: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EA432E2-D56D-6742-B7E9-73511CB57B6D}"/>
                  </a:ext>
                </a:extLst>
              </p:cNvPr>
              <p:cNvSpPr/>
              <p:nvPr/>
            </p:nvSpPr>
            <p:spPr>
              <a:xfrm>
                <a:off x="74509" y="4027048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**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1A66269-FBA0-BC4F-95DE-B2F25D74EA5B}"/>
                  </a:ext>
                </a:extLst>
              </p:cNvPr>
              <p:cNvSpPr/>
              <p:nvPr/>
            </p:nvSpPr>
            <p:spPr>
              <a:xfrm>
                <a:off x="2064261" y="4862403"/>
                <a:ext cx="7515929" cy="700195"/>
              </a:xfrm>
              <a:custGeom>
                <a:avLst/>
                <a:gdLst>
                  <a:gd name="connsiteX0" fmla="*/ 116701 w 700194"/>
                  <a:gd name="connsiteY0" fmla="*/ 0 h 8416576"/>
                  <a:gd name="connsiteX1" fmla="*/ 583493 w 700194"/>
                  <a:gd name="connsiteY1" fmla="*/ 0 h 8416576"/>
                  <a:gd name="connsiteX2" fmla="*/ 700194 w 700194"/>
                  <a:gd name="connsiteY2" fmla="*/ 116701 h 8416576"/>
                  <a:gd name="connsiteX3" fmla="*/ 700194 w 700194"/>
                  <a:gd name="connsiteY3" fmla="*/ 8416576 h 8416576"/>
                  <a:gd name="connsiteX4" fmla="*/ 700194 w 700194"/>
                  <a:gd name="connsiteY4" fmla="*/ 8416576 h 8416576"/>
                  <a:gd name="connsiteX5" fmla="*/ 0 w 700194"/>
                  <a:gd name="connsiteY5" fmla="*/ 8416576 h 8416576"/>
                  <a:gd name="connsiteX6" fmla="*/ 0 w 700194"/>
                  <a:gd name="connsiteY6" fmla="*/ 8416576 h 8416576"/>
                  <a:gd name="connsiteX7" fmla="*/ 0 w 700194"/>
                  <a:gd name="connsiteY7" fmla="*/ 116701 h 8416576"/>
                  <a:gd name="connsiteX8" fmla="*/ 116701 w 700194"/>
                  <a:gd name="connsiteY8" fmla="*/ 0 h 841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194" h="8416576">
                    <a:moveTo>
                      <a:pt x="700194" y="1402787"/>
                    </a:moveTo>
                    <a:lnTo>
                      <a:pt x="700194" y="7013789"/>
                    </a:lnTo>
                    <a:cubicBezTo>
                      <a:pt x="700194" y="7788525"/>
                      <a:pt x="695847" y="8416576"/>
                      <a:pt x="690485" y="8416576"/>
                    </a:cubicBezTo>
                    <a:lnTo>
                      <a:pt x="0" y="8416576"/>
                    </a:lnTo>
                    <a:lnTo>
                      <a:pt x="0" y="841657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90485" y="0"/>
                    </a:lnTo>
                    <a:cubicBezTo>
                      <a:pt x="695847" y="0"/>
                      <a:pt x="700194" y="628051"/>
                      <a:pt x="700194" y="1402787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64661" rIns="95140" bIns="64662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r>
                  <a:rPr lang="en-US" sz="1600" kern="1200" dirty="0">
                    <a:solidFill>
                      <a:srgbClr val="55565A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Remainder of the division of left operand by the right</a:t>
                </a:r>
                <a:endParaRPr lang="en-US" sz="1600" kern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94A3F2E-77CE-7141-8196-CF7D0B77C1A4}"/>
                  </a:ext>
                </a:extLst>
              </p:cNvPr>
              <p:cNvSpPr/>
              <p:nvPr/>
            </p:nvSpPr>
            <p:spPr>
              <a:xfrm>
                <a:off x="74509" y="4805094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%</a:t>
                </a: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EB7A142-D226-AD48-9987-ADCD7641BE04}"/>
                  </a:ext>
                </a:extLst>
              </p:cNvPr>
              <p:cNvSpPr/>
              <p:nvPr/>
            </p:nvSpPr>
            <p:spPr>
              <a:xfrm>
                <a:off x="2064262" y="5658014"/>
                <a:ext cx="7515929" cy="593906"/>
              </a:xfrm>
              <a:custGeom>
                <a:avLst/>
                <a:gdLst>
                  <a:gd name="connsiteX0" fmla="*/ 98986 w 593905"/>
                  <a:gd name="connsiteY0" fmla="*/ 0 h 7515929"/>
                  <a:gd name="connsiteX1" fmla="*/ 494919 w 593905"/>
                  <a:gd name="connsiteY1" fmla="*/ 0 h 7515929"/>
                  <a:gd name="connsiteX2" fmla="*/ 593905 w 593905"/>
                  <a:gd name="connsiteY2" fmla="*/ 98986 h 7515929"/>
                  <a:gd name="connsiteX3" fmla="*/ 593905 w 593905"/>
                  <a:gd name="connsiteY3" fmla="*/ 7515929 h 7515929"/>
                  <a:gd name="connsiteX4" fmla="*/ 593905 w 593905"/>
                  <a:gd name="connsiteY4" fmla="*/ 7515929 h 7515929"/>
                  <a:gd name="connsiteX5" fmla="*/ 0 w 593905"/>
                  <a:gd name="connsiteY5" fmla="*/ 7515929 h 7515929"/>
                  <a:gd name="connsiteX6" fmla="*/ 0 w 593905"/>
                  <a:gd name="connsiteY6" fmla="*/ 7515929 h 7515929"/>
                  <a:gd name="connsiteX7" fmla="*/ 0 w 593905"/>
                  <a:gd name="connsiteY7" fmla="*/ 98986 h 7515929"/>
                  <a:gd name="connsiteX8" fmla="*/ 98986 w 593905"/>
                  <a:gd name="connsiteY8" fmla="*/ 0 h 7515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3905" h="7515929">
                    <a:moveTo>
                      <a:pt x="593905" y="1252682"/>
                    </a:moveTo>
                    <a:lnTo>
                      <a:pt x="593905" y="6263247"/>
                    </a:lnTo>
                    <a:cubicBezTo>
                      <a:pt x="593905" y="6955075"/>
                      <a:pt x="590403" y="7515923"/>
                      <a:pt x="586083" y="7515923"/>
                    </a:cubicBezTo>
                    <a:lnTo>
                      <a:pt x="0" y="7515923"/>
                    </a:lnTo>
                    <a:lnTo>
                      <a:pt x="0" y="751592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6083" y="6"/>
                    </a:lnTo>
                    <a:cubicBezTo>
                      <a:pt x="590403" y="6"/>
                      <a:pt x="593905" y="560854"/>
                      <a:pt x="593905" y="125268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0" tIns="59472" rIns="89952" bIns="59473" numCol="1" spcCol="1270" anchor="ctr" anchorCtr="0">
                <a:noAutofit/>
              </a:bodyPr>
              <a:lstStyle/>
              <a:p>
                <a:pPr marL="171450" lvl="1" indent="-17145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None/>
                </a:pPr>
                <a:r>
                  <a:rPr lang="en-US" sz="1600" kern="1200" dirty="0">
                    <a:solidFill>
                      <a:srgbClr val="55565A">
                        <a:hueOff val="0"/>
                        <a:satOff val="0"/>
                        <a:lumOff val="0"/>
                        <a:alphaOff val="0"/>
                      </a:srgb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Division that results into whole number adjusted to the left in the number line</a:t>
                </a: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4A31D81-EDFD-DF4C-85A0-A463AC4E88D7}"/>
                  </a:ext>
                </a:extLst>
              </p:cNvPr>
              <p:cNvSpPr/>
              <p:nvPr/>
            </p:nvSpPr>
            <p:spPr>
              <a:xfrm>
                <a:off x="74509" y="5583141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//</a:t>
                </a:r>
              </a:p>
            </p:txBody>
          </p: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7CAA76C-919D-E04C-8F65-C2BF0273F275}"/>
                </a:ext>
              </a:extLst>
            </p:cNvPr>
            <p:cNvSpPr/>
            <p:nvPr/>
          </p:nvSpPr>
          <p:spPr bwMode="auto">
            <a:xfrm>
              <a:off x="10719068" y="5409756"/>
              <a:ext cx="1091931" cy="685800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3C11C45-324A-7B4C-8D30-2667AA58D7A4}"/>
                </a:ext>
              </a:extLst>
            </p:cNvPr>
            <p:cNvSpPr/>
            <p:nvPr/>
          </p:nvSpPr>
          <p:spPr bwMode="auto">
            <a:xfrm>
              <a:off x="10717897" y="4672189"/>
              <a:ext cx="1091931" cy="685800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1F5DE85-9EBF-BC4E-ADDB-AD262E01428D}"/>
                </a:ext>
              </a:extLst>
            </p:cNvPr>
            <p:cNvSpPr/>
            <p:nvPr/>
          </p:nvSpPr>
          <p:spPr bwMode="auto">
            <a:xfrm>
              <a:off x="10758706" y="3910004"/>
              <a:ext cx="1091931" cy="685800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D0A5037-815F-9549-A4AC-D39F588E3FB1}"/>
                </a:ext>
              </a:extLst>
            </p:cNvPr>
            <p:cNvSpPr/>
            <p:nvPr/>
          </p:nvSpPr>
          <p:spPr bwMode="auto">
            <a:xfrm>
              <a:off x="10740279" y="3173643"/>
              <a:ext cx="1091931" cy="685800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F7B58BF-9B79-614F-8FB2-53087CBE4E26}"/>
                </a:ext>
              </a:extLst>
            </p:cNvPr>
            <p:cNvSpPr/>
            <p:nvPr/>
          </p:nvSpPr>
          <p:spPr bwMode="auto">
            <a:xfrm>
              <a:off x="10740278" y="2412522"/>
              <a:ext cx="1091931" cy="685800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DA29D05-6DD6-594A-A29A-4359999D048B}"/>
                </a:ext>
              </a:extLst>
            </p:cNvPr>
            <p:cNvSpPr/>
            <p:nvPr/>
          </p:nvSpPr>
          <p:spPr bwMode="auto">
            <a:xfrm>
              <a:off x="10758705" y="1650337"/>
              <a:ext cx="1091931" cy="685800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3FD0536-FC03-2B4E-8B61-24027DAE7112}"/>
                </a:ext>
              </a:extLst>
            </p:cNvPr>
            <p:cNvSpPr/>
            <p:nvPr/>
          </p:nvSpPr>
          <p:spPr bwMode="auto">
            <a:xfrm>
              <a:off x="10726210" y="902062"/>
              <a:ext cx="1091931" cy="685800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49D46C-6DA1-524F-8225-0F8F29017115}"/>
                </a:ext>
              </a:extLst>
            </p:cNvPr>
            <p:cNvSpPr txBox="1"/>
            <p:nvPr/>
          </p:nvSpPr>
          <p:spPr>
            <a:xfrm>
              <a:off x="10754459" y="1624528"/>
              <a:ext cx="883896" cy="82945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3 - 1</a:t>
              </a:r>
            </a:p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</a:t>
              </a:r>
            </a:p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-2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62421D-463A-234A-9C5D-DA287666F3D4}"/>
                </a:ext>
              </a:extLst>
            </p:cNvPr>
            <p:cNvSpPr txBox="1"/>
            <p:nvPr/>
          </p:nvSpPr>
          <p:spPr>
            <a:xfrm>
              <a:off x="10754458" y="832799"/>
              <a:ext cx="923971" cy="82945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2 + 3</a:t>
              </a:r>
            </a:p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5</a:t>
              </a:r>
            </a:p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+2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065EFA-BF90-204C-9517-2EC4FFEE4D22}"/>
                </a:ext>
              </a:extLst>
            </p:cNvPr>
            <p:cNvSpPr txBox="1"/>
            <p:nvPr/>
          </p:nvSpPr>
          <p:spPr>
            <a:xfrm>
              <a:off x="10754459" y="2443251"/>
              <a:ext cx="1008000" cy="7200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2 * 3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720216-AA63-7F44-89CC-C60209079684}"/>
                </a:ext>
              </a:extLst>
            </p:cNvPr>
            <p:cNvSpPr txBox="1"/>
            <p:nvPr/>
          </p:nvSpPr>
          <p:spPr>
            <a:xfrm>
              <a:off x="10754459" y="3236124"/>
              <a:ext cx="1008000" cy="7200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6 / 3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2.0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80FD27-651C-E348-8310-07904D4B236F}"/>
                </a:ext>
              </a:extLst>
            </p:cNvPr>
            <p:cNvSpPr txBox="1"/>
            <p:nvPr/>
          </p:nvSpPr>
          <p:spPr>
            <a:xfrm>
              <a:off x="10754459" y="3853857"/>
              <a:ext cx="1008000" cy="72000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2 ** 3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6C8CA7-1888-584D-9931-41592C70BE0A}"/>
                </a:ext>
              </a:extLst>
            </p:cNvPr>
            <p:cNvSpPr txBox="1"/>
            <p:nvPr/>
          </p:nvSpPr>
          <p:spPr>
            <a:xfrm>
              <a:off x="10754459" y="4695142"/>
              <a:ext cx="1008000" cy="72000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5 % 2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DED412-B9B8-4548-847E-E3CABE66308D}"/>
                </a:ext>
              </a:extLst>
            </p:cNvPr>
            <p:cNvSpPr txBox="1"/>
            <p:nvPr/>
          </p:nvSpPr>
          <p:spPr>
            <a:xfrm>
              <a:off x="10754459" y="5366940"/>
              <a:ext cx="1008000" cy="72000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7 // 3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33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CA0E-E7EE-1048-8D7E-085C5EFD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144808" tIns="90517" rIns="144808" bIns="90517" rtlCol="0" anchor="b"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Assignment Operators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3797E8-C4B2-E949-AB5A-45C23BEB34FD}"/>
              </a:ext>
            </a:extLst>
          </p:cNvPr>
          <p:cNvGrpSpPr/>
          <p:nvPr/>
        </p:nvGrpSpPr>
        <p:grpSpPr>
          <a:xfrm>
            <a:off x="1" y="762000"/>
            <a:ext cx="12191999" cy="7026152"/>
            <a:chOff x="372035" y="670048"/>
            <a:chExt cx="11591365" cy="70261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77E82E-CEF7-1A47-BA10-D9002137FA3D}"/>
                </a:ext>
              </a:extLst>
            </p:cNvPr>
            <p:cNvGrpSpPr/>
            <p:nvPr/>
          </p:nvGrpSpPr>
          <p:grpSpPr>
            <a:xfrm>
              <a:off x="372035" y="914400"/>
              <a:ext cx="11591365" cy="6781800"/>
              <a:chOff x="-457200" y="914400"/>
              <a:chExt cx="11430000" cy="5410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2D515-6B50-DC44-80AD-ECCC922EEE4B}"/>
                  </a:ext>
                </a:extLst>
              </p:cNvPr>
              <p:cNvSpPr/>
              <p:nvPr/>
            </p:nvSpPr>
            <p:spPr>
              <a:xfrm>
                <a:off x="-457200" y="914400"/>
                <a:ext cx="11430000" cy="5410200"/>
              </a:xfrm>
              <a:prstGeom prst="rect">
                <a:avLst/>
              </a:prstGeom>
              <a:ln>
                <a:noFill/>
              </a:ln>
            </p:spPr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8EC39443-9B25-B345-BFE4-F60993EEDB8E}"/>
                  </a:ext>
                </a:extLst>
              </p:cNvPr>
              <p:cNvSpPr/>
              <p:nvPr/>
            </p:nvSpPr>
            <p:spPr>
              <a:xfrm>
                <a:off x="2024513" y="988962"/>
                <a:ext cx="7284427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ln>
                <a:solidFill>
                  <a:srgbClr val="0181B2">
                    <a:alpha val="90000"/>
                  </a:srgb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152763" rIns="276588" bIns="152764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x = x / &lt;right operand &gt;</a:t>
                </a:r>
                <a:endParaRPr lang="en-US" sz="1600" kern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38A5D70-3C45-B745-96BD-0CEA3854A237}"/>
                  </a:ext>
                </a:extLst>
              </p:cNvPr>
              <p:cNvSpPr/>
              <p:nvPr/>
            </p:nvSpPr>
            <p:spPr>
              <a:xfrm>
                <a:off x="74509" y="914862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/=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B86B116-7EE9-F746-8CBF-4B3258E33AA7}"/>
                  </a:ext>
                </a:extLst>
              </p:cNvPr>
              <p:cNvSpPr/>
              <p:nvPr/>
            </p:nvSpPr>
            <p:spPr>
              <a:xfrm>
                <a:off x="2024512" y="1767009"/>
                <a:ext cx="728442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x = x % &lt;right operand &gt;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A4B9E1F-0A70-B944-ACF8-076B7ED9C826}"/>
                  </a:ext>
                </a:extLst>
              </p:cNvPr>
              <p:cNvSpPr/>
              <p:nvPr/>
            </p:nvSpPr>
            <p:spPr>
              <a:xfrm>
                <a:off x="74509" y="1692908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55565A">
                    <a:shade val="8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38102" tIns="137137" rIns="238102" bIns="137137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%=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8B46D93-2DD9-CB4D-9D47-D4DB5AF8DD97}"/>
                  </a:ext>
                </a:extLst>
              </p:cNvPr>
              <p:cNvSpPr/>
              <p:nvPr/>
            </p:nvSpPr>
            <p:spPr>
              <a:xfrm>
                <a:off x="2024512" y="2545055"/>
                <a:ext cx="728442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x = x // &lt;right operand &gt;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E01DBBA-B191-F943-8331-9F3C936B35EA}"/>
                  </a:ext>
                </a:extLst>
              </p:cNvPr>
              <p:cNvSpPr/>
              <p:nvPr/>
            </p:nvSpPr>
            <p:spPr>
              <a:xfrm>
                <a:off x="74509" y="2470955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ln>
                <a:solidFill>
                  <a:srgbClr val="0181B2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//=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0A4AC55-4B67-CF4F-B9ED-9691B6E35CE8}"/>
                  </a:ext>
                </a:extLst>
              </p:cNvPr>
              <p:cNvSpPr/>
              <p:nvPr/>
            </p:nvSpPr>
            <p:spPr>
              <a:xfrm>
                <a:off x="2024512" y="3323101"/>
                <a:ext cx="728442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x = x ** &lt;right operand &gt;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67B514F-EE94-9942-97D0-89C7E2CE68FE}"/>
                  </a:ext>
                </a:extLst>
              </p:cNvPr>
              <p:cNvSpPr/>
              <p:nvPr/>
            </p:nvSpPr>
            <p:spPr>
              <a:xfrm>
                <a:off x="74509" y="3249001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**=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38B15B-FD65-B44E-B867-9269A841016F}"/>
                </a:ext>
              </a:extLst>
            </p:cNvPr>
            <p:cNvGrpSpPr/>
            <p:nvPr/>
          </p:nvGrpSpPr>
          <p:grpSpPr>
            <a:xfrm>
              <a:off x="10377971" y="964677"/>
              <a:ext cx="1356239" cy="864000"/>
              <a:chOff x="10377971" y="964677"/>
              <a:chExt cx="1356239" cy="8640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3FD0536-FC03-2B4E-8B61-24027DAE7112}"/>
                  </a:ext>
                </a:extLst>
              </p:cNvPr>
              <p:cNvSpPr/>
              <p:nvPr/>
            </p:nvSpPr>
            <p:spPr bwMode="auto">
              <a:xfrm>
                <a:off x="10377971" y="1026767"/>
                <a:ext cx="1356239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62421D-463A-234A-9C5D-DA287666F3D4}"/>
                  </a:ext>
                </a:extLst>
              </p:cNvPr>
              <p:cNvSpPr txBox="1"/>
              <p:nvPr/>
            </p:nvSpPr>
            <p:spPr>
              <a:xfrm>
                <a:off x="10377971" y="964677"/>
                <a:ext cx="1266379" cy="86400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x/=5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print(x)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1.0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EB6049-EFCD-834A-BA88-2C1CDEFD309A}"/>
                </a:ext>
              </a:extLst>
            </p:cNvPr>
            <p:cNvGrpSpPr/>
            <p:nvPr/>
          </p:nvGrpSpPr>
          <p:grpSpPr>
            <a:xfrm>
              <a:off x="10377971" y="1948052"/>
              <a:ext cx="1356240" cy="864000"/>
              <a:chOff x="10377971" y="1006227"/>
              <a:chExt cx="1356240" cy="864000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08D771F-94F8-C24B-9054-62D3FE8C4355}"/>
                  </a:ext>
                </a:extLst>
              </p:cNvPr>
              <p:cNvSpPr/>
              <p:nvPr/>
            </p:nvSpPr>
            <p:spPr bwMode="auto">
              <a:xfrm>
                <a:off x="10377971" y="1026767"/>
                <a:ext cx="1356240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C3D4FE-1A25-574A-9926-11DEE77D7570}"/>
                  </a:ext>
                </a:extLst>
              </p:cNvPr>
              <p:cNvSpPr txBox="1"/>
              <p:nvPr/>
            </p:nvSpPr>
            <p:spPr>
              <a:xfrm>
                <a:off x="10443094" y="1006227"/>
                <a:ext cx="1266379" cy="86400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x%=5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print(x)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0715672-2DA4-CC49-8CE3-7D77321217A3}"/>
                </a:ext>
              </a:extLst>
            </p:cNvPr>
            <p:cNvGrpSpPr/>
            <p:nvPr/>
          </p:nvGrpSpPr>
          <p:grpSpPr>
            <a:xfrm>
              <a:off x="10377971" y="2910417"/>
              <a:ext cx="1356239" cy="864000"/>
              <a:chOff x="10377971" y="983654"/>
              <a:chExt cx="1356239" cy="864000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1D2679EC-EBB0-DC42-BCA9-4F211B8C13AA}"/>
                  </a:ext>
                </a:extLst>
              </p:cNvPr>
              <p:cNvSpPr/>
              <p:nvPr/>
            </p:nvSpPr>
            <p:spPr bwMode="auto">
              <a:xfrm>
                <a:off x="10377971" y="1026767"/>
                <a:ext cx="1356239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08DC4F-0CFC-494A-AB3F-03F3B205173B}"/>
                  </a:ext>
                </a:extLst>
              </p:cNvPr>
              <p:cNvSpPr txBox="1"/>
              <p:nvPr/>
            </p:nvSpPr>
            <p:spPr>
              <a:xfrm>
                <a:off x="10395140" y="983654"/>
                <a:ext cx="1266379" cy="86400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x//=2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print(x)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2</a:t>
                </a:r>
                <a:endParaRPr lang="en-US" sz="1200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C8B5A3-93AE-B94C-B909-C3DFDCABD8C6}"/>
                </a:ext>
              </a:extLst>
            </p:cNvPr>
            <p:cNvGrpSpPr/>
            <p:nvPr/>
          </p:nvGrpSpPr>
          <p:grpSpPr>
            <a:xfrm>
              <a:off x="10380757" y="3874925"/>
              <a:ext cx="1353452" cy="864000"/>
              <a:chOff x="10380757" y="964677"/>
              <a:chExt cx="1353452" cy="864000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7B9148AF-37DC-9C4F-8486-056699A80E6D}"/>
                  </a:ext>
                </a:extLst>
              </p:cNvPr>
              <p:cNvSpPr/>
              <p:nvPr/>
            </p:nvSpPr>
            <p:spPr bwMode="auto">
              <a:xfrm>
                <a:off x="10380757" y="1023510"/>
                <a:ext cx="1353452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0ACDF1-BC79-F54D-8DA4-50652886FD61}"/>
                  </a:ext>
                </a:extLst>
              </p:cNvPr>
              <p:cNvSpPr txBox="1"/>
              <p:nvPr/>
            </p:nvSpPr>
            <p:spPr>
              <a:xfrm>
                <a:off x="10443092" y="964677"/>
                <a:ext cx="1266380" cy="86400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x**=5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print(x)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3125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DC25BA-3946-5B4E-9019-74EF9EE1DFF6}"/>
                </a:ext>
              </a:extLst>
            </p:cNvPr>
            <p:cNvSpPr/>
            <p:nvPr/>
          </p:nvSpPr>
          <p:spPr>
            <a:xfrm>
              <a:off x="10429387" y="670048"/>
              <a:ext cx="1380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x = 5</a:t>
              </a:r>
              <a:endPara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5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DC69-FA2E-EE47-A8EB-D95366315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2" y="76200"/>
            <a:ext cx="9144000" cy="663111"/>
          </a:xfrm>
        </p:spPr>
        <p:txBody>
          <a:bodyPr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Agenda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31312" y="766743"/>
            <a:ext cx="2667000" cy="430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32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Python </a:t>
            </a:r>
          </a:p>
          <a:p>
            <a:pPr marL="4932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Numpy</a:t>
            </a:r>
          </a:p>
          <a:p>
            <a:pPr marL="4932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Pandas</a:t>
            </a:r>
          </a:p>
          <a:p>
            <a:pPr marL="4932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Matplotlib</a:t>
            </a:r>
          </a:p>
          <a:p>
            <a:pPr marL="4932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SQL</a:t>
            </a:r>
          </a:p>
          <a:p>
            <a:pPr marL="4932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 Cleaning</a:t>
            </a:r>
          </a:p>
          <a:p>
            <a:pPr marL="4932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ML Concepts</a:t>
            </a:r>
          </a:p>
        </p:txBody>
      </p:sp>
    </p:spTree>
    <p:extLst>
      <p:ext uri="{BB962C8B-B14F-4D97-AF65-F5344CB8AC3E}">
        <p14:creationId xmlns:p14="http://schemas.microsoft.com/office/powerpoint/2010/main" val="1874159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CA0E-E7EE-1048-8D7E-085C5EFD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144808" tIns="90517" rIns="144808" bIns="90517" rtlCol="0" anchor="b"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Comparison Operators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480EEF-0BAD-A14B-B543-B95A9C5AD180}"/>
              </a:ext>
            </a:extLst>
          </p:cNvPr>
          <p:cNvGrpSpPr/>
          <p:nvPr/>
        </p:nvGrpSpPr>
        <p:grpSpPr>
          <a:xfrm>
            <a:off x="0" y="762000"/>
            <a:ext cx="11591365" cy="7046152"/>
            <a:chOff x="372035" y="650048"/>
            <a:chExt cx="11591365" cy="70461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77E82E-CEF7-1A47-BA10-D9002137FA3D}"/>
                </a:ext>
              </a:extLst>
            </p:cNvPr>
            <p:cNvGrpSpPr/>
            <p:nvPr/>
          </p:nvGrpSpPr>
          <p:grpSpPr>
            <a:xfrm>
              <a:off x="372035" y="914400"/>
              <a:ext cx="11591365" cy="6781800"/>
              <a:chOff x="-457200" y="914400"/>
              <a:chExt cx="11430000" cy="5410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2D515-6B50-DC44-80AD-ECCC922EEE4B}"/>
                  </a:ext>
                </a:extLst>
              </p:cNvPr>
              <p:cNvSpPr/>
              <p:nvPr/>
            </p:nvSpPr>
            <p:spPr>
              <a:xfrm>
                <a:off x="-457200" y="914400"/>
                <a:ext cx="11430000" cy="5410200"/>
              </a:xfrm>
              <a:prstGeom prst="rect">
                <a:avLst/>
              </a:prstGeom>
              <a:ln>
                <a:noFill/>
              </a:ln>
            </p:spPr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8EC39443-9B25-B345-BFE4-F60993EEDB8E}"/>
                  </a:ext>
                </a:extLst>
              </p:cNvPr>
              <p:cNvSpPr/>
              <p:nvPr/>
            </p:nvSpPr>
            <p:spPr>
              <a:xfrm>
                <a:off x="2024512" y="988962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ln>
                <a:solidFill>
                  <a:srgbClr val="0181B2">
                    <a:alpha val="90000"/>
                  </a:srgb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152763" rIns="276588" bIns="152764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 if left operand is greater than the right</a:t>
                </a:r>
                <a:endParaRPr lang="en-US" sz="1600" kern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38A5D70-3C45-B745-96BD-0CEA3854A237}"/>
                  </a:ext>
                </a:extLst>
              </p:cNvPr>
              <p:cNvSpPr/>
              <p:nvPr/>
            </p:nvSpPr>
            <p:spPr>
              <a:xfrm>
                <a:off x="74509" y="914862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B86B116-7EE9-F746-8CBF-4B3258E33AA7}"/>
                  </a:ext>
                </a:extLst>
              </p:cNvPr>
              <p:cNvSpPr/>
              <p:nvPr/>
            </p:nvSpPr>
            <p:spPr>
              <a:xfrm>
                <a:off x="2024512" y="1767009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 if left operand is less than the right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A4B9E1F-0A70-B944-ACF8-076B7ED9C826}"/>
                  </a:ext>
                </a:extLst>
              </p:cNvPr>
              <p:cNvSpPr/>
              <p:nvPr/>
            </p:nvSpPr>
            <p:spPr>
              <a:xfrm>
                <a:off x="74509" y="1692908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55565A">
                    <a:shade val="8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38102" tIns="137137" rIns="238102" bIns="137137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&lt;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8B46D93-2DD9-CB4D-9D47-D4DB5AF8DD97}"/>
                  </a:ext>
                </a:extLst>
              </p:cNvPr>
              <p:cNvSpPr/>
              <p:nvPr/>
            </p:nvSpPr>
            <p:spPr>
              <a:xfrm>
                <a:off x="2024512" y="2545055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 if left operand is equal to right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E01DBBA-B191-F943-8331-9F3C936B35EA}"/>
                  </a:ext>
                </a:extLst>
              </p:cNvPr>
              <p:cNvSpPr/>
              <p:nvPr/>
            </p:nvSpPr>
            <p:spPr>
              <a:xfrm>
                <a:off x="74509" y="2470955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ln>
                <a:solidFill>
                  <a:srgbClr val="0181B2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==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0A4AC55-4B67-CF4F-B9ED-9691B6E35CE8}"/>
                  </a:ext>
                </a:extLst>
              </p:cNvPr>
              <p:cNvSpPr/>
              <p:nvPr/>
            </p:nvSpPr>
            <p:spPr>
              <a:xfrm>
                <a:off x="2024512" y="3323101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 if left operand is not equal to the right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67B514F-EE94-9942-97D0-89C7E2CE68FE}"/>
                  </a:ext>
                </a:extLst>
              </p:cNvPr>
              <p:cNvSpPr/>
              <p:nvPr/>
            </p:nvSpPr>
            <p:spPr>
              <a:xfrm>
                <a:off x="74509" y="3249001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!=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38B15B-FD65-B44E-B867-9269A841016F}"/>
                </a:ext>
              </a:extLst>
            </p:cNvPr>
            <p:cNvGrpSpPr/>
            <p:nvPr/>
          </p:nvGrpSpPr>
          <p:grpSpPr>
            <a:xfrm>
              <a:off x="10642279" y="1026767"/>
              <a:ext cx="1128374" cy="685800"/>
              <a:chOff x="10642279" y="1026767"/>
              <a:chExt cx="1128374" cy="685800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3FD0536-FC03-2B4E-8B61-24027DAE7112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62421D-463A-234A-9C5D-DA287666F3D4}"/>
                  </a:ext>
                </a:extLst>
              </p:cNvPr>
              <p:cNvSpPr txBox="1"/>
              <p:nvPr/>
            </p:nvSpPr>
            <p:spPr>
              <a:xfrm>
                <a:off x="10693105" y="1053682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2&gt;3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False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EB6049-EFCD-834A-BA88-2C1CDEFD309A}"/>
                </a:ext>
              </a:extLst>
            </p:cNvPr>
            <p:cNvGrpSpPr/>
            <p:nvPr/>
          </p:nvGrpSpPr>
          <p:grpSpPr>
            <a:xfrm>
              <a:off x="10642279" y="1968592"/>
              <a:ext cx="1138609" cy="685800"/>
              <a:chOff x="10642279" y="1026767"/>
              <a:chExt cx="1138609" cy="685800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08D771F-94F8-C24B-9054-62D3FE8C4355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C3D4FE-1A25-574A-9926-11DEE77D7570}"/>
                  </a:ext>
                </a:extLst>
              </p:cNvPr>
              <p:cNvSpPr txBox="1"/>
              <p:nvPr/>
            </p:nvSpPr>
            <p:spPr>
              <a:xfrm>
                <a:off x="10703340" y="1073931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2&lt;3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0715672-2DA4-CC49-8CE3-7D77321217A3}"/>
                </a:ext>
              </a:extLst>
            </p:cNvPr>
            <p:cNvGrpSpPr/>
            <p:nvPr/>
          </p:nvGrpSpPr>
          <p:grpSpPr>
            <a:xfrm>
              <a:off x="10642279" y="2953530"/>
              <a:ext cx="1153760" cy="685800"/>
              <a:chOff x="10642279" y="1026767"/>
              <a:chExt cx="1153760" cy="685800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1D2679EC-EBB0-DC42-BCA9-4F211B8C13AA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08DC4F-0CFC-494A-AB3F-03F3B205173B}"/>
                  </a:ext>
                </a:extLst>
              </p:cNvPr>
              <p:cNvSpPr txBox="1"/>
              <p:nvPr/>
            </p:nvSpPr>
            <p:spPr>
              <a:xfrm>
                <a:off x="10718491" y="1066406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2==2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C8B5A3-93AE-B94C-B909-C3DFDCABD8C6}"/>
                </a:ext>
              </a:extLst>
            </p:cNvPr>
            <p:cNvGrpSpPr/>
            <p:nvPr/>
          </p:nvGrpSpPr>
          <p:grpSpPr>
            <a:xfrm>
              <a:off x="10642279" y="3937015"/>
              <a:ext cx="1153760" cy="685800"/>
              <a:chOff x="10642279" y="1026767"/>
              <a:chExt cx="1153760" cy="685800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7B9148AF-37DC-9C4F-8486-056699A80E6D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60ACDF1-BC79-F54D-8DA4-50652886FD61}"/>
                  </a:ext>
                </a:extLst>
              </p:cNvPr>
              <p:cNvSpPr txBox="1"/>
              <p:nvPr/>
            </p:nvSpPr>
            <p:spPr>
              <a:xfrm>
                <a:off x="10718491" y="1062673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x!=5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3E0E55-550C-A14D-A4A5-A90C9953CC04}"/>
                </a:ext>
              </a:extLst>
            </p:cNvPr>
            <p:cNvSpPr/>
            <p:nvPr/>
          </p:nvSpPr>
          <p:spPr>
            <a:xfrm>
              <a:off x="10470452" y="650048"/>
              <a:ext cx="1083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x = 5</a:t>
              </a:r>
              <a:endPara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80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CA0E-E7EE-1048-8D7E-085C5EFD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144808" tIns="90517" rIns="144808" bIns="90517" rtlCol="0" anchor="b">
            <a:normAutofit/>
          </a:bodyPr>
          <a:lstStyle/>
          <a:p>
            <a:r>
              <a:rPr lang="en-US" sz="3200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Logical Operators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153F04-F300-504D-8043-E15889CA70EF}"/>
              </a:ext>
            </a:extLst>
          </p:cNvPr>
          <p:cNvGrpSpPr/>
          <p:nvPr/>
        </p:nvGrpSpPr>
        <p:grpSpPr>
          <a:xfrm>
            <a:off x="228600" y="688512"/>
            <a:ext cx="11591365" cy="6172199"/>
            <a:chOff x="372035" y="657435"/>
            <a:chExt cx="11591365" cy="70387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77E82E-CEF7-1A47-BA10-D9002137FA3D}"/>
                </a:ext>
              </a:extLst>
            </p:cNvPr>
            <p:cNvGrpSpPr/>
            <p:nvPr/>
          </p:nvGrpSpPr>
          <p:grpSpPr>
            <a:xfrm>
              <a:off x="372035" y="914402"/>
              <a:ext cx="11591365" cy="6781809"/>
              <a:chOff x="-457200" y="914400"/>
              <a:chExt cx="11430000" cy="54102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82D515-6B50-DC44-80AD-ECCC922EEE4B}"/>
                  </a:ext>
                </a:extLst>
              </p:cNvPr>
              <p:cNvSpPr/>
              <p:nvPr/>
            </p:nvSpPr>
            <p:spPr>
              <a:xfrm>
                <a:off x="-457200" y="914400"/>
                <a:ext cx="11430000" cy="5410200"/>
              </a:xfrm>
              <a:prstGeom prst="rect">
                <a:avLst/>
              </a:prstGeom>
              <a:ln>
                <a:noFill/>
              </a:ln>
            </p:spPr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8EC39443-9B25-B345-BFE4-F60993EEDB8E}"/>
                  </a:ext>
                </a:extLst>
              </p:cNvPr>
              <p:cNvSpPr/>
              <p:nvPr/>
            </p:nvSpPr>
            <p:spPr>
              <a:xfrm>
                <a:off x="2024512" y="988962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ln>
                <a:solidFill>
                  <a:srgbClr val="0181B2">
                    <a:alpha val="90000"/>
                  </a:srgb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152763" rIns="276588" bIns="152764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Returns x if x is False, y otherwise</a:t>
                </a:r>
                <a:endParaRPr lang="en-US" sz="1600" kern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38A5D70-3C45-B745-96BD-0CEA3854A237}"/>
                  </a:ext>
                </a:extLst>
              </p:cNvPr>
              <p:cNvSpPr/>
              <p:nvPr/>
            </p:nvSpPr>
            <p:spPr>
              <a:xfrm>
                <a:off x="74509" y="914862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and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B86B116-7EE9-F746-8CBF-4B3258E33AA7}"/>
                  </a:ext>
                </a:extLst>
              </p:cNvPr>
              <p:cNvSpPr/>
              <p:nvPr/>
            </p:nvSpPr>
            <p:spPr>
              <a:xfrm>
                <a:off x="2022564" y="1804770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Returns y if x is False, x otherwise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A4B9E1F-0A70-B944-ACF8-076B7ED9C826}"/>
                  </a:ext>
                </a:extLst>
              </p:cNvPr>
              <p:cNvSpPr/>
              <p:nvPr/>
            </p:nvSpPr>
            <p:spPr>
              <a:xfrm>
                <a:off x="74509" y="1692908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55565A">
                    <a:shade val="8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38102" tIns="137137" rIns="238102" bIns="137137" numCol="1" spcCol="1270" anchor="ctr" anchorCtr="0">
                <a:noAutofit/>
              </a:bodyPr>
              <a:lstStyle/>
              <a:p>
                <a:pPr marL="0" lvl="0" indent="0" algn="ctr" defTabSz="2355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or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8B46D93-2DD9-CB4D-9D47-D4DB5AF8DD97}"/>
                  </a:ext>
                </a:extLst>
              </p:cNvPr>
              <p:cNvSpPr/>
              <p:nvPr/>
            </p:nvSpPr>
            <p:spPr>
              <a:xfrm>
                <a:off x="2024512" y="2545055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Returns True if x is true, False otherwise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E01DBBA-B191-F943-8331-9F3C936B35EA}"/>
                  </a:ext>
                </a:extLst>
              </p:cNvPr>
              <p:cNvSpPr/>
              <p:nvPr/>
            </p:nvSpPr>
            <p:spPr>
              <a:xfrm>
                <a:off x="74509" y="2470955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ln>
                <a:solidFill>
                  <a:srgbClr val="0181B2"/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not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38B15B-FD65-B44E-B867-9269A841016F}"/>
                </a:ext>
              </a:extLst>
            </p:cNvPr>
            <p:cNvGrpSpPr/>
            <p:nvPr/>
          </p:nvGrpSpPr>
          <p:grpSpPr>
            <a:xfrm>
              <a:off x="10642279" y="1026769"/>
              <a:ext cx="1107616" cy="693584"/>
              <a:chOff x="10642279" y="1026767"/>
              <a:chExt cx="1107616" cy="693584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3FD0536-FC03-2B4E-8B61-24027DAE7112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62421D-463A-234A-9C5D-DA287666F3D4}"/>
                  </a:ext>
                </a:extLst>
              </p:cNvPr>
              <p:cNvSpPr txBox="1"/>
              <p:nvPr/>
            </p:nvSpPr>
            <p:spPr>
              <a:xfrm>
                <a:off x="10672347" y="1081715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2 and 3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EB6049-EFCD-834A-BA88-2C1CDEFD309A}"/>
                </a:ext>
              </a:extLst>
            </p:cNvPr>
            <p:cNvGrpSpPr/>
            <p:nvPr/>
          </p:nvGrpSpPr>
          <p:grpSpPr>
            <a:xfrm>
              <a:off x="10642278" y="2068250"/>
              <a:ext cx="1091931" cy="690796"/>
              <a:chOff x="10642278" y="1126421"/>
              <a:chExt cx="1091931" cy="690795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08D771F-94F8-C24B-9054-62D3FE8C4355}"/>
                  </a:ext>
                </a:extLst>
              </p:cNvPr>
              <p:cNvSpPr/>
              <p:nvPr/>
            </p:nvSpPr>
            <p:spPr bwMode="auto">
              <a:xfrm>
                <a:off x="10642278" y="1126421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C3D4FE-1A25-574A-9926-11DEE77D7570}"/>
                  </a:ext>
                </a:extLst>
              </p:cNvPr>
              <p:cNvSpPr txBox="1"/>
              <p:nvPr/>
            </p:nvSpPr>
            <p:spPr>
              <a:xfrm>
                <a:off x="10649469" y="1178580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2 or 3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0715672-2DA4-CC49-8CE3-7D77321217A3}"/>
                </a:ext>
              </a:extLst>
            </p:cNvPr>
            <p:cNvGrpSpPr/>
            <p:nvPr/>
          </p:nvGrpSpPr>
          <p:grpSpPr>
            <a:xfrm>
              <a:off x="10642279" y="2953535"/>
              <a:ext cx="1091931" cy="695791"/>
              <a:chOff x="10642279" y="1026767"/>
              <a:chExt cx="1091931" cy="695790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1D2679EC-EBB0-DC42-BCA9-4F211B8C13AA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A08DC4F-0CFC-494A-AB3F-03F3B205173B}"/>
                  </a:ext>
                </a:extLst>
              </p:cNvPr>
              <p:cNvSpPr txBox="1"/>
              <p:nvPr/>
            </p:nvSpPr>
            <p:spPr>
              <a:xfrm>
                <a:off x="10655530" y="1083921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not 1 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False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DC25BA-3946-5B4E-9019-74EF9EE1DFF6}"/>
                </a:ext>
              </a:extLst>
            </p:cNvPr>
            <p:cNvSpPr/>
            <p:nvPr/>
          </p:nvSpPr>
          <p:spPr>
            <a:xfrm>
              <a:off x="10583093" y="657435"/>
              <a:ext cx="1380307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26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53CD5A-4D64-C14B-A2F1-DB40E327C5BC}"/>
              </a:ext>
            </a:extLst>
          </p:cNvPr>
          <p:cNvGrpSpPr/>
          <p:nvPr/>
        </p:nvGrpSpPr>
        <p:grpSpPr>
          <a:xfrm>
            <a:off x="32951" y="762000"/>
            <a:ext cx="11591365" cy="7038765"/>
            <a:chOff x="372035" y="657435"/>
            <a:chExt cx="11591365" cy="70387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EEA6B1-33C3-0B43-8B12-336777AF881F}"/>
                </a:ext>
              </a:extLst>
            </p:cNvPr>
            <p:cNvGrpSpPr/>
            <p:nvPr/>
          </p:nvGrpSpPr>
          <p:grpSpPr>
            <a:xfrm>
              <a:off x="372035" y="914400"/>
              <a:ext cx="11591365" cy="6781800"/>
              <a:chOff x="-457200" y="914400"/>
              <a:chExt cx="11430000" cy="54102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995A62-12BD-1247-9F42-FE61B2527826}"/>
                  </a:ext>
                </a:extLst>
              </p:cNvPr>
              <p:cNvSpPr/>
              <p:nvPr/>
            </p:nvSpPr>
            <p:spPr>
              <a:xfrm>
                <a:off x="-457200" y="914400"/>
                <a:ext cx="11430000" cy="5410200"/>
              </a:xfrm>
              <a:prstGeom prst="rect">
                <a:avLst/>
              </a:prstGeom>
              <a:ln>
                <a:noFill/>
              </a:ln>
            </p:spPr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F8B5E52-7A45-F942-B042-7598504EDF86}"/>
                  </a:ext>
                </a:extLst>
              </p:cNvPr>
              <p:cNvSpPr/>
              <p:nvPr/>
            </p:nvSpPr>
            <p:spPr>
              <a:xfrm>
                <a:off x="2024512" y="988962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ln>
                <a:solidFill>
                  <a:srgbClr val="0181B2">
                    <a:alpha val="90000"/>
                  </a:srgb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152763" rIns="276588" bIns="152764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Shift a right by b bits</a:t>
                </a:r>
                <a:endParaRPr lang="en-US" sz="1600" kern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61C2CAC-7AFF-2849-AED6-1E1F7884F409}"/>
                  </a:ext>
                </a:extLst>
              </p:cNvPr>
              <p:cNvSpPr/>
              <p:nvPr/>
            </p:nvSpPr>
            <p:spPr>
              <a:xfrm>
                <a:off x="74509" y="914862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 &gt;&gt; b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A931887-249C-BE48-9904-4623C8829F59}"/>
                  </a:ext>
                </a:extLst>
              </p:cNvPr>
              <p:cNvSpPr/>
              <p:nvPr/>
            </p:nvSpPr>
            <p:spPr>
              <a:xfrm>
                <a:off x="2022564" y="1804770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Shift a left by b bits</a:t>
                </a: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9DE86A1-7FAC-9340-8B45-FF0095A57155}"/>
                  </a:ext>
                </a:extLst>
              </p:cNvPr>
              <p:cNvSpPr/>
              <p:nvPr/>
            </p:nvSpPr>
            <p:spPr>
              <a:xfrm>
                <a:off x="74509" y="1692908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55565A">
                    <a:shade val="8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38102" tIns="137137" rIns="238102" bIns="137137" numCol="1" spcCol="1270" anchor="ctr" anchorCtr="0">
                <a:noAutofit/>
              </a:bodyPr>
              <a:lstStyle/>
              <a:p>
                <a:pPr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 &lt;&lt; b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28322-BADD-7F41-9E41-7A7820F210CD}"/>
                </a:ext>
              </a:extLst>
            </p:cNvPr>
            <p:cNvGrpSpPr/>
            <p:nvPr/>
          </p:nvGrpSpPr>
          <p:grpSpPr>
            <a:xfrm>
              <a:off x="10642279" y="1026767"/>
              <a:ext cx="1107616" cy="693584"/>
              <a:chOff x="10642279" y="1026767"/>
              <a:chExt cx="1107616" cy="69358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6632F81-E12A-D34C-B5C9-4F27FD367ECE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82FCC5-539D-AC46-9153-65CD3E5848EE}"/>
                  </a:ext>
                </a:extLst>
              </p:cNvPr>
              <p:cNvSpPr txBox="1"/>
              <p:nvPr/>
            </p:nvSpPr>
            <p:spPr>
              <a:xfrm>
                <a:off x="10672347" y="1081715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3 &gt;&gt; 2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0011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518A20-51E9-8A40-BE19-7C42B5784F5C}"/>
                </a:ext>
              </a:extLst>
            </p:cNvPr>
            <p:cNvGrpSpPr/>
            <p:nvPr/>
          </p:nvGrpSpPr>
          <p:grpSpPr>
            <a:xfrm>
              <a:off x="10642278" y="2068246"/>
              <a:ext cx="1091931" cy="690795"/>
              <a:chOff x="10642278" y="1126421"/>
              <a:chExt cx="1091931" cy="69079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F2801EA-8FF4-1C44-AF17-598F51A702BB}"/>
                  </a:ext>
                </a:extLst>
              </p:cNvPr>
              <p:cNvSpPr/>
              <p:nvPr/>
            </p:nvSpPr>
            <p:spPr bwMode="auto">
              <a:xfrm>
                <a:off x="10642278" y="1126421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8759EC-4831-F04E-9ECB-96A7240EBC92}"/>
                  </a:ext>
                </a:extLst>
              </p:cNvPr>
              <p:cNvSpPr txBox="1"/>
              <p:nvPr/>
            </p:nvSpPr>
            <p:spPr>
              <a:xfrm>
                <a:off x="10649469" y="1178580"/>
                <a:ext cx="1077548" cy="63863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3 &lt;&lt; 2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0011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14AE9E-AD04-5144-B7AD-59CEE8DB54DB}"/>
                </a:ext>
              </a:extLst>
            </p:cNvPr>
            <p:cNvSpPr/>
            <p:nvPr/>
          </p:nvSpPr>
          <p:spPr>
            <a:xfrm>
              <a:off x="10583093" y="657435"/>
              <a:ext cx="1380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AA55BC1-CA0A-A540-9F09-A417242CF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 vert="horz" wrap="square" lIns="144808" tIns="90517" rIns="144808" bIns="90517" rtlCol="0" anchor="b">
            <a:normAutofit/>
          </a:bodyPr>
          <a:lstStyle/>
          <a:p>
            <a:r>
              <a:rPr lang="en-US" sz="3200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Bitwise Operators </a:t>
            </a:r>
          </a:p>
        </p:txBody>
      </p:sp>
    </p:spTree>
    <p:extLst>
      <p:ext uri="{BB962C8B-B14F-4D97-AF65-F5344CB8AC3E}">
        <p14:creationId xmlns:p14="http://schemas.microsoft.com/office/powerpoint/2010/main" val="341010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53CD5A-4D64-C14B-A2F1-DB40E327C5BC}"/>
              </a:ext>
            </a:extLst>
          </p:cNvPr>
          <p:cNvGrpSpPr/>
          <p:nvPr/>
        </p:nvGrpSpPr>
        <p:grpSpPr>
          <a:xfrm>
            <a:off x="76200" y="683431"/>
            <a:ext cx="11591365" cy="7038765"/>
            <a:chOff x="372035" y="657435"/>
            <a:chExt cx="11591365" cy="70387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EEA6B1-33C3-0B43-8B12-336777AF881F}"/>
                </a:ext>
              </a:extLst>
            </p:cNvPr>
            <p:cNvGrpSpPr/>
            <p:nvPr/>
          </p:nvGrpSpPr>
          <p:grpSpPr>
            <a:xfrm>
              <a:off x="372035" y="914400"/>
              <a:ext cx="11591365" cy="6781800"/>
              <a:chOff x="-457200" y="914400"/>
              <a:chExt cx="11430000" cy="54102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995A62-12BD-1247-9F42-FE61B2527826}"/>
                  </a:ext>
                </a:extLst>
              </p:cNvPr>
              <p:cNvSpPr/>
              <p:nvPr/>
            </p:nvSpPr>
            <p:spPr>
              <a:xfrm>
                <a:off x="-457200" y="914400"/>
                <a:ext cx="11430000" cy="5410200"/>
              </a:xfrm>
              <a:prstGeom prst="rect">
                <a:avLst/>
              </a:prstGeom>
              <a:ln>
                <a:noFill/>
              </a:ln>
            </p:spPr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F8B5E52-7A45-F942-B042-7598504EDF86}"/>
                  </a:ext>
                </a:extLst>
              </p:cNvPr>
              <p:cNvSpPr/>
              <p:nvPr/>
            </p:nvSpPr>
            <p:spPr>
              <a:xfrm>
                <a:off x="2024512" y="988962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ln>
                <a:solidFill>
                  <a:srgbClr val="0181B2">
                    <a:alpha val="90000"/>
                  </a:srgb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152763" rIns="276588" bIns="152764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 if the operands are identical (refer to the same object)</a:t>
                </a:r>
                <a:endParaRPr lang="en-US" sz="1600" kern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61C2CAC-7AFF-2849-AED6-1E1F7884F409}"/>
                  </a:ext>
                </a:extLst>
              </p:cNvPr>
              <p:cNvSpPr/>
              <p:nvPr/>
            </p:nvSpPr>
            <p:spPr>
              <a:xfrm>
                <a:off x="74509" y="914862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84762" tIns="110467" rIns="184762" bIns="110467" numCol="1" spcCol="1270" anchor="ctr" anchorCtr="0">
                <a:noAutofit/>
              </a:bodyPr>
              <a:lstStyle/>
              <a:p>
                <a:pPr marL="0" lvl="0" indent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is</a:t>
                </a:r>
                <a:endParaRPr lang="en-US" sz="24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A931887-249C-BE48-9904-4623C8829F59}"/>
                  </a:ext>
                </a:extLst>
              </p:cNvPr>
              <p:cNvSpPr/>
              <p:nvPr/>
            </p:nvSpPr>
            <p:spPr>
              <a:xfrm>
                <a:off x="2022564" y="1804770"/>
                <a:ext cx="7555678" cy="592798"/>
              </a:xfrm>
              <a:custGeom>
                <a:avLst/>
                <a:gdLst>
                  <a:gd name="connsiteX0" fmla="*/ 98801 w 592797"/>
                  <a:gd name="connsiteY0" fmla="*/ 0 h 7315200"/>
                  <a:gd name="connsiteX1" fmla="*/ 493996 w 592797"/>
                  <a:gd name="connsiteY1" fmla="*/ 0 h 7315200"/>
                  <a:gd name="connsiteX2" fmla="*/ 592797 w 592797"/>
                  <a:gd name="connsiteY2" fmla="*/ 98801 h 7315200"/>
                  <a:gd name="connsiteX3" fmla="*/ 592797 w 592797"/>
                  <a:gd name="connsiteY3" fmla="*/ 7315200 h 7315200"/>
                  <a:gd name="connsiteX4" fmla="*/ 592797 w 592797"/>
                  <a:gd name="connsiteY4" fmla="*/ 7315200 h 7315200"/>
                  <a:gd name="connsiteX5" fmla="*/ 0 w 592797"/>
                  <a:gd name="connsiteY5" fmla="*/ 7315200 h 7315200"/>
                  <a:gd name="connsiteX6" fmla="*/ 0 w 592797"/>
                  <a:gd name="connsiteY6" fmla="*/ 7315200 h 7315200"/>
                  <a:gd name="connsiteX7" fmla="*/ 0 w 592797"/>
                  <a:gd name="connsiteY7" fmla="*/ 98801 h 7315200"/>
                  <a:gd name="connsiteX8" fmla="*/ 98801 w 592797"/>
                  <a:gd name="connsiteY8" fmla="*/ 0 h 731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2797" h="7315200">
                    <a:moveTo>
                      <a:pt x="592797" y="1219223"/>
                    </a:moveTo>
                    <a:lnTo>
                      <a:pt x="592797" y="6095977"/>
                    </a:lnTo>
                    <a:cubicBezTo>
                      <a:pt x="592797" y="6769329"/>
                      <a:pt x="589212" y="7315194"/>
                      <a:pt x="584790" y="7315194"/>
                    </a:cubicBezTo>
                    <a:lnTo>
                      <a:pt x="0" y="7315194"/>
                    </a:lnTo>
                    <a:lnTo>
                      <a:pt x="0" y="731519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4790" y="6"/>
                    </a:lnTo>
                    <a:cubicBezTo>
                      <a:pt x="589212" y="6"/>
                      <a:pt x="592797" y="545871"/>
                      <a:pt x="592797" y="1219223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0181B2">
                    <a:alpha val="9000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1" tIns="59418" rIns="89898" bIns="59419" numCol="1" spcCol="1270" anchor="ctr" anchorCtr="0">
                <a:noAutofit/>
              </a:bodyPr>
              <a:lstStyle/>
              <a:p>
                <a:pPr marL="171450" lvl="1" indent="-171450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None/>
                </a:pPr>
                <a:r>
                  <a: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 if the operands are not identical( do not refer to the same object)</a:t>
                </a: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9DE86A1-7FAC-9340-8B45-FF0095A57155}"/>
                  </a:ext>
                </a:extLst>
              </p:cNvPr>
              <p:cNvSpPr/>
              <p:nvPr/>
            </p:nvSpPr>
            <p:spPr>
              <a:xfrm>
                <a:off x="74509" y="1692908"/>
                <a:ext cx="1950003" cy="740996"/>
              </a:xfrm>
              <a:custGeom>
                <a:avLst/>
                <a:gdLst>
                  <a:gd name="connsiteX0" fmla="*/ 0 w 1950003"/>
                  <a:gd name="connsiteY0" fmla="*/ 123502 h 740996"/>
                  <a:gd name="connsiteX1" fmla="*/ 123502 w 1950003"/>
                  <a:gd name="connsiteY1" fmla="*/ 0 h 740996"/>
                  <a:gd name="connsiteX2" fmla="*/ 1826501 w 1950003"/>
                  <a:gd name="connsiteY2" fmla="*/ 0 h 740996"/>
                  <a:gd name="connsiteX3" fmla="*/ 1950003 w 1950003"/>
                  <a:gd name="connsiteY3" fmla="*/ 123502 h 740996"/>
                  <a:gd name="connsiteX4" fmla="*/ 1950003 w 1950003"/>
                  <a:gd name="connsiteY4" fmla="*/ 617494 h 740996"/>
                  <a:gd name="connsiteX5" fmla="*/ 1826501 w 1950003"/>
                  <a:gd name="connsiteY5" fmla="*/ 740996 h 740996"/>
                  <a:gd name="connsiteX6" fmla="*/ 123502 w 1950003"/>
                  <a:gd name="connsiteY6" fmla="*/ 740996 h 740996"/>
                  <a:gd name="connsiteX7" fmla="*/ 0 w 1950003"/>
                  <a:gd name="connsiteY7" fmla="*/ 617494 h 740996"/>
                  <a:gd name="connsiteX8" fmla="*/ 0 w 1950003"/>
                  <a:gd name="connsiteY8" fmla="*/ 123502 h 740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003" h="740996">
                    <a:moveTo>
                      <a:pt x="0" y="123502"/>
                    </a:moveTo>
                    <a:cubicBezTo>
                      <a:pt x="0" y="55294"/>
                      <a:pt x="55294" y="0"/>
                      <a:pt x="123502" y="0"/>
                    </a:cubicBezTo>
                    <a:lnTo>
                      <a:pt x="1826501" y="0"/>
                    </a:lnTo>
                    <a:cubicBezTo>
                      <a:pt x="1894709" y="0"/>
                      <a:pt x="1950003" y="55294"/>
                      <a:pt x="1950003" y="123502"/>
                    </a:cubicBezTo>
                    <a:lnTo>
                      <a:pt x="1950003" y="617494"/>
                    </a:lnTo>
                    <a:cubicBezTo>
                      <a:pt x="1950003" y="685702"/>
                      <a:pt x="1894709" y="740996"/>
                      <a:pt x="1826501" y="740996"/>
                    </a:cubicBezTo>
                    <a:lnTo>
                      <a:pt x="123502" y="740996"/>
                    </a:lnTo>
                    <a:cubicBezTo>
                      <a:pt x="55294" y="740996"/>
                      <a:pt x="0" y="685702"/>
                      <a:pt x="0" y="617494"/>
                    </a:cubicBezTo>
                    <a:lnTo>
                      <a:pt x="0" y="123502"/>
                    </a:lnTo>
                    <a:close/>
                  </a:path>
                </a:pathLst>
              </a:custGeom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n w="10795" cap="flat" cmpd="sng" algn="ctr">
                <a:solidFill>
                  <a:srgbClr val="55565A">
                    <a:shade val="80000"/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38102" tIns="137137" rIns="238102" bIns="137137" numCol="1" spcCol="1270" anchor="ctr" anchorCtr="0">
                <a:noAutofit/>
              </a:bodyPr>
              <a:lstStyle/>
              <a:p>
                <a:pPr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dirty="0">
                    <a:solidFill>
                      <a:srgbClr val="0181B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is not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328322-BADD-7F41-9E41-7A7820F210CD}"/>
                </a:ext>
              </a:extLst>
            </p:cNvPr>
            <p:cNvGrpSpPr/>
            <p:nvPr/>
          </p:nvGrpSpPr>
          <p:grpSpPr>
            <a:xfrm>
              <a:off x="10642279" y="972029"/>
              <a:ext cx="1091931" cy="829458"/>
              <a:chOff x="10642279" y="972029"/>
              <a:chExt cx="1091931" cy="829458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6632F81-E12A-D34C-B5C9-4F27FD367ECE}"/>
                  </a:ext>
                </a:extLst>
              </p:cNvPr>
              <p:cNvSpPr/>
              <p:nvPr/>
            </p:nvSpPr>
            <p:spPr bwMode="auto">
              <a:xfrm>
                <a:off x="10642279" y="1026767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82FCC5-539D-AC46-9153-65CD3E5848EE}"/>
                  </a:ext>
                </a:extLst>
              </p:cNvPr>
              <p:cNvSpPr txBox="1"/>
              <p:nvPr/>
            </p:nvSpPr>
            <p:spPr>
              <a:xfrm>
                <a:off x="10656661" y="972029"/>
                <a:ext cx="1077548" cy="829458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 =5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 is 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True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518A20-51E9-8A40-BE19-7C42B5784F5C}"/>
                </a:ext>
              </a:extLst>
            </p:cNvPr>
            <p:cNvGrpSpPr/>
            <p:nvPr/>
          </p:nvGrpSpPr>
          <p:grpSpPr>
            <a:xfrm>
              <a:off x="10619087" y="2023077"/>
              <a:ext cx="1177864" cy="829458"/>
              <a:chOff x="10619087" y="1081252"/>
              <a:chExt cx="1177864" cy="82945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8F2801EA-8FF4-1C44-AF17-598F51A702BB}"/>
                  </a:ext>
                </a:extLst>
              </p:cNvPr>
              <p:cNvSpPr/>
              <p:nvPr/>
            </p:nvSpPr>
            <p:spPr bwMode="auto">
              <a:xfrm>
                <a:off x="10642278" y="1126421"/>
                <a:ext cx="1091931" cy="685800"/>
              </a:xfrm>
              <a:prstGeom prst="roundRect">
                <a:avLst/>
              </a:prstGeom>
              <a:no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8759EC-4831-F04E-9ECB-96A7240EBC92}"/>
                  </a:ext>
                </a:extLst>
              </p:cNvPr>
              <p:cNvSpPr txBox="1"/>
              <p:nvPr/>
            </p:nvSpPr>
            <p:spPr>
              <a:xfrm>
                <a:off x="10619087" y="1081252"/>
                <a:ext cx="1177864" cy="829458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 = 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&gt;&gt; x is not 5</a:t>
                </a:r>
              </a:p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False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14AE9E-AD04-5144-B7AD-59CEE8DB54DB}"/>
                </a:ext>
              </a:extLst>
            </p:cNvPr>
            <p:cNvSpPr/>
            <p:nvPr/>
          </p:nvSpPr>
          <p:spPr>
            <a:xfrm>
              <a:off x="10583093" y="657435"/>
              <a:ext cx="13803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BAA55BC1-CA0A-A540-9F09-A417242CF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 vert="horz" wrap="square" lIns="144808" tIns="90517" rIns="144808" bIns="90517" rtlCol="0" anchor="b">
            <a:normAutofit/>
          </a:bodyPr>
          <a:lstStyle/>
          <a:p>
            <a:r>
              <a:rPr lang="en-US" sz="3200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Identity Operators </a:t>
            </a:r>
          </a:p>
        </p:txBody>
      </p:sp>
    </p:spTree>
    <p:extLst>
      <p:ext uri="{BB962C8B-B14F-4D97-AF65-F5344CB8AC3E}">
        <p14:creationId xmlns:p14="http://schemas.microsoft.com/office/powerpoint/2010/main" val="427251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AA55BC1-CA0A-A540-9F09-A417242CF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035" y="0"/>
            <a:ext cx="9144000" cy="663111"/>
          </a:xfrm>
        </p:spPr>
        <p:txBody>
          <a:bodyPr vert="horz" wrap="square" lIns="144808" tIns="90517" rIns="144808" bIns="90517" rtlCol="0" anchor="b">
            <a:normAutofit/>
          </a:bodyPr>
          <a:lstStyle/>
          <a:p>
            <a:r>
              <a:rPr lang="en-US" sz="3200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Membership Operators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52B106-0604-8940-AAE4-965F1C1BB3A3}"/>
              </a:ext>
            </a:extLst>
          </p:cNvPr>
          <p:cNvGrpSpPr/>
          <p:nvPr/>
        </p:nvGrpSpPr>
        <p:grpSpPr>
          <a:xfrm>
            <a:off x="76200" y="663111"/>
            <a:ext cx="11591365" cy="7053773"/>
            <a:chOff x="76366" y="658400"/>
            <a:chExt cx="11591365" cy="70537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D13579-D12B-314D-BE12-F753A4FE4D17}"/>
                </a:ext>
              </a:extLst>
            </p:cNvPr>
            <p:cNvGrpSpPr/>
            <p:nvPr/>
          </p:nvGrpSpPr>
          <p:grpSpPr>
            <a:xfrm>
              <a:off x="76366" y="658400"/>
              <a:ext cx="11591365" cy="7053773"/>
              <a:chOff x="76366" y="658400"/>
              <a:chExt cx="11591365" cy="705377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153CD5A-4D64-C14B-A2F1-DB40E327C5BC}"/>
                  </a:ext>
                </a:extLst>
              </p:cNvPr>
              <p:cNvGrpSpPr/>
              <p:nvPr/>
            </p:nvGrpSpPr>
            <p:grpSpPr>
              <a:xfrm>
                <a:off x="76366" y="673408"/>
                <a:ext cx="11591365" cy="7038765"/>
                <a:chOff x="372035" y="657435"/>
                <a:chExt cx="11591365" cy="703876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B1EEA6B1-33C3-0B43-8B12-336777AF881F}"/>
                    </a:ext>
                  </a:extLst>
                </p:cNvPr>
                <p:cNvGrpSpPr/>
                <p:nvPr/>
              </p:nvGrpSpPr>
              <p:grpSpPr>
                <a:xfrm>
                  <a:off x="372035" y="914400"/>
                  <a:ext cx="11591365" cy="6781800"/>
                  <a:chOff x="-457200" y="914400"/>
                  <a:chExt cx="11430000" cy="5410200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6995A62-12BD-1247-9F42-FE61B2527826}"/>
                      </a:ext>
                    </a:extLst>
                  </p:cNvPr>
                  <p:cNvSpPr/>
                  <p:nvPr/>
                </p:nvSpPr>
                <p:spPr>
                  <a:xfrm>
                    <a:off x="-457200" y="914400"/>
                    <a:ext cx="11430000" cy="5410200"/>
                  </a:xfrm>
                  <a:prstGeom prst="rect">
                    <a:avLst/>
                  </a:prstGeom>
                  <a:ln>
                    <a:noFill/>
                  </a:ln>
                </p:spPr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EF8B5E52-7A45-F942-B042-7598504EDF86}"/>
                      </a:ext>
                    </a:extLst>
                  </p:cNvPr>
                  <p:cNvSpPr/>
                  <p:nvPr/>
                </p:nvSpPr>
                <p:spPr>
                  <a:xfrm>
                    <a:off x="2024512" y="988962"/>
                    <a:ext cx="7555678" cy="592798"/>
                  </a:xfrm>
                  <a:custGeom>
                    <a:avLst/>
                    <a:gdLst>
                      <a:gd name="connsiteX0" fmla="*/ 98801 w 592797"/>
                      <a:gd name="connsiteY0" fmla="*/ 0 h 7315200"/>
                      <a:gd name="connsiteX1" fmla="*/ 493996 w 592797"/>
                      <a:gd name="connsiteY1" fmla="*/ 0 h 7315200"/>
                      <a:gd name="connsiteX2" fmla="*/ 592797 w 592797"/>
                      <a:gd name="connsiteY2" fmla="*/ 98801 h 7315200"/>
                      <a:gd name="connsiteX3" fmla="*/ 592797 w 592797"/>
                      <a:gd name="connsiteY3" fmla="*/ 7315200 h 7315200"/>
                      <a:gd name="connsiteX4" fmla="*/ 592797 w 592797"/>
                      <a:gd name="connsiteY4" fmla="*/ 7315200 h 7315200"/>
                      <a:gd name="connsiteX5" fmla="*/ 0 w 592797"/>
                      <a:gd name="connsiteY5" fmla="*/ 7315200 h 7315200"/>
                      <a:gd name="connsiteX6" fmla="*/ 0 w 592797"/>
                      <a:gd name="connsiteY6" fmla="*/ 7315200 h 7315200"/>
                      <a:gd name="connsiteX7" fmla="*/ 0 w 592797"/>
                      <a:gd name="connsiteY7" fmla="*/ 98801 h 7315200"/>
                      <a:gd name="connsiteX8" fmla="*/ 98801 w 592797"/>
                      <a:gd name="connsiteY8" fmla="*/ 0 h 7315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2797" h="7315200">
                        <a:moveTo>
                          <a:pt x="592797" y="1219223"/>
                        </a:moveTo>
                        <a:lnTo>
                          <a:pt x="592797" y="6095977"/>
                        </a:lnTo>
                        <a:cubicBezTo>
                          <a:pt x="592797" y="6769329"/>
                          <a:pt x="589212" y="7315194"/>
                          <a:pt x="584790" y="7315194"/>
                        </a:cubicBezTo>
                        <a:lnTo>
                          <a:pt x="0" y="7315194"/>
                        </a:lnTo>
                        <a:lnTo>
                          <a:pt x="0" y="7315194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584790" y="6"/>
                        </a:lnTo>
                        <a:cubicBezTo>
                          <a:pt x="589212" y="6"/>
                          <a:pt x="592797" y="545871"/>
                          <a:pt x="592797" y="1219223"/>
                        </a:cubicBezTo>
                        <a:close/>
                      </a:path>
                    </a:pathLst>
                  </a:custGeom>
                  <a:ln>
                    <a:solidFill>
                      <a:srgbClr val="0181B2">
                        <a:alpha val="90000"/>
                      </a:srgbClr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l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360001" tIns="152763" rIns="276588" bIns="152764" numCol="1" spcCol="1270" anchor="ctr" anchorCtr="0">
                    <a:noAutofit/>
                  </a:bodyPr>
                  <a:lstStyle/>
                  <a:p>
                    <a:pPr marL="171450" lvl="1" indent="-171450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FontTx/>
                      <a:buNone/>
                    </a:pPr>
                    <a:r>
                      <a:rPr lang="en-US" sz="1600" kern="12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True if it finds elemen</a:t>
                    </a:r>
                    <a:r>
                      <a:rPr lang="en-US" sz="16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ts in the specified sequence</a:t>
                    </a:r>
                    <a:endParaRPr lang="en-US" sz="1600" kern="1200" dirty="0"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endParaRPr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361C2CAC-7AFF-2849-AED6-1E1F7884F409}"/>
                      </a:ext>
                    </a:extLst>
                  </p:cNvPr>
                  <p:cNvSpPr/>
                  <p:nvPr/>
                </p:nvSpPr>
                <p:spPr>
                  <a:xfrm>
                    <a:off x="74509" y="914862"/>
                    <a:ext cx="1950003" cy="740996"/>
                  </a:xfrm>
                  <a:custGeom>
                    <a:avLst/>
                    <a:gdLst>
                      <a:gd name="connsiteX0" fmla="*/ 0 w 1950003"/>
                      <a:gd name="connsiteY0" fmla="*/ 123502 h 740996"/>
                      <a:gd name="connsiteX1" fmla="*/ 123502 w 1950003"/>
                      <a:gd name="connsiteY1" fmla="*/ 0 h 740996"/>
                      <a:gd name="connsiteX2" fmla="*/ 1826501 w 1950003"/>
                      <a:gd name="connsiteY2" fmla="*/ 0 h 740996"/>
                      <a:gd name="connsiteX3" fmla="*/ 1950003 w 1950003"/>
                      <a:gd name="connsiteY3" fmla="*/ 123502 h 740996"/>
                      <a:gd name="connsiteX4" fmla="*/ 1950003 w 1950003"/>
                      <a:gd name="connsiteY4" fmla="*/ 617494 h 740996"/>
                      <a:gd name="connsiteX5" fmla="*/ 1826501 w 1950003"/>
                      <a:gd name="connsiteY5" fmla="*/ 740996 h 740996"/>
                      <a:gd name="connsiteX6" fmla="*/ 123502 w 1950003"/>
                      <a:gd name="connsiteY6" fmla="*/ 740996 h 740996"/>
                      <a:gd name="connsiteX7" fmla="*/ 0 w 1950003"/>
                      <a:gd name="connsiteY7" fmla="*/ 617494 h 740996"/>
                      <a:gd name="connsiteX8" fmla="*/ 0 w 1950003"/>
                      <a:gd name="connsiteY8" fmla="*/ 123502 h 740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50003" h="740996">
                        <a:moveTo>
                          <a:pt x="0" y="123502"/>
                        </a:moveTo>
                        <a:cubicBezTo>
                          <a:pt x="0" y="55294"/>
                          <a:pt x="55294" y="0"/>
                          <a:pt x="123502" y="0"/>
                        </a:cubicBezTo>
                        <a:lnTo>
                          <a:pt x="1826501" y="0"/>
                        </a:lnTo>
                        <a:cubicBezTo>
                          <a:pt x="1894709" y="0"/>
                          <a:pt x="1950003" y="55294"/>
                          <a:pt x="1950003" y="123502"/>
                        </a:cubicBezTo>
                        <a:lnTo>
                          <a:pt x="1950003" y="617494"/>
                        </a:lnTo>
                        <a:cubicBezTo>
                          <a:pt x="1950003" y="685702"/>
                          <a:pt x="1894709" y="740996"/>
                          <a:pt x="1826501" y="740996"/>
                        </a:cubicBezTo>
                        <a:lnTo>
                          <a:pt x="123502" y="740996"/>
                        </a:lnTo>
                        <a:cubicBezTo>
                          <a:pt x="55294" y="740996"/>
                          <a:pt x="0" y="685702"/>
                          <a:pt x="0" y="617494"/>
                        </a:cubicBezTo>
                        <a:lnTo>
                          <a:pt x="0" y="123502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dk1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84762" tIns="110467" rIns="184762" bIns="110467" numCol="1" spcCol="1270" anchor="ctr" anchorCtr="0">
                    <a:noAutofit/>
                  </a:bodyPr>
                  <a:lstStyle/>
                  <a:p>
                    <a:pPr marL="0" lvl="0" indent="0" algn="ctr" defTabSz="17335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400" dirty="0">
                        <a:solidFill>
                          <a:srgbClr val="0181B2"/>
                        </a:soli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in</a:t>
                    </a:r>
                    <a:endParaRPr lang="en-US" sz="2400" kern="1200" dirty="0">
                      <a:solidFill>
                        <a:srgbClr val="0181B2"/>
                      </a:soli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endParaRPr>
                  </a:p>
                </p:txBody>
              </p:sp>
              <p:sp>
                <p:nvSpPr>
                  <p:cNvPr id="18" name="Freeform 17">
                    <a:extLst>
                      <a:ext uri="{FF2B5EF4-FFF2-40B4-BE49-F238E27FC236}">
                        <a16:creationId xmlns:a16="http://schemas.microsoft.com/office/drawing/2014/main" id="{FA931887-249C-BE48-9904-4623C8829F59}"/>
                      </a:ext>
                    </a:extLst>
                  </p:cNvPr>
                  <p:cNvSpPr/>
                  <p:nvPr/>
                </p:nvSpPr>
                <p:spPr>
                  <a:xfrm>
                    <a:off x="2022564" y="1804770"/>
                    <a:ext cx="7555678" cy="592798"/>
                  </a:xfrm>
                  <a:custGeom>
                    <a:avLst/>
                    <a:gdLst>
                      <a:gd name="connsiteX0" fmla="*/ 98801 w 592797"/>
                      <a:gd name="connsiteY0" fmla="*/ 0 h 7315200"/>
                      <a:gd name="connsiteX1" fmla="*/ 493996 w 592797"/>
                      <a:gd name="connsiteY1" fmla="*/ 0 h 7315200"/>
                      <a:gd name="connsiteX2" fmla="*/ 592797 w 592797"/>
                      <a:gd name="connsiteY2" fmla="*/ 98801 h 7315200"/>
                      <a:gd name="connsiteX3" fmla="*/ 592797 w 592797"/>
                      <a:gd name="connsiteY3" fmla="*/ 7315200 h 7315200"/>
                      <a:gd name="connsiteX4" fmla="*/ 592797 w 592797"/>
                      <a:gd name="connsiteY4" fmla="*/ 7315200 h 7315200"/>
                      <a:gd name="connsiteX5" fmla="*/ 0 w 592797"/>
                      <a:gd name="connsiteY5" fmla="*/ 7315200 h 7315200"/>
                      <a:gd name="connsiteX6" fmla="*/ 0 w 592797"/>
                      <a:gd name="connsiteY6" fmla="*/ 7315200 h 7315200"/>
                      <a:gd name="connsiteX7" fmla="*/ 0 w 592797"/>
                      <a:gd name="connsiteY7" fmla="*/ 98801 h 7315200"/>
                      <a:gd name="connsiteX8" fmla="*/ 98801 w 592797"/>
                      <a:gd name="connsiteY8" fmla="*/ 0 h 7315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2797" h="7315200">
                        <a:moveTo>
                          <a:pt x="592797" y="1219223"/>
                        </a:moveTo>
                        <a:lnTo>
                          <a:pt x="592797" y="6095977"/>
                        </a:lnTo>
                        <a:cubicBezTo>
                          <a:pt x="592797" y="6769329"/>
                          <a:pt x="589212" y="7315194"/>
                          <a:pt x="584790" y="7315194"/>
                        </a:cubicBezTo>
                        <a:lnTo>
                          <a:pt x="0" y="7315194"/>
                        </a:lnTo>
                        <a:lnTo>
                          <a:pt x="0" y="7315194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584790" y="6"/>
                        </a:lnTo>
                        <a:cubicBezTo>
                          <a:pt x="589212" y="6"/>
                          <a:pt x="592797" y="545871"/>
                          <a:pt x="592797" y="1219223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rgbClr>
                  </a:solidFill>
                  <a:ln w="10795" cap="flat" cmpd="sng" algn="ctr">
                    <a:solidFill>
                      <a:srgbClr val="0181B2">
                        <a:alpha val="90000"/>
                      </a:srgbClr>
                    </a:solidFill>
                    <a:prstDash val="solid"/>
                  </a:ln>
                  <a:effectLst/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360001" tIns="59418" rIns="89898" bIns="59419" numCol="1" spcCol="1270" anchor="ctr" anchorCtr="0">
                    <a:noAutofit/>
                  </a:bodyPr>
                  <a:lstStyle/>
                  <a:p>
                    <a:pPr marL="171450" lvl="1" indent="-171450" defTabSz="711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15000"/>
                      </a:spcAft>
                      <a:buFontTx/>
                      <a:buNone/>
                    </a:pPr>
                    <a:r>
                      <a:rPr lang="en-US" sz="1600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True if it does not find elements in the specified sequence</a:t>
                    </a:r>
                  </a:p>
                </p:txBody>
              </p:sp>
              <p:sp>
                <p:nvSpPr>
                  <p:cNvPr id="19" name="Freeform 18">
                    <a:extLst>
                      <a:ext uri="{FF2B5EF4-FFF2-40B4-BE49-F238E27FC236}">
                        <a16:creationId xmlns:a16="http://schemas.microsoft.com/office/drawing/2014/main" id="{B9DE86A1-7FAC-9340-8B45-FF0095A57155}"/>
                      </a:ext>
                    </a:extLst>
                  </p:cNvPr>
                  <p:cNvSpPr/>
                  <p:nvPr/>
                </p:nvSpPr>
                <p:spPr>
                  <a:xfrm>
                    <a:off x="74509" y="1692908"/>
                    <a:ext cx="1950003" cy="740996"/>
                  </a:xfrm>
                  <a:custGeom>
                    <a:avLst/>
                    <a:gdLst>
                      <a:gd name="connsiteX0" fmla="*/ 0 w 1950003"/>
                      <a:gd name="connsiteY0" fmla="*/ 123502 h 740996"/>
                      <a:gd name="connsiteX1" fmla="*/ 123502 w 1950003"/>
                      <a:gd name="connsiteY1" fmla="*/ 0 h 740996"/>
                      <a:gd name="connsiteX2" fmla="*/ 1826501 w 1950003"/>
                      <a:gd name="connsiteY2" fmla="*/ 0 h 740996"/>
                      <a:gd name="connsiteX3" fmla="*/ 1950003 w 1950003"/>
                      <a:gd name="connsiteY3" fmla="*/ 123502 h 740996"/>
                      <a:gd name="connsiteX4" fmla="*/ 1950003 w 1950003"/>
                      <a:gd name="connsiteY4" fmla="*/ 617494 h 740996"/>
                      <a:gd name="connsiteX5" fmla="*/ 1826501 w 1950003"/>
                      <a:gd name="connsiteY5" fmla="*/ 740996 h 740996"/>
                      <a:gd name="connsiteX6" fmla="*/ 123502 w 1950003"/>
                      <a:gd name="connsiteY6" fmla="*/ 740996 h 740996"/>
                      <a:gd name="connsiteX7" fmla="*/ 0 w 1950003"/>
                      <a:gd name="connsiteY7" fmla="*/ 617494 h 740996"/>
                      <a:gd name="connsiteX8" fmla="*/ 0 w 1950003"/>
                      <a:gd name="connsiteY8" fmla="*/ 123502 h 740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50003" h="740996">
                        <a:moveTo>
                          <a:pt x="0" y="123502"/>
                        </a:moveTo>
                        <a:cubicBezTo>
                          <a:pt x="0" y="55294"/>
                          <a:pt x="55294" y="0"/>
                          <a:pt x="123502" y="0"/>
                        </a:cubicBezTo>
                        <a:lnTo>
                          <a:pt x="1826501" y="0"/>
                        </a:lnTo>
                        <a:cubicBezTo>
                          <a:pt x="1894709" y="0"/>
                          <a:pt x="1950003" y="55294"/>
                          <a:pt x="1950003" y="123502"/>
                        </a:cubicBezTo>
                        <a:lnTo>
                          <a:pt x="1950003" y="617494"/>
                        </a:lnTo>
                        <a:cubicBezTo>
                          <a:pt x="1950003" y="685702"/>
                          <a:pt x="1894709" y="740996"/>
                          <a:pt x="1826501" y="740996"/>
                        </a:cubicBezTo>
                        <a:lnTo>
                          <a:pt x="123502" y="740996"/>
                        </a:lnTo>
                        <a:cubicBezTo>
                          <a:pt x="55294" y="740996"/>
                          <a:pt x="0" y="685702"/>
                          <a:pt x="0" y="617494"/>
                        </a:cubicBezTo>
                        <a:lnTo>
                          <a:pt x="0" y="123502"/>
                        </a:lnTo>
                        <a:close/>
                      </a:path>
                    </a:pathLst>
                  </a:custGeom>
                  <a:solidFill>
                    <a:srgbClr val="FFFFFF">
                      <a:hueOff val="0"/>
                      <a:satOff val="0"/>
                      <a:lumOff val="0"/>
                      <a:alphaOff val="0"/>
                    </a:srgbClr>
                  </a:solidFill>
                  <a:ln w="10795" cap="flat" cmpd="sng" algn="ctr">
                    <a:solidFill>
                      <a:srgbClr val="55565A">
                        <a:shade val="80000"/>
                        <a:hueOff val="0"/>
                        <a:satOff val="0"/>
                        <a:lumOff val="0"/>
                        <a:alphaOff val="0"/>
                      </a:srgbClr>
                    </a:solidFill>
                    <a:prstDash val="solid"/>
                  </a:ln>
                  <a:effectLst/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238102" tIns="137137" rIns="238102" bIns="137137" numCol="1" spcCol="1270" anchor="ctr" anchorCtr="0">
                    <a:noAutofit/>
                  </a:bodyPr>
                  <a:lstStyle/>
                  <a:p>
                    <a:pPr algn="ctr" defTabSz="17335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2400" dirty="0">
                        <a:solidFill>
                          <a:srgbClr val="0181B2"/>
                        </a:soli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not in</a:t>
                    </a: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D328322-BADD-7F41-9E41-7A7820F210CD}"/>
                    </a:ext>
                  </a:extLst>
                </p:cNvPr>
                <p:cNvGrpSpPr/>
                <p:nvPr/>
              </p:nvGrpSpPr>
              <p:grpSpPr>
                <a:xfrm>
                  <a:off x="10583093" y="1026767"/>
                  <a:ext cx="1151117" cy="685800"/>
                  <a:chOff x="10583093" y="1026767"/>
                  <a:chExt cx="1151117" cy="685800"/>
                </a:xfrm>
              </p:grpSpPr>
              <p:sp>
                <p:nvSpPr>
                  <p:cNvPr id="13" name="Rounded Rectangle 12">
                    <a:extLst>
                      <a:ext uri="{FF2B5EF4-FFF2-40B4-BE49-F238E27FC236}">
                        <a16:creationId xmlns:a16="http://schemas.microsoft.com/office/drawing/2014/main" id="{F6632F81-E12A-D34C-B5C9-4F27FD367E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42279" y="1026767"/>
                    <a:ext cx="1091931" cy="685800"/>
                  </a:xfrm>
                  <a:prstGeom prst="roundRect">
                    <a:avLst/>
                  </a:prstGeom>
                  <a:noFill/>
                  <a:ln>
                    <a:solidFill>
                      <a:srgbClr val="0181B2"/>
                    </a:solidFill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472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600" dirty="0" err="1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 Historic" panose="020B0502040204020203" pitchFamily="34" charset="0"/>
                      <a:ea typeface="Segoe UI Historic" panose="020B0502040204020203" pitchFamily="34" charset="0"/>
                      <a:cs typeface="Segoe UI Historic" panose="020B0502040204020203" pitchFamily="34" charset="0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D82FCC5-539D-AC46-9153-65CD3E5848E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83093" y="1060088"/>
                    <a:ext cx="1077548" cy="638636"/>
                  </a:xfrm>
                  <a:prstGeom prst="rect">
                    <a:avLst/>
                  </a:prstGeom>
                  <a:noFill/>
                </p:spPr>
                <p:txBody>
                  <a:bodyPr wrap="square" lIns="182880" tIns="146304" rIns="182880" bIns="146304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  <a:spcAft>
                        <a:spcPts val="300"/>
                      </a:spcAft>
                    </a:pPr>
                    <a:r>
                      <a:rPr lang="en-US" sz="11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&gt;&gt; 3 in x</a:t>
                    </a:r>
                  </a:p>
                  <a:p>
                    <a:pPr>
                      <a:lnSpc>
                        <a:spcPct val="90000"/>
                      </a:lnSpc>
                      <a:spcAft>
                        <a:spcPts val="300"/>
                      </a:spcAft>
                    </a:pPr>
                    <a:r>
                      <a:rPr lang="en-US" sz="11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a:t>True</a:t>
                    </a:r>
                  </a:p>
                </p:txBody>
              </p:sp>
            </p:grp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8F2801EA-8FF4-1C44-AF17-598F51A702BB}"/>
                    </a:ext>
                  </a:extLst>
                </p:cNvPr>
                <p:cNvSpPr/>
                <p:nvPr/>
              </p:nvSpPr>
              <p:spPr bwMode="auto">
                <a:xfrm>
                  <a:off x="10642278" y="2068246"/>
                  <a:ext cx="1091931" cy="685800"/>
                </a:xfrm>
                <a:prstGeom prst="roundRect">
                  <a:avLst/>
                </a:prstGeom>
                <a:noFill/>
                <a:ln>
                  <a:solidFill>
                    <a:srgbClr val="0181B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814AE9E-AD04-5144-B7AD-59CEE8DB54DB}"/>
                    </a:ext>
                  </a:extLst>
                </p:cNvPr>
                <p:cNvSpPr/>
                <p:nvPr/>
              </p:nvSpPr>
              <p:spPr>
                <a:xfrm>
                  <a:off x="10583093" y="657435"/>
                  <a:ext cx="138030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endParaRPr lang="en-US" sz="16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899A58-69B8-CC42-AD50-9EBF8907D50B}"/>
                  </a:ext>
                </a:extLst>
              </p:cNvPr>
              <p:cNvSpPr txBox="1"/>
              <p:nvPr/>
            </p:nvSpPr>
            <p:spPr>
              <a:xfrm>
                <a:off x="10216598" y="658400"/>
                <a:ext cx="1219200" cy="44781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300"/>
                  </a:spcAft>
                </a:pPr>
                <a:r>
                  <a:rPr lang="en-US" sz="1100" b="1" dirty="0">
                    <a:solidFill>
                      <a:schemeClr val="bg2">
                        <a:lumMod val="10000"/>
                      </a:schemeClr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X = [1,2,3,4,5]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CA1FC1-5259-D44D-8AA8-B11C6032C4AC}"/>
                </a:ext>
              </a:extLst>
            </p:cNvPr>
            <p:cNvSpPr txBox="1"/>
            <p:nvPr/>
          </p:nvSpPr>
          <p:spPr>
            <a:xfrm>
              <a:off x="10313126" y="2098062"/>
              <a:ext cx="1262012" cy="63863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&gt;&gt; 3 not in x</a:t>
              </a:r>
            </a:p>
            <a:p>
              <a:pPr>
                <a:lnSpc>
                  <a:spcPct val="90000"/>
                </a:lnSpc>
                <a:spcAft>
                  <a:spcPts val="300"/>
                </a:spcAft>
              </a:pPr>
              <a:r>
                <a:rPr lang="en-US" sz="1100" b="1" dirty="0">
                  <a:solidFill>
                    <a:schemeClr val="bg2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19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BC8E-BD7D-514D-B731-9E998D7CD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Flow Control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8646D-7C4F-154C-8CE5-DC3F82588158}"/>
              </a:ext>
            </a:extLst>
          </p:cNvPr>
          <p:cNvSpPr/>
          <p:nvPr/>
        </p:nvSpPr>
        <p:spPr bwMode="auto">
          <a:xfrm>
            <a:off x="1676400" y="4191000"/>
            <a:ext cx="914400" cy="914400"/>
          </a:xfrm>
          <a:prstGeom prst="ellipse">
            <a:avLst/>
          </a:prstGeom>
          <a:noFill/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C9019-1F79-F443-8641-0A7D7D23AB20}"/>
              </a:ext>
            </a:extLst>
          </p:cNvPr>
          <p:cNvSpPr/>
          <p:nvPr/>
        </p:nvSpPr>
        <p:spPr bwMode="auto">
          <a:xfrm>
            <a:off x="2438400" y="2895600"/>
            <a:ext cx="914400" cy="914400"/>
          </a:xfrm>
          <a:prstGeom prst="ellipse">
            <a:avLst/>
          </a:prstGeom>
          <a:noFill/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76ABE9-C9A0-1244-B38B-74EF0D5B5710}"/>
              </a:ext>
            </a:extLst>
          </p:cNvPr>
          <p:cNvSpPr/>
          <p:nvPr/>
        </p:nvSpPr>
        <p:spPr bwMode="auto">
          <a:xfrm>
            <a:off x="3406813" y="1817455"/>
            <a:ext cx="914400" cy="914400"/>
          </a:xfrm>
          <a:prstGeom prst="ellipse">
            <a:avLst/>
          </a:prstGeom>
          <a:noFill/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27DBEA-34F1-3947-856F-2AD861B8BD6F}"/>
              </a:ext>
            </a:extLst>
          </p:cNvPr>
          <p:cNvSpPr/>
          <p:nvPr/>
        </p:nvSpPr>
        <p:spPr bwMode="auto">
          <a:xfrm>
            <a:off x="5046681" y="1321568"/>
            <a:ext cx="914400" cy="914400"/>
          </a:xfrm>
          <a:prstGeom prst="ellipse">
            <a:avLst/>
          </a:prstGeom>
          <a:noFill/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B7BFFF-2815-214F-BA27-8D232B488F1B}"/>
              </a:ext>
            </a:extLst>
          </p:cNvPr>
          <p:cNvSpPr/>
          <p:nvPr/>
        </p:nvSpPr>
        <p:spPr bwMode="auto">
          <a:xfrm>
            <a:off x="6553200" y="1817455"/>
            <a:ext cx="914400" cy="914400"/>
          </a:xfrm>
          <a:prstGeom prst="ellipse">
            <a:avLst/>
          </a:prstGeom>
          <a:noFill/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6BBA94-A2C3-4743-8868-14E7B7568975}"/>
              </a:ext>
            </a:extLst>
          </p:cNvPr>
          <p:cNvSpPr/>
          <p:nvPr/>
        </p:nvSpPr>
        <p:spPr bwMode="auto">
          <a:xfrm>
            <a:off x="7620000" y="2895600"/>
            <a:ext cx="914400" cy="914400"/>
          </a:xfrm>
          <a:prstGeom prst="ellipse">
            <a:avLst/>
          </a:prstGeom>
          <a:noFill/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4CA9B9-1EBF-4942-8A56-C98F0F9A0571}"/>
              </a:ext>
            </a:extLst>
          </p:cNvPr>
          <p:cNvSpPr/>
          <p:nvPr/>
        </p:nvSpPr>
        <p:spPr bwMode="auto">
          <a:xfrm>
            <a:off x="8305800" y="4191000"/>
            <a:ext cx="914400" cy="914400"/>
          </a:xfrm>
          <a:prstGeom prst="ellipse">
            <a:avLst/>
          </a:prstGeom>
          <a:noFill/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2374B0-B1A8-8C49-A009-02FB012E4BEB}"/>
              </a:ext>
            </a:extLst>
          </p:cNvPr>
          <p:cNvSpPr/>
          <p:nvPr/>
        </p:nvSpPr>
        <p:spPr bwMode="auto">
          <a:xfrm>
            <a:off x="5089146" y="5105400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E9FB8-6392-2048-A42C-3346D7569E96}"/>
              </a:ext>
            </a:extLst>
          </p:cNvPr>
          <p:cNvSpPr txBox="1"/>
          <p:nvPr/>
        </p:nvSpPr>
        <p:spPr>
          <a:xfrm>
            <a:off x="5089146" y="5182496"/>
            <a:ext cx="956865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Flow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4D75B-E5B9-114C-B6AA-786FCF9720FF}"/>
              </a:ext>
            </a:extLst>
          </p:cNvPr>
          <p:cNvSpPr txBox="1"/>
          <p:nvPr/>
        </p:nvSpPr>
        <p:spPr>
          <a:xfrm>
            <a:off x="1864855" y="4366374"/>
            <a:ext cx="46871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89EDE-2C90-5242-AF30-BE4A1CE9CC5A}"/>
              </a:ext>
            </a:extLst>
          </p:cNvPr>
          <p:cNvSpPr txBox="1"/>
          <p:nvPr/>
        </p:nvSpPr>
        <p:spPr>
          <a:xfrm>
            <a:off x="2593386" y="2968859"/>
            <a:ext cx="755656" cy="7602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if..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else..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33021-98EC-FC41-A979-D98D1EE8EF3C}"/>
              </a:ext>
            </a:extLst>
          </p:cNvPr>
          <p:cNvSpPr txBox="1"/>
          <p:nvPr/>
        </p:nvSpPr>
        <p:spPr>
          <a:xfrm>
            <a:off x="3540602" y="1817455"/>
            <a:ext cx="755656" cy="10310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if…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elif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...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2049D-D5D4-7242-AC56-EA221369B4A3}"/>
              </a:ext>
            </a:extLst>
          </p:cNvPr>
          <p:cNvSpPr txBox="1"/>
          <p:nvPr/>
        </p:nvSpPr>
        <p:spPr>
          <a:xfrm>
            <a:off x="5106486" y="1548458"/>
            <a:ext cx="75565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45A4C-D574-F246-8465-C9E6E79E9D9D}"/>
              </a:ext>
            </a:extLst>
          </p:cNvPr>
          <p:cNvSpPr txBox="1"/>
          <p:nvPr/>
        </p:nvSpPr>
        <p:spPr>
          <a:xfrm>
            <a:off x="6616712" y="2043646"/>
            <a:ext cx="83502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186EF-4347-7A43-A3DA-886F04E6F399}"/>
              </a:ext>
            </a:extLst>
          </p:cNvPr>
          <p:cNvSpPr txBox="1"/>
          <p:nvPr/>
        </p:nvSpPr>
        <p:spPr>
          <a:xfrm>
            <a:off x="7659686" y="3108117"/>
            <a:ext cx="83502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break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6B061B-F099-0849-B07A-60E27FD02FD9}"/>
              </a:ext>
            </a:extLst>
          </p:cNvPr>
          <p:cNvSpPr txBox="1"/>
          <p:nvPr/>
        </p:nvSpPr>
        <p:spPr>
          <a:xfrm>
            <a:off x="8170507" y="4435566"/>
            <a:ext cx="1216028" cy="4893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continue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116D58-56B2-9441-AE36-F9AF7CC557F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90800" y="4847694"/>
            <a:ext cx="2498346" cy="714906"/>
          </a:xfrm>
          <a:prstGeom prst="line">
            <a:avLst/>
          </a:prstGeom>
          <a:ln>
            <a:solidFill>
              <a:srgbClr val="0181B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7C17AF-6A0C-7A40-9009-BE5D59AD8ABF}"/>
              </a:ext>
            </a:extLst>
          </p:cNvPr>
          <p:cNvCxnSpPr>
            <a:cxnSpLocks/>
          </p:cNvCxnSpPr>
          <p:nvPr/>
        </p:nvCxnSpPr>
        <p:spPr>
          <a:xfrm>
            <a:off x="3298151" y="3611010"/>
            <a:ext cx="1889180" cy="1649112"/>
          </a:xfrm>
          <a:prstGeom prst="line">
            <a:avLst/>
          </a:prstGeom>
          <a:ln>
            <a:solidFill>
              <a:srgbClr val="0181B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8E9496-47C8-4C48-B910-24DA1A6D54D5}"/>
              </a:ext>
            </a:extLst>
          </p:cNvPr>
          <p:cNvCxnSpPr>
            <a:cxnSpLocks/>
          </p:cNvCxnSpPr>
          <p:nvPr/>
        </p:nvCxnSpPr>
        <p:spPr>
          <a:xfrm>
            <a:off x="4156745" y="2652744"/>
            <a:ext cx="1248197" cy="2452656"/>
          </a:xfrm>
          <a:prstGeom prst="line">
            <a:avLst/>
          </a:prstGeom>
          <a:ln>
            <a:solidFill>
              <a:srgbClr val="0181B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DAF26E-9C3D-6B49-8D4B-0EA07F6A20F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4314" y="2270679"/>
            <a:ext cx="62032" cy="2834721"/>
          </a:xfrm>
          <a:prstGeom prst="line">
            <a:avLst/>
          </a:prstGeom>
          <a:ln>
            <a:solidFill>
              <a:srgbClr val="0181B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C9B43E-73DF-7D4A-A360-8EEEBF47CD81}"/>
              </a:ext>
            </a:extLst>
          </p:cNvPr>
          <p:cNvCxnSpPr>
            <a:cxnSpLocks/>
          </p:cNvCxnSpPr>
          <p:nvPr/>
        </p:nvCxnSpPr>
        <p:spPr>
          <a:xfrm flipH="1">
            <a:off x="5796926" y="2693784"/>
            <a:ext cx="1017984" cy="2473263"/>
          </a:xfrm>
          <a:prstGeom prst="line">
            <a:avLst/>
          </a:prstGeom>
          <a:ln>
            <a:solidFill>
              <a:srgbClr val="0181B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454445-7010-FF46-984C-527037DA0DD9}"/>
              </a:ext>
            </a:extLst>
          </p:cNvPr>
          <p:cNvCxnSpPr>
            <a:cxnSpLocks/>
          </p:cNvCxnSpPr>
          <p:nvPr/>
        </p:nvCxnSpPr>
        <p:spPr>
          <a:xfrm flipH="1">
            <a:off x="5938330" y="3656250"/>
            <a:ext cx="1824672" cy="1603872"/>
          </a:xfrm>
          <a:prstGeom prst="line">
            <a:avLst/>
          </a:prstGeom>
          <a:ln>
            <a:solidFill>
              <a:srgbClr val="0181B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572482-6258-CE4E-8AB0-5BC7157B89C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046011" y="4847694"/>
            <a:ext cx="2290830" cy="714906"/>
          </a:xfrm>
          <a:prstGeom prst="line">
            <a:avLst/>
          </a:prstGeom>
          <a:ln>
            <a:solidFill>
              <a:srgbClr val="0181B2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9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D314-EB2D-D840-A30A-35F642B66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Flow Control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698256-2937-0C4D-9250-EEFE4B83E5A0}"/>
              </a:ext>
            </a:extLst>
          </p:cNvPr>
          <p:cNvGrpSpPr/>
          <p:nvPr/>
        </p:nvGrpSpPr>
        <p:grpSpPr>
          <a:xfrm>
            <a:off x="609600" y="838200"/>
            <a:ext cx="9906000" cy="4033443"/>
            <a:chOff x="533400" y="820023"/>
            <a:chExt cx="9906000" cy="4033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C300BE-2D5B-1244-AA20-794DD3BC2E50}"/>
                </a:ext>
              </a:extLst>
            </p:cNvPr>
            <p:cNvSpPr txBox="1"/>
            <p:nvPr/>
          </p:nvSpPr>
          <p:spPr>
            <a:xfrm>
              <a:off x="533400" y="838200"/>
              <a:ext cx="3810000" cy="5724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if Statement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3B226D-3F37-4F40-9468-C8A9C4CDB8E6}"/>
                </a:ext>
              </a:extLst>
            </p:cNvPr>
            <p:cNvSpPr txBox="1"/>
            <p:nvPr/>
          </p:nvSpPr>
          <p:spPr>
            <a:xfrm>
              <a:off x="533400" y="1803400"/>
              <a:ext cx="3810000" cy="2342180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Syntax: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if(condition):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statements 1….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else: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statements 2….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61D54D-F830-A24F-946F-B82BE1BBDA26}"/>
                </a:ext>
              </a:extLst>
            </p:cNvPr>
            <p:cNvSpPr txBox="1"/>
            <p:nvPr/>
          </p:nvSpPr>
          <p:spPr>
            <a:xfrm>
              <a:off x="6629400" y="820023"/>
              <a:ext cx="3810000" cy="57246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If … </a:t>
              </a:r>
              <a:r>
                <a:rPr lang="en-US" sz="2000" b="1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elif</a:t>
              </a: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…else statement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CB3234-1B84-9E4F-ACA5-1BCAE091DCF5}"/>
                </a:ext>
              </a:extLst>
            </p:cNvPr>
            <p:cNvSpPr txBox="1"/>
            <p:nvPr/>
          </p:nvSpPr>
          <p:spPr>
            <a:xfrm>
              <a:off x="6629400" y="1803400"/>
              <a:ext cx="3810000" cy="3050066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Syntax: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if(condition 1):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statements 1….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 err="1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elif</a:t>
              </a: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(condition 2):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statements 2 ….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else: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statements 3….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81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00FB280F-715F-C94F-B854-1F6FA1E20A2C}"/>
              </a:ext>
            </a:extLst>
          </p:cNvPr>
          <p:cNvSpPr/>
          <p:nvPr/>
        </p:nvSpPr>
        <p:spPr>
          <a:xfrm>
            <a:off x="5922670" y="2770249"/>
            <a:ext cx="2834233" cy="1416900"/>
          </a:xfrm>
          <a:custGeom>
            <a:avLst/>
            <a:gdLst>
              <a:gd name="connsiteX0" fmla="*/ 0 w 2834233"/>
              <a:gd name="connsiteY0" fmla="*/ 0 h 1416900"/>
              <a:gd name="connsiteX1" fmla="*/ 2834233 w 2834233"/>
              <a:gd name="connsiteY1" fmla="*/ 0 h 1416900"/>
              <a:gd name="connsiteX2" fmla="*/ 2834233 w 2834233"/>
              <a:gd name="connsiteY2" fmla="*/ 1416900 h 1416900"/>
              <a:gd name="connsiteX3" fmla="*/ 0 w 2834233"/>
              <a:gd name="connsiteY3" fmla="*/ 1416900 h 1416900"/>
              <a:gd name="connsiteX4" fmla="*/ 0 w 2834233"/>
              <a:gd name="connsiteY4" fmla="*/ 0 h 141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233" h="1416900">
                <a:moveTo>
                  <a:pt x="0" y="0"/>
                </a:moveTo>
                <a:lnTo>
                  <a:pt x="2834233" y="0"/>
                </a:lnTo>
                <a:lnTo>
                  <a:pt x="2834233" y="1416900"/>
                </a:lnTo>
                <a:lnTo>
                  <a:pt x="0" y="14169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4F49B-D1A6-DE41-B4DD-EC7697FF2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Flow Control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593A03-76C8-A249-A681-4DB36EAF941F}"/>
              </a:ext>
            </a:extLst>
          </p:cNvPr>
          <p:cNvGrpSpPr/>
          <p:nvPr/>
        </p:nvGrpSpPr>
        <p:grpSpPr>
          <a:xfrm>
            <a:off x="1153855" y="836332"/>
            <a:ext cx="9537630" cy="3867833"/>
            <a:chOff x="1295400" y="1143000"/>
            <a:chExt cx="9537630" cy="38678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7D198A-543F-5A42-807A-078CBF126BC4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1905000"/>
              <a:ext cx="4355950" cy="0"/>
            </a:xfrm>
            <a:prstGeom prst="line">
              <a:avLst/>
            </a:prstGeom>
            <a:ln w="28575" cmpd="dbl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CE1D39-1C64-3B46-AB25-7D14216ACFAE}"/>
                </a:ext>
              </a:extLst>
            </p:cNvPr>
            <p:cNvSpPr txBox="1"/>
            <p:nvPr/>
          </p:nvSpPr>
          <p:spPr>
            <a:xfrm>
              <a:off x="1295400" y="1143000"/>
              <a:ext cx="4816768" cy="6832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b="1" spc="300" dirty="0">
                  <a:solidFill>
                    <a:schemeClr val="tx2"/>
                  </a:solidFill>
                  <a:latin typeface="Arial Rounded MT Bold" panose="020F0704030504030204" pitchFamily="34" charset="77"/>
                  <a:ea typeface="Segoe UI Historic" panose="020B0502040204020203" pitchFamily="34" charset="0"/>
                  <a:cs typeface="Arial Hebrew" pitchFamily="2" charset="-79"/>
                </a:rPr>
                <a:t>LOOPS</a:t>
              </a:r>
              <a:r>
                <a:rPr lang="en-US" sz="2400" spc="300" dirty="0">
                  <a:solidFill>
                    <a:schemeClr val="tx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REPEAT ACTIONS</a:t>
              </a:r>
            </a:p>
          </p:txBody>
        </p:sp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38E9C5A4-3E5B-9B42-858B-F7487F0E89B7}"/>
                </a:ext>
              </a:extLst>
            </p:cNvPr>
            <p:cNvSpPr/>
            <p:nvPr/>
          </p:nvSpPr>
          <p:spPr bwMode="auto">
            <a:xfrm>
              <a:off x="1447800" y="2133600"/>
              <a:ext cx="1828800" cy="685800"/>
            </a:xfrm>
            <a:prstGeom prst="homePlat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While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D34367B0-70E0-C940-AE04-CDA7B5D239E6}"/>
                </a:ext>
              </a:extLst>
            </p:cNvPr>
            <p:cNvSpPr/>
            <p:nvPr/>
          </p:nvSpPr>
          <p:spPr>
            <a:xfrm rot="19140000">
              <a:off x="7532103" y="1489365"/>
              <a:ext cx="3300927" cy="3521468"/>
            </a:xfrm>
            <a:prstGeom prst="circularArrow">
              <a:avLst>
                <a:gd name="adj1" fmla="val 10980"/>
                <a:gd name="adj2" fmla="val 1142322"/>
                <a:gd name="adj3" fmla="val 9000000"/>
                <a:gd name="adj4" fmla="val 10800000"/>
                <a:gd name="adj5" fmla="val 125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269A7583-559B-AA42-B59E-416B3AF6363D}"/>
                </a:ext>
              </a:extLst>
            </p:cNvPr>
            <p:cNvSpPr/>
            <p:nvPr/>
          </p:nvSpPr>
          <p:spPr bwMode="auto">
            <a:xfrm>
              <a:off x="1473200" y="4125979"/>
              <a:ext cx="1828800" cy="685800"/>
            </a:xfrm>
            <a:prstGeom prst="homePlate">
              <a:avLst/>
            </a:prstGeom>
            <a:solidFill>
              <a:schemeClr val="tx1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For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AA6119-8108-E84D-82A4-2C978C692649}"/>
                </a:ext>
              </a:extLst>
            </p:cNvPr>
            <p:cNvSpPr txBox="1"/>
            <p:nvPr/>
          </p:nvSpPr>
          <p:spPr>
            <a:xfrm>
              <a:off x="3403600" y="2047030"/>
              <a:ext cx="2849394" cy="849463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accent6">
                      <a:lumMod val="1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Repeat things until the loop condition is 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D7B341-5A01-AB49-917B-A12332B85C48}"/>
                </a:ext>
              </a:extLst>
            </p:cNvPr>
            <p:cNvSpPr txBox="1"/>
            <p:nvPr/>
          </p:nvSpPr>
          <p:spPr>
            <a:xfrm>
              <a:off x="3429000" y="4028436"/>
              <a:ext cx="2823994" cy="84946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Repeat things till the given number of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74A6-505E-5B46-8FE8-3E2B6C11A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Flow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7A1DB-5369-6840-BAD7-E45B805AFFDE}"/>
              </a:ext>
            </a:extLst>
          </p:cNvPr>
          <p:cNvSpPr txBox="1"/>
          <p:nvPr/>
        </p:nvSpPr>
        <p:spPr>
          <a:xfrm>
            <a:off x="520700" y="850195"/>
            <a:ext cx="4800600" cy="572464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4D8AB-AED8-8049-9E5D-38D91CAD4467}"/>
              </a:ext>
            </a:extLst>
          </p:cNvPr>
          <p:cNvSpPr txBox="1"/>
          <p:nvPr/>
        </p:nvSpPr>
        <p:spPr>
          <a:xfrm>
            <a:off x="520700" y="1609743"/>
            <a:ext cx="4826000" cy="1634294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Syntax: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while(condition is True):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execute statements….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D15A6-AFE4-AF42-8E74-86489DAF7581}"/>
              </a:ext>
            </a:extLst>
          </p:cNvPr>
          <p:cNvSpPr txBox="1"/>
          <p:nvPr/>
        </p:nvSpPr>
        <p:spPr>
          <a:xfrm>
            <a:off x="6629400" y="829202"/>
            <a:ext cx="4889500" cy="572464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70356-C67F-9547-B9C1-537918086132}"/>
              </a:ext>
            </a:extLst>
          </p:cNvPr>
          <p:cNvSpPr txBox="1"/>
          <p:nvPr/>
        </p:nvSpPr>
        <p:spPr>
          <a:xfrm>
            <a:off x="6629400" y="1609743"/>
            <a:ext cx="4889500" cy="1523494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Syntax: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iterator in iterating sequence: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execute statements….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24FC6-4E32-614C-A7EF-6DDF2A7DEB28}"/>
              </a:ext>
            </a:extLst>
          </p:cNvPr>
          <p:cNvSpPr txBox="1"/>
          <p:nvPr/>
        </p:nvSpPr>
        <p:spPr>
          <a:xfrm>
            <a:off x="6629400" y="3581400"/>
            <a:ext cx="4889500" cy="200978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Example: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nums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[6, 5, 3, 8, 4]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 = 0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val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nums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sum =  sum +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val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print(“The sum is :”, 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53238-41F9-5743-9A3C-E80BE7AABC26}"/>
              </a:ext>
            </a:extLst>
          </p:cNvPr>
          <p:cNvSpPr txBox="1"/>
          <p:nvPr/>
        </p:nvSpPr>
        <p:spPr>
          <a:xfrm>
            <a:off x="520700" y="3581400"/>
            <a:ext cx="4826000" cy="2308324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Example: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sum = 0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1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&lt;= n: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sum = sum +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+1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print(“The sum is :”, sum)</a:t>
            </a:r>
          </a:p>
        </p:txBody>
      </p:sp>
    </p:spTree>
    <p:extLst>
      <p:ext uri="{BB962C8B-B14F-4D97-AF65-F5344CB8AC3E}">
        <p14:creationId xmlns:p14="http://schemas.microsoft.com/office/powerpoint/2010/main" val="179860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8BDF-3CDD-954F-9F10-FABD00CE3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Flow Control - break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5F31-DD38-FC4B-B1B4-8CEE2EA7A702}"/>
              </a:ext>
            </a:extLst>
          </p:cNvPr>
          <p:cNvSpPr txBox="1"/>
          <p:nvPr/>
        </p:nvSpPr>
        <p:spPr>
          <a:xfrm>
            <a:off x="3886200" y="914400"/>
            <a:ext cx="3810000" cy="128035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Syntax: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break: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905EA-A26C-784A-AF3B-77AE631ED28D}"/>
              </a:ext>
            </a:extLst>
          </p:cNvPr>
          <p:cNvSpPr txBox="1"/>
          <p:nvPr/>
        </p:nvSpPr>
        <p:spPr>
          <a:xfrm>
            <a:off x="1447800" y="2743200"/>
            <a:ext cx="3810000" cy="128035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condition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condition: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break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6FFC2-DCC7-5E44-A029-FCEB48E75CCA}"/>
              </a:ext>
            </a:extLst>
          </p:cNvPr>
          <p:cNvSpPr txBox="1"/>
          <p:nvPr/>
        </p:nvSpPr>
        <p:spPr>
          <a:xfrm>
            <a:off x="6477000" y="2738120"/>
            <a:ext cx="3810000" cy="128035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var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sequence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</a:t>
            </a: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condition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08745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B040-A7E2-0840-8D29-3730F70C7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75933"/>
            <a:ext cx="9144000" cy="663111"/>
          </a:xfrm>
        </p:spPr>
        <p:txBody>
          <a:bodyPr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Python 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028A59-B2DD-6840-92E3-CF6495D62B56}"/>
              </a:ext>
            </a:extLst>
          </p:cNvPr>
          <p:cNvGrpSpPr/>
          <p:nvPr/>
        </p:nvGrpSpPr>
        <p:grpSpPr>
          <a:xfrm>
            <a:off x="457200" y="804939"/>
            <a:ext cx="11277600" cy="5214859"/>
            <a:chOff x="457200" y="804939"/>
            <a:chExt cx="11277600" cy="5214859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D0C8F5-E3F8-804C-A6BB-C3A1C8E9B961}"/>
                </a:ext>
              </a:extLst>
            </p:cNvPr>
            <p:cNvSpPr/>
            <p:nvPr/>
          </p:nvSpPr>
          <p:spPr>
            <a:xfrm>
              <a:off x="457200" y="1480009"/>
              <a:ext cx="11277600" cy="541775"/>
            </a:xfrm>
            <a:custGeom>
              <a:avLst/>
              <a:gdLst>
                <a:gd name="connsiteX0" fmla="*/ 0 w 11277600"/>
                <a:gd name="connsiteY0" fmla="*/ 123340 h 740025"/>
                <a:gd name="connsiteX1" fmla="*/ 123340 w 11277600"/>
                <a:gd name="connsiteY1" fmla="*/ 0 h 740025"/>
                <a:gd name="connsiteX2" fmla="*/ 11154260 w 11277600"/>
                <a:gd name="connsiteY2" fmla="*/ 0 h 740025"/>
                <a:gd name="connsiteX3" fmla="*/ 11277600 w 11277600"/>
                <a:gd name="connsiteY3" fmla="*/ 123340 h 740025"/>
                <a:gd name="connsiteX4" fmla="*/ 11277600 w 11277600"/>
                <a:gd name="connsiteY4" fmla="*/ 616685 h 740025"/>
                <a:gd name="connsiteX5" fmla="*/ 11154260 w 11277600"/>
                <a:gd name="connsiteY5" fmla="*/ 740025 h 740025"/>
                <a:gd name="connsiteX6" fmla="*/ 123340 w 11277600"/>
                <a:gd name="connsiteY6" fmla="*/ 740025 h 740025"/>
                <a:gd name="connsiteX7" fmla="*/ 0 w 11277600"/>
                <a:gd name="connsiteY7" fmla="*/ 616685 h 740025"/>
                <a:gd name="connsiteX8" fmla="*/ 0 w 11277600"/>
                <a:gd name="connsiteY8" fmla="*/ 123340 h 7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7600" h="740025">
                  <a:moveTo>
                    <a:pt x="0" y="123340"/>
                  </a:moveTo>
                  <a:cubicBezTo>
                    <a:pt x="0" y="55221"/>
                    <a:pt x="55221" y="0"/>
                    <a:pt x="123340" y="0"/>
                  </a:cubicBezTo>
                  <a:lnTo>
                    <a:pt x="11154260" y="0"/>
                  </a:lnTo>
                  <a:cubicBezTo>
                    <a:pt x="11222379" y="0"/>
                    <a:pt x="11277600" y="55221"/>
                    <a:pt x="11277600" y="123340"/>
                  </a:cubicBezTo>
                  <a:lnTo>
                    <a:pt x="11277600" y="616685"/>
                  </a:lnTo>
                  <a:cubicBezTo>
                    <a:pt x="11277600" y="684804"/>
                    <a:pt x="11222379" y="740025"/>
                    <a:pt x="11154260" y="740025"/>
                  </a:cubicBezTo>
                  <a:lnTo>
                    <a:pt x="123340" y="740025"/>
                  </a:lnTo>
                  <a:cubicBezTo>
                    <a:pt x="55221" y="740025"/>
                    <a:pt x="0" y="684804"/>
                    <a:pt x="0" y="616685"/>
                  </a:cubicBezTo>
                  <a:lnTo>
                    <a:pt x="0" y="123340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324" tIns="112324" rIns="112324" bIns="11232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is a high-level, interpreted, object-oriented programming with dynamic semantics.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43C70E9-3DC1-274B-8409-05FDF8FFA2EC}"/>
                </a:ext>
              </a:extLst>
            </p:cNvPr>
            <p:cNvSpPr/>
            <p:nvPr/>
          </p:nvSpPr>
          <p:spPr>
            <a:xfrm>
              <a:off x="457200" y="2318374"/>
              <a:ext cx="11277600" cy="541775"/>
            </a:xfrm>
            <a:custGeom>
              <a:avLst/>
              <a:gdLst>
                <a:gd name="connsiteX0" fmla="*/ 0 w 11277600"/>
                <a:gd name="connsiteY0" fmla="*/ 123340 h 740025"/>
                <a:gd name="connsiteX1" fmla="*/ 123340 w 11277600"/>
                <a:gd name="connsiteY1" fmla="*/ 0 h 740025"/>
                <a:gd name="connsiteX2" fmla="*/ 11154260 w 11277600"/>
                <a:gd name="connsiteY2" fmla="*/ 0 h 740025"/>
                <a:gd name="connsiteX3" fmla="*/ 11277600 w 11277600"/>
                <a:gd name="connsiteY3" fmla="*/ 123340 h 740025"/>
                <a:gd name="connsiteX4" fmla="*/ 11277600 w 11277600"/>
                <a:gd name="connsiteY4" fmla="*/ 616685 h 740025"/>
                <a:gd name="connsiteX5" fmla="*/ 11154260 w 11277600"/>
                <a:gd name="connsiteY5" fmla="*/ 740025 h 740025"/>
                <a:gd name="connsiteX6" fmla="*/ 123340 w 11277600"/>
                <a:gd name="connsiteY6" fmla="*/ 740025 h 740025"/>
                <a:gd name="connsiteX7" fmla="*/ 0 w 11277600"/>
                <a:gd name="connsiteY7" fmla="*/ 616685 h 740025"/>
                <a:gd name="connsiteX8" fmla="*/ 0 w 11277600"/>
                <a:gd name="connsiteY8" fmla="*/ 123340 h 7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7600" h="740025">
                  <a:moveTo>
                    <a:pt x="0" y="123340"/>
                  </a:moveTo>
                  <a:cubicBezTo>
                    <a:pt x="0" y="55221"/>
                    <a:pt x="55221" y="0"/>
                    <a:pt x="123340" y="0"/>
                  </a:cubicBezTo>
                  <a:lnTo>
                    <a:pt x="11154260" y="0"/>
                  </a:lnTo>
                  <a:cubicBezTo>
                    <a:pt x="11222379" y="0"/>
                    <a:pt x="11277600" y="55221"/>
                    <a:pt x="11277600" y="123340"/>
                  </a:cubicBezTo>
                  <a:lnTo>
                    <a:pt x="11277600" y="616685"/>
                  </a:lnTo>
                  <a:cubicBezTo>
                    <a:pt x="11277600" y="684804"/>
                    <a:pt x="11222379" y="740025"/>
                    <a:pt x="11154260" y="740025"/>
                  </a:cubicBezTo>
                  <a:lnTo>
                    <a:pt x="123340" y="740025"/>
                  </a:lnTo>
                  <a:cubicBezTo>
                    <a:pt x="55221" y="740025"/>
                    <a:pt x="0" y="684804"/>
                    <a:pt x="0" y="616685"/>
                  </a:cubicBezTo>
                  <a:lnTo>
                    <a:pt x="0" y="123340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324" tIns="112324" rIns="112324" bIns="11232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Used for Rapid Application Development, as well as for scripting.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0CA8BB-5F4D-724A-A384-39FC966B619D}"/>
                </a:ext>
              </a:extLst>
            </p:cNvPr>
            <p:cNvSpPr/>
            <p:nvPr/>
          </p:nvSpPr>
          <p:spPr>
            <a:xfrm>
              <a:off x="457200" y="3058461"/>
              <a:ext cx="11277600" cy="541775"/>
            </a:xfrm>
            <a:custGeom>
              <a:avLst/>
              <a:gdLst>
                <a:gd name="connsiteX0" fmla="*/ 0 w 11277600"/>
                <a:gd name="connsiteY0" fmla="*/ 123340 h 740025"/>
                <a:gd name="connsiteX1" fmla="*/ 123340 w 11277600"/>
                <a:gd name="connsiteY1" fmla="*/ 0 h 740025"/>
                <a:gd name="connsiteX2" fmla="*/ 11154260 w 11277600"/>
                <a:gd name="connsiteY2" fmla="*/ 0 h 740025"/>
                <a:gd name="connsiteX3" fmla="*/ 11277600 w 11277600"/>
                <a:gd name="connsiteY3" fmla="*/ 123340 h 740025"/>
                <a:gd name="connsiteX4" fmla="*/ 11277600 w 11277600"/>
                <a:gd name="connsiteY4" fmla="*/ 616685 h 740025"/>
                <a:gd name="connsiteX5" fmla="*/ 11154260 w 11277600"/>
                <a:gd name="connsiteY5" fmla="*/ 740025 h 740025"/>
                <a:gd name="connsiteX6" fmla="*/ 123340 w 11277600"/>
                <a:gd name="connsiteY6" fmla="*/ 740025 h 740025"/>
                <a:gd name="connsiteX7" fmla="*/ 0 w 11277600"/>
                <a:gd name="connsiteY7" fmla="*/ 616685 h 740025"/>
                <a:gd name="connsiteX8" fmla="*/ 0 w 11277600"/>
                <a:gd name="connsiteY8" fmla="*/ 123340 h 7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7600" h="740025">
                  <a:moveTo>
                    <a:pt x="0" y="123340"/>
                  </a:moveTo>
                  <a:cubicBezTo>
                    <a:pt x="0" y="55221"/>
                    <a:pt x="55221" y="0"/>
                    <a:pt x="123340" y="0"/>
                  </a:cubicBezTo>
                  <a:lnTo>
                    <a:pt x="11154260" y="0"/>
                  </a:lnTo>
                  <a:cubicBezTo>
                    <a:pt x="11222379" y="0"/>
                    <a:pt x="11277600" y="55221"/>
                    <a:pt x="11277600" y="123340"/>
                  </a:cubicBezTo>
                  <a:lnTo>
                    <a:pt x="11277600" y="616685"/>
                  </a:lnTo>
                  <a:cubicBezTo>
                    <a:pt x="11277600" y="684804"/>
                    <a:pt x="11222379" y="740025"/>
                    <a:pt x="11154260" y="740025"/>
                  </a:cubicBezTo>
                  <a:lnTo>
                    <a:pt x="123340" y="740025"/>
                  </a:lnTo>
                  <a:cubicBezTo>
                    <a:pt x="55221" y="740025"/>
                    <a:pt x="0" y="684804"/>
                    <a:pt x="0" y="616685"/>
                  </a:cubicBezTo>
                  <a:lnTo>
                    <a:pt x="0" y="123340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324" tIns="112324" rIns="112324" bIns="11232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Program modularity and code reuse using Python modules and packages. 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3A9A865-FCB4-7D47-A61D-E3A34C239124}"/>
                </a:ext>
              </a:extLst>
            </p:cNvPr>
            <p:cNvSpPr/>
            <p:nvPr/>
          </p:nvSpPr>
          <p:spPr>
            <a:xfrm>
              <a:off x="457200" y="3798548"/>
              <a:ext cx="11277600" cy="541775"/>
            </a:xfrm>
            <a:custGeom>
              <a:avLst/>
              <a:gdLst>
                <a:gd name="connsiteX0" fmla="*/ 0 w 11277600"/>
                <a:gd name="connsiteY0" fmla="*/ 123340 h 740025"/>
                <a:gd name="connsiteX1" fmla="*/ 123340 w 11277600"/>
                <a:gd name="connsiteY1" fmla="*/ 0 h 740025"/>
                <a:gd name="connsiteX2" fmla="*/ 11154260 w 11277600"/>
                <a:gd name="connsiteY2" fmla="*/ 0 h 740025"/>
                <a:gd name="connsiteX3" fmla="*/ 11277600 w 11277600"/>
                <a:gd name="connsiteY3" fmla="*/ 123340 h 740025"/>
                <a:gd name="connsiteX4" fmla="*/ 11277600 w 11277600"/>
                <a:gd name="connsiteY4" fmla="*/ 616685 h 740025"/>
                <a:gd name="connsiteX5" fmla="*/ 11154260 w 11277600"/>
                <a:gd name="connsiteY5" fmla="*/ 740025 h 740025"/>
                <a:gd name="connsiteX6" fmla="*/ 123340 w 11277600"/>
                <a:gd name="connsiteY6" fmla="*/ 740025 h 740025"/>
                <a:gd name="connsiteX7" fmla="*/ 0 w 11277600"/>
                <a:gd name="connsiteY7" fmla="*/ 616685 h 740025"/>
                <a:gd name="connsiteX8" fmla="*/ 0 w 11277600"/>
                <a:gd name="connsiteY8" fmla="*/ 123340 h 7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7600" h="740025">
                  <a:moveTo>
                    <a:pt x="0" y="123340"/>
                  </a:moveTo>
                  <a:cubicBezTo>
                    <a:pt x="0" y="55221"/>
                    <a:pt x="55221" y="0"/>
                    <a:pt x="123340" y="0"/>
                  </a:cubicBezTo>
                  <a:lnTo>
                    <a:pt x="11154260" y="0"/>
                  </a:lnTo>
                  <a:cubicBezTo>
                    <a:pt x="11222379" y="0"/>
                    <a:pt x="11277600" y="55221"/>
                    <a:pt x="11277600" y="123340"/>
                  </a:cubicBezTo>
                  <a:lnTo>
                    <a:pt x="11277600" y="616685"/>
                  </a:lnTo>
                  <a:cubicBezTo>
                    <a:pt x="11277600" y="684804"/>
                    <a:pt x="11222379" y="740025"/>
                    <a:pt x="11154260" y="740025"/>
                  </a:cubicBezTo>
                  <a:lnTo>
                    <a:pt x="123340" y="740025"/>
                  </a:lnTo>
                  <a:cubicBezTo>
                    <a:pt x="55221" y="740025"/>
                    <a:pt x="0" y="684804"/>
                    <a:pt x="0" y="616685"/>
                  </a:cubicBezTo>
                  <a:lnTo>
                    <a:pt x="0" y="123340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324" tIns="112324" rIns="112324" bIns="11232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is a great general-purpose programming language on its own.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6D2744-FEE5-2D4B-9A91-93348090E8D7}"/>
                </a:ext>
              </a:extLst>
            </p:cNvPr>
            <p:cNvSpPr/>
            <p:nvPr/>
          </p:nvSpPr>
          <p:spPr>
            <a:xfrm>
              <a:off x="457200" y="4538635"/>
              <a:ext cx="11277600" cy="741076"/>
            </a:xfrm>
            <a:custGeom>
              <a:avLst/>
              <a:gdLst>
                <a:gd name="connsiteX0" fmla="*/ 0 w 11277600"/>
                <a:gd name="connsiteY0" fmla="*/ 123340 h 740025"/>
                <a:gd name="connsiteX1" fmla="*/ 123340 w 11277600"/>
                <a:gd name="connsiteY1" fmla="*/ 0 h 740025"/>
                <a:gd name="connsiteX2" fmla="*/ 11154260 w 11277600"/>
                <a:gd name="connsiteY2" fmla="*/ 0 h 740025"/>
                <a:gd name="connsiteX3" fmla="*/ 11277600 w 11277600"/>
                <a:gd name="connsiteY3" fmla="*/ 123340 h 740025"/>
                <a:gd name="connsiteX4" fmla="*/ 11277600 w 11277600"/>
                <a:gd name="connsiteY4" fmla="*/ 616685 h 740025"/>
                <a:gd name="connsiteX5" fmla="*/ 11154260 w 11277600"/>
                <a:gd name="connsiteY5" fmla="*/ 740025 h 740025"/>
                <a:gd name="connsiteX6" fmla="*/ 123340 w 11277600"/>
                <a:gd name="connsiteY6" fmla="*/ 740025 h 740025"/>
                <a:gd name="connsiteX7" fmla="*/ 0 w 11277600"/>
                <a:gd name="connsiteY7" fmla="*/ 616685 h 740025"/>
                <a:gd name="connsiteX8" fmla="*/ 0 w 11277600"/>
                <a:gd name="connsiteY8" fmla="*/ 123340 h 7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7600" h="740025">
                  <a:moveTo>
                    <a:pt x="0" y="123340"/>
                  </a:moveTo>
                  <a:cubicBezTo>
                    <a:pt x="0" y="55221"/>
                    <a:pt x="55221" y="0"/>
                    <a:pt x="123340" y="0"/>
                  </a:cubicBezTo>
                  <a:lnTo>
                    <a:pt x="11154260" y="0"/>
                  </a:lnTo>
                  <a:cubicBezTo>
                    <a:pt x="11222379" y="0"/>
                    <a:pt x="11277600" y="55221"/>
                    <a:pt x="11277600" y="123340"/>
                  </a:cubicBezTo>
                  <a:lnTo>
                    <a:pt x="11277600" y="616685"/>
                  </a:lnTo>
                  <a:cubicBezTo>
                    <a:pt x="11277600" y="684804"/>
                    <a:pt x="11222379" y="740025"/>
                    <a:pt x="11154260" y="740025"/>
                  </a:cubicBezTo>
                  <a:lnTo>
                    <a:pt x="123340" y="740025"/>
                  </a:lnTo>
                  <a:cubicBezTo>
                    <a:pt x="55221" y="740025"/>
                    <a:pt x="0" y="684804"/>
                    <a:pt x="0" y="616685"/>
                  </a:cubicBezTo>
                  <a:lnTo>
                    <a:pt x="0" y="123340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324" tIns="112324" rIns="112324" bIns="11232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</a:t>
              </a:r>
              <a:r>
                <a:rPr lang="en-IN" sz="1600" kern="12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 has become even more popular environment for scientific computing with the help of a few popular libraries (NumPy, SciPy, matplotlib).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A9475E9-C99E-A944-A63E-A9DD8356CE55}"/>
                </a:ext>
              </a:extLst>
            </p:cNvPr>
            <p:cNvSpPr/>
            <p:nvPr/>
          </p:nvSpPr>
          <p:spPr>
            <a:xfrm>
              <a:off x="457200" y="5478023"/>
              <a:ext cx="11277600" cy="541775"/>
            </a:xfrm>
            <a:custGeom>
              <a:avLst/>
              <a:gdLst>
                <a:gd name="connsiteX0" fmla="*/ 0 w 11277600"/>
                <a:gd name="connsiteY0" fmla="*/ 123340 h 740025"/>
                <a:gd name="connsiteX1" fmla="*/ 123340 w 11277600"/>
                <a:gd name="connsiteY1" fmla="*/ 0 h 740025"/>
                <a:gd name="connsiteX2" fmla="*/ 11154260 w 11277600"/>
                <a:gd name="connsiteY2" fmla="*/ 0 h 740025"/>
                <a:gd name="connsiteX3" fmla="*/ 11277600 w 11277600"/>
                <a:gd name="connsiteY3" fmla="*/ 123340 h 740025"/>
                <a:gd name="connsiteX4" fmla="*/ 11277600 w 11277600"/>
                <a:gd name="connsiteY4" fmla="*/ 616685 h 740025"/>
                <a:gd name="connsiteX5" fmla="*/ 11154260 w 11277600"/>
                <a:gd name="connsiteY5" fmla="*/ 740025 h 740025"/>
                <a:gd name="connsiteX6" fmla="*/ 123340 w 11277600"/>
                <a:gd name="connsiteY6" fmla="*/ 740025 h 740025"/>
                <a:gd name="connsiteX7" fmla="*/ 0 w 11277600"/>
                <a:gd name="connsiteY7" fmla="*/ 616685 h 740025"/>
                <a:gd name="connsiteX8" fmla="*/ 0 w 11277600"/>
                <a:gd name="connsiteY8" fmla="*/ 123340 h 7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7600" h="740025">
                  <a:moveTo>
                    <a:pt x="0" y="123340"/>
                  </a:moveTo>
                  <a:cubicBezTo>
                    <a:pt x="0" y="55221"/>
                    <a:pt x="55221" y="0"/>
                    <a:pt x="123340" y="0"/>
                  </a:cubicBezTo>
                  <a:lnTo>
                    <a:pt x="11154260" y="0"/>
                  </a:lnTo>
                  <a:cubicBezTo>
                    <a:pt x="11222379" y="0"/>
                    <a:pt x="11277600" y="55221"/>
                    <a:pt x="11277600" y="123340"/>
                  </a:cubicBezTo>
                  <a:lnTo>
                    <a:pt x="11277600" y="616685"/>
                  </a:lnTo>
                  <a:cubicBezTo>
                    <a:pt x="11277600" y="684804"/>
                    <a:pt x="11222379" y="740025"/>
                    <a:pt x="11154260" y="740025"/>
                  </a:cubicBezTo>
                  <a:lnTo>
                    <a:pt x="123340" y="740025"/>
                  </a:lnTo>
                  <a:cubicBezTo>
                    <a:pt x="55221" y="740025"/>
                    <a:pt x="0" y="684804"/>
                    <a:pt x="0" y="616685"/>
                  </a:cubicBezTo>
                  <a:lnTo>
                    <a:pt x="0" y="123340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324" tIns="112324" rIns="112324" bIns="11232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2 &amp; Python 3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3803B2B-6729-2747-92AD-0E807E79B70C}"/>
                </a:ext>
              </a:extLst>
            </p:cNvPr>
            <p:cNvSpPr/>
            <p:nvPr/>
          </p:nvSpPr>
          <p:spPr>
            <a:xfrm>
              <a:off x="457200" y="804939"/>
              <a:ext cx="11277600" cy="541775"/>
            </a:xfrm>
            <a:custGeom>
              <a:avLst/>
              <a:gdLst>
                <a:gd name="connsiteX0" fmla="*/ 0 w 11277600"/>
                <a:gd name="connsiteY0" fmla="*/ 123340 h 740025"/>
                <a:gd name="connsiteX1" fmla="*/ 123340 w 11277600"/>
                <a:gd name="connsiteY1" fmla="*/ 0 h 740025"/>
                <a:gd name="connsiteX2" fmla="*/ 11154260 w 11277600"/>
                <a:gd name="connsiteY2" fmla="*/ 0 h 740025"/>
                <a:gd name="connsiteX3" fmla="*/ 11277600 w 11277600"/>
                <a:gd name="connsiteY3" fmla="*/ 123340 h 740025"/>
                <a:gd name="connsiteX4" fmla="*/ 11277600 w 11277600"/>
                <a:gd name="connsiteY4" fmla="*/ 616685 h 740025"/>
                <a:gd name="connsiteX5" fmla="*/ 11154260 w 11277600"/>
                <a:gd name="connsiteY5" fmla="*/ 740025 h 740025"/>
                <a:gd name="connsiteX6" fmla="*/ 123340 w 11277600"/>
                <a:gd name="connsiteY6" fmla="*/ 740025 h 740025"/>
                <a:gd name="connsiteX7" fmla="*/ 0 w 11277600"/>
                <a:gd name="connsiteY7" fmla="*/ 616685 h 740025"/>
                <a:gd name="connsiteX8" fmla="*/ 0 w 11277600"/>
                <a:gd name="connsiteY8" fmla="*/ 123340 h 7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7600" h="740025">
                  <a:moveTo>
                    <a:pt x="0" y="123340"/>
                  </a:moveTo>
                  <a:cubicBezTo>
                    <a:pt x="0" y="55221"/>
                    <a:pt x="55221" y="0"/>
                    <a:pt x="123340" y="0"/>
                  </a:cubicBezTo>
                  <a:lnTo>
                    <a:pt x="11154260" y="0"/>
                  </a:lnTo>
                  <a:cubicBezTo>
                    <a:pt x="11222379" y="0"/>
                    <a:pt x="11277600" y="55221"/>
                    <a:pt x="11277600" y="123340"/>
                  </a:cubicBezTo>
                  <a:lnTo>
                    <a:pt x="11277600" y="616685"/>
                  </a:lnTo>
                  <a:cubicBezTo>
                    <a:pt x="11277600" y="684804"/>
                    <a:pt x="11222379" y="740025"/>
                    <a:pt x="11154260" y="740025"/>
                  </a:cubicBezTo>
                  <a:lnTo>
                    <a:pt x="123340" y="740025"/>
                  </a:lnTo>
                  <a:cubicBezTo>
                    <a:pt x="55221" y="740025"/>
                    <a:pt x="0" y="684804"/>
                    <a:pt x="0" y="616685"/>
                  </a:cubicBezTo>
                  <a:lnTo>
                    <a:pt x="0" y="123340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324" tIns="112324" rIns="112324" bIns="112324" numCol="1" spcCol="127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Created by Guido Van Rossum and first released in 1991</a:t>
              </a:r>
              <a:endParaRPr lang="en-US" sz="2000" dirty="0" err="1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25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8BDF-3CDD-954F-9F10-FABD00CE3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Flow Control -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D5F31-DD38-FC4B-B1B4-8CEE2EA7A702}"/>
              </a:ext>
            </a:extLst>
          </p:cNvPr>
          <p:cNvSpPr txBox="1"/>
          <p:nvPr/>
        </p:nvSpPr>
        <p:spPr>
          <a:xfrm>
            <a:off x="3886200" y="914400"/>
            <a:ext cx="3810000" cy="128035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Syntax: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continue: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905EA-A26C-784A-AF3B-77AE631ED28D}"/>
              </a:ext>
            </a:extLst>
          </p:cNvPr>
          <p:cNvSpPr txBox="1"/>
          <p:nvPr/>
        </p:nvSpPr>
        <p:spPr>
          <a:xfrm>
            <a:off x="1371600" y="2895600"/>
            <a:ext cx="3810000" cy="128035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condition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condition: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continue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6FFC2-DCC7-5E44-A029-FCEB48E75CCA}"/>
              </a:ext>
            </a:extLst>
          </p:cNvPr>
          <p:cNvSpPr txBox="1"/>
          <p:nvPr/>
        </p:nvSpPr>
        <p:spPr>
          <a:xfrm>
            <a:off x="6477000" y="2895600"/>
            <a:ext cx="3810000" cy="128035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0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var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in sequence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</a:t>
            </a: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condition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2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288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B395-D74F-5143-95CC-50FCB907D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4A1C4-8703-364F-AF8A-186872CA97F0}"/>
              </a:ext>
            </a:extLst>
          </p:cNvPr>
          <p:cNvSpPr txBox="1"/>
          <p:nvPr/>
        </p:nvSpPr>
        <p:spPr>
          <a:xfrm>
            <a:off x="1756113" y="891711"/>
            <a:ext cx="8030135" cy="926407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function is a block of organized, reusable sets of instructions that is used 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 perform some related actions.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498C8B-A8E9-4E48-BDB3-E8197C634692}"/>
              </a:ext>
            </a:extLst>
          </p:cNvPr>
          <p:cNvCxnSpPr/>
          <p:nvPr/>
        </p:nvCxnSpPr>
        <p:spPr>
          <a:xfrm>
            <a:off x="6096000" y="2438400"/>
            <a:ext cx="0" cy="3733800"/>
          </a:xfrm>
          <a:prstGeom prst="line">
            <a:avLst/>
          </a:prstGeom>
          <a:ln w="25400">
            <a:solidFill>
              <a:srgbClr val="0181B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88B08C-D792-CA4E-B386-7ADD54B7C9D3}"/>
              </a:ext>
            </a:extLst>
          </p:cNvPr>
          <p:cNvSpPr txBox="1"/>
          <p:nvPr/>
        </p:nvSpPr>
        <p:spPr>
          <a:xfrm>
            <a:off x="533400" y="2590800"/>
            <a:ext cx="5237781" cy="193931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181B2"/>
                </a:solidFill>
              </a:rPr>
              <a:t>Why do we use functions?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rgbClr val="0181B2"/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B5349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Re-usability of code minimizes redundancy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B5349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Procedural decomposition makes things organized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7E3846-83A9-0D40-AF14-32D394899ADB}"/>
              </a:ext>
            </a:extLst>
          </p:cNvPr>
          <p:cNvSpPr/>
          <p:nvPr/>
        </p:nvSpPr>
        <p:spPr bwMode="auto">
          <a:xfrm>
            <a:off x="6705600" y="3124200"/>
            <a:ext cx="1676400" cy="685800"/>
          </a:xfrm>
          <a:prstGeom prst="rect">
            <a:avLst/>
          </a:prstGeom>
          <a:solidFill>
            <a:srgbClr val="0181B2"/>
          </a:solidFill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46FEA-F75F-0D4B-BC5B-0A64E73ED528}"/>
              </a:ext>
            </a:extLst>
          </p:cNvPr>
          <p:cNvSpPr/>
          <p:nvPr/>
        </p:nvSpPr>
        <p:spPr bwMode="auto">
          <a:xfrm>
            <a:off x="9906000" y="4305300"/>
            <a:ext cx="1676400" cy="685800"/>
          </a:xfrm>
          <a:prstGeom prst="rect">
            <a:avLst/>
          </a:prstGeom>
          <a:solidFill>
            <a:srgbClr val="0181B2"/>
          </a:solidFill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 Defined </a:t>
            </a:r>
          </a:p>
          <a:p>
            <a:pPr algn="ctr" defTabSz="932472"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3A55D-8A53-9544-A01E-B67D101757C3}"/>
              </a:ext>
            </a:extLst>
          </p:cNvPr>
          <p:cNvSpPr/>
          <p:nvPr/>
        </p:nvSpPr>
        <p:spPr bwMode="auto">
          <a:xfrm>
            <a:off x="9906000" y="2425700"/>
            <a:ext cx="1676400" cy="685800"/>
          </a:xfrm>
          <a:prstGeom prst="rect">
            <a:avLst/>
          </a:prstGeom>
          <a:solidFill>
            <a:srgbClr val="0181B2"/>
          </a:solidFill>
          <a:ln>
            <a:solidFill>
              <a:srgbClr val="0181B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Built-in</a:t>
            </a:r>
          </a:p>
          <a:p>
            <a:pPr algn="ctr" defTabSz="932472" fontAlgn="base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859393-4F76-9E4B-9170-9555C671E547}"/>
              </a:ext>
            </a:extLst>
          </p:cNvPr>
          <p:cNvCxnSpPr/>
          <p:nvPr/>
        </p:nvCxnSpPr>
        <p:spPr>
          <a:xfrm flipV="1">
            <a:off x="8420100" y="2768600"/>
            <a:ext cx="1447800" cy="660400"/>
          </a:xfrm>
          <a:prstGeom prst="straightConnector1">
            <a:avLst/>
          </a:prstGeom>
          <a:ln>
            <a:solidFill>
              <a:srgbClr val="0181B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CEAD1-BA01-AB4F-AE79-26E311E376F1}"/>
              </a:ext>
            </a:extLst>
          </p:cNvPr>
          <p:cNvCxnSpPr>
            <a:cxnSpLocks/>
          </p:cNvCxnSpPr>
          <p:nvPr/>
        </p:nvCxnSpPr>
        <p:spPr>
          <a:xfrm>
            <a:off x="8420100" y="3591943"/>
            <a:ext cx="1409700" cy="1056257"/>
          </a:xfrm>
          <a:prstGeom prst="straightConnector1">
            <a:avLst/>
          </a:prstGeom>
          <a:ln>
            <a:solidFill>
              <a:srgbClr val="0181B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3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59C5-5345-B24E-80FD-8ED43E3B4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Built-in Functions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607D6-A1FD-304D-A3DF-F70B6D3DB178}"/>
              </a:ext>
            </a:extLst>
          </p:cNvPr>
          <p:cNvSpPr/>
          <p:nvPr/>
        </p:nvSpPr>
        <p:spPr>
          <a:xfrm>
            <a:off x="483973" y="762000"/>
            <a:ext cx="11250827" cy="785151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>
                <a:solidFill>
                  <a:srgbClr val="22222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Python interpreter has a number of functions and types built into it that are always available. They are listed here in alphabetical order.</a:t>
            </a:r>
            <a:endParaRPr lang="en-IN" sz="1600" b="0" i="0" dirty="0">
              <a:solidFill>
                <a:srgbClr val="222222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208DB6-E86B-E445-90F3-7992BADB6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59313"/>
            <a:ext cx="26884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108CA4-FBC6-0843-8D3B-877FA754D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23270"/>
              </p:ext>
            </p:extLst>
          </p:nvPr>
        </p:nvGraphicFramePr>
        <p:xfrm>
          <a:off x="1219200" y="1646040"/>
          <a:ext cx="10515600" cy="467855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849476">
                  <a:extLst>
                    <a:ext uri="{9D8B030D-6E8A-4147-A177-3AD203B41FA5}">
                      <a16:colId xmlns:a16="http://schemas.microsoft.com/office/drawing/2014/main" val="3234803234"/>
                    </a:ext>
                  </a:extLst>
                </a:gridCol>
                <a:gridCol w="2166531">
                  <a:extLst>
                    <a:ext uri="{9D8B030D-6E8A-4147-A177-3AD203B41FA5}">
                      <a16:colId xmlns:a16="http://schemas.microsoft.com/office/drawing/2014/main" val="1404846391"/>
                    </a:ext>
                  </a:extLst>
                </a:gridCol>
                <a:gridCol w="2166531">
                  <a:extLst>
                    <a:ext uri="{9D8B030D-6E8A-4147-A177-3AD203B41FA5}">
                      <a16:colId xmlns:a16="http://schemas.microsoft.com/office/drawing/2014/main" val="2468000634"/>
                    </a:ext>
                  </a:extLst>
                </a:gridCol>
                <a:gridCol w="2166531">
                  <a:extLst>
                    <a:ext uri="{9D8B030D-6E8A-4147-A177-3AD203B41FA5}">
                      <a16:colId xmlns:a16="http://schemas.microsoft.com/office/drawing/2014/main" val="1052037172"/>
                    </a:ext>
                  </a:extLst>
                </a:gridCol>
                <a:gridCol w="2166531">
                  <a:extLst>
                    <a:ext uri="{9D8B030D-6E8A-4147-A177-3AD203B41FA5}">
                      <a16:colId xmlns:a16="http://schemas.microsoft.com/office/drawing/2014/main" val="1285636240"/>
                    </a:ext>
                  </a:extLst>
                </a:gridCol>
              </a:tblGrid>
              <a:tr h="38641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u="none" dirty="0">
                          <a:solidFill>
                            <a:schemeClr val="bg1"/>
                          </a:solidFill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Built-in Functions</a:t>
                      </a:r>
                    </a:p>
                  </a:txBody>
                  <a:tcPr marL="4241" marR="4241" marT="4241" marB="4241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u="sng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40712" marR="40712" marT="20356" marB="20356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u="sng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40712" marR="40712" marT="20356" marB="20356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u="sng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40712" marR="40712" marT="20356" marB="20356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u="sng" dirty="0"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40712" marR="40712" marT="20356" marB="20356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176065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" tooltip="ab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abs()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" tooltip="del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delattr()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" tooltip="has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memoryview()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43547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7" tooltip="al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dict()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9" tooltip="hel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help()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0" tooltip="mi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min()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1" tooltip="set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setattr()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399409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2" tooltip="an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any()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3" tooltip="di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4" tooltip="h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hex()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5" tooltip="nex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6" tooltip="slic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slice()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12750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7" tooltip="asci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ascii()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8" tooltip="divm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divmod()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19" tooltip="i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0" tooltip="obje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object()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1" tooltip="sort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sorted()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462003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2" tooltip="bi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bin()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3" tooltip="enumerat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enumerate()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4" tooltip="inpu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input()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5" tooltip="o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oct()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6" tooltip="staticmeth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staticmethod()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77807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7" tooltip="boo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bool()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8" tooltip="eva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eval()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29" tooltip="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0" tooltip="op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938570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2" tooltip="breakpo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breakpoint()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3" tooltip="exe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exec()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4" tooltip="isinstanc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isinstance()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5" tooltip="or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ord()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6" tooltip="su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61269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bytearray()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8" tooltip="fil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filter()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39" tooltip="issubclas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issubclass()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0" tooltip="p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pow()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1" tooltip="sup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super()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21160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bytes()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3" tooltip="flo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float()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4" tooltip="ite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5" tooltip="prin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print()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tuple()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75396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7" tooltip="callab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callable()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8" tooltip="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format()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49" tooltip="le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len()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0" tooltip="property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property()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1" tooltip="typ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type()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680432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2" tooltip="ch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frozenset()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range()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6" tooltip="var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vars()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31833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7" tooltip="classmetho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classmethod()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8" tooltip="get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getattr()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59" tooltip="loca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locals()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0" tooltip="rep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1" tooltip="zi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zip()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561329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2" tooltip="comp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compile()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3" tooltip="globa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globals()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4" tooltip="ma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map()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5" tooltip="reverse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reversed()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6" tooltip="__import__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__import__()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774374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7" tooltip="comple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complex()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8" tooltip="hasatt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hasattr()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69" tooltip="max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max()</a:t>
                      </a:r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  <a:hlinkClick r:id="rId70" tooltip="round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round()</a:t>
                      </a:r>
                      <a:endParaRPr lang="en-IN" sz="1400" u="none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33927" marR="33927" marT="20356" marB="20356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u="none" dirty="0">
                        <a:solidFill>
                          <a:schemeClr val="tx1"/>
                        </a:solidFill>
                        <a:effectLst/>
                        <a:latin typeface="Segoe UI Historic" panose="020B0502040204020203" pitchFamily="34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endParaRPr>
                    </a:p>
                  </a:txBody>
                  <a:tcPr marL="4241" marR="4241" marT="4241" marB="4241" anchor="ctr">
                    <a:lnL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181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659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691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735C-82FF-C442-8D84-31AB65423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User-defined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B478E-B814-0F47-B267-787B555DA096}"/>
              </a:ext>
            </a:extLst>
          </p:cNvPr>
          <p:cNvSpPr txBox="1"/>
          <p:nvPr/>
        </p:nvSpPr>
        <p:spPr>
          <a:xfrm>
            <a:off x="471616" y="825569"/>
            <a:ext cx="5014784" cy="1932837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Syntax: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 </a:t>
            </a:r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func_name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(arg1, arg2, arg3,….)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statements</a:t>
            </a: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….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return 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[expression]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A655D-ADF0-F248-855C-612E3E91B748}"/>
              </a:ext>
            </a:extLst>
          </p:cNvPr>
          <p:cNvSpPr/>
          <p:nvPr/>
        </p:nvSpPr>
        <p:spPr>
          <a:xfrm>
            <a:off x="6172200" y="850406"/>
            <a:ext cx="5715000" cy="1754326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A626A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N" dirty="0">
                <a:solidFill>
                  <a:srgbClr val="4078F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(name):</a:t>
            </a:r>
          </a:p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</a:t>
            </a:r>
            <a:r>
              <a:rPr lang="en-IN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""" This function greets to </a:t>
            </a:r>
          </a:p>
          <a:p>
            <a:r>
              <a:rPr lang="en-IN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the person passed in as </a:t>
            </a:r>
          </a:p>
          <a:p>
            <a:r>
              <a:rPr lang="en-IN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a parameter </a:t>
            </a:r>
          </a:p>
          <a:p>
            <a:r>
              <a:rPr lang="en-IN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”   ""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</a:p>
          <a:p>
            <a:r>
              <a:rPr lang="en-IN" dirty="0">
                <a:solidFill>
                  <a:srgbClr val="A626A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print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IN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"Hello, "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+ name + </a:t>
            </a:r>
            <a:r>
              <a:rPr lang="en-IN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". Good morning!"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311D2-F9CF-9244-BB3D-F698C8C28760}"/>
              </a:ext>
            </a:extLst>
          </p:cNvPr>
          <p:cNvSpPr/>
          <p:nvPr/>
        </p:nvSpPr>
        <p:spPr>
          <a:xfrm>
            <a:off x="471616" y="2945701"/>
            <a:ext cx="11430000" cy="3001143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Keyword </a:t>
            </a:r>
            <a:r>
              <a:rPr lang="en-IN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marks the start of the function header.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name to </a:t>
            </a:r>
            <a:r>
              <a:rPr lang="en-IN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uniquely identify 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function.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Parameters (arguments)</a:t>
            </a:r>
            <a:r>
              <a:rPr lang="en-IN" sz="16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through which we pass values to a function. They are optional.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colon </a:t>
            </a:r>
            <a:r>
              <a:rPr lang="en-IN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(:)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to mark the end of the function header.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Optional </a:t>
            </a:r>
            <a:r>
              <a:rPr lang="en-IN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documentation string (docstring)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to describe what the function does.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One or more valid python statements that make up the function body</a:t>
            </a:r>
            <a:r>
              <a:rPr lang="en-IN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. </a:t>
            </a:r>
            <a:r>
              <a:rPr lang="en-IN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Statements must have the same indentation level (usually 4 spaces).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 optional </a:t>
            </a:r>
            <a:r>
              <a:rPr lang="en-IN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return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statement to return a value from the function.</a:t>
            </a:r>
            <a:endParaRPr lang="en-IN" sz="1600" b="0" i="0" dirty="0"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26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EC61-0FAF-BA4E-9AF2-3C9396B2B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 Arguments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3C75F-3E8D-3A4F-9EA4-0907576C96CD}"/>
              </a:ext>
            </a:extLst>
          </p:cNvPr>
          <p:cNvSpPr txBox="1"/>
          <p:nvPr/>
        </p:nvSpPr>
        <p:spPr>
          <a:xfrm>
            <a:off x="372035" y="724355"/>
            <a:ext cx="130535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25265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0181B2"/>
                </a:solidFill>
              </a:rPr>
              <a:t>Arguments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08828-1EEA-0E4C-8A5A-0E3A14D41E66}"/>
              </a:ext>
            </a:extLst>
          </p:cNvPr>
          <p:cNvSpPr/>
          <p:nvPr/>
        </p:nvSpPr>
        <p:spPr>
          <a:xfrm>
            <a:off x="431548" y="1154932"/>
            <a:ext cx="5664452" cy="2062103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A626A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N" sz="1600" dirty="0">
                <a:solidFill>
                  <a:srgbClr val="4078F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(name, </a:t>
            </a:r>
            <a:r>
              <a:rPr lang="en-IN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msg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</a:t>
            </a:r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""" This function greets to </a:t>
            </a:r>
          </a:p>
          <a:p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the person with the provided message</a:t>
            </a:r>
          </a:p>
          <a:p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”""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</a:p>
          <a:p>
            <a:r>
              <a:rPr lang="en-IN" sz="1600" dirty="0">
                <a:solidFill>
                  <a:srgbClr val="A626A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print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"Hello "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+ name + </a:t>
            </a:r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”,  +</a:t>
            </a:r>
            <a:r>
              <a:rPr lang="en-IN" sz="1600" dirty="0" err="1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msg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greet(“Python”, “Good Morning!”)</a:t>
            </a:r>
          </a:p>
          <a:p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19AB7-054E-3641-BFE5-85EEFE6D574F}"/>
              </a:ext>
            </a:extLst>
          </p:cNvPr>
          <p:cNvSpPr/>
          <p:nvPr/>
        </p:nvSpPr>
        <p:spPr>
          <a:xfrm>
            <a:off x="6257889" y="730797"/>
            <a:ext cx="3127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Variable</a:t>
            </a:r>
            <a:r>
              <a:rPr lang="en-IN" b="1" dirty="0">
                <a:solidFill>
                  <a:srgbClr val="25265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N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Function Arguments</a:t>
            </a:r>
            <a:endParaRPr lang="en-IN" b="1" i="0" dirty="0">
              <a:solidFill>
                <a:srgbClr val="0181B2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5D31A-DFD4-C549-ABB1-2AACC67920E4}"/>
              </a:ext>
            </a:extLst>
          </p:cNvPr>
          <p:cNvSpPr/>
          <p:nvPr/>
        </p:nvSpPr>
        <p:spPr>
          <a:xfrm>
            <a:off x="6324600" y="1159925"/>
            <a:ext cx="5638800" cy="2062103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A626A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IN" sz="1600" dirty="0">
                <a:solidFill>
                  <a:srgbClr val="4078F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(name, </a:t>
            </a:r>
            <a:r>
              <a:rPr lang="en-IN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msg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“Good Morning”):</a:t>
            </a: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</a:t>
            </a:r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""" This function greets to </a:t>
            </a:r>
          </a:p>
          <a:p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the person with the provided message</a:t>
            </a:r>
          </a:p>
          <a:p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”""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</a:p>
          <a:p>
            <a:r>
              <a:rPr lang="en-IN" sz="1600" dirty="0">
                <a:solidFill>
                  <a:srgbClr val="A626A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print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"Hello "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+ name + </a:t>
            </a:r>
            <a:r>
              <a:rPr lang="en-IN" sz="1600" dirty="0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”,  +</a:t>
            </a:r>
            <a:r>
              <a:rPr lang="en-IN" sz="1600" dirty="0" err="1">
                <a:solidFill>
                  <a:srgbClr val="50A14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msg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greet(“Alex”)</a:t>
            </a: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greet(“Alex”, “How are you”)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37074-F80E-3846-9E67-AA3E546BBF29}"/>
              </a:ext>
            </a:extLst>
          </p:cNvPr>
          <p:cNvSpPr/>
          <p:nvPr/>
        </p:nvSpPr>
        <p:spPr>
          <a:xfrm>
            <a:off x="372035" y="3582472"/>
            <a:ext cx="2125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181B2"/>
                </a:solidFill>
                <a:latin typeface="euclid_circular_a"/>
              </a:rPr>
              <a:t>Keyword</a:t>
            </a:r>
            <a:r>
              <a:rPr lang="en-IN" b="1" dirty="0">
                <a:solidFill>
                  <a:srgbClr val="25265E"/>
                </a:solidFill>
                <a:latin typeface="euclid_circular_a"/>
              </a:rPr>
              <a:t> </a:t>
            </a:r>
            <a:r>
              <a:rPr lang="en-IN" b="1" dirty="0">
                <a:solidFill>
                  <a:srgbClr val="0181B2"/>
                </a:solidFill>
                <a:latin typeface="euclid_circular_a"/>
              </a:rPr>
              <a:t>Arguments</a:t>
            </a:r>
            <a:endParaRPr lang="en-IN" b="1" i="0" dirty="0">
              <a:solidFill>
                <a:srgbClr val="0181B2"/>
              </a:solidFill>
              <a:effectLst/>
              <a:latin typeface="euclid_circular_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FA0AD-204E-CA48-AE1E-2017D495F00F}"/>
              </a:ext>
            </a:extLst>
          </p:cNvPr>
          <p:cNvSpPr/>
          <p:nvPr/>
        </p:nvSpPr>
        <p:spPr>
          <a:xfrm>
            <a:off x="431548" y="3962400"/>
            <a:ext cx="5664452" cy="2308324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# 2 keyword arguments </a:t>
            </a: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greet(name = "Bruce",</a:t>
            </a:r>
            <a:r>
              <a:rPr lang="en-IN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msg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"How do you do?") </a:t>
            </a:r>
          </a:p>
          <a:p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# 2 keyword arguments (out of order) </a:t>
            </a: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greet(</a:t>
            </a:r>
            <a:r>
              <a:rPr lang="en-IN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msg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"How do you do?", name = "Bruce") </a:t>
            </a:r>
          </a:p>
          <a:p>
            <a:endParaRPr lang="en-IN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 positional, 1 keyword argument</a:t>
            </a:r>
          </a:p>
          <a:p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greet("Bruce", </a:t>
            </a:r>
            <a:r>
              <a:rPr lang="en-IN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msg</a:t>
            </a:r>
            <a:r>
              <a:rPr lang="en-IN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"How do you do?") </a:t>
            </a:r>
          </a:p>
          <a:p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8555A0-4096-2E42-8587-6A635B9DB20E}"/>
              </a:ext>
            </a:extLst>
          </p:cNvPr>
          <p:cNvSpPr/>
          <p:nvPr/>
        </p:nvSpPr>
        <p:spPr>
          <a:xfrm>
            <a:off x="6257889" y="3582472"/>
            <a:ext cx="2886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181B2"/>
                </a:solidFill>
                <a:latin typeface="euclid_circular_a"/>
              </a:rPr>
              <a:t>Python</a:t>
            </a:r>
            <a:r>
              <a:rPr lang="en-IN" b="1" dirty="0">
                <a:solidFill>
                  <a:srgbClr val="25265E"/>
                </a:solidFill>
                <a:latin typeface="euclid_circular_a"/>
              </a:rPr>
              <a:t> </a:t>
            </a:r>
            <a:r>
              <a:rPr lang="en-IN" b="1" dirty="0">
                <a:solidFill>
                  <a:srgbClr val="0181B2"/>
                </a:solidFill>
                <a:latin typeface="euclid_circular_a"/>
              </a:rPr>
              <a:t>Arbitrary Arguments</a:t>
            </a:r>
            <a:endParaRPr lang="en-IN" b="1" i="0" dirty="0">
              <a:solidFill>
                <a:srgbClr val="0181B2"/>
              </a:solidFill>
              <a:effectLst/>
              <a:latin typeface="euclid_circular_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2656B-C518-414F-8F26-8888B40879B1}"/>
              </a:ext>
            </a:extLst>
          </p:cNvPr>
          <p:cNvSpPr/>
          <p:nvPr/>
        </p:nvSpPr>
        <p:spPr>
          <a:xfrm>
            <a:off x="6324600" y="3962400"/>
            <a:ext cx="5638800" cy="2308324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009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dirty="0">
                <a:solidFill>
                  <a:srgbClr val="325EE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(*names):</a:t>
            </a:r>
          </a:p>
          <a:p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600" dirty="0">
                <a:solidFill>
                  <a:srgbClr val="42933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"""This function greets all </a:t>
            </a:r>
          </a:p>
          <a:p>
            <a:r>
              <a:rPr lang="en-US" sz="1600" dirty="0">
                <a:solidFill>
                  <a:srgbClr val="42933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the person in the names tuple."""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</a:p>
          <a:p>
            <a:endParaRPr lang="en-US" sz="1600" dirty="0">
              <a:solidFill>
                <a:srgbClr val="2A2C33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600" dirty="0">
                <a:solidFill>
                  <a:srgbClr val="8F909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# names is a tuple with arguments</a:t>
            </a:r>
          </a:p>
          <a:p>
            <a:r>
              <a:rPr lang="en-US" sz="1600" dirty="0">
                <a:solidFill>
                  <a:srgbClr val="8F909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600" dirty="0">
                <a:solidFill>
                  <a:srgbClr val="93009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for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name </a:t>
            </a:r>
            <a:r>
              <a:rPr lang="en-US" sz="1600" dirty="0">
                <a:solidFill>
                  <a:srgbClr val="93009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names: </a:t>
            </a:r>
          </a:p>
          <a:p>
            <a:r>
              <a:rPr lang="en-US" sz="1600" dirty="0">
                <a:solidFill>
                  <a:srgbClr val="93009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print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sz="1600" dirty="0">
                <a:solidFill>
                  <a:srgbClr val="42933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"Hello"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name)</a:t>
            </a:r>
          </a:p>
          <a:p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greet(</a:t>
            </a:r>
            <a:r>
              <a:rPr lang="en-US" sz="1600" dirty="0">
                <a:solidFill>
                  <a:srgbClr val="42933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"Monica"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600" dirty="0">
                <a:solidFill>
                  <a:srgbClr val="42933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"Luke"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600" dirty="0">
                <a:solidFill>
                  <a:srgbClr val="42933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"Steve"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600" dirty="0">
                <a:solidFill>
                  <a:srgbClr val="42933E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"John"</a:t>
            </a:r>
            <a:r>
              <a:rPr lang="en-US" sz="1600" dirty="0">
                <a:solidFill>
                  <a:srgbClr val="2A2C3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56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A16C-791A-D249-B8A1-DEB6CC18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User Defined Function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CA199-616D-764C-8980-E63F85B8B80E}"/>
              </a:ext>
            </a:extLst>
          </p:cNvPr>
          <p:cNvSpPr/>
          <p:nvPr/>
        </p:nvSpPr>
        <p:spPr>
          <a:xfrm>
            <a:off x="4911084" y="824707"/>
            <a:ext cx="5680716" cy="1528816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 </a:t>
            </a:r>
            <a:r>
              <a:rPr lang="en-IN" sz="1600" dirty="0" err="1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my_function</a:t>
            </a: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(**kid):</a:t>
            </a:r>
            <a:b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 print("His last name is " + kid["</a:t>
            </a:r>
            <a:r>
              <a:rPr lang="en-IN" sz="1600" dirty="0" err="1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lname</a:t>
            </a: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"])</a:t>
            </a:r>
            <a:b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b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my_function</a:t>
            </a: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fname</a:t>
            </a: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 "Tobias", </a:t>
            </a:r>
            <a:r>
              <a:rPr lang="en-IN" sz="1600" dirty="0" err="1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lname</a:t>
            </a: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 "</a:t>
            </a:r>
            <a:r>
              <a:rPr lang="en-IN" sz="1600" dirty="0" err="1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Refsnes</a:t>
            </a:r>
            <a:r>
              <a:rPr lang="en-IN" sz="1600" dirty="0">
                <a:solidFill>
                  <a:srgbClr val="A52A2A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D0731-CE7C-D34B-A087-AF72995873D5}"/>
              </a:ext>
            </a:extLst>
          </p:cNvPr>
          <p:cNvSpPr/>
          <p:nvPr/>
        </p:nvSpPr>
        <p:spPr>
          <a:xfrm>
            <a:off x="1185728" y="1235172"/>
            <a:ext cx="3348865" cy="707886"/>
          </a:xfrm>
          <a:prstGeom prst="rect">
            <a:avLst/>
          </a:prstGeom>
          <a:solidFill>
            <a:srgbClr val="0181B2"/>
          </a:solidFill>
          <a:ln>
            <a:solidFill>
              <a:srgbClr val="0181B2"/>
            </a:solidFill>
          </a:ln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"/>
              </a:rPr>
              <a:t>Arbitrary Keyword Arguments,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  <a:latin typeface="Segoe UI"/>
              </a:rPr>
              <a:t> **</a:t>
            </a:r>
            <a:r>
              <a:rPr lang="en-IN" sz="2000" dirty="0" err="1">
                <a:solidFill>
                  <a:schemeClr val="bg1"/>
                </a:solidFill>
                <a:latin typeface="Segoe UI"/>
              </a:rPr>
              <a:t>kwargs</a:t>
            </a:r>
            <a:endParaRPr lang="en-IN" sz="2000" b="0" i="0" dirty="0">
              <a:solidFill>
                <a:schemeClr val="bg1"/>
              </a:solidFill>
              <a:effectLst/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73BF5-4CD4-EC4C-B7B7-6D8628C8417A}"/>
              </a:ext>
            </a:extLst>
          </p:cNvPr>
          <p:cNvSpPr/>
          <p:nvPr/>
        </p:nvSpPr>
        <p:spPr>
          <a:xfrm>
            <a:off x="3126259" y="4191000"/>
            <a:ext cx="1408334" cy="461665"/>
          </a:xfrm>
          <a:prstGeom prst="rect">
            <a:avLst/>
          </a:prstGeom>
          <a:solidFill>
            <a:srgbClr val="0181B2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egoe UI"/>
              </a:rPr>
              <a:t>Recursion</a:t>
            </a:r>
            <a:endParaRPr lang="en-IN" sz="2400" b="0" i="0" dirty="0">
              <a:solidFill>
                <a:schemeClr val="bg1"/>
              </a:solidFill>
              <a:effectLst/>
              <a:latin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85D45-C023-A848-BDAC-67689E4481E1}"/>
              </a:ext>
            </a:extLst>
          </p:cNvPr>
          <p:cNvSpPr/>
          <p:nvPr/>
        </p:nvSpPr>
        <p:spPr>
          <a:xfrm>
            <a:off x="4911084" y="3091934"/>
            <a:ext cx="5613400" cy="2862322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 tri_recursion(k):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(k &gt; </a:t>
            </a:r>
            <a:r>
              <a:rPr lang="en-IN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   result = k + tri_recursion(k - </a:t>
            </a:r>
            <a:r>
              <a:rPr lang="en-IN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   print(result)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   result = </a:t>
            </a:r>
            <a:r>
              <a:rPr lang="en-IN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 </a:t>
            </a:r>
            <a:r>
              <a:rPr lang="en-IN" dirty="0">
                <a:solidFill>
                  <a:srgbClr val="0000C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 result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print(</a:t>
            </a:r>
            <a:r>
              <a:rPr lang="en-IN" dirty="0">
                <a:solidFill>
                  <a:srgbClr val="A52A2A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"\n\recursion Example Results"</a:t>
            </a: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b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tri_recursion(</a:t>
            </a:r>
            <a:r>
              <a:rPr lang="en-IN" dirty="0">
                <a:solidFill>
                  <a:srgbClr val="FF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3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A84-213F-854C-94D1-291990B6A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Classes and Objects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CBAFA3-DF73-294F-A52E-E382C81D6BCF}"/>
              </a:ext>
            </a:extLst>
          </p:cNvPr>
          <p:cNvGrpSpPr/>
          <p:nvPr/>
        </p:nvGrpSpPr>
        <p:grpSpPr>
          <a:xfrm>
            <a:off x="1143000" y="1752600"/>
            <a:ext cx="10439400" cy="4662054"/>
            <a:chOff x="742378" y="879793"/>
            <a:chExt cx="11024315" cy="50430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F84115-4BCD-364E-9D95-EC43060A7ED1}"/>
                </a:ext>
              </a:extLst>
            </p:cNvPr>
            <p:cNvSpPr/>
            <p:nvPr/>
          </p:nvSpPr>
          <p:spPr bwMode="auto">
            <a:xfrm>
              <a:off x="742378" y="2750228"/>
              <a:ext cx="1142338" cy="6858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Class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A39F9F-F260-1945-9605-59C9EF0A335F}"/>
                </a:ext>
              </a:extLst>
            </p:cNvPr>
            <p:cNvSpPr/>
            <p:nvPr/>
          </p:nvSpPr>
          <p:spPr bwMode="auto">
            <a:xfrm>
              <a:off x="10471293" y="4576481"/>
              <a:ext cx="1295400" cy="6858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Object3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CD4B76E-AF3D-E549-907B-772DEA40ED50}"/>
                </a:ext>
              </a:extLst>
            </p:cNvPr>
            <p:cNvSpPr/>
            <p:nvPr/>
          </p:nvSpPr>
          <p:spPr bwMode="auto">
            <a:xfrm>
              <a:off x="2536627" y="1652356"/>
              <a:ext cx="1981200" cy="2881544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A89929-507A-CC4A-B9F7-0A0A695AF67E}"/>
                </a:ext>
              </a:extLst>
            </p:cNvPr>
            <p:cNvSpPr/>
            <p:nvPr/>
          </p:nvSpPr>
          <p:spPr bwMode="auto">
            <a:xfrm>
              <a:off x="2712473" y="1997766"/>
              <a:ext cx="1629508" cy="647700"/>
            </a:xfrm>
            <a:prstGeom prst="roundRect">
              <a:avLst/>
            </a:prstGeom>
            <a:solidFill>
              <a:srgbClr val="0181B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Person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3619D0D-7709-4149-98DB-762A71360BCE}"/>
                </a:ext>
              </a:extLst>
            </p:cNvPr>
            <p:cNvSpPr/>
            <p:nvPr/>
          </p:nvSpPr>
          <p:spPr bwMode="auto">
            <a:xfrm>
              <a:off x="2793882" y="3124200"/>
              <a:ext cx="1282014" cy="920412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Name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SurName</a:t>
              </a: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DOB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C8ACC5-A5EC-6F4D-A405-9D0640655D0B}"/>
                </a:ext>
              </a:extLst>
            </p:cNvPr>
            <p:cNvGrpSpPr/>
            <p:nvPr/>
          </p:nvGrpSpPr>
          <p:grpSpPr>
            <a:xfrm>
              <a:off x="5242683" y="2750228"/>
              <a:ext cx="1295400" cy="685800"/>
              <a:chOff x="4926450" y="2781300"/>
              <a:chExt cx="1295400" cy="685800"/>
            </a:xfrm>
            <a:solidFill>
              <a:srgbClr val="0181B2"/>
            </a:solidFill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42096E-2A05-E04E-8E3B-7CECD838A613}"/>
                  </a:ext>
                </a:extLst>
              </p:cNvPr>
              <p:cNvSpPr/>
              <p:nvPr/>
            </p:nvSpPr>
            <p:spPr bwMode="auto">
              <a:xfrm>
                <a:off x="4926450" y="2781300"/>
                <a:ext cx="1295400" cy="685800"/>
              </a:xfrm>
              <a:prstGeom prst="ellipse">
                <a:avLst/>
              </a:prstGeom>
              <a:grpFill/>
              <a:ln>
                <a:solidFill>
                  <a:srgbClr val="0181B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200" b="1" dirty="0" err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C1E8C2-3CC3-5A42-B90C-65B9D5EC540E}"/>
                  </a:ext>
                </a:extLst>
              </p:cNvPr>
              <p:cNvSpPr txBox="1"/>
              <p:nvPr/>
            </p:nvSpPr>
            <p:spPr>
              <a:xfrm>
                <a:off x="5137229" y="2893367"/>
                <a:ext cx="880690" cy="461665"/>
              </a:xfrm>
              <a:prstGeom prst="rect">
                <a:avLst/>
              </a:prstGeom>
              <a:grpFill/>
            </p:spPr>
            <p:txBody>
              <a:bodyPr wrap="none" lIns="182880" tIns="146304" rIns="182880" bIns="146304" rtlCol="0" anchor="ctr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200" b="1" dirty="0">
                    <a:solidFill>
                      <a:schemeClr val="bg1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Objects</a:t>
                </a:r>
              </a:p>
            </p:txBody>
          </p:sp>
        </p:grp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C2E635F5-17B4-9D41-A33B-08F2BB3CFF98}"/>
                </a:ext>
              </a:extLst>
            </p:cNvPr>
            <p:cNvSpPr/>
            <p:nvPr/>
          </p:nvSpPr>
          <p:spPr bwMode="auto">
            <a:xfrm>
              <a:off x="2097349" y="2609201"/>
              <a:ext cx="304800" cy="967854"/>
            </a:xfrm>
            <a:prstGeom prst="chevron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B1289778-AC9A-594A-83DC-A0B2CC9B329E}"/>
                </a:ext>
              </a:extLst>
            </p:cNvPr>
            <p:cNvSpPr/>
            <p:nvPr/>
          </p:nvSpPr>
          <p:spPr bwMode="auto">
            <a:xfrm>
              <a:off x="4733767" y="2609201"/>
              <a:ext cx="304800" cy="967854"/>
            </a:xfrm>
            <a:prstGeom prst="chevron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9F2EAC95-0EC3-A440-B2B6-710A32F85603}"/>
                </a:ext>
              </a:extLst>
            </p:cNvPr>
            <p:cNvSpPr/>
            <p:nvPr/>
          </p:nvSpPr>
          <p:spPr bwMode="auto">
            <a:xfrm>
              <a:off x="6799412" y="2645987"/>
              <a:ext cx="304800" cy="967854"/>
            </a:xfrm>
            <a:prstGeom prst="chevron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B9241F-ECFC-4844-82B1-AD6F5871A686}"/>
                </a:ext>
              </a:extLst>
            </p:cNvPr>
            <p:cNvSpPr/>
            <p:nvPr/>
          </p:nvSpPr>
          <p:spPr bwMode="auto">
            <a:xfrm>
              <a:off x="10471293" y="1192150"/>
              <a:ext cx="1295400" cy="6858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Object1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B5E025-9597-9C42-B231-FFE692B74549}"/>
                </a:ext>
              </a:extLst>
            </p:cNvPr>
            <p:cNvSpPr/>
            <p:nvPr/>
          </p:nvSpPr>
          <p:spPr bwMode="auto">
            <a:xfrm>
              <a:off x="10446562" y="2854494"/>
              <a:ext cx="1295400" cy="6858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Object2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CB34B73-DD72-4A43-8535-B13700C007F9}"/>
                </a:ext>
              </a:extLst>
            </p:cNvPr>
            <p:cNvSpPr/>
            <p:nvPr/>
          </p:nvSpPr>
          <p:spPr bwMode="auto">
            <a:xfrm>
              <a:off x="8956258" y="1192150"/>
              <a:ext cx="1361985" cy="920412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Sarah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James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01/01/1999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4E6B62C-105A-2C4B-907F-D3A6574BAB54}"/>
                </a:ext>
              </a:extLst>
            </p:cNvPr>
            <p:cNvSpPr/>
            <p:nvPr/>
          </p:nvSpPr>
          <p:spPr bwMode="auto">
            <a:xfrm>
              <a:off x="8956258" y="2734625"/>
              <a:ext cx="1281515" cy="920412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Neel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Kamal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02/02/2000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89D1893-93EA-DF4B-8703-6EDE8B7CC2BB}"/>
                </a:ext>
              </a:extLst>
            </p:cNvPr>
            <p:cNvSpPr/>
            <p:nvPr/>
          </p:nvSpPr>
          <p:spPr bwMode="auto">
            <a:xfrm>
              <a:off x="8956258" y="4576481"/>
              <a:ext cx="1361985" cy="920412"/>
            </a:xfrm>
            <a:prstGeom prst="roundRect">
              <a:avLst/>
            </a:prstGeom>
            <a:noFill/>
            <a:ln>
              <a:solidFill>
                <a:srgbClr val="0181B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Jessica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John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03/03/2010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62E8B95-5B81-3B42-8F06-8E4413077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577" y="879793"/>
              <a:ext cx="965200" cy="1498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E4EEEEB-6CCA-C847-8D36-9C8912DF5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9325" y="2574660"/>
              <a:ext cx="965200" cy="1498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8501B3F-6856-4F40-B13B-88FDEC145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5577" y="4424247"/>
              <a:ext cx="965200" cy="1498600"/>
            </a:xfrm>
            <a:prstGeom prst="rect">
              <a:avLst/>
            </a:prstGeom>
          </p:spPr>
        </p:pic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9F8DFE1-7CC7-6841-B6FC-F6BB3A5CB3EC}"/>
                </a:ext>
              </a:extLst>
            </p:cNvPr>
            <p:cNvSpPr/>
            <p:nvPr/>
          </p:nvSpPr>
          <p:spPr>
            <a:xfrm>
              <a:off x="7104212" y="1192150"/>
              <a:ext cx="363388" cy="4304743"/>
            </a:xfrm>
            <a:prstGeom prst="leftBrace">
              <a:avLst/>
            </a:prstGeom>
            <a:ln>
              <a:solidFill>
                <a:srgbClr val="0181B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8F3CA54-4900-B140-9A72-05F7F7A529A6}"/>
              </a:ext>
            </a:extLst>
          </p:cNvPr>
          <p:cNvSpPr txBox="1"/>
          <p:nvPr/>
        </p:nvSpPr>
        <p:spPr>
          <a:xfrm>
            <a:off x="372035" y="646091"/>
            <a:ext cx="10972800" cy="115179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class is the blueprint from which specific objects are created.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Anything that has a state and behavior is object</a:t>
            </a:r>
          </a:p>
        </p:txBody>
      </p:sp>
    </p:spTree>
    <p:extLst>
      <p:ext uri="{BB962C8B-B14F-4D97-AF65-F5344CB8AC3E}">
        <p14:creationId xmlns:p14="http://schemas.microsoft.com/office/powerpoint/2010/main" val="4194418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A995-8FA1-8846-B315-4AC671150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Classes and Objects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FEFD6-40FD-4F4D-858B-9AF83CB1AC15}"/>
              </a:ext>
            </a:extLst>
          </p:cNvPr>
          <p:cNvSpPr txBox="1"/>
          <p:nvPr/>
        </p:nvSpPr>
        <p:spPr>
          <a:xfrm>
            <a:off x="457200" y="838200"/>
            <a:ext cx="5410200" cy="1086451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Syntax: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ClassName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base_classes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5608A-979A-514D-8D33-92E648D68736}"/>
              </a:ext>
            </a:extLst>
          </p:cNvPr>
          <p:cNvSpPr txBox="1"/>
          <p:nvPr/>
        </p:nvSpPr>
        <p:spPr>
          <a:xfrm>
            <a:off x="437478" y="2438400"/>
            <a:ext cx="5429922" cy="3600986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 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Person</a:t>
            </a: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</a:t>
            </a:r>
          </a:p>
          <a:p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pass</a:t>
            </a:r>
          </a:p>
          <a:p>
            <a:endParaRPr lang="en-US" sz="1600" b="1" dirty="0">
              <a:solidFill>
                <a:srgbClr val="0181B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Person()</a:t>
            </a:r>
          </a:p>
          <a:p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john_doe.name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"Alec"</a:t>
            </a:r>
          </a:p>
          <a:p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john_doe.surname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"Baldwin"</a:t>
            </a:r>
          </a:p>
          <a:p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john_doe.year_of_birth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1958</a:t>
            </a:r>
          </a:p>
          <a:p>
            <a:endParaRPr lang="en-US" sz="1600" b="1" dirty="0">
              <a:solidFill>
                <a:srgbClr val="0181B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("%s %s was born in %d." %(</a:t>
            </a:r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john_doe.name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john_doe.surname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600" b="1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john_doe.year_of_birth</a:t>
            </a:r>
            <a:r>
              <a:rPr lang="en-US" sz="16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))</a:t>
            </a:r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BA8C-240E-6A4B-8360-1260D1A760F7}"/>
              </a:ext>
            </a:extLst>
          </p:cNvPr>
          <p:cNvSpPr txBox="1"/>
          <p:nvPr/>
        </p:nvSpPr>
        <p:spPr>
          <a:xfrm>
            <a:off x="6096000" y="1752600"/>
            <a:ext cx="5943600" cy="3354765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Example: Class with Constructor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Person:</a:t>
            </a:r>
          </a:p>
          <a:p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def </a:t>
            </a:r>
            <a:r>
              <a:rPr lang="en-US" sz="16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</a:t>
            </a:r>
            <a:r>
              <a:rPr lang="en-US" sz="1600" dirty="0" err="1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init</a:t>
            </a:r>
            <a:r>
              <a:rPr lang="en-US" sz="16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self, name, surname,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self.name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name</a:t>
            </a:r>
          </a:p>
          <a:p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self.surname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surname</a:t>
            </a:r>
          </a:p>
          <a:p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self.year_of_birth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6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Person("Alec", "Baldwin", 1958)</a:t>
            </a:r>
          </a:p>
          <a:p>
            <a:r>
              <a:rPr lang="en-US" sz="16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en-US" sz="16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("%s %s was born in %d." % (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alec.name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alec.surname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6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alec.year_of_birth</a:t>
            </a:r>
            <a:r>
              <a:rPr lang="en-US" sz="16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093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3F4-1900-C941-8F0E-FB0BCEAEE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CFED9-F841-C341-96A8-6C73A6039887}"/>
              </a:ext>
            </a:extLst>
          </p:cNvPr>
          <p:cNvSpPr txBox="1"/>
          <p:nvPr/>
        </p:nvSpPr>
        <p:spPr>
          <a:xfrm>
            <a:off x="372035" y="838200"/>
            <a:ext cx="5571565" cy="4339650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Example: Class with Constructor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Person: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__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init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__(self, name, surname,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name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self.surname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surname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self.year_of_birth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endPara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age(self,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current_year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return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current_year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-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self.year_of_birth</a:t>
            </a:r>
            <a:endPara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__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__(self):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return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"%s %s was born on %d ." % (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self.surname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                                                      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self.year_of_birth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endPara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Person("Alec", "Baldwin", 1958)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print(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print("His Age is :",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alec.age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(2014))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641FD-7D94-8241-A2AE-C62A3300A908}"/>
              </a:ext>
            </a:extLst>
          </p:cNvPr>
          <p:cNvSpPr/>
          <p:nvPr/>
        </p:nvSpPr>
        <p:spPr>
          <a:xfrm>
            <a:off x="6150684" y="1071889"/>
            <a:ext cx="5736515" cy="1668021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Instance attributes shouldn't be accessible by the end user.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Python, there is no specific strict mechanism to protect object attributes.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Official guidelines suggest that a variable that has an underscore prefix should be treated as 'Private'.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6404A-CAE9-C44E-9ED6-ACEBE5934419}"/>
              </a:ext>
            </a:extLst>
          </p:cNvPr>
          <p:cNvSpPr/>
          <p:nvPr/>
        </p:nvSpPr>
        <p:spPr>
          <a:xfrm>
            <a:off x="6150684" y="733335"/>
            <a:ext cx="23546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Protect your 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E835B-73AC-8043-9E06-2C52E0C3D0AE}"/>
              </a:ext>
            </a:extLst>
          </p:cNvPr>
          <p:cNvSpPr txBox="1"/>
          <p:nvPr/>
        </p:nvSpPr>
        <p:spPr>
          <a:xfrm>
            <a:off x="6150683" y="2895600"/>
            <a:ext cx="5736515" cy="3477875"/>
          </a:xfrm>
          <a:prstGeom prst="rect">
            <a:avLst/>
          </a:prstGeom>
          <a:noFill/>
          <a:ln>
            <a:solidFill>
              <a:srgbClr val="0181B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Example: Class with abstraction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Person: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__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init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__(self, name, surname,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self._name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name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self._surname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surname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self._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endPara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age(self,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current_year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return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current_year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- self._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endParaRPr lang="en-US" sz="1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__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__(self):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sz="1400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return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"%s %s was born on %d ." % (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self._name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self._surname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</a:t>
            </a:r>
          </a:p>
          <a:p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                          self._</a:t>
            </a:r>
            <a:r>
              <a:rPr lang="en-US" sz="1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year_of_birth</a:t>
            </a:r>
            <a:r>
              <a:rPr lang="en-US" sz="1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9032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62AD-C614-9246-B04D-EB7C3F180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 Inheritance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84C06F-F448-284F-AC8B-07F1663CF571}"/>
              </a:ext>
            </a:extLst>
          </p:cNvPr>
          <p:cNvSpPr txBox="1"/>
          <p:nvPr/>
        </p:nvSpPr>
        <p:spPr>
          <a:xfrm>
            <a:off x="346301" y="650898"/>
            <a:ext cx="11398182" cy="119725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class can inherit attributes and behavior methods from another class, called the superclass.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 class which inherits from a superclass is called a subclass, also called heir class or child class.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09D86F-65C3-8D4E-AAC5-4177333D6857}"/>
              </a:ext>
            </a:extLst>
          </p:cNvPr>
          <p:cNvGrpSpPr/>
          <p:nvPr/>
        </p:nvGrpSpPr>
        <p:grpSpPr>
          <a:xfrm>
            <a:off x="914400" y="2209800"/>
            <a:ext cx="10318512" cy="3182529"/>
            <a:chOff x="906388" y="1918412"/>
            <a:chExt cx="10318512" cy="26642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B1FCFF-105D-E04E-A579-5B59F55984A9}"/>
                </a:ext>
              </a:extLst>
            </p:cNvPr>
            <p:cNvGrpSpPr/>
            <p:nvPr/>
          </p:nvGrpSpPr>
          <p:grpSpPr>
            <a:xfrm>
              <a:off x="973989" y="1918412"/>
              <a:ext cx="8898066" cy="2107141"/>
              <a:chOff x="3452008" y="1603451"/>
              <a:chExt cx="5679681" cy="2054744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1C4ADC5-3FF3-C944-84B1-032A5AE0605C}"/>
                  </a:ext>
                </a:extLst>
              </p:cNvPr>
              <p:cNvSpPr/>
              <p:nvPr/>
            </p:nvSpPr>
            <p:spPr>
              <a:xfrm>
                <a:off x="5776060" y="1603451"/>
                <a:ext cx="942842" cy="477020"/>
              </a:xfrm>
              <a:custGeom>
                <a:avLst/>
                <a:gdLst>
                  <a:gd name="connsiteX0" fmla="*/ 0 w 1888272"/>
                  <a:gd name="connsiteY0" fmla="*/ 0 h 944136"/>
                  <a:gd name="connsiteX1" fmla="*/ 1888272 w 1888272"/>
                  <a:gd name="connsiteY1" fmla="*/ 0 h 944136"/>
                  <a:gd name="connsiteX2" fmla="*/ 1888272 w 1888272"/>
                  <a:gd name="connsiteY2" fmla="*/ 944136 h 944136"/>
                  <a:gd name="connsiteX3" fmla="*/ 0 w 1888272"/>
                  <a:gd name="connsiteY3" fmla="*/ 944136 h 944136"/>
                  <a:gd name="connsiteX4" fmla="*/ 0 w 1888272"/>
                  <a:gd name="connsiteY4" fmla="*/ 0 h 94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272" h="944136">
                    <a:moveTo>
                      <a:pt x="0" y="0"/>
                    </a:moveTo>
                    <a:lnTo>
                      <a:pt x="1888272" y="0"/>
                    </a:lnTo>
                    <a:lnTo>
                      <a:pt x="1888272" y="944136"/>
                    </a:lnTo>
                    <a:lnTo>
                      <a:pt x="0" y="944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81B2"/>
              </a:solidFill>
              <a:ln>
                <a:solidFill>
                  <a:srgbClr val="0181B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Person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E8E470C-AF92-DD45-8FF5-A1EFD82BEAF2}"/>
                  </a:ext>
                </a:extLst>
              </p:cNvPr>
              <p:cNvSpPr/>
              <p:nvPr/>
            </p:nvSpPr>
            <p:spPr>
              <a:xfrm>
                <a:off x="3452008" y="3093868"/>
                <a:ext cx="779681" cy="564327"/>
              </a:xfrm>
              <a:custGeom>
                <a:avLst/>
                <a:gdLst>
                  <a:gd name="connsiteX0" fmla="*/ 0 w 1888272"/>
                  <a:gd name="connsiteY0" fmla="*/ 0 h 944136"/>
                  <a:gd name="connsiteX1" fmla="*/ 1888272 w 1888272"/>
                  <a:gd name="connsiteY1" fmla="*/ 0 h 944136"/>
                  <a:gd name="connsiteX2" fmla="*/ 1888272 w 1888272"/>
                  <a:gd name="connsiteY2" fmla="*/ 944136 h 944136"/>
                  <a:gd name="connsiteX3" fmla="*/ 0 w 1888272"/>
                  <a:gd name="connsiteY3" fmla="*/ 944136 h 944136"/>
                  <a:gd name="connsiteX4" fmla="*/ 0 w 1888272"/>
                  <a:gd name="connsiteY4" fmla="*/ 0 h 94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272" h="944136">
                    <a:moveTo>
                      <a:pt x="0" y="0"/>
                    </a:moveTo>
                    <a:lnTo>
                      <a:pt x="1888272" y="0"/>
                    </a:lnTo>
                    <a:lnTo>
                      <a:pt x="1888272" y="944136"/>
                    </a:lnTo>
                    <a:lnTo>
                      <a:pt x="0" y="944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81B2"/>
              </a:solidFill>
              <a:ln>
                <a:solidFill>
                  <a:srgbClr val="0181B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>
                    <a:solidFill>
                      <a:schemeClr val="bg1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Student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FDBAD26-C2F8-8549-BAD2-6C4635BA12C7}"/>
                  </a:ext>
                </a:extLst>
              </p:cNvPr>
              <p:cNvSpPr/>
              <p:nvPr/>
            </p:nvSpPr>
            <p:spPr>
              <a:xfrm>
                <a:off x="5722414" y="3093868"/>
                <a:ext cx="989857" cy="564327"/>
              </a:xfrm>
              <a:custGeom>
                <a:avLst/>
                <a:gdLst>
                  <a:gd name="connsiteX0" fmla="*/ 0 w 1888272"/>
                  <a:gd name="connsiteY0" fmla="*/ 0 h 944136"/>
                  <a:gd name="connsiteX1" fmla="*/ 1888272 w 1888272"/>
                  <a:gd name="connsiteY1" fmla="*/ 0 h 944136"/>
                  <a:gd name="connsiteX2" fmla="*/ 1888272 w 1888272"/>
                  <a:gd name="connsiteY2" fmla="*/ 944136 h 944136"/>
                  <a:gd name="connsiteX3" fmla="*/ 0 w 1888272"/>
                  <a:gd name="connsiteY3" fmla="*/ 944136 h 944136"/>
                  <a:gd name="connsiteX4" fmla="*/ 0 w 1888272"/>
                  <a:gd name="connsiteY4" fmla="*/ 0 h 94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272" h="944136">
                    <a:moveTo>
                      <a:pt x="0" y="0"/>
                    </a:moveTo>
                    <a:lnTo>
                      <a:pt x="1888272" y="0"/>
                    </a:lnTo>
                    <a:lnTo>
                      <a:pt x="1888272" y="944136"/>
                    </a:lnTo>
                    <a:lnTo>
                      <a:pt x="0" y="944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81B2"/>
              </a:solidFill>
              <a:ln>
                <a:solidFill>
                  <a:srgbClr val="0181B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Professor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F66212C-64C2-E742-8E8A-DBCDEE73A02C}"/>
                  </a:ext>
                </a:extLst>
              </p:cNvPr>
              <p:cNvSpPr/>
              <p:nvPr/>
            </p:nvSpPr>
            <p:spPr>
              <a:xfrm>
                <a:off x="8205818" y="3093868"/>
                <a:ext cx="925871" cy="564327"/>
              </a:xfrm>
              <a:custGeom>
                <a:avLst/>
                <a:gdLst>
                  <a:gd name="connsiteX0" fmla="*/ 0 w 1888272"/>
                  <a:gd name="connsiteY0" fmla="*/ 0 h 944136"/>
                  <a:gd name="connsiteX1" fmla="*/ 1888272 w 1888272"/>
                  <a:gd name="connsiteY1" fmla="*/ 0 h 944136"/>
                  <a:gd name="connsiteX2" fmla="*/ 1888272 w 1888272"/>
                  <a:gd name="connsiteY2" fmla="*/ 944136 h 944136"/>
                  <a:gd name="connsiteX3" fmla="*/ 0 w 1888272"/>
                  <a:gd name="connsiteY3" fmla="*/ 944136 h 944136"/>
                  <a:gd name="connsiteX4" fmla="*/ 0 w 1888272"/>
                  <a:gd name="connsiteY4" fmla="*/ 0 h 94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272" h="944136">
                    <a:moveTo>
                      <a:pt x="0" y="0"/>
                    </a:moveTo>
                    <a:lnTo>
                      <a:pt x="1888272" y="0"/>
                    </a:lnTo>
                    <a:lnTo>
                      <a:pt x="1888272" y="944136"/>
                    </a:lnTo>
                    <a:lnTo>
                      <a:pt x="0" y="944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81B2"/>
              </a:solidFill>
              <a:ln>
                <a:solidFill>
                  <a:srgbClr val="0181B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Technician 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884D767-97DD-D24E-A3C6-A1F468E11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88" y="2460869"/>
              <a:ext cx="4346925" cy="1170064"/>
            </a:xfrm>
            <a:prstGeom prst="straightConnector1">
              <a:avLst/>
            </a:prstGeom>
            <a:ln>
              <a:solidFill>
                <a:srgbClr val="0181B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B2EC51-0319-B241-86EA-8FA1286233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6452" y="2455073"/>
              <a:ext cx="3893484" cy="969423"/>
            </a:xfrm>
            <a:prstGeom prst="straightConnector1">
              <a:avLst/>
            </a:prstGeom>
            <a:ln>
              <a:solidFill>
                <a:srgbClr val="0181B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83991B-3F80-FD4E-AFF9-17C7BD8D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9676" y="2460869"/>
              <a:ext cx="0" cy="998711"/>
            </a:xfrm>
            <a:prstGeom prst="straightConnector1">
              <a:avLst/>
            </a:prstGeom>
            <a:ln>
              <a:solidFill>
                <a:srgbClr val="0181B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C6EA021-5528-1A4C-893C-9E2B59C348A3}"/>
                </a:ext>
              </a:extLst>
            </p:cNvPr>
            <p:cNvSpPr/>
            <p:nvPr/>
          </p:nvSpPr>
          <p:spPr bwMode="auto">
            <a:xfrm>
              <a:off x="1500134" y="4086310"/>
              <a:ext cx="1390682" cy="396674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Derived Class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7CBBB47-18A3-024B-860A-20E5D8B7D0DD}"/>
                </a:ext>
              </a:extLst>
            </p:cNvPr>
            <p:cNvSpPr/>
            <p:nvPr/>
          </p:nvSpPr>
          <p:spPr bwMode="auto">
            <a:xfrm>
              <a:off x="5554588" y="4125479"/>
              <a:ext cx="1555512" cy="45720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Derived Class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08F3BE86-FD5F-7E47-89C2-77235A9C1B18}"/>
                </a:ext>
              </a:extLst>
            </p:cNvPr>
            <p:cNvSpPr/>
            <p:nvPr/>
          </p:nvSpPr>
          <p:spPr bwMode="auto">
            <a:xfrm>
              <a:off x="9669388" y="4125479"/>
              <a:ext cx="1555512" cy="45720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Derived Class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3A9BAC1C-E6BB-FC42-989B-E103F6ACAEB8}"/>
                </a:ext>
              </a:extLst>
            </p:cNvPr>
            <p:cNvSpPr/>
            <p:nvPr/>
          </p:nvSpPr>
          <p:spPr bwMode="auto">
            <a:xfrm>
              <a:off x="6470632" y="1922220"/>
              <a:ext cx="1555512" cy="45720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Superclass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64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DDCA-D190-E34D-9F0F-0120F3D0D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79" y="27166"/>
            <a:ext cx="9144000" cy="663111"/>
          </a:xfrm>
        </p:spPr>
        <p:txBody>
          <a:bodyPr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Python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D6201-5DC6-C549-A4CE-A45A61AC7281}"/>
              </a:ext>
            </a:extLst>
          </p:cNvPr>
          <p:cNvSpPr/>
          <p:nvPr/>
        </p:nvSpPr>
        <p:spPr bwMode="auto">
          <a:xfrm>
            <a:off x="533400" y="990600"/>
            <a:ext cx="10744200" cy="41910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82DB32-EA74-6E46-B576-B2E7A115F7F8}"/>
              </a:ext>
            </a:extLst>
          </p:cNvPr>
          <p:cNvGrpSpPr/>
          <p:nvPr/>
        </p:nvGrpSpPr>
        <p:grpSpPr>
          <a:xfrm>
            <a:off x="285439" y="710597"/>
            <a:ext cx="11601761" cy="5109987"/>
            <a:chOff x="285439" y="710597"/>
            <a:chExt cx="11601761" cy="5109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DB9F7D-80BB-FB4B-8342-84ED28BD9A78}"/>
                </a:ext>
              </a:extLst>
            </p:cNvPr>
            <p:cNvSpPr txBox="1"/>
            <p:nvPr/>
          </p:nvSpPr>
          <p:spPr>
            <a:xfrm>
              <a:off x="5611562" y="1300070"/>
              <a:ext cx="6275638" cy="189622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rgbClr val="0070C0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Free and Open  Source</a:t>
              </a: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16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is an example of a FLOSS(Free/Libre and Open Source Software) which means one can freely distribute copies of this software, read it’s source code, modify it, etc.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28DEDE-3563-864E-95E9-5166FE9395BC}"/>
                </a:ext>
              </a:extLst>
            </p:cNvPr>
            <p:cNvSpPr txBox="1"/>
            <p:nvPr/>
          </p:nvSpPr>
          <p:spPr>
            <a:xfrm>
              <a:off x="285439" y="710597"/>
              <a:ext cx="5326123" cy="108061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Simple and Easy to Learn</a:t>
              </a:r>
            </a:p>
            <a:p>
              <a:pPr marL="36000">
                <a:lnSpc>
                  <a:spcPct val="150000"/>
                </a:lnSpc>
              </a:pPr>
              <a:r>
                <a:rPr lang="en-US" sz="16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is a simple and easy to learn, read &amp; write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A1D60A-FE99-8949-B82F-A570B2B846DA}"/>
                </a:ext>
              </a:extLst>
            </p:cNvPr>
            <p:cNvSpPr txBox="1"/>
            <p:nvPr/>
          </p:nvSpPr>
          <p:spPr>
            <a:xfrm>
              <a:off x="285439" y="3303470"/>
              <a:ext cx="5407191" cy="144994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Supports different Programming Paradigm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supports procedure-oriented programming as well as object-oriented programming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467EDB-E08B-4B45-87A7-72C6A2113EE6}"/>
                </a:ext>
              </a:extLst>
            </p:cNvPr>
            <p:cNvSpPr txBox="1"/>
            <p:nvPr/>
          </p:nvSpPr>
          <p:spPr>
            <a:xfrm>
              <a:off x="5611562" y="3924359"/>
              <a:ext cx="6041299" cy="189622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Simple and Easy to Learn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6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code can invoke  C and C++ libraries, can be called from and C++ programs, can integrate with Java and .NET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58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647A-1A6F-124E-8C73-4A74D0ABC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FFCC0-30D1-D44A-91C4-56DD36D2C311}"/>
              </a:ext>
            </a:extLst>
          </p:cNvPr>
          <p:cNvSpPr/>
          <p:nvPr/>
        </p:nvSpPr>
        <p:spPr>
          <a:xfrm>
            <a:off x="399597" y="805934"/>
            <a:ext cx="5620203" cy="5355312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Inheritance</a:t>
            </a:r>
          </a:p>
          <a:p>
            <a:endParaRPr lang="en-US" dirty="0">
              <a:solidFill>
                <a:srgbClr val="0181B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Student(Person):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</a:t>
            </a:r>
            <a:r>
              <a:rPr lang="en-US" dirty="0" err="1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init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self, 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student_id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**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kwargs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super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(Student, self).__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init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**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kwargs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self._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student_id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student_id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Student(1, 'Charlie', 'Brown', 2006)</a:t>
            </a: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type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))</a:t>
            </a: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b="1" dirty="0" err="1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isinstance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Person))</a:t>
            </a: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b="1" dirty="0" err="1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isinstance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object))</a:t>
            </a:r>
          </a:p>
          <a:p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Output:</a:t>
            </a:r>
          </a:p>
          <a:p>
            <a:endParaRPr lang="en-US" b="1" dirty="0">
              <a:solidFill>
                <a:srgbClr val="0181B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 Brown was born on 2006 .</a:t>
            </a:r>
          </a:p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&lt;class '__</a:t>
            </a:r>
            <a:r>
              <a:rPr lang="en-IN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main__.Student</a:t>
            </a:r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’&gt;</a:t>
            </a:r>
          </a:p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True </a:t>
            </a:r>
          </a:p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True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961BF-8CF9-C343-BF06-DF4187B16659}"/>
              </a:ext>
            </a:extLst>
          </p:cNvPr>
          <p:cNvSpPr/>
          <p:nvPr/>
        </p:nvSpPr>
        <p:spPr>
          <a:xfrm>
            <a:off x="6248400" y="805934"/>
            <a:ext cx="5638800" cy="5355312"/>
          </a:xfrm>
          <a:prstGeom prst="rect">
            <a:avLst/>
          </a:prstGeom>
          <a:ln>
            <a:solidFill>
              <a:srgbClr val="0181B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Overriding methods</a:t>
            </a:r>
          </a:p>
          <a:p>
            <a:endParaRPr lang="en-US" dirty="0">
              <a:solidFill>
                <a:srgbClr val="0181B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Student(Person):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</a:t>
            </a:r>
            <a:r>
              <a:rPr lang="en-US" dirty="0" err="1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init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_(self, 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student_id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**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kwargs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):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super(Student, self).__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init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**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kwargs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self._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student_id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student_id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</a:t>
            </a:r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def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__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__(self):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return super(Student, self).__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__() + "Has ID: %d" % self._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student_id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</a:t>
            </a:r>
          </a:p>
          <a:p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= Student(1, 'Charlie', 'Brown', 2006)</a:t>
            </a: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print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</a:t>
            </a:r>
            <a:r>
              <a:rPr lang="en-US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Output:</a:t>
            </a:r>
          </a:p>
          <a:p>
            <a:endParaRPr lang="en-I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I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Charlie Brown was born on 2006. Has ID: 1</a:t>
            </a:r>
            <a:endParaRPr lang="en-US" b="1" dirty="0">
              <a:solidFill>
                <a:srgbClr val="0181B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endParaRPr lang="en-US" b="1" dirty="0">
              <a:solidFill>
                <a:srgbClr val="0181B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84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87E96-810F-564E-9B20-2453805F43EE}"/>
              </a:ext>
            </a:extLst>
          </p:cNvPr>
          <p:cNvSpPr txBox="1"/>
          <p:nvPr/>
        </p:nvSpPr>
        <p:spPr>
          <a:xfrm>
            <a:off x="4495800" y="2667000"/>
            <a:ext cx="2713628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386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3D41-542E-4F44-A0DA-D5B3016F3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Python History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BAE13-3E3D-4F4F-84B8-5BB67E83BFFC}"/>
              </a:ext>
            </a:extLst>
          </p:cNvPr>
          <p:cNvGrpSpPr/>
          <p:nvPr/>
        </p:nvGrpSpPr>
        <p:grpSpPr>
          <a:xfrm>
            <a:off x="606357" y="644910"/>
            <a:ext cx="11084304" cy="5451090"/>
            <a:chOff x="606357" y="644910"/>
            <a:chExt cx="11084304" cy="54510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FE8526-20D3-634A-BEA5-F2729178ED4E}"/>
                </a:ext>
              </a:extLst>
            </p:cNvPr>
            <p:cNvSpPr txBox="1"/>
            <p:nvPr/>
          </p:nvSpPr>
          <p:spPr>
            <a:xfrm>
              <a:off x="4038600" y="644910"/>
              <a:ext cx="5715000" cy="5724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Programming History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0EFE92-AE95-E34B-9D87-2096E0E2EC70}"/>
                </a:ext>
              </a:extLst>
            </p:cNvPr>
            <p:cNvSpPr/>
            <p:nvPr/>
          </p:nvSpPr>
          <p:spPr bwMode="auto">
            <a:xfrm>
              <a:off x="606357" y="18669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Jan 1994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692C72-5271-C14E-B731-280A82D9F630}"/>
                </a:ext>
              </a:extLst>
            </p:cNvPr>
            <p:cNvSpPr/>
            <p:nvPr/>
          </p:nvSpPr>
          <p:spPr bwMode="auto">
            <a:xfrm>
              <a:off x="8655673" y="18669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Apr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0215CE-B9E2-8349-81DD-16FF646612AB}"/>
                </a:ext>
              </a:extLst>
            </p:cNvPr>
            <p:cNvSpPr/>
            <p:nvPr/>
          </p:nvSpPr>
          <p:spPr bwMode="auto">
            <a:xfrm>
              <a:off x="2618686" y="18669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Dec 1997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1353B5-D0D5-6342-82CE-A125E35CD22C}"/>
                </a:ext>
              </a:extLst>
            </p:cNvPr>
            <p:cNvSpPr/>
            <p:nvPr/>
          </p:nvSpPr>
          <p:spPr bwMode="auto">
            <a:xfrm>
              <a:off x="4631015" y="18669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Sept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2000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5C5EDC-F663-A54D-98DA-4B5F82BE72E8}"/>
                </a:ext>
              </a:extLst>
            </p:cNvPr>
            <p:cNvSpPr/>
            <p:nvPr/>
          </p:nvSpPr>
          <p:spPr bwMode="auto">
            <a:xfrm>
              <a:off x="10668000" y="18669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Dec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2001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4CA949-2909-5546-BAC7-7010842A58F6}"/>
                </a:ext>
              </a:extLst>
            </p:cNvPr>
            <p:cNvSpPr/>
            <p:nvPr/>
          </p:nvSpPr>
          <p:spPr bwMode="auto">
            <a:xfrm>
              <a:off x="6643344" y="18669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Oct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2000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E31E81-3C52-7741-9BE5-36FAED83999F}"/>
                </a:ext>
              </a:extLst>
            </p:cNvPr>
            <p:cNvSpPr/>
            <p:nvPr/>
          </p:nvSpPr>
          <p:spPr bwMode="auto">
            <a:xfrm>
              <a:off x="606357" y="35814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Jun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2009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E58038-30F9-F74F-BF98-895CC3AF1617}"/>
                </a:ext>
              </a:extLst>
            </p:cNvPr>
            <p:cNvSpPr/>
            <p:nvPr/>
          </p:nvSpPr>
          <p:spPr bwMode="auto">
            <a:xfrm>
              <a:off x="8655673" y="35814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Nov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05DC6C-8B33-694E-9956-FB4F48AB4FFD}"/>
                </a:ext>
              </a:extLst>
            </p:cNvPr>
            <p:cNvSpPr/>
            <p:nvPr/>
          </p:nvSpPr>
          <p:spPr bwMode="auto">
            <a:xfrm>
              <a:off x="2618686" y="35814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Dec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2008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E7EC10-4DE3-6640-B179-FCB39D6D2FF6}"/>
                </a:ext>
              </a:extLst>
            </p:cNvPr>
            <p:cNvSpPr/>
            <p:nvPr/>
          </p:nvSpPr>
          <p:spPr bwMode="auto">
            <a:xfrm>
              <a:off x="4631015" y="35814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Oct 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2008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30929C-13A7-CB40-8BB9-7EF9C75FB8F2}"/>
                </a:ext>
              </a:extLst>
            </p:cNvPr>
            <p:cNvSpPr/>
            <p:nvPr/>
          </p:nvSpPr>
          <p:spPr bwMode="auto">
            <a:xfrm>
              <a:off x="10668000" y="35814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Jul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2003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267EA4-97FC-B24F-806F-643C5CB236A1}"/>
                </a:ext>
              </a:extLst>
            </p:cNvPr>
            <p:cNvSpPr/>
            <p:nvPr/>
          </p:nvSpPr>
          <p:spPr bwMode="auto">
            <a:xfrm>
              <a:off x="6643344" y="35814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Sept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2006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D5CCA4-40A4-F34E-B52E-D79C5C0AB825}"/>
                </a:ext>
              </a:extLst>
            </p:cNvPr>
            <p:cNvSpPr/>
            <p:nvPr/>
          </p:nvSpPr>
          <p:spPr bwMode="auto">
            <a:xfrm>
              <a:off x="606357" y="51816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Jul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2010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F39337-ACEF-0D4C-BA0C-E821F3E36129}"/>
                </a:ext>
              </a:extLst>
            </p:cNvPr>
            <p:cNvSpPr/>
            <p:nvPr/>
          </p:nvSpPr>
          <p:spPr bwMode="auto">
            <a:xfrm>
              <a:off x="8655673" y="51816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Sept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2015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129287-A09E-0740-8558-C1764E17A6F6}"/>
                </a:ext>
              </a:extLst>
            </p:cNvPr>
            <p:cNvSpPr/>
            <p:nvPr/>
          </p:nvSpPr>
          <p:spPr bwMode="auto">
            <a:xfrm>
              <a:off x="2618686" y="51816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Feb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2011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E99229-0AD8-B948-B34E-56814353885B}"/>
                </a:ext>
              </a:extLst>
            </p:cNvPr>
            <p:cNvSpPr/>
            <p:nvPr/>
          </p:nvSpPr>
          <p:spPr bwMode="auto">
            <a:xfrm>
              <a:off x="4631015" y="51816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Sept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2012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F9B89B-28CC-3941-A46D-7875264D20D3}"/>
                </a:ext>
              </a:extLst>
            </p:cNvPr>
            <p:cNvSpPr/>
            <p:nvPr/>
          </p:nvSpPr>
          <p:spPr bwMode="auto">
            <a:xfrm>
              <a:off x="10668000" y="51816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Dec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2016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8728E7-25F6-CC47-AB8A-31C2A494AAEA}"/>
                </a:ext>
              </a:extLst>
            </p:cNvPr>
            <p:cNvSpPr/>
            <p:nvPr/>
          </p:nvSpPr>
          <p:spPr bwMode="auto">
            <a:xfrm>
              <a:off x="6643344" y="5181600"/>
              <a:ext cx="914400" cy="914400"/>
            </a:xfrm>
            <a:prstGeom prst="ellipse">
              <a:avLst/>
            </a:prstGeom>
            <a:solidFill>
              <a:srgbClr val="0181B2"/>
            </a:solidFill>
            <a:ln>
              <a:solidFill>
                <a:srgbClr val="0181B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Mar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2014</a:t>
              </a:r>
              <a:endParaRPr lang="en-US" sz="1000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0C2420-B1BF-4E45-BBF2-484B5AE3C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23" y="2975181"/>
              <a:ext cx="10899843" cy="89895"/>
            </a:xfrm>
            <a:prstGeom prst="line">
              <a:avLst/>
            </a:prstGeom>
            <a:ln w="44450" cap="flat" cmpd="sng" algn="ctr">
              <a:solidFill>
                <a:srgbClr val="B53495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F4232F-DE9B-A544-BE22-7C3FFDC83719}"/>
                </a:ext>
              </a:extLst>
            </p:cNvPr>
            <p:cNvCxnSpPr>
              <a:cxnSpLocks/>
            </p:cNvCxnSpPr>
            <p:nvPr/>
          </p:nvCxnSpPr>
          <p:spPr>
            <a:xfrm>
              <a:off x="628407" y="4689681"/>
              <a:ext cx="10820400" cy="0"/>
            </a:xfrm>
            <a:prstGeom prst="line">
              <a:avLst/>
            </a:prstGeom>
            <a:ln w="44450" cap="flat" cmpd="sng" algn="ctr">
              <a:solidFill>
                <a:srgbClr val="B5349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C26411-A3F9-F642-B04C-9A3A7E32D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061" y="1240943"/>
              <a:ext cx="10899843" cy="89895"/>
            </a:xfrm>
            <a:prstGeom prst="line">
              <a:avLst/>
            </a:prstGeom>
            <a:ln w="44450" cap="flat" cmpd="sng" algn="ctr">
              <a:solidFill>
                <a:srgbClr val="B5349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1FEA53-FAEC-7044-AC1B-B57FAA8BF5F8}"/>
                </a:ext>
              </a:extLst>
            </p:cNvPr>
            <p:cNvSpPr txBox="1"/>
            <p:nvPr/>
          </p:nvSpPr>
          <p:spPr>
            <a:xfrm>
              <a:off x="608627" y="1394835"/>
              <a:ext cx="1028167" cy="44781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1.0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93DDD1-2648-C84D-8170-6F0227E48108}"/>
                </a:ext>
              </a:extLst>
            </p:cNvPr>
            <p:cNvSpPr txBox="1"/>
            <p:nvPr/>
          </p:nvSpPr>
          <p:spPr>
            <a:xfrm>
              <a:off x="2549459" y="13948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1.5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925EA3-E0CB-C945-BA06-4EBDCACA4897}"/>
                </a:ext>
              </a:extLst>
            </p:cNvPr>
            <p:cNvSpPr txBox="1"/>
            <p:nvPr/>
          </p:nvSpPr>
          <p:spPr>
            <a:xfrm>
              <a:off x="4595348" y="13948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1.6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1A1798-E8E2-9346-9372-B431110E1AFF}"/>
                </a:ext>
              </a:extLst>
            </p:cNvPr>
            <p:cNvSpPr txBox="1"/>
            <p:nvPr/>
          </p:nvSpPr>
          <p:spPr>
            <a:xfrm>
              <a:off x="6652748" y="13948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2.0</a:t>
              </a:r>
              <a:endParaRPr lang="en-US" sz="1050" b="1" dirty="0">
                <a:solidFill>
                  <a:srgbClr val="B5349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C94DB0-4D66-D649-B0D9-27B46AD1C981}"/>
                </a:ext>
              </a:extLst>
            </p:cNvPr>
            <p:cNvSpPr txBox="1"/>
            <p:nvPr/>
          </p:nvSpPr>
          <p:spPr>
            <a:xfrm>
              <a:off x="8633948" y="13948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2.1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5042E1-3EA3-6E40-A2B1-BA74C1B8089E}"/>
                </a:ext>
              </a:extLst>
            </p:cNvPr>
            <p:cNvSpPr txBox="1"/>
            <p:nvPr/>
          </p:nvSpPr>
          <p:spPr>
            <a:xfrm>
              <a:off x="10691348" y="13948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2.2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6F38E8-BEE8-574F-86FE-7414639F45BF}"/>
                </a:ext>
              </a:extLst>
            </p:cNvPr>
            <p:cNvSpPr txBox="1"/>
            <p:nvPr/>
          </p:nvSpPr>
          <p:spPr>
            <a:xfrm>
              <a:off x="608627" y="3071235"/>
              <a:ext cx="989695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</a:t>
              </a:r>
              <a:r>
                <a:rPr lang="en-US" sz="100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3.1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B33BE6-BA69-B240-8274-4BF80D6EF98F}"/>
                </a:ext>
              </a:extLst>
            </p:cNvPr>
            <p:cNvSpPr txBox="1"/>
            <p:nvPr/>
          </p:nvSpPr>
          <p:spPr>
            <a:xfrm>
              <a:off x="4595348" y="3071235"/>
              <a:ext cx="967252" cy="4339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2.6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BE8155-8276-5743-865C-E2CFEFF5B02A}"/>
                </a:ext>
              </a:extLst>
            </p:cNvPr>
            <p:cNvSpPr txBox="1"/>
            <p:nvPr/>
          </p:nvSpPr>
          <p:spPr>
            <a:xfrm>
              <a:off x="4595348" y="47476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3.3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16EA85-A52B-CF46-AB97-4B0687468091}"/>
                </a:ext>
              </a:extLst>
            </p:cNvPr>
            <p:cNvSpPr txBox="1"/>
            <p:nvPr/>
          </p:nvSpPr>
          <p:spPr>
            <a:xfrm>
              <a:off x="2549459" y="47476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3.2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886926-645E-EF49-B17B-B2EA9B947021}"/>
                </a:ext>
              </a:extLst>
            </p:cNvPr>
            <p:cNvSpPr txBox="1"/>
            <p:nvPr/>
          </p:nvSpPr>
          <p:spPr>
            <a:xfrm>
              <a:off x="6652748" y="47476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3.4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99618D7-F2FB-404A-86F7-55DCB9AFD9C2}"/>
                </a:ext>
              </a:extLst>
            </p:cNvPr>
            <p:cNvSpPr txBox="1"/>
            <p:nvPr/>
          </p:nvSpPr>
          <p:spPr>
            <a:xfrm>
              <a:off x="608627" y="4747635"/>
              <a:ext cx="989695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</a:t>
              </a:r>
              <a:r>
                <a:rPr lang="en-US" sz="100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2.7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19169B-381E-8846-8B1F-077FF4BF5810}"/>
                </a:ext>
              </a:extLst>
            </p:cNvPr>
            <p:cNvSpPr txBox="1"/>
            <p:nvPr/>
          </p:nvSpPr>
          <p:spPr>
            <a:xfrm>
              <a:off x="2549459" y="30712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3.0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CC72A0-3015-B546-B6B2-AC4295C8792F}"/>
                </a:ext>
              </a:extLst>
            </p:cNvPr>
            <p:cNvSpPr txBox="1"/>
            <p:nvPr/>
          </p:nvSpPr>
          <p:spPr>
            <a:xfrm>
              <a:off x="6652748" y="3071235"/>
              <a:ext cx="975267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</a:t>
              </a: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7299CF-5411-5E42-B6B2-2A586E47B778}"/>
                </a:ext>
              </a:extLst>
            </p:cNvPr>
            <p:cNvSpPr txBox="1"/>
            <p:nvPr/>
          </p:nvSpPr>
          <p:spPr>
            <a:xfrm>
              <a:off x="10691348" y="47476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3.6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73EA35-E48F-E341-B0F0-C17DB397BD8A}"/>
                </a:ext>
              </a:extLst>
            </p:cNvPr>
            <p:cNvSpPr txBox="1"/>
            <p:nvPr/>
          </p:nvSpPr>
          <p:spPr>
            <a:xfrm>
              <a:off x="8633948" y="47476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3.5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C0E617-7C28-E74B-AC05-8C1526E7B8B1}"/>
                </a:ext>
              </a:extLst>
            </p:cNvPr>
            <p:cNvSpPr txBox="1"/>
            <p:nvPr/>
          </p:nvSpPr>
          <p:spPr>
            <a:xfrm>
              <a:off x="8633948" y="3071235"/>
              <a:ext cx="999313" cy="4408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2.4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50D791-3F6C-4947-9980-97D52CE1DD93}"/>
                </a:ext>
              </a:extLst>
            </p:cNvPr>
            <p:cNvSpPr txBox="1"/>
            <p:nvPr/>
          </p:nvSpPr>
          <p:spPr>
            <a:xfrm>
              <a:off x="10691348" y="3071235"/>
              <a:ext cx="967252" cy="4339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b="1" dirty="0">
                  <a:solidFill>
                    <a:srgbClr val="B53495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2.3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72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DDCA-D190-E34D-9F0F-0120F3D0D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Variable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01954D-2A55-604D-BE59-B5D9D6BF0ABD}"/>
              </a:ext>
            </a:extLst>
          </p:cNvPr>
          <p:cNvGrpSpPr/>
          <p:nvPr/>
        </p:nvGrpSpPr>
        <p:grpSpPr>
          <a:xfrm>
            <a:off x="400867" y="990600"/>
            <a:ext cx="11296135" cy="4254556"/>
            <a:chOff x="438665" y="838201"/>
            <a:chExt cx="11296135" cy="425455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F7AB91E-359B-CD4F-A42B-A3CC70A964E3}"/>
                </a:ext>
              </a:extLst>
            </p:cNvPr>
            <p:cNvSpPr/>
            <p:nvPr/>
          </p:nvSpPr>
          <p:spPr>
            <a:xfrm>
              <a:off x="457200" y="838201"/>
              <a:ext cx="11277600" cy="522488"/>
            </a:xfrm>
            <a:custGeom>
              <a:avLst/>
              <a:gdLst>
                <a:gd name="connsiteX0" fmla="*/ 0 w 11442278"/>
                <a:gd name="connsiteY0" fmla="*/ 94382 h 566280"/>
                <a:gd name="connsiteX1" fmla="*/ 94382 w 11442278"/>
                <a:gd name="connsiteY1" fmla="*/ 0 h 566280"/>
                <a:gd name="connsiteX2" fmla="*/ 11347896 w 11442278"/>
                <a:gd name="connsiteY2" fmla="*/ 0 h 566280"/>
                <a:gd name="connsiteX3" fmla="*/ 11442278 w 11442278"/>
                <a:gd name="connsiteY3" fmla="*/ 94382 h 566280"/>
                <a:gd name="connsiteX4" fmla="*/ 11442278 w 11442278"/>
                <a:gd name="connsiteY4" fmla="*/ 471898 h 566280"/>
                <a:gd name="connsiteX5" fmla="*/ 11347896 w 11442278"/>
                <a:gd name="connsiteY5" fmla="*/ 566280 h 566280"/>
                <a:gd name="connsiteX6" fmla="*/ 94382 w 11442278"/>
                <a:gd name="connsiteY6" fmla="*/ 566280 h 566280"/>
                <a:gd name="connsiteX7" fmla="*/ 0 w 11442278"/>
                <a:gd name="connsiteY7" fmla="*/ 471898 h 566280"/>
                <a:gd name="connsiteX8" fmla="*/ 0 w 11442278"/>
                <a:gd name="connsiteY8" fmla="*/ 94382 h 5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278" h="566280">
                  <a:moveTo>
                    <a:pt x="0" y="94382"/>
                  </a:moveTo>
                  <a:cubicBezTo>
                    <a:pt x="0" y="42256"/>
                    <a:pt x="42256" y="0"/>
                    <a:pt x="94382" y="0"/>
                  </a:cubicBezTo>
                  <a:lnTo>
                    <a:pt x="11347896" y="0"/>
                  </a:lnTo>
                  <a:cubicBezTo>
                    <a:pt x="11400022" y="0"/>
                    <a:pt x="11442278" y="42256"/>
                    <a:pt x="11442278" y="94382"/>
                  </a:cubicBezTo>
                  <a:lnTo>
                    <a:pt x="11442278" y="471898"/>
                  </a:lnTo>
                  <a:cubicBezTo>
                    <a:pt x="11442278" y="524024"/>
                    <a:pt x="11400022" y="566280"/>
                    <a:pt x="11347896" y="566280"/>
                  </a:cubicBezTo>
                  <a:lnTo>
                    <a:pt x="94382" y="566280"/>
                  </a:lnTo>
                  <a:cubicBezTo>
                    <a:pt x="42256" y="566280"/>
                    <a:pt x="0" y="524024"/>
                    <a:pt x="0" y="471898"/>
                  </a:cubicBezTo>
                  <a:lnTo>
                    <a:pt x="0" y="94382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464" tIns="111464" rIns="111464" bIns="111464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is a </a:t>
              </a:r>
              <a:r>
                <a:rPr lang="en-US" sz="2000" kern="12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loosely typed language</a:t>
              </a:r>
              <a:r>
                <a:rPr lang="en-US" sz="2000" kern="12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. Therefore, no need to define the datatype of variables</a:t>
              </a:r>
              <a:endParaRPr lang="en-IN" sz="2000" kern="1200" dirty="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C29D853-F88A-6846-B803-68BFB665B964}"/>
                </a:ext>
              </a:extLst>
            </p:cNvPr>
            <p:cNvSpPr/>
            <p:nvPr/>
          </p:nvSpPr>
          <p:spPr>
            <a:xfrm>
              <a:off x="457200" y="1648695"/>
              <a:ext cx="11277600" cy="522488"/>
            </a:xfrm>
            <a:custGeom>
              <a:avLst/>
              <a:gdLst>
                <a:gd name="connsiteX0" fmla="*/ 0 w 11442278"/>
                <a:gd name="connsiteY0" fmla="*/ 94382 h 566280"/>
                <a:gd name="connsiteX1" fmla="*/ 94382 w 11442278"/>
                <a:gd name="connsiteY1" fmla="*/ 0 h 566280"/>
                <a:gd name="connsiteX2" fmla="*/ 11347896 w 11442278"/>
                <a:gd name="connsiteY2" fmla="*/ 0 h 566280"/>
                <a:gd name="connsiteX3" fmla="*/ 11442278 w 11442278"/>
                <a:gd name="connsiteY3" fmla="*/ 94382 h 566280"/>
                <a:gd name="connsiteX4" fmla="*/ 11442278 w 11442278"/>
                <a:gd name="connsiteY4" fmla="*/ 471898 h 566280"/>
                <a:gd name="connsiteX5" fmla="*/ 11347896 w 11442278"/>
                <a:gd name="connsiteY5" fmla="*/ 566280 h 566280"/>
                <a:gd name="connsiteX6" fmla="*/ 94382 w 11442278"/>
                <a:gd name="connsiteY6" fmla="*/ 566280 h 566280"/>
                <a:gd name="connsiteX7" fmla="*/ 0 w 11442278"/>
                <a:gd name="connsiteY7" fmla="*/ 471898 h 566280"/>
                <a:gd name="connsiteX8" fmla="*/ 0 w 11442278"/>
                <a:gd name="connsiteY8" fmla="*/ 94382 h 5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278" h="566280">
                  <a:moveTo>
                    <a:pt x="0" y="94382"/>
                  </a:moveTo>
                  <a:cubicBezTo>
                    <a:pt x="0" y="42256"/>
                    <a:pt x="42256" y="0"/>
                    <a:pt x="94382" y="0"/>
                  </a:cubicBezTo>
                  <a:lnTo>
                    <a:pt x="11347896" y="0"/>
                  </a:lnTo>
                  <a:cubicBezTo>
                    <a:pt x="11400022" y="0"/>
                    <a:pt x="11442278" y="42256"/>
                    <a:pt x="11442278" y="94382"/>
                  </a:cubicBezTo>
                  <a:lnTo>
                    <a:pt x="11442278" y="471898"/>
                  </a:lnTo>
                  <a:cubicBezTo>
                    <a:pt x="11442278" y="524024"/>
                    <a:pt x="11400022" y="566280"/>
                    <a:pt x="11347896" y="566280"/>
                  </a:cubicBezTo>
                  <a:lnTo>
                    <a:pt x="94382" y="566280"/>
                  </a:lnTo>
                  <a:cubicBezTo>
                    <a:pt x="42256" y="566280"/>
                    <a:pt x="0" y="524024"/>
                    <a:pt x="0" y="471898"/>
                  </a:cubicBezTo>
                  <a:lnTo>
                    <a:pt x="0" y="94382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464" tIns="111464" rIns="111464" bIns="111464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No need to declare variables before using them. </a:t>
              </a:r>
              <a:endParaRPr lang="en-IN" sz="2000" dirty="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19A8DA8-3547-E945-A701-CF60B455E204}"/>
                </a:ext>
              </a:extLst>
            </p:cNvPr>
            <p:cNvSpPr/>
            <p:nvPr/>
          </p:nvSpPr>
          <p:spPr>
            <a:xfrm>
              <a:off x="457200" y="2635391"/>
              <a:ext cx="11277600" cy="522488"/>
            </a:xfrm>
            <a:custGeom>
              <a:avLst/>
              <a:gdLst>
                <a:gd name="connsiteX0" fmla="*/ 0 w 11442278"/>
                <a:gd name="connsiteY0" fmla="*/ 94382 h 566280"/>
                <a:gd name="connsiteX1" fmla="*/ 94382 w 11442278"/>
                <a:gd name="connsiteY1" fmla="*/ 0 h 566280"/>
                <a:gd name="connsiteX2" fmla="*/ 11347896 w 11442278"/>
                <a:gd name="connsiteY2" fmla="*/ 0 h 566280"/>
                <a:gd name="connsiteX3" fmla="*/ 11442278 w 11442278"/>
                <a:gd name="connsiteY3" fmla="*/ 94382 h 566280"/>
                <a:gd name="connsiteX4" fmla="*/ 11442278 w 11442278"/>
                <a:gd name="connsiteY4" fmla="*/ 471898 h 566280"/>
                <a:gd name="connsiteX5" fmla="*/ 11347896 w 11442278"/>
                <a:gd name="connsiteY5" fmla="*/ 566280 h 566280"/>
                <a:gd name="connsiteX6" fmla="*/ 94382 w 11442278"/>
                <a:gd name="connsiteY6" fmla="*/ 566280 h 566280"/>
                <a:gd name="connsiteX7" fmla="*/ 0 w 11442278"/>
                <a:gd name="connsiteY7" fmla="*/ 471898 h 566280"/>
                <a:gd name="connsiteX8" fmla="*/ 0 w 11442278"/>
                <a:gd name="connsiteY8" fmla="*/ 94382 h 5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278" h="566280">
                  <a:moveTo>
                    <a:pt x="0" y="94382"/>
                  </a:moveTo>
                  <a:cubicBezTo>
                    <a:pt x="0" y="42256"/>
                    <a:pt x="42256" y="0"/>
                    <a:pt x="94382" y="0"/>
                  </a:cubicBezTo>
                  <a:lnTo>
                    <a:pt x="11347896" y="0"/>
                  </a:lnTo>
                  <a:cubicBezTo>
                    <a:pt x="11400022" y="0"/>
                    <a:pt x="11442278" y="42256"/>
                    <a:pt x="11442278" y="94382"/>
                  </a:cubicBezTo>
                  <a:lnTo>
                    <a:pt x="11442278" y="471898"/>
                  </a:lnTo>
                  <a:cubicBezTo>
                    <a:pt x="11442278" y="524024"/>
                    <a:pt x="11400022" y="566280"/>
                    <a:pt x="11347896" y="566280"/>
                  </a:cubicBezTo>
                  <a:lnTo>
                    <a:pt x="94382" y="566280"/>
                  </a:lnTo>
                  <a:cubicBezTo>
                    <a:pt x="42256" y="566280"/>
                    <a:pt x="0" y="524024"/>
                    <a:pt x="0" y="471898"/>
                  </a:cubicBezTo>
                  <a:lnTo>
                    <a:pt x="0" y="94382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464" tIns="111464" rIns="111464" bIns="111464" numCol="1" spcCol="1270" anchor="ctr" anchorCtr="0">
              <a:noAutofit/>
            </a:bodyPr>
            <a:lstStyle/>
            <a:p>
              <a:pPr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supports </a:t>
              </a:r>
              <a:r>
                <a:rPr lang="en-IN" sz="20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Dynamic Typing</a:t>
              </a:r>
              <a:r>
                <a:rPr lang="en-IN" sz="20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. The variable has no strict type.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B8B0D78-CBFA-EE41-8407-3B79842EDCF1}"/>
                </a:ext>
              </a:extLst>
            </p:cNvPr>
            <p:cNvSpPr/>
            <p:nvPr/>
          </p:nvSpPr>
          <p:spPr>
            <a:xfrm>
              <a:off x="457200" y="3622087"/>
              <a:ext cx="11277600" cy="522488"/>
            </a:xfrm>
            <a:custGeom>
              <a:avLst/>
              <a:gdLst>
                <a:gd name="connsiteX0" fmla="*/ 0 w 11442278"/>
                <a:gd name="connsiteY0" fmla="*/ 94382 h 566280"/>
                <a:gd name="connsiteX1" fmla="*/ 94382 w 11442278"/>
                <a:gd name="connsiteY1" fmla="*/ 0 h 566280"/>
                <a:gd name="connsiteX2" fmla="*/ 11347896 w 11442278"/>
                <a:gd name="connsiteY2" fmla="*/ 0 h 566280"/>
                <a:gd name="connsiteX3" fmla="*/ 11442278 w 11442278"/>
                <a:gd name="connsiteY3" fmla="*/ 94382 h 566280"/>
                <a:gd name="connsiteX4" fmla="*/ 11442278 w 11442278"/>
                <a:gd name="connsiteY4" fmla="*/ 471898 h 566280"/>
                <a:gd name="connsiteX5" fmla="*/ 11347896 w 11442278"/>
                <a:gd name="connsiteY5" fmla="*/ 566280 h 566280"/>
                <a:gd name="connsiteX6" fmla="*/ 94382 w 11442278"/>
                <a:gd name="connsiteY6" fmla="*/ 566280 h 566280"/>
                <a:gd name="connsiteX7" fmla="*/ 0 w 11442278"/>
                <a:gd name="connsiteY7" fmla="*/ 471898 h 566280"/>
                <a:gd name="connsiteX8" fmla="*/ 0 w 11442278"/>
                <a:gd name="connsiteY8" fmla="*/ 94382 h 5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278" h="566280">
                  <a:moveTo>
                    <a:pt x="0" y="94382"/>
                  </a:moveTo>
                  <a:cubicBezTo>
                    <a:pt x="0" y="42256"/>
                    <a:pt x="42256" y="0"/>
                    <a:pt x="94382" y="0"/>
                  </a:cubicBezTo>
                  <a:lnTo>
                    <a:pt x="11347896" y="0"/>
                  </a:lnTo>
                  <a:cubicBezTo>
                    <a:pt x="11400022" y="0"/>
                    <a:pt x="11442278" y="42256"/>
                    <a:pt x="11442278" y="94382"/>
                  </a:cubicBezTo>
                  <a:lnTo>
                    <a:pt x="11442278" y="471898"/>
                  </a:lnTo>
                  <a:cubicBezTo>
                    <a:pt x="11442278" y="524024"/>
                    <a:pt x="11400022" y="566280"/>
                    <a:pt x="11347896" y="566280"/>
                  </a:cubicBezTo>
                  <a:lnTo>
                    <a:pt x="94382" y="566280"/>
                  </a:lnTo>
                  <a:cubicBezTo>
                    <a:pt x="42256" y="566280"/>
                    <a:pt x="0" y="524024"/>
                    <a:pt x="0" y="471898"/>
                  </a:cubicBezTo>
                  <a:lnTo>
                    <a:pt x="0" y="94382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464" tIns="111464" rIns="111464" bIns="111464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We can re-use the same variable to point to an object of a different type.  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CDA633B-5E24-5343-A864-6AC5F90B2CF2}"/>
                </a:ext>
              </a:extLst>
            </p:cNvPr>
            <p:cNvSpPr/>
            <p:nvPr/>
          </p:nvSpPr>
          <p:spPr>
            <a:xfrm>
              <a:off x="438665" y="4570269"/>
              <a:ext cx="11277600" cy="522488"/>
            </a:xfrm>
            <a:custGeom>
              <a:avLst/>
              <a:gdLst>
                <a:gd name="connsiteX0" fmla="*/ 0 w 11442278"/>
                <a:gd name="connsiteY0" fmla="*/ 94382 h 566280"/>
                <a:gd name="connsiteX1" fmla="*/ 94382 w 11442278"/>
                <a:gd name="connsiteY1" fmla="*/ 0 h 566280"/>
                <a:gd name="connsiteX2" fmla="*/ 11347896 w 11442278"/>
                <a:gd name="connsiteY2" fmla="*/ 0 h 566280"/>
                <a:gd name="connsiteX3" fmla="*/ 11442278 w 11442278"/>
                <a:gd name="connsiteY3" fmla="*/ 94382 h 566280"/>
                <a:gd name="connsiteX4" fmla="*/ 11442278 w 11442278"/>
                <a:gd name="connsiteY4" fmla="*/ 471898 h 566280"/>
                <a:gd name="connsiteX5" fmla="*/ 11347896 w 11442278"/>
                <a:gd name="connsiteY5" fmla="*/ 566280 h 566280"/>
                <a:gd name="connsiteX6" fmla="*/ 94382 w 11442278"/>
                <a:gd name="connsiteY6" fmla="*/ 566280 h 566280"/>
                <a:gd name="connsiteX7" fmla="*/ 0 w 11442278"/>
                <a:gd name="connsiteY7" fmla="*/ 471898 h 566280"/>
                <a:gd name="connsiteX8" fmla="*/ 0 w 11442278"/>
                <a:gd name="connsiteY8" fmla="*/ 94382 h 56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2278" h="566280">
                  <a:moveTo>
                    <a:pt x="0" y="94382"/>
                  </a:moveTo>
                  <a:cubicBezTo>
                    <a:pt x="0" y="42256"/>
                    <a:pt x="42256" y="0"/>
                    <a:pt x="94382" y="0"/>
                  </a:cubicBezTo>
                  <a:lnTo>
                    <a:pt x="11347896" y="0"/>
                  </a:lnTo>
                  <a:cubicBezTo>
                    <a:pt x="11400022" y="0"/>
                    <a:pt x="11442278" y="42256"/>
                    <a:pt x="11442278" y="94382"/>
                  </a:cubicBezTo>
                  <a:lnTo>
                    <a:pt x="11442278" y="471898"/>
                  </a:lnTo>
                  <a:cubicBezTo>
                    <a:pt x="11442278" y="524024"/>
                    <a:pt x="11400022" y="566280"/>
                    <a:pt x="11347896" y="566280"/>
                  </a:cubicBezTo>
                  <a:lnTo>
                    <a:pt x="94382" y="566280"/>
                  </a:lnTo>
                  <a:cubicBezTo>
                    <a:pt x="42256" y="566280"/>
                    <a:pt x="0" y="524024"/>
                    <a:pt x="0" y="471898"/>
                  </a:cubicBezTo>
                  <a:lnTo>
                    <a:pt x="0" y="94382"/>
                  </a:lnTo>
                  <a:close/>
                </a:path>
              </a:pathLst>
            </a:custGeom>
            <a:noFill/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464" tIns="111464" rIns="111464" bIns="111464" numCol="1" spcCol="1270" anchor="ctr" anchorCtr="0">
              <a:noAutofit/>
            </a:bodyPr>
            <a:lstStyle/>
            <a:p>
              <a:r>
                <a:rPr lang="en-IN" sz="20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Python uses </a:t>
              </a:r>
              <a:r>
                <a:rPr lang="en-IN" sz="20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whitespace indentation</a:t>
              </a:r>
              <a:r>
                <a:rPr lang="en-IN" sz="2000" b="1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, </a:t>
              </a:r>
              <a:r>
                <a:rPr lang="en-IN" sz="20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rather than </a:t>
              </a:r>
              <a:r>
                <a:rPr lang="en-IN" sz="20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curly brackets</a:t>
              </a:r>
              <a:r>
                <a:rPr lang="en-IN" sz="2000" b="1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 </a:t>
              </a:r>
              <a:r>
                <a:rPr lang="en-IN" sz="2000" dirty="0">
                  <a:solidFill>
                    <a:schemeClr val="tx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or keywords, to delimit blocks</a:t>
              </a:r>
              <a:endParaRPr lang="en-US" sz="2000" dirty="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94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DDCA-D190-E34D-9F0F-0120F3D0D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Datatype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D6201-5DC6-C549-A4CE-A45A61AC7281}"/>
              </a:ext>
            </a:extLst>
          </p:cNvPr>
          <p:cNvSpPr/>
          <p:nvPr/>
        </p:nvSpPr>
        <p:spPr bwMode="auto">
          <a:xfrm>
            <a:off x="533400" y="990600"/>
            <a:ext cx="10744200" cy="41910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 err="1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C3FD0-D9C3-E540-8683-F6CD4232DE68}"/>
              </a:ext>
            </a:extLst>
          </p:cNvPr>
          <p:cNvGrpSpPr/>
          <p:nvPr/>
        </p:nvGrpSpPr>
        <p:grpSpPr>
          <a:xfrm>
            <a:off x="844105" y="1447800"/>
            <a:ext cx="10814495" cy="3581400"/>
            <a:chOff x="2110740" y="2277864"/>
            <a:chExt cx="7868438" cy="2219931"/>
          </a:xfrm>
          <a:noFill/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63C899B-23DE-CF41-99B4-F60194EBC8AB}"/>
                </a:ext>
              </a:extLst>
            </p:cNvPr>
            <p:cNvSpPr/>
            <p:nvPr/>
          </p:nvSpPr>
          <p:spPr>
            <a:xfrm>
              <a:off x="8099250" y="3663899"/>
              <a:ext cx="1369527" cy="3053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2047"/>
                  </a:lnTo>
                  <a:lnTo>
                    <a:pt x="1369527" y="182047"/>
                  </a:lnTo>
                  <a:lnTo>
                    <a:pt x="1369527" y="305370"/>
                  </a:lnTo>
                </a:path>
              </a:pathLst>
            </a:custGeom>
            <a:grpFill/>
            <a:ln>
              <a:solidFill>
                <a:srgbClr val="0181B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5BE9C1D-98DD-AE40-A385-7A392EF711B3}"/>
                </a:ext>
              </a:extLst>
            </p:cNvPr>
            <p:cNvSpPr/>
            <p:nvPr/>
          </p:nvSpPr>
          <p:spPr>
            <a:xfrm>
              <a:off x="6729723" y="3663899"/>
              <a:ext cx="1369527" cy="3053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69527" y="0"/>
                  </a:moveTo>
                  <a:lnTo>
                    <a:pt x="1369527" y="182047"/>
                  </a:lnTo>
                  <a:lnTo>
                    <a:pt x="0" y="182047"/>
                  </a:lnTo>
                  <a:lnTo>
                    <a:pt x="0" y="305370"/>
                  </a:lnTo>
                </a:path>
              </a:pathLst>
            </a:custGeom>
            <a:grpFill/>
            <a:ln>
              <a:solidFill>
                <a:srgbClr val="0181B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3C756D-4FC8-C646-9A39-608A5B0C66D8}"/>
                </a:ext>
              </a:extLst>
            </p:cNvPr>
            <p:cNvSpPr/>
            <p:nvPr/>
          </p:nvSpPr>
          <p:spPr>
            <a:xfrm>
              <a:off x="6044960" y="2830003"/>
              <a:ext cx="1283889" cy="3053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2047"/>
                  </a:lnTo>
                  <a:lnTo>
                    <a:pt x="2054290" y="182047"/>
                  </a:lnTo>
                  <a:lnTo>
                    <a:pt x="2054290" y="305370"/>
                  </a:lnTo>
                </a:path>
              </a:pathLst>
            </a:custGeom>
            <a:grpFill/>
            <a:ln>
              <a:solidFill>
                <a:srgbClr val="0181B2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0C32A57-42F1-4B4D-AC8D-51DE26D63D43}"/>
                </a:ext>
              </a:extLst>
            </p:cNvPr>
            <p:cNvSpPr/>
            <p:nvPr/>
          </p:nvSpPr>
          <p:spPr>
            <a:xfrm>
              <a:off x="3990668" y="3663899"/>
              <a:ext cx="1369527" cy="3053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2047"/>
                  </a:lnTo>
                  <a:lnTo>
                    <a:pt x="1369527" y="182047"/>
                  </a:lnTo>
                  <a:lnTo>
                    <a:pt x="1369527" y="305370"/>
                  </a:lnTo>
                </a:path>
              </a:pathLst>
            </a:custGeom>
            <a:grpFill/>
            <a:ln>
              <a:solidFill>
                <a:srgbClr val="0181B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9E8D7D4-613E-7443-9465-CB619DD43063}"/>
                </a:ext>
              </a:extLst>
            </p:cNvPr>
            <p:cNvSpPr/>
            <p:nvPr/>
          </p:nvSpPr>
          <p:spPr>
            <a:xfrm>
              <a:off x="2621141" y="3663899"/>
              <a:ext cx="1369527" cy="3053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69527" y="0"/>
                  </a:moveTo>
                  <a:lnTo>
                    <a:pt x="1369527" y="182047"/>
                  </a:lnTo>
                  <a:lnTo>
                    <a:pt x="0" y="182047"/>
                  </a:lnTo>
                  <a:lnTo>
                    <a:pt x="0" y="305370"/>
                  </a:lnTo>
                </a:path>
              </a:pathLst>
            </a:custGeom>
            <a:grpFill/>
            <a:ln>
              <a:solidFill>
                <a:srgbClr val="0181B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47C2FDC-3FD6-1A47-ACF7-16EA70D6B3E5}"/>
                </a:ext>
              </a:extLst>
            </p:cNvPr>
            <p:cNvSpPr/>
            <p:nvPr/>
          </p:nvSpPr>
          <p:spPr>
            <a:xfrm>
              <a:off x="3990668" y="2830003"/>
              <a:ext cx="2054290" cy="30537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54290" y="0"/>
                  </a:moveTo>
                  <a:lnTo>
                    <a:pt x="2054290" y="182047"/>
                  </a:lnTo>
                  <a:lnTo>
                    <a:pt x="0" y="182047"/>
                  </a:lnTo>
                  <a:lnTo>
                    <a:pt x="0" y="305370"/>
                  </a:lnTo>
                </a:path>
              </a:pathLst>
            </a:custGeom>
            <a:grpFill/>
            <a:ln>
              <a:solidFill>
                <a:srgbClr val="0181B2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D0F596F-E2A5-334C-86A4-EA8814487DFD}"/>
                </a:ext>
              </a:extLst>
            </p:cNvPr>
            <p:cNvSpPr/>
            <p:nvPr/>
          </p:nvSpPr>
          <p:spPr>
            <a:xfrm>
              <a:off x="5298889" y="2277864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Datatype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6DF1181-B820-9349-9EAA-6364EF003744}"/>
                </a:ext>
              </a:extLst>
            </p:cNvPr>
            <p:cNvSpPr/>
            <p:nvPr/>
          </p:nvSpPr>
          <p:spPr>
            <a:xfrm>
              <a:off x="3480268" y="3135374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Immutable</a:t>
              </a: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3F92225-7B38-C849-BD45-79B00FBF08F3}"/>
                </a:ext>
              </a:extLst>
            </p:cNvPr>
            <p:cNvSpPr/>
            <p:nvPr/>
          </p:nvSpPr>
          <p:spPr>
            <a:xfrm>
              <a:off x="2110740" y="3969270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Numbers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A14C660-20A5-4F4E-A634-983B5D423D25}"/>
                </a:ext>
              </a:extLst>
            </p:cNvPr>
            <p:cNvSpPr/>
            <p:nvPr/>
          </p:nvSpPr>
          <p:spPr>
            <a:xfrm>
              <a:off x="3480268" y="3969270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Strings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8EFB830-A9F2-E54D-ADF0-841741DDB02F}"/>
                </a:ext>
              </a:extLst>
            </p:cNvPr>
            <p:cNvSpPr/>
            <p:nvPr/>
          </p:nvSpPr>
          <p:spPr>
            <a:xfrm>
              <a:off x="4849795" y="3969270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Tuples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0F0A7F1-1476-3448-8DE1-2CE3A612A16E}"/>
                </a:ext>
              </a:extLst>
            </p:cNvPr>
            <p:cNvSpPr/>
            <p:nvPr/>
          </p:nvSpPr>
          <p:spPr>
            <a:xfrm>
              <a:off x="7588849" y="3135374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Mutable</a:t>
              </a: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ABDD820-663B-0A45-9C91-CE1E486932D8}"/>
                </a:ext>
              </a:extLst>
            </p:cNvPr>
            <p:cNvSpPr/>
            <p:nvPr/>
          </p:nvSpPr>
          <p:spPr>
            <a:xfrm>
              <a:off x="6219322" y="3969270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Lists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153EFE5-0DBE-5740-8216-FB8BDA93D327}"/>
                </a:ext>
              </a:extLst>
            </p:cNvPr>
            <p:cNvSpPr/>
            <p:nvPr/>
          </p:nvSpPr>
          <p:spPr>
            <a:xfrm>
              <a:off x="7588849" y="3969270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Dictionaries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F36981A-B66F-2D45-B457-77944E3240FB}"/>
                </a:ext>
              </a:extLst>
            </p:cNvPr>
            <p:cNvSpPr/>
            <p:nvPr/>
          </p:nvSpPr>
          <p:spPr>
            <a:xfrm>
              <a:off x="8958377" y="3969270"/>
              <a:ext cx="1020801" cy="528525"/>
            </a:xfrm>
            <a:custGeom>
              <a:avLst/>
              <a:gdLst>
                <a:gd name="connsiteX0" fmla="*/ 0 w 1020801"/>
                <a:gd name="connsiteY0" fmla="*/ 0 h 528525"/>
                <a:gd name="connsiteX1" fmla="*/ 1020801 w 1020801"/>
                <a:gd name="connsiteY1" fmla="*/ 0 h 528525"/>
                <a:gd name="connsiteX2" fmla="*/ 1020801 w 1020801"/>
                <a:gd name="connsiteY2" fmla="*/ 528525 h 528525"/>
                <a:gd name="connsiteX3" fmla="*/ 0 w 1020801"/>
                <a:gd name="connsiteY3" fmla="*/ 528525 h 528525"/>
                <a:gd name="connsiteX4" fmla="*/ 0 w 1020801"/>
                <a:gd name="connsiteY4" fmla="*/ 0 h 52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0801" h="528525">
                  <a:moveTo>
                    <a:pt x="0" y="0"/>
                  </a:moveTo>
                  <a:lnTo>
                    <a:pt x="1020801" y="0"/>
                  </a:lnTo>
                  <a:lnTo>
                    <a:pt x="1020801" y="528525"/>
                  </a:lnTo>
                  <a:lnTo>
                    <a:pt x="0" y="52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81B2"/>
            </a:solidFill>
            <a:ln>
              <a:solidFill>
                <a:srgbClr val="0181B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74581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1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23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54A4-824D-2B43-97C4-94AFDE7CB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Numbers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0BE97-343C-704E-927F-A3D479FE483A}"/>
              </a:ext>
            </a:extLst>
          </p:cNvPr>
          <p:cNvGrpSpPr/>
          <p:nvPr/>
        </p:nvGrpSpPr>
        <p:grpSpPr>
          <a:xfrm>
            <a:off x="1649161" y="1031998"/>
            <a:ext cx="9103334" cy="3752596"/>
            <a:chOff x="2118486" y="2149120"/>
            <a:chExt cx="8036141" cy="34586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5BACE4-D272-0B46-B0FC-535FE855E5E4}"/>
                </a:ext>
              </a:extLst>
            </p:cNvPr>
            <p:cNvGrpSpPr/>
            <p:nvPr/>
          </p:nvGrpSpPr>
          <p:grpSpPr>
            <a:xfrm>
              <a:off x="2209800" y="2286000"/>
              <a:ext cx="7086600" cy="3318934"/>
              <a:chOff x="2209800" y="2286000"/>
              <a:chExt cx="6807200" cy="33189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0857DB8-2774-394B-BE8F-0D5301019985}"/>
                  </a:ext>
                </a:extLst>
              </p:cNvPr>
              <p:cNvSpPr/>
              <p:nvPr/>
            </p:nvSpPr>
            <p:spPr>
              <a:xfrm>
                <a:off x="2209800" y="2286000"/>
                <a:ext cx="6807200" cy="331893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855685C-EA27-EB46-AA09-203D453223A4}"/>
                  </a:ext>
                </a:extLst>
              </p:cNvPr>
              <p:cNvSpPr/>
              <p:nvPr/>
            </p:nvSpPr>
            <p:spPr>
              <a:xfrm>
                <a:off x="4852243" y="2286406"/>
                <a:ext cx="1522313" cy="989503"/>
              </a:xfrm>
              <a:custGeom>
                <a:avLst/>
                <a:gdLst>
                  <a:gd name="connsiteX0" fmla="*/ 0 w 1522313"/>
                  <a:gd name="connsiteY0" fmla="*/ 164920 h 989503"/>
                  <a:gd name="connsiteX1" fmla="*/ 164920 w 1522313"/>
                  <a:gd name="connsiteY1" fmla="*/ 0 h 989503"/>
                  <a:gd name="connsiteX2" fmla="*/ 1357393 w 1522313"/>
                  <a:gd name="connsiteY2" fmla="*/ 0 h 989503"/>
                  <a:gd name="connsiteX3" fmla="*/ 1522313 w 1522313"/>
                  <a:gd name="connsiteY3" fmla="*/ 164920 h 989503"/>
                  <a:gd name="connsiteX4" fmla="*/ 1522313 w 1522313"/>
                  <a:gd name="connsiteY4" fmla="*/ 824583 h 989503"/>
                  <a:gd name="connsiteX5" fmla="*/ 1357393 w 1522313"/>
                  <a:gd name="connsiteY5" fmla="*/ 989503 h 989503"/>
                  <a:gd name="connsiteX6" fmla="*/ 164920 w 1522313"/>
                  <a:gd name="connsiteY6" fmla="*/ 989503 h 989503"/>
                  <a:gd name="connsiteX7" fmla="*/ 0 w 1522313"/>
                  <a:gd name="connsiteY7" fmla="*/ 824583 h 989503"/>
                  <a:gd name="connsiteX8" fmla="*/ 0 w 1522313"/>
                  <a:gd name="connsiteY8" fmla="*/ 164920 h 98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2313" h="989503">
                    <a:moveTo>
                      <a:pt x="0" y="164920"/>
                    </a:moveTo>
                    <a:cubicBezTo>
                      <a:pt x="0" y="73837"/>
                      <a:pt x="73837" y="0"/>
                      <a:pt x="164920" y="0"/>
                    </a:cubicBezTo>
                    <a:lnTo>
                      <a:pt x="1357393" y="0"/>
                    </a:lnTo>
                    <a:cubicBezTo>
                      <a:pt x="1448476" y="0"/>
                      <a:pt x="1522313" y="73837"/>
                      <a:pt x="1522313" y="164920"/>
                    </a:cubicBezTo>
                    <a:lnTo>
                      <a:pt x="1522313" y="824583"/>
                    </a:lnTo>
                    <a:cubicBezTo>
                      <a:pt x="1522313" y="915666"/>
                      <a:pt x="1448476" y="989503"/>
                      <a:pt x="1357393" y="989503"/>
                    </a:cubicBezTo>
                    <a:lnTo>
                      <a:pt x="164920" y="989503"/>
                    </a:lnTo>
                    <a:cubicBezTo>
                      <a:pt x="73837" y="989503"/>
                      <a:pt x="0" y="915666"/>
                      <a:pt x="0" y="824583"/>
                    </a:cubicBezTo>
                    <a:lnTo>
                      <a:pt x="0" y="164920"/>
                    </a:lnTo>
                    <a:close/>
                  </a:path>
                </a:pathLst>
              </a:custGeom>
              <a:solidFill>
                <a:srgbClr val="0181B2"/>
              </a:solidFill>
              <a:ln>
                <a:solidFill>
                  <a:srgbClr val="0181B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6884" tIns="116884" rIns="116884" bIns="116884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Float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70140CB-E84E-B740-90CE-89AFFAE2DD0D}"/>
                  </a:ext>
                </a:extLst>
              </p:cNvPr>
              <p:cNvSpPr/>
              <p:nvPr/>
            </p:nvSpPr>
            <p:spPr>
              <a:xfrm>
                <a:off x="4293054" y="2781158"/>
                <a:ext cx="2640691" cy="264069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092574" y="249375"/>
                    </a:moveTo>
                    <a:arcTo wR="1320345" hR="1320345" stAng="18347620" swAng="3648809"/>
                  </a:path>
                </a:pathLst>
              </a:custGeom>
              <a:noFill/>
              <a:ln>
                <a:solidFill>
                  <a:srgbClr val="0181B2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9599DDC1-6452-9442-A928-52B4541D2173}"/>
                  </a:ext>
                </a:extLst>
              </p:cNvPr>
              <p:cNvSpPr/>
              <p:nvPr/>
            </p:nvSpPr>
            <p:spPr>
              <a:xfrm>
                <a:off x="5995696" y="4266925"/>
                <a:ext cx="1522313" cy="989503"/>
              </a:xfrm>
              <a:custGeom>
                <a:avLst/>
                <a:gdLst>
                  <a:gd name="connsiteX0" fmla="*/ 0 w 1522313"/>
                  <a:gd name="connsiteY0" fmla="*/ 164920 h 989503"/>
                  <a:gd name="connsiteX1" fmla="*/ 164920 w 1522313"/>
                  <a:gd name="connsiteY1" fmla="*/ 0 h 989503"/>
                  <a:gd name="connsiteX2" fmla="*/ 1357393 w 1522313"/>
                  <a:gd name="connsiteY2" fmla="*/ 0 h 989503"/>
                  <a:gd name="connsiteX3" fmla="*/ 1522313 w 1522313"/>
                  <a:gd name="connsiteY3" fmla="*/ 164920 h 989503"/>
                  <a:gd name="connsiteX4" fmla="*/ 1522313 w 1522313"/>
                  <a:gd name="connsiteY4" fmla="*/ 824583 h 989503"/>
                  <a:gd name="connsiteX5" fmla="*/ 1357393 w 1522313"/>
                  <a:gd name="connsiteY5" fmla="*/ 989503 h 989503"/>
                  <a:gd name="connsiteX6" fmla="*/ 164920 w 1522313"/>
                  <a:gd name="connsiteY6" fmla="*/ 989503 h 989503"/>
                  <a:gd name="connsiteX7" fmla="*/ 0 w 1522313"/>
                  <a:gd name="connsiteY7" fmla="*/ 824583 h 989503"/>
                  <a:gd name="connsiteX8" fmla="*/ 0 w 1522313"/>
                  <a:gd name="connsiteY8" fmla="*/ 164920 h 98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2313" h="989503">
                    <a:moveTo>
                      <a:pt x="0" y="164920"/>
                    </a:moveTo>
                    <a:cubicBezTo>
                      <a:pt x="0" y="73837"/>
                      <a:pt x="73837" y="0"/>
                      <a:pt x="164920" y="0"/>
                    </a:cubicBezTo>
                    <a:lnTo>
                      <a:pt x="1357393" y="0"/>
                    </a:lnTo>
                    <a:cubicBezTo>
                      <a:pt x="1448476" y="0"/>
                      <a:pt x="1522313" y="73837"/>
                      <a:pt x="1522313" y="164920"/>
                    </a:cubicBezTo>
                    <a:lnTo>
                      <a:pt x="1522313" y="824583"/>
                    </a:lnTo>
                    <a:cubicBezTo>
                      <a:pt x="1522313" y="915666"/>
                      <a:pt x="1448476" y="989503"/>
                      <a:pt x="1357393" y="989503"/>
                    </a:cubicBezTo>
                    <a:lnTo>
                      <a:pt x="164920" y="989503"/>
                    </a:lnTo>
                    <a:cubicBezTo>
                      <a:pt x="73837" y="989503"/>
                      <a:pt x="0" y="915666"/>
                      <a:pt x="0" y="824583"/>
                    </a:cubicBezTo>
                    <a:lnTo>
                      <a:pt x="0" y="164920"/>
                    </a:lnTo>
                    <a:close/>
                  </a:path>
                </a:pathLst>
              </a:custGeom>
              <a:solidFill>
                <a:srgbClr val="0181B2"/>
              </a:solidFill>
              <a:ln>
                <a:solidFill>
                  <a:srgbClr val="0181B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6884" tIns="116884" rIns="116884" bIns="116884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Complex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E2B0CBF-B304-094E-9451-831CA751DBFF}"/>
                  </a:ext>
                </a:extLst>
              </p:cNvPr>
              <p:cNvSpPr/>
              <p:nvPr/>
            </p:nvSpPr>
            <p:spPr>
              <a:xfrm>
                <a:off x="4293054" y="2781158"/>
                <a:ext cx="2640691" cy="264069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949013" y="2481418"/>
                    </a:moveTo>
                    <a:arcTo wR="1320345" hR="1320345" stAng="3693989" swAng="3412023"/>
                  </a:path>
                </a:pathLst>
              </a:custGeom>
              <a:noFill/>
              <a:ln>
                <a:solidFill>
                  <a:srgbClr val="0181B2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283E8D4-279B-1149-9B46-CA00B41DE0F2}"/>
                  </a:ext>
                </a:extLst>
              </p:cNvPr>
              <p:cNvSpPr/>
              <p:nvPr/>
            </p:nvSpPr>
            <p:spPr>
              <a:xfrm>
                <a:off x="3708790" y="4266925"/>
                <a:ext cx="1522313" cy="989503"/>
              </a:xfrm>
              <a:custGeom>
                <a:avLst/>
                <a:gdLst>
                  <a:gd name="connsiteX0" fmla="*/ 0 w 1522313"/>
                  <a:gd name="connsiteY0" fmla="*/ 164920 h 989503"/>
                  <a:gd name="connsiteX1" fmla="*/ 164920 w 1522313"/>
                  <a:gd name="connsiteY1" fmla="*/ 0 h 989503"/>
                  <a:gd name="connsiteX2" fmla="*/ 1357393 w 1522313"/>
                  <a:gd name="connsiteY2" fmla="*/ 0 h 989503"/>
                  <a:gd name="connsiteX3" fmla="*/ 1522313 w 1522313"/>
                  <a:gd name="connsiteY3" fmla="*/ 164920 h 989503"/>
                  <a:gd name="connsiteX4" fmla="*/ 1522313 w 1522313"/>
                  <a:gd name="connsiteY4" fmla="*/ 824583 h 989503"/>
                  <a:gd name="connsiteX5" fmla="*/ 1357393 w 1522313"/>
                  <a:gd name="connsiteY5" fmla="*/ 989503 h 989503"/>
                  <a:gd name="connsiteX6" fmla="*/ 164920 w 1522313"/>
                  <a:gd name="connsiteY6" fmla="*/ 989503 h 989503"/>
                  <a:gd name="connsiteX7" fmla="*/ 0 w 1522313"/>
                  <a:gd name="connsiteY7" fmla="*/ 824583 h 989503"/>
                  <a:gd name="connsiteX8" fmla="*/ 0 w 1522313"/>
                  <a:gd name="connsiteY8" fmla="*/ 164920 h 98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2313" h="989503">
                    <a:moveTo>
                      <a:pt x="0" y="164920"/>
                    </a:moveTo>
                    <a:cubicBezTo>
                      <a:pt x="0" y="73837"/>
                      <a:pt x="73837" y="0"/>
                      <a:pt x="164920" y="0"/>
                    </a:cubicBezTo>
                    <a:lnTo>
                      <a:pt x="1357393" y="0"/>
                    </a:lnTo>
                    <a:cubicBezTo>
                      <a:pt x="1448476" y="0"/>
                      <a:pt x="1522313" y="73837"/>
                      <a:pt x="1522313" y="164920"/>
                    </a:cubicBezTo>
                    <a:lnTo>
                      <a:pt x="1522313" y="824583"/>
                    </a:lnTo>
                    <a:cubicBezTo>
                      <a:pt x="1522313" y="915666"/>
                      <a:pt x="1448476" y="989503"/>
                      <a:pt x="1357393" y="989503"/>
                    </a:cubicBezTo>
                    <a:lnTo>
                      <a:pt x="164920" y="989503"/>
                    </a:lnTo>
                    <a:cubicBezTo>
                      <a:pt x="73837" y="989503"/>
                      <a:pt x="0" y="915666"/>
                      <a:pt x="0" y="824583"/>
                    </a:cubicBezTo>
                    <a:lnTo>
                      <a:pt x="0" y="164920"/>
                    </a:lnTo>
                    <a:close/>
                  </a:path>
                </a:pathLst>
              </a:custGeom>
              <a:solidFill>
                <a:srgbClr val="0181B2"/>
              </a:solidFill>
              <a:ln>
                <a:solidFill>
                  <a:srgbClr val="0181B2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6884" tIns="116884" rIns="116884" bIns="116884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Integer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2977932-E5B5-4544-9CDB-B67CC4A6C324}"/>
                  </a:ext>
                </a:extLst>
              </p:cNvPr>
              <p:cNvSpPr/>
              <p:nvPr/>
            </p:nvSpPr>
            <p:spPr>
              <a:xfrm>
                <a:off x="4293054" y="2781158"/>
                <a:ext cx="2640691" cy="264069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8769" y="1472266"/>
                    </a:moveTo>
                    <a:arcTo wR="1320345" hR="1320345" stAng="10403571" swAng="3648809"/>
                  </a:path>
                </a:pathLst>
              </a:custGeom>
              <a:noFill/>
              <a:ln>
                <a:solidFill>
                  <a:srgbClr val="0181B2"/>
                </a:solidFill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12D3A4-4E01-9544-A6D7-299CE18A707C}"/>
                </a:ext>
              </a:extLst>
            </p:cNvPr>
            <p:cNvSpPr txBox="1"/>
            <p:nvPr/>
          </p:nvSpPr>
          <p:spPr>
            <a:xfrm>
              <a:off x="2118486" y="4101503"/>
              <a:ext cx="1821547" cy="150628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Example: 1, 4 etc.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4 + 2 = 6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 ** 3 = 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BEA0C7-9684-E848-8116-173F237B575D}"/>
                </a:ext>
              </a:extLst>
            </p:cNvPr>
            <p:cNvSpPr txBox="1"/>
            <p:nvPr/>
          </p:nvSpPr>
          <p:spPr>
            <a:xfrm>
              <a:off x="6517697" y="2149120"/>
              <a:ext cx="2769436" cy="130204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Example : 3.5, 6.0 etc.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2.0 + 5 = 7.0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6/3 = 2.0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CCDA8B-519B-B04A-A1D1-8D01AF249314}"/>
                </a:ext>
              </a:extLst>
            </p:cNvPr>
            <p:cNvSpPr txBox="1"/>
            <p:nvPr/>
          </p:nvSpPr>
          <p:spPr>
            <a:xfrm>
              <a:off x="7523872" y="4052693"/>
              <a:ext cx="2630755" cy="130204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Example : 3 + 2j etc.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1600" b="1" dirty="0">
                <a:solidFill>
                  <a:srgbClr val="0181B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(3 + 2j)+ (2 + 2j) = 5 + 4j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rgbClr val="0181B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(3 + 2j) * 2= 6 +4j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3712-01F7-634C-A75A-2F0DD7E17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Strings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98ECC6-D677-7645-BA96-37431F5EB8A5}"/>
              </a:ext>
            </a:extLst>
          </p:cNvPr>
          <p:cNvGrpSpPr/>
          <p:nvPr/>
        </p:nvGrpSpPr>
        <p:grpSpPr>
          <a:xfrm>
            <a:off x="533400" y="1066800"/>
            <a:ext cx="11360285" cy="4309580"/>
            <a:chOff x="457199" y="838200"/>
            <a:chExt cx="11360285" cy="43095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32EEB7-CB70-1647-B951-0DCE61B9CD0E}"/>
                </a:ext>
              </a:extLst>
            </p:cNvPr>
            <p:cNvSpPr txBox="1"/>
            <p:nvPr/>
          </p:nvSpPr>
          <p:spPr>
            <a:xfrm>
              <a:off x="457199" y="3624286"/>
              <a:ext cx="11353799" cy="1523494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Multi-line strings can be denoted using triple quotes, ‘’’ or “””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   sample = “””Don’t Go Gentle into the good Night Rage!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                        Rage, against the dying light”””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26A939-E2D4-FE49-9B38-C0783C955AB6}"/>
                </a:ext>
              </a:extLst>
            </p:cNvPr>
            <p:cNvSpPr txBox="1"/>
            <p:nvPr/>
          </p:nvSpPr>
          <p:spPr>
            <a:xfrm>
              <a:off x="457200" y="838200"/>
              <a:ext cx="11353799" cy="544765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Strings are sequences of one-character strings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B5EBCB-4336-FF4D-AA22-251D6CA1AE79}"/>
                </a:ext>
              </a:extLst>
            </p:cNvPr>
            <p:cNvSpPr txBox="1"/>
            <p:nvPr/>
          </p:nvSpPr>
          <p:spPr>
            <a:xfrm>
              <a:off x="463685" y="1905000"/>
              <a:ext cx="11353799" cy="1197251"/>
            </a:xfrm>
            <a:prstGeom prst="rect">
              <a:avLst/>
            </a:prstGeom>
            <a:noFill/>
            <a:ln>
              <a:solidFill>
                <a:srgbClr val="0181B2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Strings are represented as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    sample = ‘Welcome to Python Session’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       sample = “Welcome to Python Tutorial”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352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HG">
  <a:themeElements>
    <a:clrScheme name="UGH Theme colors">
      <a:dk1>
        <a:srgbClr val="424242"/>
      </a:dk1>
      <a:lt1>
        <a:srgbClr val="FFFFFF"/>
      </a:lt1>
      <a:dk2>
        <a:srgbClr val="424242"/>
      </a:dk2>
      <a:lt2>
        <a:srgbClr val="DADADA"/>
      </a:lt2>
      <a:accent1>
        <a:srgbClr val="003C71"/>
      </a:accent1>
      <a:accent2>
        <a:srgbClr val="0066F5"/>
      </a:accent2>
      <a:accent3>
        <a:srgbClr val="009104"/>
      </a:accent3>
      <a:accent4>
        <a:srgbClr val="AACE15"/>
      </a:accent4>
      <a:accent5>
        <a:srgbClr val="FCAE00"/>
      </a:accent5>
      <a:accent6>
        <a:srgbClr val="FFDA03"/>
      </a:accent6>
      <a:hlink>
        <a:srgbClr val="0066F5"/>
      </a:hlink>
      <a:folHlink>
        <a:srgbClr val="0066F5"/>
      </a:folHlink>
    </a:clrScheme>
    <a:fontScheme name="UnitedHealth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HG_BrandRefresh_PPT__opt220_nophotos_16-9-MV" id="{115E492A-1337-476D-B556-3D627CFA40B0}" vid="{CBC53A3B-B7F6-435C-906E-313CA276B439}"/>
    </a:ext>
  </a:extLst>
</a:theme>
</file>

<file path=ppt/theme/theme2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3.xml><?xml version="1.0" encoding="utf-8"?>
<a:theme xmlns:a="http://schemas.openxmlformats.org/drawingml/2006/main" name="1_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4.xml><?xml version="1.0" encoding="utf-8"?>
<a:theme xmlns:a="http://schemas.openxmlformats.org/drawingml/2006/main" name="OptumUXDS-16_9_PowerPoint_Template_v4">
  <a:themeElements>
    <a:clrScheme name="Optum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ptum_Internal_Template_2016_16x9.potx" id="{56B4A880-F027-4202-B4E8-A278192E89FA}" vid="{B99803A4-0615-4BB8-BFF0-4703F48E0356}"/>
    </a:ext>
  </a:extLst>
</a:theme>
</file>

<file path=ppt/theme/theme5.xml><?xml version="1.0" encoding="utf-8"?>
<a:theme xmlns:a="http://schemas.openxmlformats.org/drawingml/2006/main" name="1_OptumUXDS-16_9_PowerPoint_Template_v4">
  <a:themeElements>
    <a:clrScheme name="Optum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ptum_Internal_Template_2016_16x9.potx" id="{56B4A880-F027-4202-B4E8-A278192E89FA}" vid="{B99803A4-0615-4BB8-BFF0-4703F48E0356}"/>
    </a:ext>
  </a:extLst>
</a:theme>
</file>

<file path=ppt/theme/theme6.xml><?xml version="1.0" encoding="utf-8"?>
<a:theme xmlns:a="http://schemas.openxmlformats.org/drawingml/2006/main" name="2_OptumUXDS-16_9_PowerPoint_Template_v4">
  <a:themeElements>
    <a:clrScheme name="Optum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ptum_Internal_Template_2016_16x9.potx" id="{56B4A880-F027-4202-B4E8-A278192E89FA}" vid="{B99803A4-0615-4BB8-BFF0-4703F48E035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392E003-FAA5-5241-8B56-0D4BEF1147A5}">
  <we:reference id="wa104379997" version="2.0.0.0" store="en-001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3F5E2DD-7121-404C-80FD-32FF9A92F37D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491A970-C477-4749-B4F2-8501FE73FAF4}">
  <we:reference id="wa104381335" version="1.0.0.1" store="en-US" storeType="OMEX"/>
  <we:alternateReferences>
    <we:reference id="WA104381335" version="1.0.0.1" store="WA104381335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2AECB88-E1B7-0045-8449-4072A03168E3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3529</Words>
  <Application>Microsoft Macintosh PowerPoint</Application>
  <PresentationFormat>Widescreen</PresentationFormat>
  <Paragraphs>732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Arial Rounded MT Bold</vt:lpstr>
      <vt:lpstr>Calibri</vt:lpstr>
      <vt:lpstr>euclid_circular_a</vt:lpstr>
      <vt:lpstr>Segoe UI</vt:lpstr>
      <vt:lpstr>Segoe UI Historic</vt:lpstr>
      <vt:lpstr>Wingdings</vt:lpstr>
      <vt:lpstr>UHG</vt:lpstr>
      <vt:lpstr>Optum WIdescreen 2017</vt:lpstr>
      <vt:lpstr>1_Optum WIdescreen 2017</vt:lpstr>
      <vt:lpstr>OptumUXDS-16_9_PowerPoint_Template_v4</vt:lpstr>
      <vt:lpstr>1_OptumUXDS-16_9_PowerPoint_Template_v4</vt:lpstr>
      <vt:lpstr>2_OptumUXDS-16_9_PowerPoint_Template_v4</vt:lpstr>
      <vt:lpstr>think-cell Slide</vt:lpstr>
      <vt:lpstr>Introduction to Python with Numerical Analysis</vt:lpstr>
      <vt:lpstr>Agenda</vt:lpstr>
      <vt:lpstr>Python Introduction</vt:lpstr>
      <vt:lpstr>Python Features</vt:lpstr>
      <vt:lpstr>Python History</vt:lpstr>
      <vt:lpstr>Variable</vt:lpstr>
      <vt:lpstr>Datatype</vt:lpstr>
      <vt:lpstr>Numbers</vt:lpstr>
      <vt:lpstr>Strings</vt:lpstr>
      <vt:lpstr>Strings</vt:lpstr>
      <vt:lpstr>Strings – Specific Methods</vt:lpstr>
      <vt:lpstr>Tuples</vt:lpstr>
      <vt:lpstr>Lists</vt:lpstr>
      <vt:lpstr>Dictionaries</vt:lpstr>
      <vt:lpstr>Dictionary Methods</vt:lpstr>
      <vt:lpstr>Sets</vt:lpstr>
      <vt:lpstr>Operators  </vt:lpstr>
      <vt:lpstr>Arithmetic Operators </vt:lpstr>
      <vt:lpstr>Assignment Operators </vt:lpstr>
      <vt:lpstr>Comparison Operators</vt:lpstr>
      <vt:lpstr>Logical Operators </vt:lpstr>
      <vt:lpstr>Bitwise Operators </vt:lpstr>
      <vt:lpstr>Identity Operators </vt:lpstr>
      <vt:lpstr>Membership Operators </vt:lpstr>
      <vt:lpstr>Flow Control</vt:lpstr>
      <vt:lpstr>Flow Control</vt:lpstr>
      <vt:lpstr>Flow Control</vt:lpstr>
      <vt:lpstr>Flow Control</vt:lpstr>
      <vt:lpstr>Flow Control - break</vt:lpstr>
      <vt:lpstr>Flow Control - continue</vt:lpstr>
      <vt:lpstr>Function</vt:lpstr>
      <vt:lpstr>Built-in Functions</vt:lpstr>
      <vt:lpstr>User-defined Function</vt:lpstr>
      <vt:lpstr>Function Arguments</vt:lpstr>
      <vt:lpstr>User Defined Function</vt:lpstr>
      <vt:lpstr>Classes and Objects</vt:lpstr>
      <vt:lpstr>Classes and Objects </vt:lpstr>
      <vt:lpstr>Class Methods</vt:lpstr>
      <vt:lpstr>Class Inheritance</vt:lpstr>
      <vt:lpstr>Inheritance</vt:lpstr>
      <vt:lpstr>PowerPoint Presentation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Gupta</dc:creator>
  <cp:lastModifiedBy>Sreekanth, Boya</cp:lastModifiedBy>
  <cp:revision>720</cp:revision>
  <dcterms:created xsi:type="dcterms:W3CDTF">2020-03-04T04:52:19Z</dcterms:created>
  <dcterms:modified xsi:type="dcterms:W3CDTF">2020-07-15T12:15:51Z</dcterms:modified>
</cp:coreProperties>
</file>