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4432F24-2291-48BA-AAD9-ACF718927988}">
  <a:tblStyle styleId="{74432F24-2291-48BA-AAD9-ACF71892798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Shape 62"/>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spcBef>
                <a:spcPts val="0"/>
              </a:spcBef>
              <a:buNone/>
              <a:defRPr sz="1000">
                <a:solidFill>
                  <a:schemeClr val="lt1"/>
                </a:solidFill>
                <a:latin typeface="Roboto"/>
                <a:ea typeface="Roboto"/>
                <a:cs typeface="Roboto"/>
                <a:sym typeface="Roboto"/>
              </a:defRPr>
            </a:lvl1pPr>
            <a:lvl2pPr lvl="1" rtl="0" algn="r">
              <a:spcBef>
                <a:spcPts val="0"/>
              </a:spcBef>
              <a:buNone/>
              <a:defRPr sz="1000">
                <a:solidFill>
                  <a:schemeClr val="lt1"/>
                </a:solidFill>
                <a:latin typeface="Roboto"/>
                <a:ea typeface="Roboto"/>
                <a:cs typeface="Roboto"/>
                <a:sym typeface="Roboto"/>
              </a:defRPr>
            </a:lvl2pPr>
            <a:lvl3pPr lvl="2" rtl="0" algn="r">
              <a:spcBef>
                <a:spcPts val="0"/>
              </a:spcBef>
              <a:buNone/>
              <a:defRPr sz="1000">
                <a:solidFill>
                  <a:schemeClr val="lt1"/>
                </a:solidFill>
                <a:latin typeface="Roboto"/>
                <a:ea typeface="Roboto"/>
                <a:cs typeface="Roboto"/>
                <a:sym typeface="Roboto"/>
              </a:defRPr>
            </a:lvl3pPr>
            <a:lvl4pPr lvl="3" rtl="0" algn="r">
              <a:spcBef>
                <a:spcPts val="0"/>
              </a:spcBef>
              <a:buNone/>
              <a:defRPr sz="1000">
                <a:solidFill>
                  <a:schemeClr val="lt1"/>
                </a:solidFill>
                <a:latin typeface="Roboto"/>
                <a:ea typeface="Roboto"/>
                <a:cs typeface="Roboto"/>
                <a:sym typeface="Roboto"/>
              </a:defRPr>
            </a:lvl4pPr>
            <a:lvl5pPr lvl="4" rtl="0" algn="r">
              <a:spcBef>
                <a:spcPts val="0"/>
              </a:spcBef>
              <a:buNone/>
              <a:defRPr sz="1000">
                <a:solidFill>
                  <a:schemeClr val="lt1"/>
                </a:solidFill>
                <a:latin typeface="Roboto"/>
                <a:ea typeface="Roboto"/>
                <a:cs typeface="Roboto"/>
                <a:sym typeface="Roboto"/>
              </a:defRPr>
            </a:lvl5pPr>
            <a:lvl6pPr lvl="5" rtl="0" algn="r">
              <a:spcBef>
                <a:spcPts val="0"/>
              </a:spcBef>
              <a:buNone/>
              <a:defRPr sz="1000">
                <a:solidFill>
                  <a:schemeClr val="lt1"/>
                </a:solidFill>
                <a:latin typeface="Roboto"/>
                <a:ea typeface="Roboto"/>
                <a:cs typeface="Roboto"/>
                <a:sym typeface="Roboto"/>
              </a:defRPr>
            </a:lvl6pPr>
            <a:lvl7pPr lvl="6" rtl="0" algn="r">
              <a:spcBef>
                <a:spcPts val="0"/>
              </a:spcBef>
              <a:buNone/>
              <a:defRPr sz="1000">
                <a:solidFill>
                  <a:schemeClr val="lt1"/>
                </a:solidFill>
                <a:latin typeface="Roboto"/>
                <a:ea typeface="Roboto"/>
                <a:cs typeface="Roboto"/>
                <a:sym typeface="Roboto"/>
              </a:defRPr>
            </a:lvl7pPr>
            <a:lvl8pPr lvl="7" rtl="0" algn="r">
              <a:spcBef>
                <a:spcPts val="0"/>
              </a:spcBef>
              <a:buNone/>
              <a:defRPr sz="1000">
                <a:solidFill>
                  <a:schemeClr val="lt1"/>
                </a:solidFill>
                <a:latin typeface="Roboto"/>
                <a:ea typeface="Roboto"/>
                <a:cs typeface="Roboto"/>
                <a:sym typeface="Roboto"/>
              </a:defRPr>
            </a:lvl8pPr>
            <a:lvl9pPr lvl="8" rtl="0" algn="r">
              <a:spcBef>
                <a:spcPts val="0"/>
              </a:spcBef>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571450"/>
            <a:ext cx="8222100" cy="2994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Local Gradient Hexa Pattern: A Descriptor for Face Recognition and Retrieval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nvSpPr>
        <p:spPr>
          <a:xfrm>
            <a:off x="2455450" y="724825"/>
            <a:ext cx="3566700" cy="582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rPr>
              <a:t>G</a:t>
            </a:r>
            <a:r>
              <a:rPr baseline="30000" lang="en" sz="2400">
                <a:solidFill>
                  <a:srgbClr val="FFFFFF"/>
                </a:solidFill>
              </a:rPr>
              <a:t>1</a:t>
            </a:r>
            <a:r>
              <a:rPr baseline="-25000" lang="en" sz="2400">
                <a:solidFill>
                  <a:srgbClr val="FFFFFF"/>
                </a:solidFill>
              </a:rPr>
              <a:t>(0͒ ,1)</a:t>
            </a:r>
            <a:r>
              <a:rPr lang="en" sz="2400">
                <a:solidFill>
                  <a:srgbClr val="FFFFFF"/>
                </a:solidFill>
              </a:rPr>
              <a:t>(P</a:t>
            </a:r>
            <a:r>
              <a:rPr baseline="-25000" lang="en" sz="2400">
                <a:solidFill>
                  <a:srgbClr val="FFFFFF"/>
                </a:solidFill>
              </a:rPr>
              <a:t>0</a:t>
            </a:r>
            <a:r>
              <a:rPr lang="en" sz="2400">
                <a:solidFill>
                  <a:srgbClr val="FFFFFF"/>
                </a:solidFill>
              </a:rPr>
              <a:t>) = I(P</a:t>
            </a:r>
            <a:r>
              <a:rPr baseline="-25000" lang="en" sz="2400">
                <a:solidFill>
                  <a:srgbClr val="FFFFFF"/>
                </a:solidFill>
              </a:rPr>
              <a:t>0</a:t>
            </a:r>
            <a:r>
              <a:rPr lang="en" sz="2400">
                <a:solidFill>
                  <a:srgbClr val="FFFFFF"/>
                </a:solidFill>
              </a:rPr>
              <a:t>) - I(P</a:t>
            </a:r>
            <a:r>
              <a:rPr baseline="-25000" lang="en" sz="2400">
                <a:solidFill>
                  <a:srgbClr val="FFFFFF"/>
                </a:solidFill>
              </a:rPr>
              <a:t>1,1</a:t>
            </a:r>
            <a:r>
              <a:rPr lang="en" sz="2400">
                <a:solidFill>
                  <a:srgbClr val="FFFFFF"/>
                </a:solidFill>
              </a:rPr>
              <a:t>)</a:t>
            </a:r>
            <a:endParaRPr sz="2400">
              <a:solidFill>
                <a:srgbClr val="FFFFFF"/>
              </a:solidFill>
            </a:endParaRPr>
          </a:p>
        </p:txBody>
      </p:sp>
      <p:graphicFrame>
        <p:nvGraphicFramePr>
          <p:cNvPr id="147" name="Shape 147"/>
          <p:cNvGraphicFramePr/>
          <p:nvPr/>
        </p:nvGraphicFramePr>
        <p:xfrm>
          <a:off x="2653913" y="1943825"/>
          <a:ext cx="3000000" cy="3000000"/>
        </p:xfrm>
        <a:graphic>
          <a:graphicData uri="http://schemas.openxmlformats.org/drawingml/2006/table">
            <a:tbl>
              <a:tblPr>
                <a:noFill/>
                <a:tableStyleId>{74432F24-2291-48BA-AAD9-ACF718927988}</a:tableStyleId>
              </a:tblPr>
              <a:tblGrid>
                <a:gridCol w="633950"/>
                <a:gridCol w="633950"/>
                <a:gridCol w="633950"/>
                <a:gridCol w="633950"/>
                <a:gridCol w="633950"/>
              </a:tblGrid>
              <a:tr h="455050">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8</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r h="455050">
                <a:tc>
                  <a:txBody>
                    <a:bodyPr>
                      <a:noAutofit/>
                    </a:bodyPr>
                    <a:lstStyle/>
                    <a:p>
                      <a:pPr indent="0" lvl="0" marL="0" rtl="0" algn="ctr">
                        <a:spcBef>
                          <a:spcPts val="0"/>
                        </a:spcBef>
                        <a:spcAft>
                          <a:spcPts val="0"/>
                        </a:spcAft>
                        <a:buNone/>
                      </a:pPr>
                      <a:r>
                        <a:rPr lang="en">
                          <a:solidFill>
                            <a:srgbClr val="FFFFFF"/>
                          </a:solidFill>
                        </a:rPr>
                        <a:t>-6</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5</a:t>
                      </a:r>
                      <a:endParaRPr>
                        <a:solidFill>
                          <a:srgbClr val="FFFFFF"/>
                        </a:solidFill>
                      </a:endParaRPr>
                    </a:p>
                  </a:txBody>
                  <a:tcPr marT="91425" marB="91425" marR="91425" marL="91425"/>
                </a:tc>
              </a:tr>
              <a:tr h="455050">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-7</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7</a:t>
                      </a:r>
                      <a:endParaRPr>
                        <a:solidFill>
                          <a:srgbClr val="FFFFFF"/>
                        </a:solidFill>
                      </a:endParaRPr>
                    </a:p>
                  </a:txBody>
                  <a:tcPr marT="91425" marB="91425" marR="91425" marL="91425"/>
                </a:tc>
              </a:tr>
              <a:tr h="455050">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r>
              <a:tr h="455050">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6</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nvSpPr>
        <p:spPr>
          <a:xfrm>
            <a:off x="2455450" y="724825"/>
            <a:ext cx="4209000" cy="85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rPr>
              <a:t>G</a:t>
            </a:r>
            <a:r>
              <a:rPr baseline="30000" lang="en" sz="2400">
                <a:solidFill>
                  <a:srgbClr val="FFFFFF"/>
                </a:solidFill>
              </a:rPr>
              <a:t>1</a:t>
            </a:r>
            <a:r>
              <a:rPr baseline="-25000" lang="en" sz="2400">
                <a:solidFill>
                  <a:srgbClr val="FFFFFF"/>
                </a:solidFill>
              </a:rPr>
              <a:t>(45°</a:t>
            </a:r>
            <a:r>
              <a:rPr baseline="-25000" lang="en" sz="2400">
                <a:solidFill>
                  <a:srgbClr val="FFFFFF"/>
                </a:solidFill>
              </a:rPr>
              <a:t> ,1)</a:t>
            </a:r>
            <a:r>
              <a:rPr lang="en" sz="2400">
                <a:solidFill>
                  <a:srgbClr val="FFFFFF"/>
                </a:solidFill>
              </a:rPr>
              <a:t>(P</a:t>
            </a:r>
            <a:r>
              <a:rPr baseline="-25000" lang="en" sz="2400">
                <a:solidFill>
                  <a:srgbClr val="FFFFFF"/>
                </a:solidFill>
              </a:rPr>
              <a:t>0</a:t>
            </a:r>
            <a:r>
              <a:rPr lang="en" sz="2400">
                <a:solidFill>
                  <a:srgbClr val="FFFFFF"/>
                </a:solidFill>
              </a:rPr>
              <a:t>) = I(P</a:t>
            </a:r>
            <a:r>
              <a:rPr baseline="-25000" lang="en" sz="2400">
                <a:solidFill>
                  <a:srgbClr val="FFFFFF"/>
                </a:solidFill>
              </a:rPr>
              <a:t>0</a:t>
            </a:r>
            <a:r>
              <a:rPr lang="en" sz="2400">
                <a:solidFill>
                  <a:srgbClr val="FFFFFF"/>
                </a:solidFill>
              </a:rPr>
              <a:t>) - I(P</a:t>
            </a:r>
            <a:r>
              <a:rPr baseline="-25000" lang="en" sz="2400">
                <a:solidFill>
                  <a:srgbClr val="FFFFFF"/>
                </a:solidFill>
              </a:rPr>
              <a:t>2</a:t>
            </a:r>
            <a:r>
              <a:rPr baseline="-25000" lang="en" sz="2400">
                <a:solidFill>
                  <a:srgbClr val="FFFFFF"/>
                </a:solidFill>
              </a:rPr>
              <a:t>,1</a:t>
            </a:r>
            <a:r>
              <a:rPr lang="en" sz="2400">
                <a:solidFill>
                  <a:srgbClr val="FFFFFF"/>
                </a:solidFill>
              </a:rPr>
              <a:t>)</a:t>
            </a:r>
            <a:endParaRPr sz="2400">
              <a:solidFill>
                <a:srgbClr val="FFFFFF"/>
              </a:solidFill>
            </a:endParaRPr>
          </a:p>
        </p:txBody>
      </p:sp>
      <p:graphicFrame>
        <p:nvGraphicFramePr>
          <p:cNvPr id="153" name="Shape 153"/>
          <p:cNvGraphicFramePr/>
          <p:nvPr/>
        </p:nvGraphicFramePr>
        <p:xfrm>
          <a:off x="2653913" y="1943825"/>
          <a:ext cx="3000000" cy="3000000"/>
        </p:xfrm>
        <a:graphic>
          <a:graphicData uri="http://schemas.openxmlformats.org/drawingml/2006/table">
            <a:tbl>
              <a:tblPr>
                <a:noFill/>
                <a:tableStyleId>{74432F24-2291-48BA-AAD9-ACF718927988}</a:tableStyleId>
              </a:tblPr>
              <a:tblGrid>
                <a:gridCol w="633950"/>
                <a:gridCol w="633950"/>
                <a:gridCol w="633950"/>
                <a:gridCol w="633950"/>
                <a:gridCol w="633950"/>
              </a:tblGrid>
              <a:tr h="455050">
                <a:tc>
                  <a:txBody>
                    <a:bodyPr>
                      <a:noAutofit/>
                    </a:bodyPr>
                    <a:lstStyle/>
                    <a:p>
                      <a:pPr indent="0" lvl="0" marL="0" rtl="0" algn="ctr">
                        <a:spcBef>
                          <a:spcPts val="0"/>
                        </a:spcBef>
                        <a:spcAft>
                          <a:spcPts val="0"/>
                        </a:spcAft>
                        <a:buNone/>
                      </a:pPr>
                      <a:r>
                        <a:rPr lang="en">
                          <a:solidFill>
                            <a:srgbClr val="FFFFFF"/>
                          </a:solidFill>
                        </a:rPr>
                        <a:t>6</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8</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5</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9</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r h="455050">
                <a:tc>
                  <a:txBody>
                    <a:bodyPr>
                      <a:noAutofit/>
                    </a:bodyPr>
                    <a:lstStyle/>
                    <a:p>
                      <a:pPr indent="0" lvl="0" marL="0" rtl="0" algn="ctr">
                        <a:spcBef>
                          <a:spcPts val="0"/>
                        </a:spcBef>
                        <a:spcAft>
                          <a:spcPts val="0"/>
                        </a:spcAft>
                        <a:buNone/>
                      </a:pPr>
                      <a:r>
                        <a:rPr lang="en">
                          <a:solidFill>
                            <a:srgbClr val="FFFFFF"/>
                          </a:solidFill>
                        </a:rPr>
                        <a:t>-6</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5</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5</a:t>
                      </a:r>
                      <a:endParaRPr>
                        <a:solidFill>
                          <a:srgbClr val="FFFFFF"/>
                        </a:solidFill>
                      </a:endParaRPr>
                    </a:p>
                  </a:txBody>
                  <a:tcPr marT="91425" marB="91425" marR="91425" marL="91425"/>
                </a:tc>
              </a:tr>
              <a:tr h="455050">
                <a:tc>
                  <a:txBody>
                    <a:bodyPr>
                      <a:noAutofit/>
                    </a:bodyPr>
                    <a:lstStyle/>
                    <a:p>
                      <a:pPr indent="0" lvl="0" marL="0" rtl="0" algn="ctr">
                        <a:spcBef>
                          <a:spcPts val="0"/>
                        </a:spcBef>
                        <a:spcAft>
                          <a:spcPts val="0"/>
                        </a:spcAft>
                        <a:buNone/>
                      </a:pPr>
                      <a:r>
                        <a:rPr lang="en">
                          <a:solidFill>
                            <a:srgbClr val="FFFFFF"/>
                          </a:solidFill>
                        </a:rPr>
                        <a:t>-5</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a:t>
                      </a:r>
                      <a:r>
                        <a:rPr lang="en">
                          <a:solidFill>
                            <a:srgbClr val="FFFFFF"/>
                          </a:solidFill>
                        </a:rPr>
                        <a:t>3</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-5</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7</a:t>
                      </a:r>
                      <a:endParaRPr>
                        <a:solidFill>
                          <a:srgbClr val="FFFFFF"/>
                        </a:solidFill>
                      </a:endParaRPr>
                    </a:p>
                  </a:txBody>
                  <a:tcPr marT="91425" marB="91425" marR="91425" marL="91425"/>
                </a:tc>
              </a:tr>
              <a:tr h="455050">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5</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-6</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r>
              <a:tr h="455050">
                <a:tc>
                  <a:txBody>
                    <a:bodyPr>
                      <a:noAutofit/>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nvSpPr>
        <p:spPr>
          <a:xfrm>
            <a:off x="2455450" y="724825"/>
            <a:ext cx="4209000" cy="85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rPr>
              <a:t>G</a:t>
            </a:r>
            <a:r>
              <a:rPr baseline="30000" lang="en" sz="2400">
                <a:solidFill>
                  <a:srgbClr val="FFFFFF"/>
                </a:solidFill>
              </a:rPr>
              <a:t>1</a:t>
            </a:r>
            <a:r>
              <a:rPr baseline="-25000" lang="en" sz="2400">
                <a:solidFill>
                  <a:srgbClr val="FFFFFF"/>
                </a:solidFill>
              </a:rPr>
              <a:t>(90° ,1)</a:t>
            </a:r>
            <a:r>
              <a:rPr lang="en" sz="2400">
                <a:solidFill>
                  <a:srgbClr val="FFFFFF"/>
                </a:solidFill>
              </a:rPr>
              <a:t>(P</a:t>
            </a:r>
            <a:r>
              <a:rPr baseline="-25000" lang="en" sz="2400">
                <a:solidFill>
                  <a:srgbClr val="FFFFFF"/>
                </a:solidFill>
              </a:rPr>
              <a:t>0</a:t>
            </a:r>
            <a:r>
              <a:rPr lang="en" sz="2400">
                <a:solidFill>
                  <a:srgbClr val="FFFFFF"/>
                </a:solidFill>
              </a:rPr>
              <a:t>) = I(P</a:t>
            </a:r>
            <a:r>
              <a:rPr baseline="-25000" lang="en" sz="2400">
                <a:solidFill>
                  <a:srgbClr val="FFFFFF"/>
                </a:solidFill>
              </a:rPr>
              <a:t>0</a:t>
            </a:r>
            <a:r>
              <a:rPr lang="en" sz="2400">
                <a:solidFill>
                  <a:srgbClr val="FFFFFF"/>
                </a:solidFill>
              </a:rPr>
              <a:t>) - I(P</a:t>
            </a:r>
            <a:r>
              <a:rPr baseline="-25000" lang="en" sz="2400">
                <a:solidFill>
                  <a:srgbClr val="FFFFFF"/>
                </a:solidFill>
              </a:rPr>
              <a:t>3</a:t>
            </a:r>
            <a:r>
              <a:rPr baseline="-25000" lang="en" sz="2400">
                <a:solidFill>
                  <a:srgbClr val="FFFFFF"/>
                </a:solidFill>
              </a:rPr>
              <a:t>,1</a:t>
            </a:r>
            <a:r>
              <a:rPr lang="en" sz="2400">
                <a:solidFill>
                  <a:srgbClr val="FFFFFF"/>
                </a:solidFill>
              </a:rPr>
              <a:t>)</a:t>
            </a:r>
            <a:endParaRPr sz="2400">
              <a:solidFill>
                <a:srgbClr val="FFFFFF"/>
              </a:solidFill>
            </a:endParaRPr>
          </a:p>
        </p:txBody>
      </p:sp>
      <p:graphicFrame>
        <p:nvGraphicFramePr>
          <p:cNvPr id="159" name="Shape 159"/>
          <p:cNvGraphicFramePr/>
          <p:nvPr/>
        </p:nvGraphicFramePr>
        <p:xfrm>
          <a:off x="2653913" y="1943825"/>
          <a:ext cx="3000000" cy="3000000"/>
        </p:xfrm>
        <a:graphic>
          <a:graphicData uri="http://schemas.openxmlformats.org/drawingml/2006/table">
            <a:tbl>
              <a:tblPr>
                <a:noFill/>
                <a:tableStyleId>{74432F24-2291-48BA-AAD9-ACF718927988}</a:tableStyleId>
              </a:tblPr>
              <a:tblGrid>
                <a:gridCol w="633950"/>
                <a:gridCol w="633950"/>
                <a:gridCol w="633950"/>
                <a:gridCol w="633950"/>
                <a:gridCol w="633950"/>
              </a:tblGrid>
              <a:tr h="455050">
                <a:tc>
                  <a:txBody>
                    <a:bodyPr>
                      <a:noAutofit/>
                    </a:bodyPr>
                    <a:lstStyle/>
                    <a:p>
                      <a:pPr indent="0" lvl="0" marL="0" rtl="0" algn="ctr">
                        <a:spcBef>
                          <a:spcPts val="0"/>
                        </a:spcBef>
                        <a:spcAft>
                          <a:spcPts val="0"/>
                        </a:spcAft>
                        <a:buNone/>
                      </a:pPr>
                      <a:r>
                        <a:rPr lang="en">
                          <a:solidFill>
                            <a:srgbClr val="FFFFFF"/>
                          </a:solidFill>
                        </a:rPr>
                        <a:t>6</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8</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5</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9</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r h="455050">
                <a:tc>
                  <a:txBody>
                    <a:bodyPr>
                      <a:noAutofit/>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r>
              <a:tr h="455050">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-6</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r>
              <a:tr h="455050">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-5</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r>
              <a:tr h="455050">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5</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5</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nvSpPr>
        <p:spPr>
          <a:xfrm>
            <a:off x="2455450" y="724825"/>
            <a:ext cx="4209000" cy="85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rPr>
              <a:t>G</a:t>
            </a:r>
            <a:r>
              <a:rPr baseline="30000" lang="en" sz="2400">
                <a:solidFill>
                  <a:srgbClr val="FFFFFF"/>
                </a:solidFill>
              </a:rPr>
              <a:t>1</a:t>
            </a:r>
            <a:r>
              <a:rPr baseline="-25000" lang="en" sz="2400">
                <a:solidFill>
                  <a:srgbClr val="FFFFFF"/>
                </a:solidFill>
              </a:rPr>
              <a:t>(135° ,1)</a:t>
            </a:r>
            <a:r>
              <a:rPr lang="en" sz="2400">
                <a:solidFill>
                  <a:srgbClr val="FFFFFF"/>
                </a:solidFill>
              </a:rPr>
              <a:t>(P</a:t>
            </a:r>
            <a:r>
              <a:rPr baseline="-25000" lang="en" sz="2400">
                <a:solidFill>
                  <a:srgbClr val="FFFFFF"/>
                </a:solidFill>
              </a:rPr>
              <a:t>0</a:t>
            </a:r>
            <a:r>
              <a:rPr lang="en" sz="2400">
                <a:solidFill>
                  <a:srgbClr val="FFFFFF"/>
                </a:solidFill>
              </a:rPr>
              <a:t>) = I(P</a:t>
            </a:r>
            <a:r>
              <a:rPr baseline="-25000" lang="en" sz="2400">
                <a:solidFill>
                  <a:srgbClr val="FFFFFF"/>
                </a:solidFill>
              </a:rPr>
              <a:t>0</a:t>
            </a:r>
            <a:r>
              <a:rPr lang="en" sz="2400">
                <a:solidFill>
                  <a:srgbClr val="FFFFFF"/>
                </a:solidFill>
              </a:rPr>
              <a:t>) - I(P</a:t>
            </a:r>
            <a:r>
              <a:rPr baseline="-25000" lang="en" sz="2400">
                <a:solidFill>
                  <a:srgbClr val="FFFFFF"/>
                </a:solidFill>
              </a:rPr>
              <a:t>4</a:t>
            </a:r>
            <a:r>
              <a:rPr baseline="-25000" lang="en" sz="2400">
                <a:solidFill>
                  <a:srgbClr val="FFFFFF"/>
                </a:solidFill>
              </a:rPr>
              <a:t>,1</a:t>
            </a:r>
            <a:r>
              <a:rPr lang="en" sz="2400">
                <a:solidFill>
                  <a:srgbClr val="FFFFFF"/>
                </a:solidFill>
              </a:rPr>
              <a:t>)</a:t>
            </a:r>
            <a:endParaRPr sz="2400">
              <a:solidFill>
                <a:srgbClr val="FFFFFF"/>
              </a:solidFill>
            </a:endParaRPr>
          </a:p>
        </p:txBody>
      </p:sp>
      <p:graphicFrame>
        <p:nvGraphicFramePr>
          <p:cNvPr id="165" name="Shape 165"/>
          <p:cNvGraphicFramePr/>
          <p:nvPr/>
        </p:nvGraphicFramePr>
        <p:xfrm>
          <a:off x="2653913" y="1943825"/>
          <a:ext cx="3000000" cy="3000000"/>
        </p:xfrm>
        <a:graphic>
          <a:graphicData uri="http://schemas.openxmlformats.org/drawingml/2006/table">
            <a:tbl>
              <a:tblPr>
                <a:noFill/>
                <a:tableStyleId>{74432F24-2291-48BA-AAD9-ACF718927988}</a:tableStyleId>
              </a:tblPr>
              <a:tblGrid>
                <a:gridCol w="633950"/>
                <a:gridCol w="633950"/>
                <a:gridCol w="633950"/>
                <a:gridCol w="633950"/>
                <a:gridCol w="633950"/>
              </a:tblGrid>
              <a:tr h="455050">
                <a:tc>
                  <a:txBody>
                    <a:bodyPr>
                      <a:noAutofit/>
                    </a:bodyPr>
                    <a:lstStyle/>
                    <a:p>
                      <a:pPr indent="0" lvl="0" marL="0" rtl="0" algn="ctr">
                        <a:spcBef>
                          <a:spcPts val="0"/>
                        </a:spcBef>
                        <a:spcAft>
                          <a:spcPts val="0"/>
                        </a:spcAft>
                        <a:buNone/>
                      </a:pPr>
                      <a:r>
                        <a:rPr lang="en">
                          <a:solidFill>
                            <a:srgbClr val="FFFFFF"/>
                          </a:solidFill>
                        </a:rPr>
                        <a:t>6</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8</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5</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9</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r h="455050">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a:t>
                      </a:r>
                      <a:r>
                        <a:rPr lang="en">
                          <a:solidFill>
                            <a:srgbClr val="FFFFFF"/>
                          </a:solidFill>
                        </a:rPr>
                        <a:t>4</a:t>
                      </a:r>
                      <a:endParaRPr>
                        <a:solidFill>
                          <a:srgbClr val="FFFFFF"/>
                        </a:solidFill>
                      </a:endParaRPr>
                    </a:p>
                  </a:txBody>
                  <a:tcPr marT="91425" marB="91425" marR="91425" marL="91425"/>
                </a:tc>
              </a:tr>
              <a:tr h="455050">
                <a:tc>
                  <a:txBody>
                    <a:bodyPr>
                      <a:noAutofit/>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-7</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r h="455050">
                <a:tc>
                  <a:txBody>
                    <a:bodyPr>
                      <a:noAutofit/>
                    </a:bodyPr>
                    <a:lstStyle/>
                    <a:p>
                      <a:pPr indent="0" lvl="0" marL="0" rtl="0" algn="ctr">
                        <a:spcBef>
                          <a:spcPts val="0"/>
                        </a:spcBef>
                        <a:spcAft>
                          <a:spcPts val="0"/>
                        </a:spcAft>
                        <a:buNone/>
                      </a:pPr>
                      <a:r>
                        <a:rPr lang="en">
                          <a:solidFill>
                            <a:srgbClr val="FFFFFF"/>
                          </a:solidFill>
                        </a:rPr>
                        <a:t>5</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r>
              <a:tr h="455050">
                <a:tc>
                  <a:txBody>
                    <a:bodyPr>
                      <a:noAutofit/>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6</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graphicFrame>
        <p:nvGraphicFramePr>
          <p:cNvPr id="170" name="Shape 170"/>
          <p:cNvGraphicFramePr/>
          <p:nvPr/>
        </p:nvGraphicFramePr>
        <p:xfrm>
          <a:off x="776425" y="1406800"/>
          <a:ext cx="3000000" cy="3000000"/>
        </p:xfrm>
        <a:graphic>
          <a:graphicData uri="http://schemas.openxmlformats.org/drawingml/2006/table">
            <a:tbl>
              <a:tblPr>
                <a:noFill/>
                <a:tableStyleId>{74432F24-2291-48BA-AAD9-ACF718927988}</a:tableStyleId>
              </a:tblPr>
              <a:tblGrid>
                <a:gridCol w="1587800"/>
                <a:gridCol w="535150"/>
                <a:gridCol w="683525"/>
                <a:gridCol w="683525"/>
                <a:gridCol w="683525"/>
                <a:gridCol w="683525"/>
                <a:gridCol w="683525"/>
                <a:gridCol w="683525"/>
                <a:gridCol w="683525"/>
                <a:gridCol w="683525"/>
              </a:tblGrid>
              <a:tr h="429900">
                <a:tc>
                  <a:txBody>
                    <a:bodyPr>
                      <a:noAutofit/>
                    </a:bodyPr>
                    <a:lstStyle/>
                    <a:p>
                      <a:pPr indent="0" lvl="0" marL="0" rtl="0" algn="ctr">
                        <a:spcBef>
                          <a:spcPts val="0"/>
                        </a:spcBef>
                        <a:spcAft>
                          <a:spcPts val="0"/>
                        </a:spcAft>
                        <a:buNone/>
                      </a:pPr>
                      <a:r>
                        <a:rPr b="1" lang="en" sz="1800">
                          <a:solidFill>
                            <a:srgbClr val="FFFFFF"/>
                          </a:solidFill>
                        </a:rPr>
                        <a:t>G</a:t>
                      </a:r>
                      <a:r>
                        <a:rPr b="1" baseline="-25000" lang="en" sz="1800">
                          <a:solidFill>
                            <a:srgbClr val="FFFFFF"/>
                          </a:solidFill>
                        </a:rPr>
                        <a:t>0°, 1</a:t>
                      </a:r>
                      <a:endParaRPr b="1" baseline="30000" sz="1800">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-7</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r h="429900">
                <a:tc>
                  <a:txBody>
                    <a:bodyPr>
                      <a:noAutofit/>
                    </a:bodyPr>
                    <a:lstStyle/>
                    <a:p>
                      <a:pPr indent="0" lvl="0" marL="0" rtl="0" algn="ctr">
                        <a:spcBef>
                          <a:spcPts val="0"/>
                        </a:spcBef>
                        <a:spcAft>
                          <a:spcPts val="0"/>
                        </a:spcAft>
                        <a:buNone/>
                      </a:pPr>
                      <a:r>
                        <a:rPr b="1" lang="en" sz="1800">
                          <a:solidFill>
                            <a:srgbClr val="FFFFFF"/>
                          </a:solidFill>
                        </a:rPr>
                        <a:t>G</a:t>
                      </a:r>
                      <a:r>
                        <a:rPr b="1" baseline="-25000" lang="en" sz="1800">
                          <a:solidFill>
                            <a:srgbClr val="FFFFFF"/>
                          </a:solidFill>
                        </a:rPr>
                        <a:t>45°, 1</a:t>
                      </a:r>
                      <a:endParaRPr b="1" baseline="-25000" sz="1800">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-5</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5</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5</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-6</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r>
              <a:tr h="688550">
                <a:tc>
                  <a:txBody>
                    <a:bodyPr>
                      <a:noAutofit/>
                    </a:bodyPr>
                    <a:lstStyle/>
                    <a:p>
                      <a:pPr indent="0" lvl="0" marL="0" rtl="0" algn="ctr">
                        <a:spcBef>
                          <a:spcPts val="0"/>
                        </a:spcBef>
                        <a:spcAft>
                          <a:spcPts val="0"/>
                        </a:spcAft>
                        <a:buNone/>
                      </a:pPr>
                      <a:r>
                        <a:rPr b="1" lang="en" sz="1800">
                          <a:solidFill>
                            <a:srgbClr val="FFFFFF"/>
                          </a:solidFill>
                        </a:rPr>
                        <a:t>LGHP</a:t>
                      </a:r>
                      <a:r>
                        <a:rPr b="1" baseline="30000" lang="en" sz="1800">
                          <a:solidFill>
                            <a:srgbClr val="FFFFFF"/>
                          </a:solidFill>
                        </a:rPr>
                        <a:t>2</a:t>
                      </a:r>
                      <a:r>
                        <a:rPr b="1" baseline="-25000" lang="en" sz="1800">
                          <a:solidFill>
                            <a:srgbClr val="FFFFFF"/>
                          </a:solidFill>
                        </a:rPr>
                        <a:t>0°, 45°, 1</a:t>
                      </a:r>
                      <a:endParaRPr b="1" baseline="-25000" sz="1800">
                        <a:solidFill>
                          <a:srgbClr val="FFFFFF"/>
                        </a:solidFill>
                      </a:endParaRPr>
                    </a:p>
                  </a:txBody>
                  <a:tcPr marT="91425" marB="91425" marR="91425" marL="91425">
                    <a:solidFill>
                      <a:srgbClr val="6AA84F"/>
                    </a:solidFill>
                  </a:tcPr>
                </a:tc>
                <a:tc>
                  <a:txBody>
                    <a:bodyPr>
                      <a:noAutofit/>
                    </a:bodyPr>
                    <a:lstStyle/>
                    <a:p>
                      <a:pPr indent="0" lvl="0" marL="0" algn="ctr">
                        <a:spcBef>
                          <a:spcPts val="0"/>
                        </a:spcBef>
                        <a:spcAft>
                          <a:spcPts val="0"/>
                        </a:spcAft>
                        <a:buNone/>
                      </a:pPr>
                      <a:r>
                        <a:rPr lang="en">
                          <a:solidFill>
                            <a:srgbClr val="FFFFFF"/>
                          </a:solidFill>
                        </a:rPr>
                        <a:t>0</a:t>
                      </a:r>
                      <a:endParaRPr>
                        <a:solidFill>
                          <a:srgbClr val="FFFFFF"/>
                        </a:solidFill>
                      </a:endParaRPr>
                    </a:p>
                  </a:txBody>
                  <a:tcPr marT="91425" marB="91425" marR="91425" marL="91425">
                    <a:solidFill>
                      <a:srgbClr val="6AA84F"/>
                    </a:solidFill>
                  </a:tcPr>
                </a:tc>
                <a:tc>
                  <a:txBody>
                    <a:bodyPr>
                      <a:noAutofit/>
                    </a:bodyPr>
                    <a:lstStyle/>
                    <a:p>
                      <a:pPr indent="0" lvl="0" marL="0" algn="ctr">
                        <a:spcBef>
                          <a:spcPts val="0"/>
                        </a:spcBef>
                        <a:spcAft>
                          <a:spcPts val="0"/>
                        </a:spcAft>
                        <a:buNone/>
                      </a:pPr>
                      <a:r>
                        <a:rPr lang="en">
                          <a:solidFill>
                            <a:srgbClr val="FFFFFF"/>
                          </a:solidFill>
                        </a:rPr>
                        <a:t>0</a:t>
                      </a:r>
                      <a:endParaRPr>
                        <a:solidFill>
                          <a:srgbClr val="FFFFFF"/>
                        </a:solidFill>
                      </a:endParaRPr>
                    </a:p>
                  </a:txBody>
                  <a:tcPr marT="91425" marB="91425" marR="91425" marL="91425">
                    <a:solidFill>
                      <a:srgbClr val="6AA84F"/>
                    </a:solidFill>
                  </a:tcPr>
                </a:tc>
                <a:tc>
                  <a:txBody>
                    <a:bodyPr>
                      <a:noAutofit/>
                    </a:bodyPr>
                    <a:lstStyle/>
                    <a:p>
                      <a:pPr indent="0" lvl="0" marL="0" algn="ctr">
                        <a:spcBef>
                          <a:spcPts val="0"/>
                        </a:spcBef>
                        <a:spcAft>
                          <a:spcPts val="0"/>
                        </a:spcAft>
                        <a:buNone/>
                      </a:pPr>
                      <a:r>
                        <a:rPr lang="en">
                          <a:solidFill>
                            <a:srgbClr val="FFFFFF"/>
                          </a:solidFill>
                        </a:rPr>
                        <a:t>0</a:t>
                      </a:r>
                      <a:endParaRPr>
                        <a:solidFill>
                          <a:srgbClr val="FFFFFF"/>
                        </a:solidFill>
                      </a:endParaRPr>
                    </a:p>
                  </a:txBody>
                  <a:tcPr marT="91425" marB="91425" marR="91425" marL="91425">
                    <a:solidFill>
                      <a:srgbClr val="6AA84F"/>
                    </a:solidFill>
                  </a:tcPr>
                </a:tc>
                <a:tc>
                  <a:txBody>
                    <a:bodyPr>
                      <a:noAutofit/>
                    </a:bodyPr>
                    <a:lstStyle/>
                    <a:p>
                      <a:pPr indent="0" lvl="0" marL="0" algn="ctr">
                        <a:spcBef>
                          <a:spcPts val="0"/>
                        </a:spcBef>
                        <a:spcAft>
                          <a:spcPts val="0"/>
                        </a:spcAft>
                        <a:buNone/>
                      </a:pPr>
                      <a:r>
                        <a:rPr lang="en">
                          <a:solidFill>
                            <a:srgbClr val="FFFFFF"/>
                          </a:solidFill>
                        </a:rPr>
                        <a:t>1</a:t>
                      </a:r>
                      <a:endParaRPr>
                        <a:solidFill>
                          <a:srgbClr val="FFFFFF"/>
                        </a:solidFill>
                      </a:endParaRPr>
                    </a:p>
                  </a:txBody>
                  <a:tcPr marT="91425" marB="91425" marR="91425" marL="91425">
                    <a:solidFill>
                      <a:srgbClr val="6AA84F"/>
                    </a:solidFill>
                  </a:tcPr>
                </a:tc>
                <a:tc>
                  <a:txBody>
                    <a:bodyPr>
                      <a:noAutofit/>
                    </a:bodyPr>
                    <a:lstStyle/>
                    <a:p>
                      <a:pPr indent="0" lvl="0" marL="0" algn="ctr">
                        <a:spcBef>
                          <a:spcPts val="0"/>
                        </a:spcBef>
                        <a:spcAft>
                          <a:spcPts val="0"/>
                        </a:spcAft>
                        <a:buNone/>
                      </a:pPr>
                      <a:r>
                        <a:rPr lang="en">
                          <a:solidFill>
                            <a:srgbClr val="FFFFFF"/>
                          </a:solidFill>
                        </a:rPr>
                        <a:t>0</a:t>
                      </a:r>
                      <a:endParaRPr>
                        <a:solidFill>
                          <a:srgbClr val="FFFFFF"/>
                        </a:solidFill>
                      </a:endParaRPr>
                    </a:p>
                  </a:txBody>
                  <a:tcPr marT="91425" marB="91425" marR="91425" marL="91425">
                    <a:solidFill>
                      <a:srgbClr val="6AA84F"/>
                    </a:solidFill>
                  </a:tcPr>
                </a:tc>
                <a:tc>
                  <a:txBody>
                    <a:bodyPr>
                      <a:noAutofit/>
                    </a:bodyPr>
                    <a:lstStyle/>
                    <a:p>
                      <a:pPr indent="0" lvl="0" marL="0" algn="ctr">
                        <a:spcBef>
                          <a:spcPts val="0"/>
                        </a:spcBef>
                        <a:spcAft>
                          <a:spcPts val="0"/>
                        </a:spcAft>
                        <a:buNone/>
                      </a:pPr>
                      <a:r>
                        <a:rPr lang="en">
                          <a:solidFill>
                            <a:srgbClr val="FFFFFF"/>
                          </a:solidFill>
                        </a:rPr>
                        <a:t>1</a:t>
                      </a:r>
                      <a:endParaRPr>
                        <a:solidFill>
                          <a:srgbClr val="FFFFFF"/>
                        </a:solidFill>
                      </a:endParaRPr>
                    </a:p>
                  </a:txBody>
                  <a:tcPr marT="91425" marB="91425" marR="91425" marL="91425">
                    <a:solidFill>
                      <a:srgbClr val="6AA84F"/>
                    </a:solidFill>
                  </a:tcPr>
                </a:tc>
                <a:tc>
                  <a:txBody>
                    <a:bodyPr>
                      <a:noAutofit/>
                    </a:bodyPr>
                    <a:lstStyle/>
                    <a:p>
                      <a:pPr indent="0" lvl="0" marL="0" algn="ctr">
                        <a:spcBef>
                          <a:spcPts val="0"/>
                        </a:spcBef>
                        <a:spcAft>
                          <a:spcPts val="0"/>
                        </a:spcAft>
                        <a:buNone/>
                      </a:pPr>
                      <a:r>
                        <a:rPr lang="en">
                          <a:solidFill>
                            <a:srgbClr val="FFFFFF"/>
                          </a:solidFill>
                        </a:rPr>
                        <a:t>0</a:t>
                      </a:r>
                      <a:endParaRPr>
                        <a:solidFill>
                          <a:srgbClr val="FFFFFF"/>
                        </a:solidFill>
                      </a:endParaRPr>
                    </a:p>
                  </a:txBody>
                  <a:tcPr marT="91425" marB="91425" marR="91425" marL="91425">
                    <a:solidFill>
                      <a:srgbClr val="6AA84F"/>
                    </a:solidFill>
                  </a:tcPr>
                </a:tc>
                <a:tc>
                  <a:txBody>
                    <a:bodyPr>
                      <a:noAutofit/>
                    </a:bodyPr>
                    <a:lstStyle/>
                    <a:p>
                      <a:pPr indent="0" lvl="0" marL="0" algn="ctr">
                        <a:spcBef>
                          <a:spcPts val="0"/>
                        </a:spcBef>
                        <a:spcAft>
                          <a:spcPts val="0"/>
                        </a:spcAft>
                        <a:buNone/>
                      </a:pPr>
                      <a:r>
                        <a:rPr lang="en">
                          <a:solidFill>
                            <a:srgbClr val="FFFFFF"/>
                          </a:solidFill>
                        </a:rPr>
                        <a:t>1</a:t>
                      </a:r>
                      <a:endParaRPr>
                        <a:solidFill>
                          <a:srgbClr val="FFFFFF"/>
                        </a:solidFill>
                      </a:endParaRPr>
                    </a:p>
                  </a:txBody>
                  <a:tcPr marT="91425" marB="91425" marR="91425" marL="91425">
                    <a:solidFill>
                      <a:srgbClr val="6AA84F"/>
                    </a:solidFill>
                  </a:tcPr>
                </a:tc>
                <a:tc>
                  <a:txBody>
                    <a:bodyPr>
                      <a:noAutofit/>
                    </a:bodyPr>
                    <a:lstStyle/>
                    <a:p>
                      <a:pPr indent="0" lvl="0" marL="0" algn="ctr">
                        <a:spcBef>
                          <a:spcPts val="0"/>
                        </a:spcBef>
                        <a:spcAft>
                          <a:spcPts val="0"/>
                        </a:spcAft>
                        <a:buNone/>
                      </a:pPr>
                      <a:r>
                        <a:rPr lang="en">
                          <a:solidFill>
                            <a:srgbClr val="FFFFFF"/>
                          </a:solidFill>
                        </a:rPr>
                        <a:t>1</a:t>
                      </a:r>
                      <a:endParaRPr>
                        <a:solidFill>
                          <a:srgbClr val="FFFFFF"/>
                        </a:solidFill>
                      </a:endParaRPr>
                    </a:p>
                  </a:txBody>
                  <a:tcPr marT="91425" marB="91425" marR="91425" marL="91425">
                    <a:solidFill>
                      <a:srgbClr val="6AA84F"/>
                    </a:solidFill>
                  </a:tcPr>
                </a:tc>
              </a:tr>
            </a:tbl>
          </a:graphicData>
        </a:graphic>
      </p:graphicFrame>
      <p:sp>
        <p:nvSpPr>
          <p:cNvPr id="171" name="Shape 171"/>
          <p:cNvSpPr txBox="1"/>
          <p:nvPr/>
        </p:nvSpPr>
        <p:spPr>
          <a:xfrm>
            <a:off x="2960250" y="3264150"/>
            <a:ext cx="3223500" cy="1001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rPr>
              <a:t>DECIMAL value = 43</a:t>
            </a:r>
            <a:endParaRPr sz="24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graphicFrame>
        <p:nvGraphicFramePr>
          <p:cNvPr id="176" name="Shape 176"/>
          <p:cNvGraphicFramePr/>
          <p:nvPr/>
        </p:nvGraphicFramePr>
        <p:xfrm>
          <a:off x="776425" y="1406800"/>
          <a:ext cx="3000000" cy="3000000"/>
        </p:xfrm>
        <a:graphic>
          <a:graphicData uri="http://schemas.openxmlformats.org/drawingml/2006/table">
            <a:tbl>
              <a:tblPr>
                <a:noFill/>
                <a:tableStyleId>{74432F24-2291-48BA-AAD9-ACF718927988}</a:tableStyleId>
              </a:tblPr>
              <a:tblGrid>
                <a:gridCol w="1587800"/>
                <a:gridCol w="535150"/>
                <a:gridCol w="683525"/>
                <a:gridCol w="683525"/>
                <a:gridCol w="683525"/>
                <a:gridCol w="683525"/>
                <a:gridCol w="683525"/>
                <a:gridCol w="683525"/>
                <a:gridCol w="683525"/>
                <a:gridCol w="683525"/>
              </a:tblGrid>
              <a:tr h="429900">
                <a:tc>
                  <a:txBody>
                    <a:bodyPr>
                      <a:noAutofit/>
                    </a:bodyPr>
                    <a:lstStyle/>
                    <a:p>
                      <a:pPr indent="0" lvl="0" marL="0" rtl="0" algn="ctr">
                        <a:spcBef>
                          <a:spcPts val="0"/>
                        </a:spcBef>
                        <a:spcAft>
                          <a:spcPts val="0"/>
                        </a:spcAft>
                        <a:buNone/>
                      </a:pPr>
                      <a:r>
                        <a:rPr b="1" lang="en" sz="1800">
                          <a:solidFill>
                            <a:srgbClr val="FFFFFF"/>
                          </a:solidFill>
                        </a:rPr>
                        <a:t>G</a:t>
                      </a:r>
                      <a:r>
                        <a:rPr b="1" baseline="-25000" lang="en" sz="1800">
                          <a:solidFill>
                            <a:srgbClr val="FFFFFF"/>
                          </a:solidFill>
                        </a:rPr>
                        <a:t>0°, 1</a:t>
                      </a:r>
                      <a:endParaRPr b="1" baseline="30000" sz="1800">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-7</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r h="429900">
                <a:tc>
                  <a:txBody>
                    <a:bodyPr>
                      <a:noAutofit/>
                    </a:bodyPr>
                    <a:lstStyle/>
                    <a:p>
                      <a:pPr indent="0" lvl="0" marL="0" rtl="0" algn="ctr">
                        <a:spcBef>
                          <a:spcPts val="0"/>
                        </a:spcBef>
                        <a:spcAft>
                          <a:spcPts val="0"/>
                        </a:spcAft>
                        <a:buNone/>
                      </a:pPr>
                      <a:r>
                        <a:rPr b="1" lang="en" sz="1800">
                          <a:solidFill>
                            <a:srgbClr val="FFFFFF"/>
                          </a:solidFill>
                        </a:rPr>
                        <a:t>G</a:t>
                      </a:r>
                      <a:r>
                        <a:rPr b="1" baseline="-25000" lang="en" sz="1800">
                          <a:solidFill>
                            <a:srgbClr val="FFFFFF"/>
                          </a:solidFill>
                        </a:rPr>
                        <a:t>90</a:t>
                      </a:r>
                      <a:r>
                        <a:rPr b="1" baseline="-25000" lang="en" sz="1800">
                          <a:solidFill>
                            <a:srgbClr val="FFFFFF"/>
                          </a:solidFill>
                        </a:rPr>
                        <a:t>°, 1</a:t>
                      </a:r>
                      <a:endParaRPr b="1" baseline="-25000" sz="1800">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-6</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-5</a:t>
                      </a:r>
                      <a:endParaRPr>
                        <a:solidFill>
                          <a:srgbClr val="FFFFFF"/>
                        </a:solidFill>
                      </a:endParaRPr>
                    </a:p>
                  </a:txBody>
                  <a:tcPr marT="91425" marB="91425" marR="91425" marL="91425"/>
                </a:tc>
              </a:tr>
              <a:tr h="688550">
                <a:tc>
                  <a:txBody>
                    <a:bodyPr>
                      <a:noAutofit/>
                    </a:bodyPr>
                    <a:lstStyle/>
                    <a:p>
                      <a:pPr indent="0" lvl="0" marL="0" rtl="0" algn="ctr">
                        <a:spcBef>
                          <a:spcPts val="0"/>
                        </a:spcBef>
                        <a:spcAft>
                          <a:spcPts val="0"/>
                        </a:spcAft>
                        <a:buNone/>
                      </a:pPr>
                      <a:r>
                        <a:rPr b="1" lang="en" sz="1800">
                          <a:solidFill>
                            <a:srgbClr val="FFFFFF"/>
                          </a:solidFill>
                        </a:rPr>
                        <a:t>LGHP</a:t>
                      </a:r>
                      <a:r>
                        <a:rPr b="1" baseline="30000" lang="en" sz="1800">
                          <a:solidFill>
                            <a:srgbClr val="FFFFFF"/>
                          </a:solidFill>
                        </a:rPr>
                        <a:t>2</a:t>
                      </a:r>
                      <a:r>
                        <a:rPr b="1" baseline="-25000" lang="en" sz="1800">
                          <a:solidFill>
                            <a:srgbClr val="FFFFFF"/>
                          </a:solidFill>
                        </a:rPr>
                        <a:t>0°, 90°, 1</a:t>
                      </a:r>
                      <a:endParaRPr b="1" baseline="-25000" sz="1800">
                        <a:solidFill>
                          <a:srgbClr val="FFFFFF"/>
                        </a:solidFill>
                      </a:endParaRPr>
                    </a:p>
                  </a:txBody>
                  <a:tcPr marT="91425" marB="91425" marR="91425" marL="91425">
                    <a:solidFill>
                      <a:srgbClr val="6AA84F"/>
                    </a:solidFill>
                  </a:tcPr>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solidFill>
                      <a:srgbClr val="6AA84F"/>
                    </a:solidFill>
                  </a:tcPr>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solidFill>
                      <a:srgbClr val="6AA84F"/>
                    </a:solidFill>
                  </a:tcPr>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solidFill>
                      <a:srgbClr val="6AA84F"/>
                    </a:solidFill>
                  </a:tcPr>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solidFill>
                      <a:srgbClr val="6AA84F"/>
                    </a:solidFill>
                  </a:tcPr>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solidFill>
                      <a:srgbClr val="6AA84F"/>
                    </a:solidFill>
                  </a:tcPr>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solidFill>
                      <a:srgbClr val="6AA84F"/>
                    </a:solidFill>
                  </a:tcPr>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solidFill>
                      <a:srgbClr val="6AA84F"/>
                    </a:solidFill>
                  </a:tcPr>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solidFill>
                      <a:srgbClr val="6AA84F"/>
                    </a:solidFill>
                  </a:tcPr>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solidFill>
                      <a:srgbClr val="6AA84F"/>
                    </a:solidFill>
                  </a:tcPr>
                </a:tc>
              </a:tr>
            </a:tbl>
          </a:graphicData>
        </a:graphic>
      </p:graphicFrame>
      <p:sp>
        <p:nvSpPr>
          <p:cNvPr id="177" name="Shape 177"/>
          <p:cNvSpPr txBox="1"/>
          <p:nvPr/>
        </p:nvSpPr>
        <p:spPr>
          <a:xfrm>
            <a:off x="2960250" y="3264150"/>
            <a:ext cx="3223500" cy="100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FFFFF"/>
                </a:solidFill>
              </a:rPr>
              <a:t>DECIMAL value = 93</a:t>
            </a:r>
            <a:endParaRPr sz="24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87900" y="779934"/>
            <a:ext cx="8222100" cy="3720600"/>
          </a:xfrm>
          <a:prstGeom prst="rect">
            <a:avLst/>
          </a:prstGeom>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800">
                <a:solidFill>
                  <a:srgbClr val="FFFFFF"/>
                </a:solidFill>
                <a:latin typeface="Georgia"/>
                <a:ea typeface="Georgia"/>
                <a:cs typeface="Georgia"/>
                <a:sym typeface="Georgia"/>
              </a:rPr>
              <a:t>The proposed LGHP depends on another parameter R∈[1,N] that specifies the upper limit of Dover which hexa patterns are computed.</a:t>
            </a:r>
            <a:endParaRPr sz="1800">
              <a:solidFill>
                <a:srgbClr val="FFFFFF"/>
              </a:solidFill>
              <a:latin typeface="Georgia"/>
              <a:ea typeface="Georgia"/>
              <a:cs typeface="Georgia"/>
              <a:sym typeface="Georgia"/>
            </a:endParaRPr>
          </a:p>
          <a:p>
            <a:pPr indent="0" lvl="0" marL="0" rtl="0">
              <a:lnSpc>
                <a:spcPct val="115000"/>
              </a:lnSpc>
              <a:spcBef>
                <a:spcPts val="1700"/>
              </a:spcBef>
              <a:spcAft>
                <a:spcPts val="0"/>
              </a:spcAft>
              <a:buNone/>
            </a:pPr>
            <a:r>
              <a:rPr lang="en" sz="1800">
                <a:solidFill>
                  <a:srgbClr val="FFFFFF"/>
                </a:solidFill>
                <a:latin typeface="Georgia"/>
                <a:ea typeface="Georgia"/>
                <a:cs typeface="Georgia"/>
                <a:sym typeface="Georgia"/>
              </a:rPr>
              <a:t>Finally, second-order LGHP is computed as</a:t>
            </a:r>
            <a:endParaRPr sz="1800">
              <a:solidFill>
                <a:srgbClr val="FFFFFF"/>
              </a:solidFill>
              <a:latin typeface="Georgia"/>
              <a:ea typeface="Georgia"/>
              <a:cs typeface="Georgia"/>
              <a:sym typeface="Georgia"/>
            </a:endParaRPr>
          </a:p>
          <a:p>
            <a:pPr indent="0" lvl="0" marL="0">
              <a:spcBef>
                <a:spcPts val="1700"/>
              </a:spcBef>
              <a:spcAft>
                <a:spcPts val="0"/>
              </a:spcAft>
              <a:buNone/>
            </a:pPr>
            <a:r>
              <a:t/>
            </a:r>
            <a:endParaRPr/>
          </a:p>
        </p:txBody>
      </p:sp>
      <p:pic>
        <p:nvPicPr>
          <p:cNvPr id="183" name="Shape 183"/>
          <p:cNvPicPr preferRelativeResize="0"/>
          <p:nvPr/>
        </p:nvPicPr>
        <p:blipFill>
          <a:blip r:embed="rId3">
            <a:alphaModFix/>
          </a:blip>
          <a:stretch>
            <a:fillRect/>
          </a:stretch>
        </p:blipFill>
        <p:spPr>
          <a:xfrm>
            <a:off x="1772125" y="3132175"/>
            <a:ext cx="5938175" cy="564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598100" y="605847"/>
            <a:ext cx="8222100" cy="3857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1800">
                <a:solidFill>
                  <a:srgbClr val="FFFFFF"/>
                </a:solidFill>
                <a:latin typeface="Arial"/>
                <a:ea typeface="Arial"/>
                <a:cs typeface="Arial"/>
                <a:sym typeface="Arial"/>
              </a:rPr>
              <a:t>LGHP encodes six binary patterns of 9 b each at a particular distance for different (α,β) pairs. These six patterns are converted to equivalent decimal values to generate six LGHP matrices. Spatial histograms of these six matrices are computed as</a:t>
            </a:r>
            <a:endParaRPr sz="1800">
              <a:solidFill>
                <a:srgbClr val="FFFFFF"/>
              </a:solidFill>
              <a:latin typeface="Arial"/>
              <a:ea typeface="Arial"/>
              <a:cs typeface="Arial"/>
              <a:sym typeface="Arial"/>
            </a:endParaRPr>
          </a:p>
          <a:p>
            <a:pPr indent="0" lvl="0" marL="0">
              <a:spcBef>
                <a:spcPts val="0"/>
              </a:spcBef>
              <a:spcAft>
                <a:spcPts val="0"/>
              </a:spcAft>
              <a:buNone/>
            </a:pPr>
            <a:r>
              <a:t/>
            </a:r>
            <a:endParaRPr sz="1800">
              <a:solidFill>
                <a:srgbClr val="FFFFFF"/>
              </a:solidFill>
              <a:latin typeface="Arial"/>
              <a:ea typeface="Arial"/>
              <a:cs typeface="Arial"/>
              <a:sym typeface="Arial"/>
            </a:endParaRPr>
          </a:p>
          <a:p>
            <a:pPr indent="0" lvl="0" marL="0">
              <a:spcBef>
                <a:spcPts val="0"/>
              </a:spcBef>
              <a:spcAft>
                <a:spcPts val="0"/>
              </a:spcAft>
              <a:buNone/>
            </a:pPr>
            <a:r>
              <a:t/>
            </a:r>
            <a:endParaRPr sz="1800">
              <a:solidFill>
                <a:srgbClr val="FFFFFF"/>
              </a:solidFill>
              <a:latin typeface="Arial"/>
              <a:ea typeface="Arial"/>
              <a:cs typeface="Arial"/>
              <a:sym typeface="Arial"/>
            </a:endParaRPr>
          </a:p>
          <a:p>
            <a:pPr indent="0" lvl="0" marL="0">
              <a:spcBef>
                <a:spcPts val="0"/>
              </a:spcBef>
              <a:spcAft>
                <a:spcPts val="0"/>
              </a:spcAft>
              <a:buNone/>
            </a:pPr>
            <a:r>
              <a:t/>
            </a:r>
            <a:endParaRPr sz="1800">
              <a:solidFill>
                <a:srgbClr val="FFFFFF"/>
              </a:solidFill>
              <a:latin typeface="Arial"/>
              <a:ea typeface="Arial"/>
              <a:cs typeface="Arial"/>
              <a:sym typeface="Arial"/>
            </a:endParaRPr>
          </a:p>
          <a:p>
            <a:pPr indent="0" lvl="0" marL="0">
              <a:spcBef>
                <a:spcPts val="0"/>
              </a:spcBef>
              <a:spcAft>
                <a:spcPts val="0"/>
              </a:spcAft>
              <a:buNone/>
            </a:pPr>
            <a:r>
              <a:t/>
            </a:r>
            <a:endParaRPr sz="1800">
              <a:solidFill>
                <a:srgbClr val="FFFFFF"/>
              </a:solidFill>
              <a:latin typeface="Arial"/>
              <a:ea typeface="Arial"/>
              <a:cs typeface="Arial"/>
              <a:sym typeface="Arial"/>
            </a:endParaRPr>
          </a:p>
          <a:p>
            <a:pPr indent="0" lvl="0" marL="0">
              <a:spcBef>
                <a:spcPts val="0"/>
              </a:spcBef>
              <a:spcAft>
                <a:spcPts val="0"/>
              </a:spcAft>
              <a:buNone/>
            </a:pPr>
            <a:r>
              <a:t/>
            </a:r>
            <a:endParaRPr sz="1800">
              <a:solidFill>
                <a:srgbClr val="FFFFFF"/>
              </a:solidFill>
              <a:latin typeface="Arial"/>
              <a:ea typeface="Arial"/>
              <a:cs typeface="Arial"/>
              <a:sym typeface="Arial"/>
            </a:endParaRPr>
          </a:p>
          <a:p>
            <a:pPr indent="0" lvl="0" marL="0">
              <a:spcBef>
                <a:spcPts val="0"/>
              </a:spcBef>
              <a:spcAft>
                <a:spcPts val="0"/>
              </a:spcAft>
              <a:buNone/>
            </a:pPr>
            <a:r>
              <a:t/>
            </a:r>
            <a:endParaRPr sz="1800">
              <a:solidFill>
                <a:srgbClr val="FFFFFF"/>
              </a:solidFill>
              <a:latin typeface="Arial"/>
              <a:ea typeface="Arial"/>
              <a:cs typeface="Arial"/>
              <a:sym typeface="Arial"/>
            </a:endParaRPr>
          </a:p>
          <a:p>
            <a:pPr indent="0" lvl="0" marL="0">
              <a:spcBef>
                <a:spcPts val="0"/>
              </a:spcBef>
              <a:spcAft>
                <a:spcPts val="0"/>
              </a:spcAft>
              <a:buNone/>
            </a:pPr>
            <a:r>
              <a:t/>
            </a:r>
            <a:endParaRPr sz="1800">
              <a:solidFill>
                <a:srgbClr val="FFFFFF"/>
              </a:solidFill>
              <a:latin typeface="Arial"/>
              <a:ea typeface="Arial"/>
              <a:cs typeface="Arial"/>
              <a:sym typeface="Arial"/>
            </a:endParaRPr>
          </a:p>
          <a:p>
            <a:pPr indent="0" lvl="0" marL="0">
              <a:spcBef>
                <a:spcPts val="0"/>
              </a:spcBef>
              <a:spcAft>
                <a:spcPts val="0"/>
              </a:spcAft>
              <a:buNone/>
            </a:pPr>
            <a:r>
              <a:t/>
            </a:r>
            <a:endParaRPr sz="1800">
              <a:solidFill>
                <a:srgbClr val="FFFFFF"/>
              </a:solidFill>
              <a:latin typeface="Arial"/>
              <a:ea typeface="Arial"/>
              <a:cs typeface="Arial"/>
              <a:sym typeface="Arial"/>
            </a:endParaRPr>
          </a:p>
          <a:p>
            <a:pPr indent="0" lvl="0" marL="0">
              <a:spcBef>
                <a:spcPts val="0"/>
              </a:spcBef>
              <a:spcAft>
                <a:spcPts val="0"/>
              </a:spcAft>
              <a:buNone/>
            </a:pPr>
            <a:r>
              <a:t/>
            </a:r>
            <a:endParaRPr sz="1800">
              <a:solidFill>
                <a:srgbClr val="FFFFFF"/>
              </a:solidFill>
              <a:latin typeface="Arial"/>
              <a:ea typeface="Arial"/>
              <a:cs typeface="Arial"/>
              <a:sym typeface="Arial"/>
            </a:endParaRPr>
          </a:p>
        </p:txBody>
      </p:sp>
      <p:pic>
        <p:nvPicPr>
          <p:cNvPr id="189" name="Shape 189"/>
          <p:cNvPicPr preferRelativeResize="0"/>
          <p:nvPr/>
        </p:nvPicPr>
        <p:blipFill>
          <a:blip r:embed="rId3">
            <a:alphaModFix/>
          </a:blip>
          <a:stretch>
            <a:fillRect/>
          </a:stretch>
        </p:blipFill>
        <p:spPr>
          <a:xfrm>
            <a:off x="2116787" y="2026512"/>
            <a:ext cx="5184725" cy="1016375"/>
          </a:xfrm>
          <a:prstGeom prst="rect">
            <a:avLst/>
          </a:prstGeom>
          <a:noFill/>
          <a:ln>
            <a:noFill/>
          </a:ln>
        </p:spPr>
      </p:pic>
      <p:sp>
        <p:nvSpPr>
          <p:cNvPr id="190" name="Shape 190"/>
          <p:cNvSpPr txBox="1"/>
          <p:nvPr/>
        </p:nvSpPr>
        <p:spPr>
          <a:xfrm>
            <a:off x="598100" y="3721625"/>
            <a:ext cx="7896000" cy="1100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highlight>
                  <a:schemeClr val="dk1"/>
                </a:highlight>
              </a:rPr>
              <a:t>where HLGHPα,β,D is the histogram extracted from LGHP matrices corresponding to pairs different of α and β</a:t>
            </a:r>
            <a:r>
              <a:rPr lang="en" sz="1150">
                <a:solidFill>
                  <a:srgbClr val="FFFFFF"/>
                </a:solidFill>
                <a:highlight>
                  <a:schemeClr val="dk1"/>
                </a:highlight>
                <a:latin typeface="Georgia"/>
                <a:ea typeface="Georgia"/>
                <a:cs typeface="Georgia"/>
                <a:sym typeface="Georgia"/>
              </a:rPr>
              <a:t> </a:t>
            </a:r>
            <a:endParaRPr>
              <a:solidFill>
                <a:srgbClr val="FFFFFF"/>
              </a:solidFill>
              <a:highlight>
                <a:schemeClr val="dk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598100" y="816022"/>
            <a:ext cx="8222100" cy="3919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1800">
                <a:solidFill>
                  <a:srgbClr val="FFFFFF"/>
                </a:solidFill>
                <a:highlight>
                  <a:schemeClr val="dk1"/>
                </a:highlight>
                <a:latin typeface="Georgia"/>
                <a:ea typeface="Georgia"/>
                <a:cs typeface="Georgia"/>
                <a:sym typeface="Georgia"/>
              </a:rPr>
              <a:t>L1 is used to measure the similarity between two histograms as it performs better than other measures on the data sets used in the experiments. Similarity measure SL1(.,.) is defined as</a:t>
            </a:r>
            <a:endParaRPr sz="1800">
              <a:solidFill>
                <a:srgbClr val="FFFFFF"/>
              </a:solidFill>
              <a:highlight>
                <a:schemeClr val="dk1"/>
              </a:highlight>
              <a:latin typeface="Georgia"/>
              <a:ea typeface="Georgia"/>
              <a:cs typeface="Georgia"/>
              <a:sym typeface="Georgia"/>
            </a:endParaRPr>
          </a:p>
          <a:p>
            <a:pPr indent="0" lvl="0" marL="0">
              <a:spcBef>
                <a:spcPts val="0"/>
              </a:spcBef>
              <a:spcAft>
                <a:spcPts val="0"/>
              </a:spcAft>
              <a:buNone/>
            </a:pPr>
            <a:r>
              <a:t/>
            </a:r>
            <a:endParaRPr sz="1800">
              <a:solidFill>
                <a:srgbClr val="FFFFFF"/>
              </a:solidFill>
              <a:highlight>
                <a:schemeClr val="dk1"/>
              </a:highlight>
              <a:latin typeface="Georgia"/>
              <a:ea typeface="Georgia"/>
              <a:cs typeface="Georgia"/>
              <a:sym typeface="Georgia"/>
            </a:endParaRPr>
          </a:p>
          <a:p>
            <a:pPr indent="0" lvl="0" marL="0">
              <a:spcBef>
                <a:spcPts val="0"/>
              </a:spcBef>
              <a:spcAft>
                <a:spcPts val="0"/>
              </a:spcAft>
              <a:buNone/>
            </a:pPr>
            <a:r>
              <a:rPr lang="en" sz="1800">
                <a:solidFill>
                  <a:srgbClr val="FFFFFF"/>
                </a:solidFill>
                <a:highlight>
                  <a:schemeClr val="dk1"/>
                </a:highlight>
                <a:latin typeface="Georgia"/>
                <a:ea typeface="Georgia"/>
                <a:cs typeface="Georgia"/>
                <a:sym typeface="Georgia"/>
              </a:rPr>
              <a:t> </a:t>
            </a:r>
            <a:endParaRPr sz="1800">
              <a:solidFill>
                <a:srgbClr val="FFFFFF"/>
              </a:solidFill>
              <a:highlight>
                <a:schemeClr val="dk1"/>
              </a:highlight>
              <a:latin typeface="Georgia"/>
              <a:ea typeface="Georgia"/>
              <a:cs typeface="Georgia"/>
              <a:sym typeface="Georgia"/>
            </a:endParaRPr>
          </a:p>
          <a:p>
            <a:pPr indent="0" lvl="0" marL="0">
              <a:spcBef>
                <a:spcPts val="0"/>
              </a:spcBef>
              <a:spcAft>
                <a:spcPts val="0"/>
              </a:spcAft>
              <a:buNone/>
            </a:pPr>
            <a:r>
              <a:t/>
            </a:r>
            <a:endParaRPr sz="1800">
              <a:solidFill>
                <a:srgbClr val="FFFFFF"/>
              </a:solidFill>
              <a:highlight>
                <a:schemeClr val="dk1"/>
              </a:highlight>
              <a:latin typeface="Georgia"/>
              <a:ea typeface="Georgia"/>
              <a:cs typeface="Georgia"/>
              <a:sym typeface="Georgia"/>
            </a:endParaRPr>
          </a:p>
          <a:p>
            <a:pPr indent="0" lvl="0" marL="0">
              <a:spcBef>
                <a:spcPts val="0"/>
              </a:spcBef>
              <a:spcAft>
                <a:spcPts val="0"/>
              </a:spcAft>
              <a:buNone/>
            </a:pPr>
            <a:r>
              <a:t/>
            </a:r>
            <a:endParaRPr sz="1800">
              <a:solidFill>
                <a:srgbClr val="FFFFFF"/>
              </a:solidFill>
              <a:highlight>
                <a:schemeClr val="dk1"/>
              </a:highlight>
              <a:latin typeface="Arial"/>
              <a:ea typeface="Arial"/>
              <a:cs typeface="Arial"/>
              <a:sym typeface="Arial"/>
            </a:endParaRPr>
          </a:p>
          <a:p>
            <a:pPr indent="0" lvl="0" marL="0">
              <a:spcBef>
                <a:spcPts val="0"/>
              </a:spcBef>
              <a:spcAft>
                <a:spcPts val="0"/>
              </a:spcAft>
              <a:buNone/>
            </a:pPr>
            <a:r>
              <a:rPr lang="en" sz="1800">
                <a:solidFill>
                  <a:srgbClr val="FFFFFF"/>
                </a:solidFill>
                <a:highlight>
                  <a:schemeClr val="dk1"/>
                </a:highlight>
                <a:latin typeface="Arial"/>
                <a:ea typeface="Arial"/>
                <a:cs typeface="Arial"/>
                <a:sym typeface="Arial"/>
              </a:rPr>
              <a:t>where SL1(X,Y) is the L1 distance computed on two vectors X=(x1,…,xq) and Y=(y1,…,yq) . Nearest one neighbor (1NN) classifier is used as used in [21] to compute the minimum L1 distance between the probe image and the gallery images, as similar regions of the probe and gallery images are effectively identified by 1NN classifier with optimal computational cost</a:t>
            </a:r>
            <a:endParaRPr sz="1800">
              <a:solidFill>
                <a:srgbClr val="FFFFFF"/>
              </a:solidFill>
              <a:highlight>
                <a:schemeClr val="dk1"/>
              </a:highlight>
              <a:latin typeface="Arial"/>
              <a:ea typeface="Arial"/>
              <a:cs typeface="Arial"/>
              <a:sym typeface="Arial"/>
            </a:endParaRPr>
          </a:p>
        </p:txBody>
      </p:sp>
      <p:pic>
        <p:nvPicPr>
          <p:cNvPr id="196" name="Shape 196"/>
          <p:cNvPicPr preferRelativeResize="0"/>
          <p:nvPr/>
        </p:nvPicPr>
        <p:blipFill>
          <a:blip r:embed="rId3">
            <a:alphaModFix/>
          </a:blip>
          <a:stretch>
            <a:fillRect/>
          </a:stretch>
        </p:blipFill>
        <p:spPr>
          <a:xfrm>
            <a:off x="2584125" y="2069050"/>
            <a:ext cx="3041575" cy="857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problem</a:t>
            </a:r>
            <a:endParaRPr/>
          </a:p>
        </p:txBody>
      </p:sp>
      <p:grpSp>
        <p:nvGrpSpPr>
          <p:cNvPr id="91" name="Shape 91"/>
          <p:cNvGrpSpPr/>
          <p:nvPr/>
        </p:nvGrpSpPr>
        <p:grpSpPr>
          <a:xfrm>
            <a:off x="431925" y="1304875"/>
            <a:ext cx="2628925" cy="3416400"/>
            <a:chOff x="431925" y="1304875"/>
            <a:chExt cx="2628925" cy="3416400"/>
          </a:xfrm>
        </p:grpSpPr>
        <p:sp>
          <p:nvSpPr>
            <p:cNvPr id="92" name="Shape 9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Shape 93"/>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4" name="Shape 9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lt1"/>
                </a:solidFill>
              </a:rPr>
              <a:t>Problem statement</a:t>
            </a:r>
            <a:endParaRPr>
              <a:solidFill>
                <a:schemeClr val="lt1"/>
              </a:solidFill>
            </a:endParaRPr>
          </a:p>
          <a:p>
            <a:pPr indent="0" lvl="0" marL="0">
              <a:spcBef>
                <a:spcPts val="0"/>
              </a:spcBef>
              <a:spcAft>
                <a:spcPts val="0"/>
              </a:spcAft>
              <a:buNone/>
            </a:pPr>
            <a:r>
              <a:t/>
            </a:r>
            <a:endParaRPr>
              <a:solidFill>
                <a:schemeClr val="lt1"/>
              </a:solidFill>
            </a:endParaRPr>
          </a:p>
        </p:txBody>
      </p:sp>
      <p:sp>
        <p:nvSpPr>
          <p:cNvPr id="95" name="Shape 9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333333"/>
                </a:solidFill>
                <a:highlight>
                  <a:srgbClr val="FFFFFF"/>
                </a:highlight>
                <a:latin typeface="Georgia"/>
                <a:ea typeface="Georgia"/>
                <a:cs typeface="Georgia"/>
                <a:sym typeface="Georgia"/>
              </a:rPr>
              <a:t>The original problem was that of the facial region identification and extraction of facial features (eye, nose, and mouth)</a:t>
            </a:r>
            <a:endParaRPr/>
          </a:p>
        </p:txBody>
      </p:sp>
      <p:grpSp>
        <p:nvGrpSpPr>
          <p:cNvPr id="96" name="Shape 96"/>
          <p:cNvGrpSpPr/>
          <p:nvPr/>
        </p:nvGrpSpPr>
        <p:grpSpPr>
          <a:xfrm>
            <a:off x="3619747" y="1304875"/>
            <a:ext cx="5225512" cy="3416400"/>
            <a:chOff x="6212550" y="1304875"/>
            <a:chExt cx="2632500" cy="3416400"/>
          </a:xfrm>
        </p:grpSpPr>
        <p:sp>
          <p:nvSpPr>
            <p:cNvPr id="97" name="Shape 9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9" name="Shape 99"/>
          <p:cNvSpPr txBox="1"/>
          <p:nvPr>
            <p:ph idx="4294967295" type="body"/>
          </p:nvPr>
        </p:nvSpPr>
        <p:spPr>
          <a:xfrm>
            <a:off x="3619750" y="1304875"/>
            <a:ext cx="5147100" cy="46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Feature Descriptor</a:t>
            </a:r>
            <a:endParaRPr>
              <a:solidFill>
                <a:schemeClr val="lt1"/>
              </a:solidFill>
            </a:endParaRPr>
          </a:p>
        </p:txBody>
      </p:sp>
      <p:sp>
        <p:nvSpPr>
          <p:cNvPr id="100" name="Shape 100"/>
          <p:cNvSpPr txBox="1"/>
          <p:nvPr>
            <p:ph idx="4294967295" type="body"/>
          </p:nvPr>
        </p:nvSpPr>
        <p:spPr>
          <a:xfrm>
            <a:off x="3693700" y="1850300"/>
            <a:ext cx="5071200" cy="2794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333333"/>
                </a:solidFill>
                <a:highlight>
                  <a:srgbClr val="FFFFFF"/>
                </a:highlight>
                <a:latin typeface="Georgia"/>
                <a:ea typeface="Georgia"/>
                <a:cs typeface="Georgia"/>
                <a:sym typeface="Georgia"/>
              </a:rPr>
              <a:t>The proposed local gradient hexa pattern (LGHP) encodes the discriminative relationship among the reference pixel and its eight neighbors at different distances in four distinct derivative directions</a:t>
            </a:r>
            <a:r>
              <a:rPr lang="en" sz="1150">
                <a:solidFill>
                  <a:srgbClr val="333333"/>
                </a:solidFill>
                <a:highlight>
                  <a:srgbClr val="FFFFFF"/>
                </a:highlight>
                <a:latin typeface="Georgia"/>
                <a:ea typeface="Georgia"/>
                <a:cs typeface="Georgia"/>
                <a:sym typeface="Georgia"/>
              </a:rPr>
              <a:t>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Implementation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412850" y="460221"/>
            <a:ext cx="8407200" cy="4550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400">
                <a:solidFill>
                  <a:srgbClr val="FFFFFF"/>
                </a:solidFill>
                <a:highlight>
                  <a:schemeClr val="dk1"/>
                </a:highlight>
                <a:latin typeface="Georgia"/>
                <a:ea typeface="Georgia"/>
                <a:cs typeface="Georgia"/>
                <a:sym typeface="Georgia"/>
              </a:rPr>
              <a:t>Four first-order directional derivatives (gradients) G1α,D of the image I(P) of size M×N in α=0∘,45∘,90∘ , and 135° directions at distance D for an arbitrary reference point P0 are computed as</a:t>
            </a:r>
            <a:endParaRPr sz="2400">
              <a:solidFill>
                <a:srgbClr val="FFFFFF"/>
              </a:solidFill>
              <a:highlight>
                <a:schemeClr val="dk1"/>
              </a:highlight>
              <a:latin typeface="Georgia"/>
              <a:ea typeface="Georgia"/>
              <a:cs typeface="Georgia"/>
              <a:sym typeface="Georgia"/>
            </a:endParaRPr>
          </a:p>
          <a:p>
            <a:pPr indent="0" lvl="0" marL="0" rtl="0" algn="ctr">
              <a:lnSpc>
                <a:spcPct val="115000"/>
              </a:lnSpc>
              <a:spcBef>
                <a:spcPts val="1200"/>
              </a:spcBef>
              <a:spcAft>
                <a:spcPts val="0"/>
              </a:spcAft>
              <a:buNone/>
            </a:pPr>
            <a:r>
              <a:t/>
            </a:r>
            <a:endParaRPr sz="2400">
              <a:solidFill>
                <a:srgbClr val="FFFFFF"/>
              </a:solidFill>
              <a:highlight>
                <a:schemeClr val="dk1"/>
              </a:highlight>
              <a:latin typeface="Georgia"/>
              <a:ea typeface="Georgia"/>
              <a:cs typeface="Georgia"/>
              <a:sym typeface="Georgia"/>
            </a:endParaRPr>
          </a:p>
          <a:p>
            <a:pPr indent="0" lvl="0" marL="0" rtl="0">
              <a:spcBef>
                <a:spcPts val="1200"/>
              </a:spcBef>
              <a:spcAft>
                <a:spcPts val="0"/>
              </a:spcAft>
              <a:buNone/>
            </a:pPr>
            <a:r>
              <a:t/>
            </a:r>
            <a:endParaRPr/>
          </a:p>
        </p:txBody>
      </p:sp>
      <p:pic>
        <p:nvPicPr>
          <p:cNvPr id="111" name="Shape 111"/>
          <p:cNvPicPr preferRelativeResize="0"/>
          <p:nvPr/>
        </p:nvPicPr>
        <p:blipFill>
          <a:blip r:embed="rId3">
            <a:alphaModFix/>
          </a:blip>
          <a:stretch>
            <a:fillRect/>
          </a:stretch>
        </p:blipFill>
        <p:spPr>
          <a:xfrm>
            <a:off x="2745325" y="2999300"/>
            <a:ext cx="4150250" cy="678250"/>
          </a:xfrm>
          <a:prstGeom prst="rect">
            <a:avLst/>
          </a:prstGeom>
          <a:noFill/>
          <a:ln>
            <a:noFill/>
          </a:ln>
          <a:effectLst>
            <a:outerShdw blurRad="57150" rotWithShape="0" algn="bl" dir="5400000" dist="19050">
              <a:schemeClr val="dk1">
                <a:alpha val="50000"/>
              </a:scheme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Shape 116"/>
          <p:cNvPicPr preferRelativeResize="0"/>
          <p:nvPr/>
        </p:nvPicPr>
        <p:blipFill>
          <a:blip r:embed="rId3">
            <a:alphaModFix/>
          </a:blip>
          <a:stretch>
            <a:fillRect/>
          </a:stretch>
        </p:blipFill>
        <p:spPr>
          <a:xfrm>
            <a:off x="2116938" y="152400"/>
            <a:ext cx="4910120"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598100" y="756546"/>
            <a:ext cx="8222100" cy="402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400">
                <a:solidFill>
                  <a:srgbClr val="FFFFFF"/>
                </a:solidFill>
                <a:highlight>
                  <a:schemeClr val="dk1"/>
                </a:highlight>
                <a:latin typeface="Georgia"/>
                <a:ea typeface="Georgia"/>
                <a:cs typeface="Georgia"/>
                <a:sym typeface="Georgia"/>
              </a:rPr>
              <a:t>Second-order LGHP2α,β,D(.) at D distance is computed by encoding the pair-wise derivatives using encoding function C(.,.) and concatenating these encoded patterns. LGHP2α,β,D(.) is defined as</a:t>
            </a:r>
            <a:endParaRPr sz="2400">
              <a:solidFill>
                <a:srgbClr val="FFFFFF"/>
              </a:solidFill>
              <a:highlight>
                <a:schemeClr val="dk1"/>
              </a:highlight>
              <a:latin typeface="Georgia"/>
              <a:ea typeface="Georgia"/>
              <a:cs typeface="Georgia"/>
              <a:sym typeface="Georgia"/>
            </a:endParaRPr>
          </a:p>
          <a:p>
            <a:pPr indent="0" lvl="0" marL="0" rtl="0" algn="ctr">
              <a:lnSpc>
                <a:spcPct val="115000"/>
              </a:lnSpc>
              <a:spcBef>
                <a:spcPts val="1200"/>
              </a:spcBef>
              <a:spcAft>
                <a:spcPts val="0"/>
              </a:spcAft>
              <a:buNone/>
            </a:pPr>
            <a:r>
              <a:t/>
            </a:r>
            <a:endParaRPr sz="2400">
              <a:solidFill>
                <a:srgbClr val="FFFFFF"/>
              </a:solidFill>
              <a:highlight>
                <a:schemeClr val="dk1"/>
              </a:highlight>
              <a:latin typeface="Georgia"/>
              <a:ea typeface="Georgia"/>
              <a:cs typeface="Georgia"/>
              <a:sym typeface="Georgia"/>
            </a:endParaRPr>
          </a:p>
          <a:p>
            <a:pPr indent="0" lvl="0" marL="0" rtl="0">
              <a:spcBef>
                <a:spcPts val="1200"/>
              </a:spcBef>
              <a:spcAft>
                <a:spcPts val="0"/>
              </a:spcAft>
              <a:buNone/>
            </a:pPr>
            <a:r>
              <a:t/>
            </a:r>
            <a:endParaRPr/>
          </a:p>
        </p:txBody>
      </p:sp>
      <p:pic>
        <p:nvPicPr>
          <p:cNvPr id="122" name="Shape 122"/>
          <p:cNvPicPr preferRelativeResize="0"/>
          <p:nvPr/>
        </p:nvPicPr>
        <p:blipFill>
          <a:blip r:embed="rId3">
            <a:alphaModFix/>
          </a:blip>
          <a:stretch>
            <a:fillRect/>
          </a:stretch>
        </p:blipFill>
        <p:spPr>
          <a:xfrm>
            <a:off x="1559975" y="3020475"/>
            <a:ext cx="6490150" cy="1334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Shape 127"/>
          <p:cNvPicPr preferRelativeResize="0"/>
          <p:nvPr/>
        </p:nvPicPr>
        <p:blipFill>
          <a:blip r:embed="rId3">
            <a:alphaModFix/>
          </a:blip>
          <a:stretch>
            <a:fillRect/>
          </a:stretch>
        </p:blipFill>
        <p:spPr>
          <a:xfrm>
            <a:off x="1738325" y="2724150"/>
            <a:ext cx="5667350" cy="784075"/>
          </a:xfrm>
          <a:prstGeom prst="rect">
            <a:avLst/>
          </a:prstGeom>
          <a:noFill/>
          <a:ln>
            <a:noFill/>
          </a:ln>
        </p:spPr>
      </p:pic>
      <p:sp>
        <p:nvSpPr>
          <p:cNvPr id="128" name="Shape 128"/>
          <p:cNvSpPr txBox="1"/>
          <p:nvPr/>
        </p:nvSpPr>
        <p:spPr>
          <a:xfrm>
            <a:off x="1158900" y="1359800"/>
            <a:ext cx="6826200" cy="1195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FFFFF"/>
                </a:solidFill>
                <a:highlight>
                  <a:schemeClr val="dk1"/>
                </a:highlight>
                <a:latin typeface="Georgia"/>
                <a:ea typeface="Georgia"/>
                <a:cs typeface="Georgia"/>
                <a:sym typeface="Georgia"/>
              </a:rPr>
              <a:t>The encoding function C(.,.) for any point P in the derivative space is defined as</a:t>
            </a:r>
            <a:endParaRPr sz="2400">
              <a:solidFill>
                <a:srgbClr val="FFFFFF"/>
              </a:solidFill>
              <a:highlight>
                <a:schemeClr val="dk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672175" y="1305697"/>
            <a:ext cx="8222100" cy="838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400">
                <a:solidFill>
                  <a:srgbClr val="FFFFFF"/>
                </a:solidFill>
                <a:highlight>
                  <a:schemeClr val="dk1"/>
                </a:highlight>
                <a:latin typeface="Georgia"/>
                <a:ea typeface="Georgia"/>
                <a:cs typeface="Georgia"/>
                <a:sym typeface="Georgia"/>
              </a:rPr>
              <a:t>The encoding function C(.,.) for any point P in the derivative space is defined as</a:t>
            </a:r>
            <a:endParaRPr sz="2400">
              <a:solidFill>
                <a:srgbClr val="FFFFFF"/>
              </a:solidFill>
              <a:highlight>
                <a:schemeClr val="dk1"/>
              </a:highlight>
            </a:endParaRPr>
          </a:p>
        </p:txBody>
      </p:sp>
      <p:sp>
        <p:nvSpPr>
          <p:cNvPr id="134" name="Shape 134"/>
          <p:cNvSpPr txBox="1"/>
          <p:nvPr/>
        </p:nvSpPr>
        <p:spPr>
          <a:xfrm>
            <a:off x="1460600" y="2894400"/>
            <a:ext cx="3990000" cy="1428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135" name="Shape 135"/>
          <p:cNvPicPr preferRelativeResize="0"/>
          <p:nvPr/>
        </p:nvPicPr>
        <p:blipFill>
          <a:blip r:embed="rId3">
            <a:alphaModFix/>
          </a:blip>
          <a:stretch>
            <a:fillRect/>
          </a:stretch>
        </p:blipFill>
        <p:spPr>
          <a:xfrm>
            <a:off x="1545275" y="2555725"/>
            <a:ext cx="5725600" cy="142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graphicFrame>
        <p:nvGraphicFramePr>
          <p:cNvPr id="140" name="Shape 140"/>
          <p:cNvGraphicFramePr/>
          <p:nvPr/>
        </p:nvGraphicFramePr>
        <p:xfrm>
          <a:off x="2254338" y="1931475"/>
          <a:ext cx="3000000" cy="3000000"/>
        </p:xfrm>
        <a:graphic>
          <a:graphicData uri="http://schemas.openxmlformats.org/drawingml/2006/table">
            <a:tbl>
              <a:tblPr>
                <a:noFill/>
                <a:tableStyleId>{74432F24-2291-48BA-AAD9-ACF718927988}</a:tableStyleId>
              </a:tblPr>
              <a:tblGrid>
                <a:gridCol w="633950"/>
                <a:gridCol w="633950"/>
                <a:gridCol w="633950"/>
                <a:gridCol w="633950"/>
                <a:gridCol w="633950"/>
              </a:tblGrid>
              <a:tr h="455050">
                <a:tc>
                  <a:txBody>
                    <a:bodyPr>
                      <a:noAutofit/>
                    </a:bodyPr>
                    <a:lstStyle/>
                    <a:p>
                      <a:pPr indent="0" lvl="0" marL="0" algn="ctr">
                        <a:spcBef>
                          <a:spcPts val="0"/>
                        </a:spcBef>
                        <a:spcAft>
                          <a:spcPts val="0"/>
                        </a:spcAft>
                        <a:buNone/>
                      </a:pPr>
                      <a:r>
                        <a:rPr lang="en">
                          <a:solidFill>
                            <a:srgbClr val="FFFFFF"/>
                          </a:solidFill>
                        </a:rPr>
                        <a:t>6</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8</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5</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9</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r h="455050">
                <a:tc>
                  <a:txBody>
                    <a:bodyPr>
                      <a:noAutofit/>
                    </a:bodyPr>
                    <a:lstStyle/>
                    <a:p>
                      <a:pPr indent="0" lvl="0" mar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8</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7</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6</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5</a:t>
                      </a:r>
                      <a:endParaRPr>
                        <a:solidFill>
                          <a:srgbClr val="FFFFFF"/>
                        </a:solidFill>
                      </a:endParaRPr>
                    </a:p>
                  </a:txBody>
                  <a:tcPr marT="91425" marB="91425" marR="91425" marL="91425"/>
                </a:tc>
              </a:tr>
              <a:tr h="455050">
                <a:tc>
                  <a:txBody>
                    <a:bodyPr>
                      <a:noAutofit/>
                    </a:bodyPr>
                    <a:lstStyle/>
                    <a:p>
                      <a:pPr indent="0" lvl="0" mar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8</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7</a:t>
                      </a:r>
                      <a:endParaRPr>
                        <a:solidFill>
                          <a:srgbClr val="FFFFFF"/>
                        </a:solidFill>
                      </a:endParaRPr>
                    </a:p>
                  </a:txBody>
                  <a:tcPr marT="91425" marB="91425" marR="91425" marL="91425"/>
                </a:tc>
              </a:tr>
              <a:tr h="455050">
                <a:tc>
                  <a:txBody>
                    <a:bodyPr>
                      <a:noAutofit/>
                    </a:bodyPr>
                    <a:lstStyle/>
                    <a:p>
                      <a:pPr indent="0" lvl="0" marL="0" algn="ctr">
                        <a:spcBef>
                          <a:spcPts val="0"/>
                        </a:spcBef>
                        <a:spcAft>
                          <a:spcPts val="0"/>
                        </a:spcAft>
                        <a:buNone/>
                      </a:pPr>
                      <a:r>
                        <a:rPr lang="en">
                          <a:solidFill>
                            <a:srgbClr val="FFFFFF"/>
                          </a:solidFill>
                        </a:rPr>
                        <a:t>5</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6</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r>
              <a:tr h="455050">
                <a:tc>
                  <a:txBody>
                    <a:bodyPr>
                      <a:noAutofit/>
                    </a:bodyPr>
                    <a:lstStyle/>
                    <a:p>
                      <a:pPr indent="0" lvl="0" mar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5</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7</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8</a:t>
                      </a:r>
                      <a:endParaRPr>
                        <a:solidFill>
                          <a:srgbClr val="FFFFFF"/>
                        </a:solidFill>
                      </a:endParaRPr>
                    </a:p>
                  </a:txBody>
                  <a:tcPr marT="91425" marB="91425" marR="91425" marL="91425"/>
                </a:tc>
                <a:tc>
                  <a:txBody>
                    <a:bodyPr>
                      <a:noAutofit/>
                    </a:bodyPr>
                    <a:lstStyle/>
                    <a:p>
                      <a:pPr indent="0" lvl="0" mar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r>
            </a:tbl>
          </a:graphicData>
        </a:graphic>
      </p:graphicFrame>
      <p:sp>
        <p:nvSpPr>
          <p:cNvPr id="141" name="Shape 141"/>
          <p:cNvSpPr txBox="1"/>
          <p:nvPr/>
        </p:nvSpPr>
        <p:spPr>
          <a:xfrm>
            <a:off x="2455450" y="724825"/>
            <a:ext cx="2910300" cy="58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FFFFF"/>
                </a:solidFill>
              </a:rPr>
              <a:t>Original Image</a:t>
            </a:r>
            <a:endParaRPr sz="24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