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lnSpc>
                <a:spcPct val="100000"/>
              </a:lnSpc>
            </a:pPr>
            <a:fld id="{33ABDF2F-BC23-4CAE-992D-7CFCF792A752}" type="datetime">
              <a:rPr lang="en-IN" sz="1000" b="0" strike="noStrike" spc="-1" smtClean="0">
                <a:solidFill>
                  <a:srgbClr val="FFFFFF"/>
                </a:solidFill>
                <a:latin typeface="Rockwell"/>
              </a:rPr>
              <a:t>10-05-2022</a:t>
            </a:fld>
            <a:endParaRPr lang="en-IN" sz="100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394996FB-865C-4601-BDE1-4E59AAADC984}" type="slidenum">
              <a:rPr lang="en-IN" sz="2800" b="0" strike="noStrike" spc="-1" smtClean="0">
                <a:solidFill>
                  <a:srgbClr val="FB8C29"/>
                </a:solidFill>
                <a:latin typeface="Rockwell"/>
              </a:rPr>
              <a:t>‹#›</a:t>
            </a:fld>
            <a:endParaRPr lang="en-IN" sz="2800" b="0" strike="noStrike" spc="-1">
              <a:latin typeface="Times New Roman"/>
            </a:endParaRPr>
          </a:p>
        </p:txBody>
      </p:sp>
    </p:spTree>
    <p:extLst>
      <p:ext uri="{BB962C8B-B14F-4D97-AF65-F5344CB8AC3E}">
        <p14:creationId xmlns:p14="http://schemas.microsoft.com/office/powerpoint/2010/main" val="1721155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lnSpc>
                <a:spcPct val="100000"/>
              </a:lnSpc>
            </a:pPr>
            <a:fld id="{82613169-DA71-4516-A593-8239623FF2C0}" type="datetime">
              <a:rPr lang="en-IN" sz="1000" b="0" strike="noStrike" spc="-1" smtClean="0">
                <a:solidFill>
                  <a:srgbClr val="FFFFFF"/>
                </a:solidFill>
                <a:latin typeface="Rockwell"/>
              </a:rPr>
              <a:t>10-05-2022</a:t>
            </a:fld>
            <a:endParaRPr lang="en-IN" sz="1000" b="0" strike="noStrike" spc="-1">
              <a:latin typeface="Times New Roman"/>
            </a:endParaRPr>
          </a:p>
        </p:txBody>
      </p:sp>
      <p:sp>
        <p:nvSpPr>
          <p:cNvPr id="6" name="Footer Placeholder 5"/>
          <p:cNvSpPr>
            <a:spLocks noGrp="1"/>
          </p:cNvSpPr>
          <p:nvPr>
            <p:ph type="ftr" sz="quarter" idx="11"/>
          </p:nvPr>
        </p:nvSpPr>
        <p:spPr/>
        <p:txBody>
          <a:bodyPr/>
          <a:lstStyle/>
          <a:p>
            <a:endParaRPr lang="en-IN"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2D26E94D-EC3B-4F94-ABBF-A6D82B91F9A5}" type="slidenum">
              <a:rPr lang="en-IN" sz="2800" b="0" strike="noStrike" spc="-1" smtClean="0">
                <a:solidFill>
                  <a:srgbClr val="FB8C29"/>
                </a:solidFill>
                <a:latin typeface="Rockwell"/>
              </a:rPr>
              <a:t>‹#›</a:t>
            </a:fld>
            <a:endParaRPr lang="en-IN" sz="2800" b="0" strike="noStrike" spc="-1">
              <a:latin typeface="Times New Roman"/>
            </a:endParaRPr>
          </a:p>
        </p:txBody>
      </p:sp>
    </p:spTree>
    <p:extLst>
      <p:ext uri="{BB962C8B-B14F-4D97-AF65-F5344CB8AC3E}">
        <p14:creationId xmlns:p14="http://schemas.microsoft.com/office/powerpoint/2010/main" val="3921123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lgn="r">
              <a:lnSpc>
                <a:spcPct val="100000"/>
              </a:lnSpc>
            </a:pPr>
            <a:fld id="{82613169-DA71-4516-A593-8239623FF2C0}" type="datetime">
              <a:rPr lang="en-IN" sz="1000" b="0" strike="noStrike" spc="-1" smtClean="0">
                <a:solidFill>
                  <a:srgbClr val="FFFFFF"/>
                </a:solidFill>
                <a:latin typeface="Rockwell"/>
              </a:rPr>
              <a:t>10-05-2022</a:t>
            </a:fld>
            <a:endParaRPr lang="en-IN" sz="100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2D26E94D-EC3B-4F94-ABBF-A6D82B91F9A5}" type="slidenum">
              <a:rPr lang="en-IN" sz="2800" b="0" strike="noStrike" spc="-1" smtClean="0">
                <a:solidFill>
                  <a:srgbClr val="FB8C29"/>
                </a:solidFill>
                <a:latin typeface="Rockwell"/>
              </a:rPr>
              <a:t>‹#›</a:t>
            </a:fld>
            <a:endParaRPr lang="en-IN" sz="2800" b="0" strike="noStrike" spc="-1">
              <a:latin typeface="Times New Roman"/>
            </a:endParaRPr>
          </a:p>
        </p:txBody>
      </p:sp>
    </p:spTree>
    <p:extLst>
      <p:ext uri="{BB962C8B-B14F-4D97-AF65-F5344CB8AC3E}">
        <p14:creationId xmlns:p14="http://schemas.microsoft.com/office/powerpoint/2010/main" val="619879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lgn="r">
              <a:lnSpc>
                <a:spcPct val="100000"/>
              </a:lnSpc>
            </a:pPr>
            <a:fld id="{82613169-DA71-4516-A593-8239623FF2C0}" type="datetime">
              <a:rPr lang="en-IN" sz="1000" b="0" strike="noStrike" spc="-1" smtClean="0">
                <a:solidFill>
                  <a:srgbClr val="FFFFFF"/>
                </a:solidFill>
                <a:latin typeface="Rockwell"/>
              </a:rPr>
              <a:t>10-05-2022</a:t>
            </a:fld>
            <a:endParaRPr lang="en-IN" sz="100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2D26E94D-EC3B-4F94-ABBF-A6D82B91F9A5}" type="slidenum">
              <a:rPr lang="en-IN" sz="2800" b="0" strike="noStrike" spc="-1" smtClean="0">
                <a:solidFill>
                  <a:srgbClr val="FB8C29"/>
                </a:solidFill>
                <a:latin typeface="Rockwell"/>
              </a:rPr>
              <a:t>‹#›</a:t>
            </a:fld>
            <a:endParaRPr lang="en-IN" sz="2800" b="0" strike="noStrike" spc="-1">
              <a:latin typeface="Times New Roman"/>
            </a:endParaRP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0656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lnSpc>
                <a:spcPct val="100000"/>
              </a:lnSpc>
            </a:pPr>
            <a:fld id="{82613169-DA71-4516-A593-8239623FF2C0}" type="datetime">
              <a:rPr lang="en-IN" sz="1000" b="0" strike="noStrike" spc="-1" smtClean="0">
                <a:solidFill>
                  <a:srgbClr val="FFFFFF"/>
                </a:solidFill>
                <a:latin typeface="Rockwell"/>
              </a:rPr>
              <a:t>10-05-2022</a:t>
            </a:fld>
            <a:endParaRPr lang="en-IN" sz="100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2D26E94D-EC3B-4F94-ABBF-A6D82B91F9A5}" type="slidenum">
              <a:rPr lang="en-IN" sz="2800" b="0" strike="noStrike" spc="-1" smtClean="0">
                <a:solidFill>
                  <a:srgbClr val="FB8C29"/>
                </a:solidFill>
                <a:latin typeface="Rockwell"/>
              </a:rPr>
              <a:t>‹#›</a:t>
            </a:fld>
            <a:endParaRPr lang="en-IN" sz="2800" b="0" strike="noStrike" spc="-1">
              <a:latin typeface="Times New Roman"/>
            </a:endParaRPr>
          </a:p>
        </p:txBody>
      </p:sp>
    </p:spTree>
    <p:extLst>
      <p:ext uri="{BB962C8B-B14F-4D97-AF65-F5344CB8AC3E}">
        <p14:creationId xmlns:p14="http://schemas.microsoft.com/office/powerpoint/2010/main" val="750537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gn="r">
              <a:lnSpc>
                <a:spcPct val="100000"/>
              </a:lnSpc>
            </a:pPr>
            <a:fld id="{82613169-DA71-4516-A593-8239623FF2C0}" type="datetime">
              <a:rPr lang="en-IN" sz="1000" b="0" strike="noStrike" spc="-1" smtClean="0">
                <a:solidFill>
                  <a:srgbClr val="FFFFFF"/>
                </a:solidFill>
                <a:latin typeface="Rockwell"/>
              </a:rPr>
              <a:t>10-05-2022</a:t>
            </a:fld>
            <a:endParaRPr lang="en-IN" sz="1000" b="0" strike="noStrike" spc="-1">
              <a:latin typeface="Times New Roman"/>
            </a:endParaRPr>
          </a:p>
        </p:txBody>
      </p:sp>
      <p:sp>
        <p:nvSpPr>
          <p:cNvPr id="4"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2D26E94D-EC3B-4F94-ABBF-A6D82B91F9A5}" type="slidenum">
              <a:rPr lang="en-IN" sz="2800" b="0" strike="noStrike" spc="-1" smtClean="0">
                <a:solidFill>
                  <a:srgbClr val="FB8C29"/>
                </a:solidFill>
                <a:latin typeface="Rockwell"/>
              </a:rPr>
              <a:t>‹#›</a:t>
            </a:fld>
            <a:endParaRPr lang="en-IN" sz="2800" b="0" strike="noStrike" spc="-1">
              <a:latin typeface="Times New Roman"/>
            </a:endParaRPr>
          </a:p>
        </p:txBody>
      </p:sp>
    </p:spTree>
    <p:extLst>
      <p:ext uri="{BB962C8B-B14F-4D97-AF65-F5344CB8AC3E}">
        <p14:creationId xmlns:p14="http://schemas.microsoft.com/office/powerpoint/2010/main" val="3407586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gn="r">
              <a:lnSpc>
                <a:spcPct val="100000"/>
              </a:lnSpc>
            </a:pPr>
            <a:fld id="{82613169-DA71-4516-A593-8239623FF2C0}" type="datetime">
              <a:rPr lang="en-IN" sz="1000" b="0" strike="noStrike" spc="-1" smtClean="0">
                <a:solidFill>
                  <a:srgbClr val="FFFFFF"/>
                </a:solidFill>
                <a:latin typeface="Rockwell"/>
              </a:rPr>
              <a:t>10-05-2022</a:t>
            </a:fld>
            <a:endParaRPr lang="en-IN" sz="1000" b="0" strike="noStrike" spc="-1">
              <a:latin typeface="Times New Roman"/>
            </a:endParaRPr>
          </a:p>
        </p:txBody>
      </p:sp>
      <p:sp>
        <p:nvSpPr>
          <p:cNvPr id="4"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2D26E94D-EC3B-4F94-ABBF-A6D82B91F9A5}" type="slidenum">
              <a:rPr lang="en-IN" sz="2800" b="0" strike="noStrike" spc="-1" smtClean="0">
                <a:solidFill>
                  <a:srgbClr val="FB8C29"/>
                </a:solidFill>
                <a:latin typeface="Rockwell"/>
              </a:rPr>
              <a:t>‹#›</a:t>
            </a:fld>
            <a:endParaRPr lang="en-IN" sz="2800" b="0" strike="noStrike" spc="-1">
              <a:latin typeface="Times New Roman"/>
            </a:endParaRPr>
          </a:p>
        </p:txBody>
      </p:sp>
    </p:spTree>
    <p:extLst>
      <p:ext uri="{BB962C8B-B14F-4D97-AF65-F5344CB8AC3E}">
        <p14:creationId xmlns:p14="http://schemas.microsoft.com/office/powerpoint/2010/main" val="730629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lnSpc>
                <a:spcPct val="100000"/>
              </a:lnSpc>
            </a:pPr>
            <a:fld id="{33ABDF2F-BC23-4CAE-992D-7CFCF792A752}" type="datetime">
              <a:rPr lang="en-IN" sz="1000" b="0" strike="noStrike" spc="-1" smtClean="0">
                <a:solidFill>
                  <a:srgbClr val="FFFFFF"/>
                </a:solidFill>
                <a:latin typeface="Rockwell"/>
              </a:rPr>
              <a:t>10-05-2022</a:t>
            </a:fld>
            <a:endParaRPr lang="en-IN" sz="100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394996FB-865C-4601-BDE1-4E59AAADC984}" type="slidenum">
              <a:rPr lang="en-IN" sz="2800" b="0" strike="noStrike" spc="-1" smtClean="0">
                <a:solidFill>
                  <a:srgbClr val="FB8C29"/>
                </a:solidFill>
                <a:latin typeface="Rockwell"/>
              </a:rPr>
              <a:t>‹#›</a:t>
            </a:fld>
            <a:endParaRPr lang="en-IN" sz="2800" b="0" strike="noStrike" spc="-1">
              <a:latin typeface="Times New Roman"/>
            </a:endParaRPr>
          </a:p>
        </p:txBody>
      </p:sp>
    </p:spTree>
    <p:extLst>
      <p:ext uri="{BB962C8B-B14F-4D97-AF65-F5344CB8AC3E}">
        <p14:creationId xmlns:p14="http://schemas.microsoft.com/office/powerpoint/2010/main" val="3057782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lnSpc>
                <a:spcPct val="100000"/>
              </a:lnSpc>
            </a:pPr>
            <a:fld id="{33ABDF2F-BC23-4CAE-992D-7CFCF792A752}" type="datetime">
              <a:rPr lang="en-IN" sz="1000" b="0" strike="noStrike" spc="-1" smtClean="0">
                <a:solidFill>
                  <a:srgbClr val="FFFFFF"/>
                </a:solidFill>
                <a:latin typeface="Rockwell"/>
              </a:rPr>
              <a:t>10-05-2022</a:t>
            </a:fld>
            <a:endParaRPr lang="en-IN" sz="100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394996FB-865C-4601-BDE1-4E59AAADC984}" type="slidenum">
              <a:rPr lang="en-IN" sz="2800" b="0" strike="noStrike" spc="-1" smtClean="0">
                <a:solidFill>
                  <a:srgbClr val="FB8C29"/>
                </a:solidFill>
                <a:latin typeface="Rockwell"/>
              </a:rPr>
              <a:t>‹#›</a:t>
            </a:fld>
            <a:endParaRPr lang="en-IN" sz="2800" b="0" strike="noStrike" spc="-1">
              <a:latin typeface="Times New Roman"/>
            </a:endParaRPr>
          </a:p>
        </p:txBody>
      </p:sp>
    </p:spTree>
    <p:extLst>
      <p:ext uri="{BB962C8B-B14F-4D97-AF65-F5344CB8AC3E}">
        <p14:creationId xmlns:p14="http://schemas.microsoft.com/office/powerpoint/2010/main" val="10540603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FFFFFF"/>
              </a:solidFill>
              <a:latin typeface="Rockwell"/>
            </a:endParaRPr>
          </a:p>
        </p:txBody>
      </p:sp>
      <p:sp>
        <p:nvSpPr>
          <p:cNvPr id="5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extLst>
      <p:ext uri="{BB962C8B-B14F-4D97-AF65-F5344CB8AC3E}">
        <p14:creationId xmlns:p14="http://schemas.microsoft.com/office/powerpoint/2010/main" val="4162096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pPr algn="r">
              <a:lnSpc>
                <a:spcPct val="100000"/>
              </a:lnSpc>
            </a:pPr>
            <a:fld id="{33ABDF2F-BC23-4CAE-992D-7CFCF792A752}" type="datetime">
              <a:rPr lang="en-IN" sz="1000" b="0" strike="noStrike" spc="-1" smtClean="0">
                <a:solidFill>
                  <a:srgbClr val="FFFFFF"/>
                </a:solidFill>
                <a:latin typeface="Rockwell"/>
              </a:rPr>
              <a:t>10-05-2022</a:t>
            </a:fld>
            <a:endParaRPr lang="en-IN" sz="100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394996FB-865C-4601-BDE1-4E59AAADC984}" type="slidenum">
              <a:rPr lang="en-IN" sz="2800" b="0" strike="noStrike" spc="-1" smtClean="0">
                <a:solidFill>
                  <a:srgbClr val="FB8C29"/>
                </a:solidFill>
                <a:latin typeface="Rockwell"/>
              </a:rPr>
              <a:t>‹#›</a:t>
            </a:fld>
            <a:endParaRPr lang="en-IN" sz="2800" b="0" strike="noStrike" spc="-1">
              <a:latin typeface="Times New Roman"/>
            </a:endParaRPr>
          </a:p>
        </p:txBody>
      </p:sp>
    </p:spTree>
    <p:extLst>
      <p:ext uri="{BB962C8B-B14F-4D97-AF65-F5344CB8AC3E}">
        <p14:creationId xmlns:p14="http://schemas.microsoft.com/office/powerpoint/2010/main" val="51079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lnSpc>
                <a:spcPct val="100000"/>
              </a:lnSpc>
            </a:pPr>
            <a:fld id="{33ABDF2F-BC23-4CAE-992D-7CFCF792A752}" type="datetime">
              <a:rPr lang="en-IN" sz="1000" b="0" strike="noStrike" spc="-1" smtClean="0">
                <a:solidFill>
                  <a:srgbClr val="FFFFFF"/>
                </a:solidFill>
                <a:latin typeface="Rockwell"/>
              </a:rPr>
              <a:t>10-05-2022</a:t>
            </a:fld>
            <a:endParaRPr lang="en-IN" sz="100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394996FB-865C-4601-BDE1-4E59AAADC984}" type="slidenum">
              <a:rPr lang="en-IN" sz="2800" b="0" strike="noStrike" spc="-1" smtClean="0">
                <a:solidFill>
                  <a:srgbClr val="FB8C29"/>
                </a:solidFill>
                <a:latin typeface="Rockwell"/>
              </a:rPr>
              <a:t>‹#›</a:t>
            </a:fld>
            <a:endParaRPr lang="en-IN" sz="2800" b="0" strike="noStrike" spc="-1">
              <a:latin typeface="Times New Roman"/>
            </a:endParaRPr>
          </a:p>
        </p:txBody>
      </p:sp>
    </p:spTree>
    <p:extLst>
      <p:ext uri="{BB962C8B-B14F-4D97-AF65-F5344CB8AC3E}">
        <p14:creationId xmlns:p14="http://schemas.microsoft.com/office/powerpoint/2010/main" val="536060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lnSpc>
                <a:spcPct val="100000"/>
              </a:lnSpc>
            </a:pPr>
            <a:fld id="{33ABDF2F-BC23-4CAE-992D-7CFCF792A752}" type="datetime">
              <a:rPr lang="en-IN" sz="1000" b="0" strike="noStrike" spc="-1" smtClean="0">
                <a:solidFill>
                  <a:srgbClr val="FFFFFF"/>
                </a:solidFill>
                <a:latin typeface="Rockwell"/>
              </a:rPr>
              <a:t>10-05-2022</a:t>
            </a:fld>
            <a:endParaRPr lang="en-IN" sz="1000" b="0" strike="noStrike" spc="-1">
              <a:latin typeface="Times New Roman"/>
            </a:endParaRPr>
          </a:p>
        </p:txBody>
      </p:sp>
      <p:sp>
        <p:nvSpPr>
          <p:cNvPr id="6" name="Footer Placeholder 5"/>
          <p:cNvSpPr>
            <a:spLocks noGrp="1"/>
          </p:cNvSpPr>
          <p:nvPr>
            <p:ph type="ftr" sz="quarter" idx="11"/>
          </p:nvPr>
        </p:nvSpPr>
        <p:spPr/>
        <p:txBody>
          <a:bodyPr/>
          <a:lstStyle/>
          <a:p>
            <a:endParaRPr lang="en-IN"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394996FB-865C-4601-BDE1-4E59AAADC984}" type="slidenum">
              <a:rPr lang="en-IN" sz="2800" b="0" strike="noStrike" spc="-1" smtClean="0">
                <a:solidFill>
                  <a:srgbClr val="FB8C29"/>
                </a:solidFill>
                <a:latin typeface="Rockwell"/>
              </a:rPr>
              <a:t>‹#›</a:t>
            </a:fld>
            <a:endParaRPr lang="en-IN" sz="2800" b="0" strike="noStrike" spc="-1">
              <a:latin typeface="Times New Roman"/>
            </a:endParaRPr>
          </a:p>
        </p:txBody>
      </p:sp>
    </p:spTree>
    <p:extLst>
      <p:ext uri="{BB962C8B-B14F-4D97-AF65-F5344CB8AC3E}">
        <p14:creationId xmlns:p14="http://schemas.microsoft.com/office/powerpoint/2010/main" val="3673500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lnSpc>
                <a:spcPct val="100000"/>
              </a:lnSpc>
            </a:pPr>
            <a:fld id="{33ABDF2F-BC23-4CAE-992D-7CFCF792A752}" type="datetime">
              <a:rPr lang="en-IN" sz="1000" b="0" strike="noStrike" spc="-1" smtClean="0">
                <a:solidFill>
                  <a:srgbClr val="FFFFFF"/>
                </a:solidFill>
                <a:latin typeface="Rockwell"/>
              </a:rPr>
              <a:t>10-05-2022</a:t>
            </a:fld>
            <a:endParaRPr lang="en-IN" sz="1000" b="0" strike="noStrike" spc="-1">
              <a:latin typeface="Times New Roman"/>
            </a:endParaRPr>
          </a:p>
        </p:txBody>
      </p:sp>
      <p:sp>
        <p:nvSpPr>
          <p:cNvPr id="8" name="Footer Placeholder 7"/>
          <p:cNvSpPr>
            <a:spLocks noGrp="1"/>
          </p:cNvSpPr>
          <p:nvPr>
            <p:ph type="ftr" sz="quarter" idx="11"/>
          </p:nvPr>
        </p:nvSpPr>
        <p:spPr/>
        <p:txBody>
          <a:bodyPr/>
          <a:lstStyle/>
          <a:p>
            <a:endParaRPr lang="en-IN" sz="2400" b="0" strike="noStrike" spc="-1">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394996FB-865C-4601-BDE1-4E59AAADC984}" type="slidenum">
              <a:rPr lang="en-IN" sz="2800" b="0" strike="noStrike" spc="-1" smtClean="0">
                <a:solidFill>
                  <a:srgbClr val="FB8C29"/>
                </a:solidFill>
                <a:latin typeface="Rockwell"/>
              </a:rPr>
              <a:t>‹#›</a:t>
            </a:fld>
            <a:endParaRPr lang="en-IN" sz="2800" b="0" strike="noStrike" spc="-1">
              <a:latin typeface="Times New Roman"/>
            </a:endParaRPr>
          </a:p>
        </p:txBody>
      </p:sp>
    </p:spTree>
    <p:extLst>
      <p:ext uri="{BB962C8B-B14F-4D97-AF65-F5344CB8AC3E}">
        <p14:creationId xmlns:p14="http://schemas.microsoft.com/office/powerpoint/2010/main" val="2656078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10-May-22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2288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lgn="r">
              <a:lnSpc>
                <a:spcPct val="100000"/>
              </a:lnSpc>
            </a:pPr>
            <a:fld id="{33ABDF2F-BC23-4CAE-992D-7CFCF792A752}" type="datetime">
              <a:rPr lang="en-IN" sz="1000" b="0" strike="noStrike" spc="-1" smtClean="0">
                <a:solidFill>
                  <a:srgbClr val="FFFFFF"/>
                </a:solidFill>
                <a:latin typeface="Rockwell"/>
              </a:rPr>
              <a:t>10-05-2022</a:t>
            </a:fld>
            <a:endParaRPr lang="en-IN" sz="1000" b="0" strike="noStrike" spc="-1">
              <a:latin typeface="Times New Roman"/>
            </a:endParaRPr>
          </a:p>
        </p:txBody>
      </p:sp>
      <p:sp>
        <p:nvSpPr>
          <p:cNvPr id="5" name="Footer Placeholder 2"/>
          <p:cNvSpPr>
            <a:spLocks noGrp="1"/>
          </p:cNvSpPr>
          <p:nvPr>
            <p:ph type="ftr" sz="quarter" idx="11"/>
          </p:nvPr>
        </p:nvSpPr>
        <p:spPr/>
        <p:txBody>
          <a:bodyPr/>
          <a:lstStyle/>
          <a:p>
            <a:endParaRPr lang="en-IN" sz="2400" b="0" strike="noStrike" spc="-1">
              <a:latin typeface="Times New Roman"/>
            </a:endParaRPr>
          </a:p>
        </p:txBody>
      </p:sp>
      <p:sp>
        <p:nvSpPr>
          <p:cNvPr id="6" name="Slide Number Placeholder 3"/>
          <p:cNvSpPr>
            <a:spLocks noGrp="1"/>
          </p:cNvSpPr>
          <p:nvPr>
            <p:ph type="sldNum" sz="quarter" idx="12"/>
          </p:nvPr>
        </p:nvSpPr>
        <p:spPr/>
        <p:txBody>
          <a:bodyPr/>
          <a:lstStyle/>
          <a:p>
            <a:pPr algn="r">
              <a:lnSpc>
                <a:spcPct val="100000"/>
              </a:lnSpc>
            </a:pPr>
            <a:fld id="{394996FB-865C-4601-BDE1-4E59AAADC984}" type="slidenum">
              <a:rPr lang="en-IN" sz="2800" b="0" strike="noStrike" spc="-1" smtClean="0">
                <a:solidFill>
                  <a:srgbClr val="FB8C29"/>
                </a:solidFill>
                <a:latin typeface="Rockwell"/>
              </a:rPr>
              <a:t>‹#›</a:t>
            </a:fld>
            <a:endParaRPr lang="en-IN" sz="2800" b="0" strike="noStrike" spc="-1">
              <a:latin typeface="Times New Roman"/>
            </a:endParaRPr>
          </a:p>
        </p:txBody>
      </p:sp>
    </p:spTree>
    <p:extLst>
      <p:ext uri="{BB962C8B-B14F-4D97-AF65-F5344CB8AC3E}">
        <p14:creationId xmlns:p14="http://schemas.microsoft.com/office/powerpoint/2010/main" val="4018380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pPr algn="r">
              <a:lnSpc>
                <a:spcPct val="100000"/>
              </a:lnSpc>
            </a:pPr>
            <a:fld id="{33ABDF2F-BC23-4CAE-992D-7CFCF792A752}" type="datetime">
              <a:rPr lang="en-IN" sz="1000" b="0" strike="noStrike" spc="-1" smtClean="0">
                <a:solidFill>
                  <a:srgbClr val="FFFFFF"/>
                </a:solidFill>
                <a:latin typeface="Rockwell"/>
              </a:rPr>
              <a:t>10-05-2022</a:t>
            </a:fld>
            <a:endParaRPr lang="en-IN" sz="1000" b="0" strike="noStrike" spc="-1">
              <a:latin typeface="Times New Roman"/>
            </a:endParaRPr>
          </a:p>
        </p:txBody>
      </p:sp>
      <p:sp>
        <p:nvSpPr>
          <p:cNvPr id="5" name="Footer Placeholder 5"/>
          <p:cNvSpPr>
            <a:spLocks noGrp="1"/>
          </p:cNvSpPr>
          <p:nvPr>
            <p:ph type="ftr" sz="quarter" idx="11"/>
          </p:nvPr>
        </p:nvSpPr>
        <p:spPr/>
        <p:txBody>
          <a:bodyPr/>
          <a:lstStyle/>
          <a:p>
            <a:endParaRPr lang="en-IN" sz="2400" b="0" strike="noStrike" spc="-1">
              <a:latin typeface="Times New Roman"/>
            </a:endParaRPr>
          </a:p>
        </p:txBody>
      </p:sp>
      <p:sp>
        <p:nvSpPr>
          <p:cNvPr id="6" name="Slide Number Placeholder 6"/>
          <p:cNvSpPr>
            <a:spLocks noGrp="1"/>
          </p:cNvSpPr>
          <p:nvPr>
            <p:ph type="sldNum" sz="quarter" idx="12"/>
          </p:nvPr>
        </p:nvSpPr>
        <p:spPr/>
        <p:txBody>
          <a:bodyPr/>
          <a:lstStyle/>
          <a:p>
            <a:pPr algn="r">
              <a:lnSpc>
                <a:spcPct val="100000"/>
              </a:lnSpc>
            </a:pPr>
            <a:fld id="{394996FB-865C-4601-BDE1-4E59AAADC984}" type="slidenum">
              <a:rPr lang="en-IN" sz="2800" b="0" strike="noStrike" spc="-1" smtClean="0">
                <a:solidFill>
                  <a:srgbClr val="FB8C29"/>
                </a:solidFill>
                <a:latin typeface="Rockwell"/>
              </a:rPr>
              <a:t>‹#›</a:t>
            </a:fld>
            <a:endParaRPr lang="en-IN" sz="2800" b="0" strike="noStrike" spc="-1">
              <a:latin typeface="Times New Roman"/>
            </a:endParaRPr>
          </a:p>
        </p:txBody>
      </p:sp>
    </p:spTree>
    <p:extLst>
      <p:ext uri="{BB962C8B-B14F-4D97-AF65-F5344CB8AC3E}">
        <p14:creationId xmlns:p14="http://schemas.microsoft.com/office/powerpoint/2010/main" val="2641823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lnSpc>
                <a:spcPct val="100000"/>
              </a:lnSpc>
            </a:pPr>
            <a:fld id="{33ABDF2F-BC23-4CAE-992D-7CFCF792A752}" type="datetime">
              <a:rPr lang="en-IN" sz="1000" b="0" strike="noStrike" spc="-1" smtClean="0">
                <a:solidFill>
                  <a:srgbClr val="FFFFFF"/>
                </a:solidFill>
                <a:latin typeface="Rockwell"/>
              </a:rPr>
              <a:t>10-05-2022</a:t>
            </a:fld>
            <a:endParaRPr lang="en-IN" sz="1000" b="0" strike="noStrike" spc="-1">
              <a:latin typeface="Times New Roman"/>
            </a:endParaRPr>
          </a:p>
        </p:txBody>
      </p:sp>
      <p:sp>
        <p:nvSpPr>
          <p:cNvPr id="6" name="Footer Placeholder 5"/>
          <p:cNvSpPr>
            <a:spLocks noGrp="1"/>
          </p:cNvSpPr>
          <p:nvPr>
            <p:ph type="ftr" sz="quarter" idx="11"/>
          </p:nvPr>
        </p:nvSpPr>
        <p:spPr/>
        <p:txBody>
          <a:bodyPr/>
          <a:lstStyle/>
          <a:p>
            <a:endParaRPr lang="en-IN"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394996FB-865C-4601-BDE1-4E59AAADC984}" type="slidenum">
              <a:rPr lang="en-IN" sz="2800" b="0" strike="noStrike" spc="-1" smtClean="0">
                <a:solidFill>
                  <a:srgbClr val="FB8C29"/>
                </a:solidFill>
                <a:latin typeface="Rockwell"/>
              </a:rPr>
              <a:t>‹#›</a:t>
            </a:fld>
            <a:endParaRPr lang="en-IN" sz="2800" b="0" strike="noStrike" spc="-1">
              <a:latin typeface="Times New Roman"/>
            </a:endParaRPr>
          </a:p>
        </p:txBody>
      </p:sp>
    </p:spTree>
    <p:extLst>
      <p:ext uri="{BB962C8B-B14F-4D97-AF65-F5344CB8AC3E}">
        <p14:creationId xmlns:p14="http://schemas.microsoft.com/office/powerpoint/2010/main" val="1334269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lgn="r">
              <a:lnSpc>
                <a:spcPct val="100000"/>
              </a:lnSpc>
            </a:pPr>
            <a:fld id="{82613169-DA71-4516-A593-8239623FF2C0}" type="datetime">
              <a:rPr lang="en-IN" sz="1000" b="0" strike="noStrike" spc="-1" smtClean="0">
                <a:solidFill>
                  <a:srgbClr val="FFFFFF"/>
                </a:solidFill>
                <a:latin typeface="Rockwell"/>
              </a:rPr>
              <a:t>10-05-2022</a:t>
            </a:fld>
            <a:endParaRPr lang="en-IN" sz="1000" b="0" strike="noStrike" spc="-1">
              <a:latin typeface="Times New Roman"/>
            </a:endParaRP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sz="2400" b="0" strike="noStrike" spc="-1">
              <a:latin typeface="Times New Roman"/>
            </a:endParaRP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algn="r">
              <a:lnSpc>
                <a:spcPct val="100000"/>
              </a:lnSpc>
            </a:pPr>
            <a:fld id="{2D26E94D-EC3B-4F94-ABBF-A6D82B91F9A5}" type="slidenum">
              <a:rPr lang="en-IN" sz="2800" b="0" strike="noStrike" spc="-1" smtClean="0">
                <a:solidFill>
                  <a:srgbClr val="FB8C29"/>
                </a:solidFill>
                <a:latin typeface="Rockwell"/>
              </a:rPr>
              <a:t>‹#›</a:t>
            </a:fld>
            <a:endParaRPr lang="en-IN" sz="2800" b="0" strike="noStrike" spc="-1">
              <a:latin typeface="Times New Roman"/>
            </a:endParaRPr>
          </a:p>
        </p:txBody>
      </p:sp>
    </p:spTree>
    <p:extLst>
      <p:ext uri="{BB962C8B-B14F-4D97-AF65-F5344CB8AC3E}">
        <p14:creationId xmlns:p14="http://schemas.microsoft.com/office/powerpoint/2010/main" val="3587765500"/>
      </p:ext>
    </p:extLst>
  </p:cSld>
  <p:clrMap bg1="dk1" tx1="lt1" bg2="dk2" tx2="lt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 id="2147483787"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 name="Picture 6"/>
          <p:cNvPicPr/>
          <p:nvPr/>
        </p:nvPicPr>
        <p:blipFill>
          <a:blip r:embed="rId2"/>
          <a:stretch/>
        </p:blipFill>
        <p:spPr>
          <a:xfrm>
            <a:off x="5035680" y="198720"/>
            <a:ext cx="1861920" cy="1755000"/>
          </a:xfrm>
          <a:prstGeom prst="rect">
            <a:avLst/>
          </a:prstGeom>
          <a:ln>
            <a:noFill/>
          </a:ln>
        </p:spPr>
      </p:pic>
      <p:sp>
        <p:nvSpPr>
          <p:cNvPr id="133" name="CustomShape 1"/>
          <p:cNvSpPr/>
          <p:nvPr/>
        </p:nvSpPr>
        <p:spPr>
          <a:xfrm>
            <a:off x="1613520" y="1953720"/>
            <a:ext cx="1136376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200" b="0" strike="noStrike" spc="-1" dirty="0">
                <a:solidFill>
                  <a:srgbClr val="FFFFFF"/>
                </a:solidFill>
                <a:latin typeface="Rockwell"/>
              </a:rPr>
              <a:t>Indian Institute of Information Technology Kalyani</a:t>
            </a:r>
            <a:endParaRPr lang="en-IN" sz="3200" b="0" strike="noStrike" spc="-1" dirty="0">
              <a:latin typeface="Arial"/>
            </a:endParaRPr>
          </a:p>
        </p:txBody>
      </p:sp>
      <p:sp>
        <p:nvSpPr>
          <p:cNvPr id="134" name="CustomShape 2"/>
          <p:cNvSpPr/>
          <p:nvPr/>
        </p:nvSpPr>
        <p:spPr>
          <a:xfrm>
            <a:off x="1514160" y="5166360"/>
            <a:ext cx="6102360" cy="94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800" b="0" strike="noStrike" spc="-1">
                <a:solidFill>
                  <a:srgbClr val="FFFFFF"/>
                </a:solidFill>
                <a:latin typeface="Agency FB"/>
              </a:rPr>
              <a:t>Mentored By – Mr. Anirban Lakshman</a:t>
            </a:r>
            <a:endParaRPr lang="en-IN" sz="2800" b="0" strike="noStrike" spc="-1">
              <a:latin typeface="Arial"/>
            </a:endParaRPr>
          </a:p>
        </p:txBody>
      </p:sp>
      <p:sp>
        <p:nvSpPr>
          <p:cNvPr id="135" name="CustomShape 3"/>
          <p:cNvSpPr/>
          <p:nvPr/>
        </p:nvSpPr>
        <p:spPr>
          <a:xfrm>
            <a:off x="2518200" y="3609000"/>
            <a:ext cx="955440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200" b="0" strike="noStrike" spc="-1" dirty="0">
                <a:solidFill>
                  <a:srgbClr val="FFFFFF"/>
                </a:solidFill>
                <a:latin typeface="Rockwell"/>
              </a:rPr>
              <a:t>DIABETIC RETINOPATHY DETECTION</a:t>
            </a:r>
            <a:endParaRPr lang="en-IN" sz="3200" b="0" strike="noStrike" spc="-1" dirty="0">
              <a:latin typeface="Arial"/>
            </a:endParaRPr>
          </a:p>
        </p:txBody>
      </p:sp>
      <p:sp>
        <p:nvSpPr>
          <p:cNvPr id="136" name="CustomShape 4"/>
          <p:cNvSpPr/>
          <p:nvPr/>
        </p:nvSpPr>
        <p:spPr>
          <a:xfrm>
            <a:off x="3882960" y="2842920"/>
            <a:ext cx="602928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0" strike="noStrike" spc="-1">
                <a:solidFill>
                  <a:srgbClr val="FFFFFF"/>
                </a:solidFill>
                <a:latin typeface="Rockwell"/>
              </a:rPr>
              <a:t>6</a:t>
            </a:r>
            <a:r>
              <a:rPr lang="en-IN" sz="2400" b="0" strike="noStrike" spc="-1" baseline="30000">
                <a:solidFill>
                  <a:srgbClr val="FFFFFF"/>
                </a:solidFill>
                <a:latin typeface="Rockwell"/>
              </a:rPr>
              <a:t>th</a:t>
            </a:r>
            <a:r>
              <a:rPr lang="en-IN" sz="2400" b="0" strike="noStrike" spc="-1">
                <a:solidFill>
                  <a:srgbClr val="FFFFFF"/>
                </a:solidFill>
                <a:latin typeface="Rockwell"/>
              </a:rPr>
              <a:t> Semester Project (CS – 691)</a:t>
            </a:r>
            <a:endParaRPr lang="en-IN" sz="24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787680" y="590760"/>
            <a:ext cx="919980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200" b="0" strike="noStrike" spc="-1">
                <a:solidFill>
                  <a:srgbClr val="FFFFFF"/>
                </a:solidFill>
                <a:latin typeface="Rockwell"/>
              </a:rPr>
              <a:t>Tools/Technologies used</a:t>
            </a:r>
            <a:endParaRPr lang="en-IN" sz="3200" b="0" strike="noStrike" spc="-1">
              <a:latin typeface="Arial"/>
            </a:endParaRPr>
          </a:p>
        </p:txBody>
      </p:sp>
      <p:sp>
        <p:nvSpPr>
          <p:cNvPr id="159" name="CustomShape 2"/>
          <p:cNvSpPr/>
          <p:nvPr/>
        </p:nvSpPr>
        <p:spPr>
          <a:xfrm>
            <a:off x="984600" y="1382040"/>
            <a:ext cx="8623080" cy="393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FFFFFF"/>
              </a:buClr>
              <a:buFont typeface="Wingdings" charset="2"/>
              <a:buChar char=""/>
            </a:pPr>
            <a:r>
              <a:rPr lang="en-IN" sz="2400" b="0" strike="noStrike" spc="-1">
                <a:solidFill>
                  <a:srgbClr val="FFFFFF"/>
                </a:solidFill>
                <a:latin typeface="Verdana"/>
                <a:ea typeface="Verdana"/>
              </a:rPr>
              <a:t>Python</a:t>
            </a:r>
            <a:endParaRPr lang="en-IN" sz="2400" b="0" strike="noStrike" spc="-1">
              <a:latin typeface="Arial"/>
            </a:endParaRPr>
          </a:p>
          <a:p>
            <a:pPr>
              <a:lnSpc>
                <a:spcPct val="100000"/>
              </a:lnSpc>
            </a:pPr>
            <a:endParaRPr lang="en-IN" sz="2400" b="0" strike="noStrike" spc="-1">
              <a:latin typeface="Arial"/>
            </a:endParaRPr>
          </a:p>
          <a:p>
            <a:pPr marL="285840" indent="-285480">
              <a:lnSpc>
                <a:spcPct val="100000"/>
              </a:lnSpc>
              <a:buClr>
                <a:srgbClr val="FFFFFF"/>
              </a:buClr>
              <a:buFont typeface="Wingdings" charset="2"/>
              <a:buChar char=""/>
            </a:pPr>
            <a:r>
              <a:rPr lang="en-IN" sz="2400" b="0" strike="noStrike" spc="-1">
                <a:solidFill>
                  <a:srgbClr val="FFFFFF"/>
                </a:solidFill>
                <a:latin typeface="Verdana"/>
                <a:ea typeface="Verdana"/>
              </a:rPr>
              <a:t>Image Understanding and processing</a:t>
            </a:r>
            <a:endParaRPr lang="en-IN" sz="2400" b="0" strike="noStrike" spc="-1">
              <a:latin typeface="Arial"/>
            </a:endParaRPr>
          </a:p>
          <a:p>
            <a:pPr>
              <a:lnSpc>
                <a:spcPct val="100000"/>
              </a:lnSpc>
            </a:pPr>
            <a:endParaRPr lang="en-IN" sz="2400" b="0" strike="noStrike" spc="-1">
              <a:latin typeface="Arial"/>
            </a:endParaRPr>
          </a:p>
          <a:p>
            <a:pPr marL="285840" indent="-285480">
              <a:lnSpc>
                <a:spcPct val="100000"/>
              </a:lnSpc>
              <a:buClr>
                <a:srgbClr val="FFFFFF"/>
              </a:buClr>
              <a:buFont typeface="Wingdings" charset="2"/>
              <a:buChar char=""/>
            </a:pPr>
            <a:r>
              <a:rPr lang="en-IN" sz="2400" b="0" strike="noStrike" spc="-1">
                <a:solidFill>
                  <a:srgbClr val="FFFFFF"/>
                </a:solidFill>
                <a:latin typeface="Verdana"/>
                <a:ea typeface="Verdana"/>
              </a:rPr>
              <a:t>Machine Learning</a:t>
            </a:r>
            <a:endParaRPr lang="en-IN" sz="2400" b="0" strike="noStrike" spc="-1">
              <a:latin typeface="Arial"/>
            </a:endParaRPr>
          </a:p>
          <a:p>
            <a:pPr>
              <a:lnSpc>
                <a:spcPct val="100000"/>
              </a:lnSpc>
            </a:pPr>
            <a:endParaRPr lang="en-IN" sz="2400" b="0" strike="noStrike" spc="-1">
              <a:latin typeface="Arial"/>
            </a:endParaRPr>
          </a:p>
          <a:p>
            <a:pPr marL="285840" indent="-285480">
              <a:lnSpc>
                <a:spcPct val="100000"/>
              </a:lnSpc>
              <a:buClr>
                <a:srgbClr val="FFFFFF"/>
              </a:buClr>
              <a:buFont typeface="Wingdings" charset="2"/>
              <a:buChar char=""/>
            </a:pPr>
            <a:r>
              <a:rPr lang="en-IN" sz="2400" b="0" strike="noStrike" spc="-1">
                <a:solidFill>
                  <a:srgbClr val="FFFFFF"/>
                </a:solidFill>
                <a:latin typeface="Verdana"/>
                <a:ea typeface="Verdana"/>
              </a:rPr>
              <a:t>Python’s Sklearn library</a:t>
            </a:r>
            <a:endParaRPr lang="en-IN" sz="2400" b="0" strike="noStrike" spc="-1">
              <a:latin typeface="Arial"/>
            </a:endParaRPr>
          </a:p>
          <a:p>
            <a:pPr>
              <a:lnSpc>
                <a:spcPct val="100000"/>
              </a:lnSpc>
            </a:pPr>
            <a:endParaRPr lang="en-IN" sz="2400" b="0" strike="noStrike" spc="-1">
              <a:latin typeface="Arial"/>
            </a:endParaRPr>
          </a:p>
          <a:p>
            <a:pPr marL="285840" indent="-285480">
              <a:lnSpc>
                <a:spcPct val="100000"/>
              </a:lnSpc>
              <a:buClr>
                <a:srgbClr val="FFFFFF"/>
              </a:buClr>
              <a:buFont typeface="Wingdings" charset="2"/>
              <a:buChar char=""/>
            </a:pPr>
            <a:r>
              <a:rPr lang="en-IN" sz="2400" b="0" strike="noStrike" spc="-1">
                <a:solidFill>
                  <a:srgbClr val="FFFFFF"/>
                </a:solidFill>
                <a:latin typeface="Verdana"/>
                <a:ea typeface="Verdana"/>
              </a:rPr>
              <a:t>Some other useful python libraries</a:t>
            </a:r>
            <a:endParaRPr lang="en-IN" sz="2400" b="0" strike="noStrike" spc="-1">
              <a:latin typeface="Arial"/>
            </a:endParaRPr>
          </a:p>
          <a:p>
            <a:pPr>
              <a:lnSpc>
                <a:spcPct val="100000"/>
              </a:lnSpc>
            </a:pPr>
            <a:endParaRPr lang="en-IN" sz="2400" b="0" strike="noStrike" spc="-1">
              <a:latin typeface="Arial"/>
            </a:endParaRPr>
          </a:p>
          <a:p>
            <a:pPr>
              <a:lnSpc>
                <a:spcPct val="100000"/>
              </a:lnSpc>
            </a:pPr>
            <a:endParaRPr lang="en-IN" sz="24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887760" y="556560"/>
            <a:ext cx="507528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200" b="0" strike="noStrike" spc="-1">
                <a:solidFill>
                  <a:srgbClr val="FFFFFF"/>
                </a:solidFill>
                <a:latin typeface="Rockwell"/>
              </a:rPr>
              <a:t>Implementation</a:t>
            </a:r>
            <a:endParaRPr lang="en-IN" sz="3200" b="0" strike="noStrike" spc="-1">
              <a:latin typeface="Arial"/>
            </a:endParaRPr>
          </a:p>
        </p:txBody>
      </p:sp>
      <p:sp>
        <p:nvSpPr>
          <p:cNvPr id="161" name="CustomShape 2"/>
          <p:cNvSpPr/>
          <p:nvPr/>
        </p:nvSpPr>
        <p:spPr>
          <a:xfrm>
            <a:off x="927720" y="1298880"/>
            <a:ext cx="10336320" cy="344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endParaRPr lang="en-IN" sz="1800" b="0" strike="noStrike" spc="-1">
              <a:latin typeface="Arial"/>
            </a:endParaRPr>
          </a:p>
          <a:p>
            <a:pPr marL="285840" indent="-285480">
              <a:lnSpc>
                <a:spcPct val="100000"/>
              </a:lnSpc>
              <a:buClr>
                <a:srgbClr val="FFFFFF"/>
              </a:buClr>
              <a:buFont typeface="Wingdings" charset="2"/>
              <a:buChar char=""/>
            </a:pPr>
            <a:r>
              <a:rPr lang="en-IN" sz="2000" b="0" strike="noStrike" spc="-1">
                <a:solidFill>
                  <a:srgbClr val="FFFFFF"/>
                </a:solidFill>
                <a:latin typeface="Verdana"/>
                <a:ea typeface="Verdana"/>
              </a:rPr>
              <a:t>First we took the database of left and right retina images from Kaggle website.</a:t>
            </a:r>
            <a:endParaRPr lang="en-IN" sz="2000" b="0" strike="noStrike" spc="-1">
              <a:latin typeface="Arial"/>
            </a:endParaRPr>
          </a:p>
          <a:p>
            <a:pPr>
              <a:lnSpc>
                <a:spcPct val="100000"/>
              </a:lnSpc>
            </a:pPr>
            <a:endParaRPr lang="en-IN" sz="2000" b="0" strike="noStrike" spc="-1">
              <a:latin typeface="Arial"/>
            </a:endParaRPr>
          </a:p>
          <a:p>
            <a:pPr marL="285840" indent="-285480">
              <a:lnSpc>
                <a:spcPct val="100000"/>
              </a:lnSpc>
              <a:buClr>
                <a:srgbClr val="FFFFFF"/>
              </a:buClr>
              <a:buFont typeface="Wingdings" charset="2"/>
              <a:buChar char=""/>
            </a:pPr>
            <a:r>
              <a:rPr lang="en-IN" sz="2000" b="0" strike="noStrike" spc="-1">
                <a:solidFill>
                  <a:srgbClr val="FFFFFF"/>
                </a:solidFill>
                <a:latin typeface="Verdana"/>
                <a:ea typeface="Verdana"/>
              </a:rPr>
              <a:t>The dataset contains approximately 35,000 pairs of retina images.</a:t>
            </a:r>
            <a:endParaRPr lang="en-IN" sz="2000" b="0" strike="noStrike" spc="-1">
              <a:latin typeface="Arial"/>
            </a:endParaRPr>
          </a:p>
          <a:p>
            <a:pPr>
              <a:lnSpc>
                <a:spcPct val="100000"/>
              </a:lnSpc>
            </a:pPr>
            <a:endParaRPr lang="en-IN" sz="2000" b="0" strike="noStrike" spc="-1">
              <a:latin typeface="Arial"/>
            </a:endParaRPr>
          </a:p>
          <a:p>
            <a:pPr marL="285840" indent="-285480">
              <a:lnSpc>
                <a:spcPct val="100000"/>
              </a:lnSpc>
              <a:buClr>
                <a:srgbClr val="FFFFFF"/>
              </a:buClr>
              <a:buFont typeface="Wingdings" charset="2"/>
              <a:buChar char=""/>
            </a:pPr>
            <a:r>
              <a:rPr lang="en-IN" sz="2000" b="0" strike="noStrike" spc="-1">
                <a:solidFill>
                  <a:srgbClr val="FFFFFF"/>
                </a:solidFill>
                <a:latin typeface="Verdana"/>
                <a:ea typeface="Verdana"/>
              </a:rPr>
              <a:t>Using this as dataset, we created a model using machine learning algorithms and techniques.</a:t>
            </a:r>
            <a:endParaRPr lang="en-IN" sz="2000" b="0" strike="noStrike" spc="-1">
              <a:latin typeface="Arial"/>
            </a:endParaRPr>
          </a:p>
          <a:p>
            <a:pPr>
              <a:lnSpc>
                <a:spcPct val="100000"/>
              </a:lnSpc>
            </a:pPr>
            <a:endParaRPr lang="en-IN" sz="2000" b="0" strike="noStrike" spc="-1">
              <a:latin typeface="Arial"/>
            </a:endParaRPr>
          </a:p>
          <a:p>
            <a:pPr marL="285840" indent="-285480">
              <a:lnSpc>
                <a:spcPct val="100000"/>
              </a:lnSpc>
              <a:buClr>
                <a:srgbClr val="FFFFFF"/>
              </a:buClr>
              <a:buFont typeface="Wingdings" charset="2"/>
              <a:buChar char=""/>
            </a:pPr>
            <a:r>
              <a:rPr lang="en-IN" sz="2000" b="0" strike="noStrike" spc="-1">
                <a:solidFill>
                  <a:srgbClr val="FFFFFF"/>
                </a:solidFill>
                <a:latin typeface="Verdana"/>
                <a:ea typeface="Verdana"/>
              </a:rPr>
              <a:t>For model, we used the two popular model, one is SVC(Support vector Classifier) and the another one is KNN(K – Nearest Neighbour).</a:t>
            </a:r>
            <a:endParaRPr lang="en-IN" sz="20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923760" y="727920"/>
            <a:ext cx="417960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200" b="0" strike="noStrike" spc="-1">
                <a:solidFill>
                  <a:srgbClr val="FFFFFF"/>
                </a:solidFill>
                <a:latin typeface="Rockwell"/>
              </a:rPr>
              <a:t>Model Creation</a:t>
            </a:r>
            <a:endParaRPr lang="en-IN" sz="3200" b="0" strike="noStrike" spc="-1">
              <a:latin typeface="Arial"/>
            </a:endParaRPr>
          </a:p>
        </p:txBody>
      </p:sp>
      <p:sp>
        <p:nvSpPr>
          <p:cNvPr id="163" name="CustomShape 2"/>
          <p:cNvSpPr/>
          <p:nvPr/>
        </p:nvSpPr>
        <p:spPr>
          <a:xfrm>
            <a:off x="844920" y="1689840"/>
            <a:ext cx="9012960" cy="338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FFFFFF"/>
              </a:buClr>
              <a:buFont typeface="Wingdings" charset="2"/>
              <a:buChar char=""/>
            </a:pPr>
            <a:r>
              <a:rPr lang="en-IN" sz="1800" b="0" strike="noStrike" spc="-1">
                <a:solidFill>
                  <a:srgbClr val="FFFFFF"/>
                </a:solidFill>
                <a:latin typeface="Verdana"/>
                <a:ea typeface="Verdana"/>
              </a:rPr>
              <a:t>The first algorithm that we used for model creation is SVC(Support vector classifier.)</a:t>
            </a:r>
            <a:endParaRPr lang="en-IN" sz="1800" b="0" strike="noStrike" spc="-1">
              <a:latin typeface="Arial"/>
            </a:endParaRPr>
          </a:p>
          <a:p>
            <a:pPr>
              <a:lnSpc>
                <a:spcPct val="100000"/>
              </a:lnSpc>
            </a:pPr>
            <a:endParaRPr lang="en-IN" sz="1800" b="0" strike="noStrike" spc="-1">
              <a:latin typeface="Arial"/>
            </a:endParaRPr>
          </a:p>
          <a:p>
            <a:pPr marL="285840" indent="-285480">
              <a:lnSpc>
                <a:spcPct val="100000"/>
              </a:lnSpc>
              <a:buClr>
                <a:srgbClr val="FFFFFF"/>
              </a:buClr>
              <a:buFont typeface="Wingdings" charset="2"/>
              <a:buChar char=""/>
            </a:pPr>
            <a:r>
              <a:rPr lang="en-IN" sz="1800" b="0" strike="noStrike" spc="-1">
                <a:solidFill>
                  <a:srgbClr val="FFFFFF"/>
                </a:solidFill>
                <a:latin typeface="Verdana"/>
                <a:ea typeface="Verdana"/>
              </a:rPr>
              <a:t>SVC is a nonparametric clustering algorithm that does not make any assumption on the number or shape of the clusters in the data.</a:t>
            </a:r>
            <a:endParaRPr lang="en-IN" sz="1800" b="0" strike="noStrike" spc="-1">
              <a:latin typeface="Arial"/>
            </a:endParaRPr>
          </a:p>
          <a:p>
            <a:pPr>
              <a:lnSpc>
                <a:spcPct val="100000"/>
              </a:lnSpc>
            </a:pPr>
            <a:endParaRPr lang="en-IN" sz="1800" b="0" strike="noStrike" spc="-1">
              <a:latin typeface="Arial"/>
            </a:endParaRPr>
          </a:p>
          <a:p>
            <a:pPr marL="285840" indent="-285480">
              <a:lnSpc>
                <a:spcPct val="100000"/>
              </a:lnSpc>
              <a:buClr>
                <a:srgbClr val="FFFFFF"/>
              </a:buClr>
              <a:buFont typeface="Wingdings" charset="2"/>
              <a:buChar char=""/>
            </a:pPr>
            <a:r>
              <a:rPr lang="en-IN" sz="1800" b="0" strike="noStrike" spc="-1">
                <a:solidFill>
                  <a:srgbClr val="FFFFFF"/>
                </a:solidFill>
                <a:latin typeface="Verdana"/>
                <a:ea typeface="Verdana"/>
              </a:rPr>
              <a:t>The objective of a Linear SVC (Support Vector Classifier) is to fit to the data you provide, returning a "best fit" hyperplane that divides, or categorizes, your data. From there, after getting the hyperplane, you can then feed some features to your classifier to see what the "predicted" class is..</a:t>
            </a:r>
            <a:endParaRPr lang="en-IN" sz="1800" b="0" strike="noStrike" spc="-1">
              <a:latin typeface="Arial"/>
            </a:endParaRPr>
          </a:p>
          <a:p>
            <a:pPr>
              <a:lnSpc>
                <a:spcPct val="100000"/>
              </a:lnSpc>
            </a:pPr>
            <a:endParaRPr lang="en-IN" sz="1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678600" y="668520"/>
            <a:ext cx="91796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FFFFFF"/>
              </a:buClr>
              <a:buFont typeface="Wingdings" charset="2"/>
              <a:buChar char=""/>
            </a:pPr>
            <a:r>
              <a:rPr lang="en-IN" sz="1800" b="0" strike="noStrike" spc="-1">
                <a:solidFill>
                  <a:srgbClr val="FFFFFF"/>
                </a:solidFill>
                <a:latin typeface="Verdana"/>
                <a:ea typeface="Verdana"/>
              </a:rPr>
              <a:t>This is how SVC algorithm looks like:</a:t>
            </a:r>
            <a:endParaRPr lang="en-IN" sz="1800" b="0" strike="noStrike" spc="-1">
              <a:latin typeface="Arial"/>
            </a:endParaRPr>
          </a:p>
        </p:txBody>
      </p:sp>
      <p:pic>
        <p:nvPicPr>
          <p:cNvPr id="165" name="Picture 4"/>
          <p:cNvPicPr/>
          <p:nvPr/>
        </p:nvPicPr>
        <p:blipFill>
          <a:blip r:embed="rId2"/>
          <a:stretch/>
        </p:blipFill>
        <p:spPr>
          <a:xfrm>
            <a:off x="2320560" y="1288080"/>
            <a:ext cx="6420240" cy="401112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887760" y="825480"/>
            <a:ext cx="9614160" cy="369000"/>
          </a:xfrm>
          <a:prstGeom prst="rect">
            <a:avLst/>
          </a:prstGeom>
          <a:noFill/>
          <a:ln>
            <a:noFill/>
          </a:ln>
        </p:spPr>
        <p:style>
          <a:lnRef idx="0">
            <a:scrgbClr r="0" g="0" b="0"/>
          </a:lnRef>
          <a:fillRef idx="0">
            <a:scrgbClr r="0" g="0" b="0"/>
          </a:fillRef>
          <a:effectRef idx="0">
            <a:scrgbClr r="0" g="0" b="0"/>
          </a:effectRef>
          <a:fontRef idx="minor"/>
        </p:style>
      </p:sp>
      <p:sp>
        <p:nvSpPr>
          <p:cNvPr id="167" name="CustomShape 2"/>
          <p:cNvSpPr/>
          <p:nvPr/>
        </p:nvSpPr>
        <p:spPr>
          <a:xfrm>
            <a:off x="807840" y="825480"/>
            <a:ext cx="10306440" cy="447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FFFFFF"/>
              </a:buClr>
              <a:buFont typeface="Wingdings" charset="2"/>
              <a:buChar char=""/>
            </a:pPr>
            <a:r>
              <a:rPr lang="en-IN" sz="1800" b="0" strike="noStrike" spc="-1" dirty="0">
                <a:solidFill>
                  <a:srgbClr val="FFFFFF"/>
                </a:solidFill>
                <a:latin typeface="Verdana"/>
                <a:ea typeface="Verdana"/>
              </a:rPr>
              <a:t>The 2</a:t>
            </a:r>
            <a:r>
              <a:rPr lang="en-IN" sz="1800" b="0" strike="noStrike" spc="-1" baseline="30000" dirty="0">
                <a:solidFill>
                  <a:srgbClr val="FFFFFF"/>
                </a:solidFill>
                <a:latin typeface="Verdana"/>
                <a:ea typeface="Verdana"/>
              </a:rPr>
              <a:t>nd</a:t>
            </a:r>
            <a:r>
              <a:rPr lang="en-IN" sz="1800" b="0" strike="noStrike" spc="-1" dirty="0">
                <a:solidFill>
                  <a:srgbClr val="FFFFFF"/>
                </a:solidFill>
                <a:latin typeface="Verdana"/>
                <a:ea typeface="Verdana"/>
              </a:rPr>
              <a:t> algorithm that we used is KNN(K – Nearest Neighbours) algorithm.</a:t>
            </a:r>
            <a:endParaRPr lang="en-IN" sz="1800" b="0" strike="noStrike" spc="-1" dirty="0">
              <a:latin typeface="Arial"/>
            </a:endParaRPr>
          </a:p>
          <a:p>
            <a:pPr>
              <a:lnSpc>
                <a:spcPct val="100000"/>
              </a:lnSpc>
            </a:pPr>
            <a:endParaRPr lang="en-IN" sz="1800" b="0" strike="noStrike" spc="-1" dirty="0">
              <a:latin typeface="Arial"/>
            </a:endParaRPr>
          </a:p>
          <a:p>
            <a:pPr marL="285840" indent="-285480">
              <a:lnSpc>
                <a:spcPct val="100000"/>
              </a:lnSpc>
              <a:buClr>
                <a:srgbClr val="FFFFFF"/>
              </a:buClr>
              <a:buFont typeface="Wingdings" charset="2"/>
              <a:buChar char=""/>
            </a:pPr>
            <a:r>
              <a:rPr lang="en-IN" sz="1800" b="0" strike="noStrike" spc="-1" dirty="0">
                <a:solidFill>
                  <a:srgbClr val="FFFFFF"/>
                </a:solidFill>
                <a:latin typeface="Verdana"/>
                <a:ea typeface="Verdana"/>
              </a:rPr>
              <a:t>KNN algorithm is a simple, supervised machine learning algorithm that can be used to solve both classification and regression problems. </a:t>
            </a:r>
            <a:endParaRPr lang="en-IN" sz="1800" b="0" strike="noStrike" spc="-1" dirty="0">
              <a:latin typeface="Arial"/>
            </a:endParaRPr>
          </a:p>
          <a:p>
            <a:pPr>
              <a:lnSpc>
                <a:spcPct val="100000"/>
              </a:lnSpc>
            </a:pPr>
            <a:endParaRPr lang="en-IN" sz="1800" b="0" strike="noStrike" spc="-1" dirty="0">
              <a:latin typeface="Arial"/>
            </a:endParaRPr>
          </a:p>
          <a:p>
            <a:pPr marL="285840" indent="-285480">
              <a:lnSpc>
                <a:spcPct val="100000"/>
              </a:lnSpc>
              <a:buClr>
                <a:srgbClr val="FFFFFF"/>
              </a:buClr>
              <a:buFont typeface="Wingdings" charset="2"/>
              <a:buChar char=""/>
            </a:pPr>
            <a:r>
              <a:rPr lang="en-IN" sz="1800" b="0" strike="noStrike" spc="-1" dirty="0">
                <a:solidFill>
                  <a:srgbClr val="FFFFFF"/>
                </a:solidFill>
                <a:latin typeface="Verdana"/>
                <a:ea typeface="Verdana"/>
              </a:rPr>
              <a:t>It’s easy to implement and understand, but has a major drawback of becoming significantly slow as the size of the data grows larger. </a:t>
            </a:r>
            <a:endParaRPr lang="en-IN" sz="1800" b="0" strike="noStrike" spc="-1" dirty="0">
              <a:latin typeface="Arial"/>
            </a:endParaRPr>
          </a:p>
          <a:p>
            <a:pPr>
              <a:lnSpc>
                <a:spcPct val="100000"/>
              </a:lnSpc>
            </a:pPr>
            <a:endParaRPr lang="en-IN" sz="1800" b="0" strike="noStrike" spc="-1" dirty="0">
              <a:latin typeface="Arial"/>
            </a:endParaRPr>
          </a:p>
          <a:p>
            <a:pPr marL="285840" indent="-285480">
              <a:lnSpc>
                <a:spcPct val="100000"/>
              </a:lnSpc>
              <a:buClr>
                <a:srgbClr val="FFFFFF"/>
              </a:buClr>
              <a:buFont typeface="Wingdings" charset="2"/>
              <a:buChar char=""/>
            </a:pPr>
            <a:r>
              <a:rPr lang="en-IN" sz="1800" b="0" strike="noStrike" spc="-1" dirty="0">
                <a:solidFill>
                  <a:srgbClr val="FFFFFF"/>
                </a:solidFill>
                <a:latin typeface="Verdana"/>
                <a:ea typeface="Verdana"/>
              </a:rPr>
              <a:t>K-NN algorithm assumes the similarity between the new case/data and the available cases and put the new case into the category that is most similar to the available categories. </a:t>
            </a:r>
            <a:endParaRPr lang="en-IN" sz="1800" b="0" strike="noStrike" spc="-1" dirty="0">
              <a:latin typeface="Arial"/>
            </a:endParaRPr>
          </a:p>
          <a:p>
            <a:pPr>
              <a:lnSpc>
                <a:spcPct val="100000"/>
              </a:lnSpc>
            </a:pPr>
            <a:endParaRPr lang="en-IN" sz="1800" b="0" strike="noStrike" spc="-1" dirty="0">
              <a:latin typeface="Arial"/>
            </a:endParaRPr>
          </a:p>
          <a:p>
            <a:pPr marL="285840" indent="-285480">
              <a:lnSpc>
                <a:spcPct val="100000"/>
              </a:lnSpc>
              <a:buClr>
                <a:srgbClr val="FFFFFF"/>
              </a:buClr>
              <a:buFont typeface="Wingdings" charset="2"/>
              <a:buChar char=""/>
            </a:pPr>
            <a:r>
              <a:rPr lang="en-IN" sz="1800" b="0" strike="noStrike" spc="-1" dirty="0">
                <a:solidFill>
                  <a:srgbClr val="FFFFFF"/>
                </a:solidFill>
                <a:latin typeface="Verdana"/>
                <a:ea typeface="Verdana"/>
              </a:rPr>
              <a:t>It is also a lazy learner algorithm because it does not learn from the training set immediately instead stores the dataset and at the time of classification, it performs the action on the dataset.</a:t>
            </a:r>
            <a:endParaRPr lang="en-IN" sz="1800" b="0" strike="noStrike" spc="-1" dirty="0">
              <a:latin typeface="Arial"/>
            </a:endParaRPr>
          </a:p>
          <a:p>
            <a:pPr>
              <a:lnSpc>
                <a:spcPct val="100000"/>
              </a:lnSpc>
            </a:pPr>
            <a:endParaRPr lang="en-IN" sz="1800" b="0" strike="noStrike" spc="-1" dirty="0">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678600" y="668520"/>
            <a:ext cx="91796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FFFFFF"/>
              </a:buClr>
              <a:buFont typeface="Wingdings" charset="2"/>
              <a:buChar char=""/>
            </a:pPr>
            <a:r>
              <a:rPr lang="en-IN" sz="1800" b="0" strike="noStrike" spc="-1">
                <a:solidFill>
                  <a:srgbClr val="FFFFFF"/>
                </a:solidFill>
                <a:latin typeface="Verdana"/>
                <a:ea typeface="Verdana"/>
              </a:rPr>
              <a:t>This is how KNN algorithm looks like:</a:t>
            </a:r>
            <a:endParaRPr lang="en-IN" sz="1800" b="0" strike="noStrike" spc="-1">
              <a:latin typeface="Arial"/>
            </a:endParaRPr>
          </a:p>
        </p:txBody>
      </p:sp>
      <p:pic>
        <p:nvPicPr>
          <p:cNvPr id="169" name="Picture 3"/>
          <p:cNvPicPr/>
          <p:nvPr/>
        </p:nvPicPr>
        <p:blipFill>
          <a:blip r:embed="rId2"/>
          <a:stretch/>
        </p:blipFill>
        <p:spPr>
          <a:xfrm>
            <a:off x="2340000" y="1464840"/>
            <a:ext cx="7187040" cy="3411360"/>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848160" y="624600"/>
            <a:ext cx="976644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200" b="0" strike="noStrike" spc="-1">
                <a:solidFill>
                  <a:srgbClr val="FFFFFF"/>
                </a:solidFill>
                <a:latin typeface="Rockwell"/>
              </a:rPr>
              <a:t>Accuracy</a:t>
            </a:r>
            <a:endParaRPr lang="en-IN" sz="3200" b="0" strike="noStrike" spc="-1">
              <a:latin typeface="Arial"/>
            </a:endParaRPr>
          </a:p>
        </p:txBody>
      </p:sp>
      <p:sp>
        <p:nvSpPr>
          <p:cNvPr id="171" name="CustomShape 2"/>
          <p:cNvSpPr/>
          <p:nvPr/>
        </p:nvSpPr>
        <p:spPr>
          <a:xfrm>
            <a:off x="848160" y="1487520"/>
            <a:ext cx="9766440" cy="252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FFFFFF"/>
              </a:buClr>
              <a:buFont typeface="Wingdings" charset="2"/>
              <a:buChar char=""/>
            </a:pPr>
            <a:r>
              <a:rPr lang="en-IN" sz="2000" b="0" strike="noStrike" spc="-1">
                <a:solidFill>
                  <a:srgbClr val="FFFFFF"/>
                </a:solidFill>
                <a:latin typeface="Verdana"/>
                <a:ea typeface="Verdana"/>
              </a:rPr>
              <a:t>The accuracy that we got from the trained model</a:t>
            </a:r>
            <a:endParaRPr lang="en-IN" sz="2000" b="0" strike="noStrike" spc="-1">
              <a:latin typeface="Arial"/>
            </a:endParaRPr>
          </a:p>
          <a:p>
            <a:pPr marL="432000" lvl="1" indent="-216000">
              <a:lnSpc>
                <a:spcPct val="100000"/>
              </a:lnSpc>
              <a:buClr>
                <a:srgbClr val="FFFFFF"/>
              </a:buClr>
              <a:buSzPct val="45000"/>
              <a:buFont typeface="Wingdings" charset="2"/>
              <a:buChar char=""/>
            </a:pPr>
            <a:endParaRPr lang="en-IN" sz="2000" b="0" strike="noStrike" spc="-1">
              <a:latin typeface="Arial"/>
            </a:endParaRPr>
          </a:p>
          <a:p>
            <a:pPr marL="648000" lvl="2" indent="-216000">
              <a:lnSpc>
                <a:spcPct val="100000"/>
              </a:lnSpc>
              <a:buClr>
                <a:srgbClr val="FFFFFF"/>
              </a:buClr>
              <a:buSzPct val="45000"/>
              <a:buFont typeface="Wingdings" charset="2"/>
              <a:buChar char=""/>
            </a:pPr>
            <a:r>
              <a:rPr lang="en-IN" sz="2000" b="0" strike="noStrike" spc="-1">
                <a:solidFill>
                  <a:srgbClr val="FFFFFF"/>
                </a:solidFill>
                <a:latin typeface="Verdana"/>
                <a:ea typeface="Verdana"/>
              </a:rPr>
              <a:t>First SVC – 96.62%</a:t>
            </a:r>
            <a:endParaRPr lang="en-IN" sz="2000" b="0" strike="noStrike" spc="-1">
              <a:latin typeface="Arial"/>
            </a:endParaRPr>
          </a:p>
          <a:p>
            <a:pPr marL="648000" lvl="2" indent="-216000">
              <a:lnSpc>
                <a:spcPct val="100000"/>
              </a:lnSpc>
              <a:buClr>
                <a:srgbClr val="FFFFFF"/>
              </a:buClr>
              <a:buSzPct val="45000"/>
              <a:buFont typeface="Wingdings" charset="2"/>
              <a:buChar char=""/>
            </a:pPr>
            <a:r>
              <a:rPr lang="en-IN" sz="2000" b="0" strike="noStrike" spc="-1">
                <a:solidFill>
                  <a:srgbClr val="FFFFFF"/>
                </a:solidFill>
                <a:latin typeface="Verdana"/>
                <a:ea typeface="Verdana"/>
              </a:rPr>
              <a:t>Second KNN – 94.38%</a:t>
            </a:r>
            <a:endParaRPr lang="en-IN" sz="2000" b="0" strike="noStrike" spc="-1">
              <a:latin typeface="Arial"/>
            </a:endParaRPr>
          </a:p>
          <a:p>
            <a:pPr marL="648000" lvl="2" indent="-216000">
              <a:lnSpc>
                <a:spcPct val="100000"/>
              </a:lnSpc>
              <a:buClr>
                <a:srgbClr val="FFFFFF"/>
              </a:buClr>
              <a:buSzPct val="45000"/>
              <a:buFont typeface="Wingdings" charset="2"/>
              <a:buChar char=""/>
            </a:pPr>
            <a:endParaRPr lang="en-IN" sz="2000" b="0" strike="noStrike" spc="-1">
              <a:latin typeface="Arial"/>
            </a:endParaRPr>
          </a:p>
          <a:p>
            <a:pPr marL="648000" lvl="2" indent="-216000">
              <a:lnSpc>
                <a:spcPct val="100000"/>
              </a:lnSpc>
              <a:buClr>
                <a:srgbClr val="FFFFFF"/>
              </a:buClr>
              <a:buSzPct val="45000"/>
              <a:buFont typeface="Wingdings" charset="2"/>
              <a:buChar char=""/>
            </a:pPr>
            <a:endParaRPr lang="en-IN" sz="2000" b="0" strike="noStrike" spc="-1">
              <a:latin typeface="Arial"/>
            </a:endParaRPr>
          </a:p>
          <a:p>
            <a:pPr marL="648000" lvl="2" indent="-216000">
              <a:lnSpc>
                <a:spcPct val="100000"/>
              </a:lnSpc>
              <a:buClr>
                <a:srgbClr val="FFFFFF"/>
              </a:buClr>
              <a:buSzPct val="45000"/>
              <a:buFont typeface="Wingdings" charset="2"/>
              <a:buChar char=""/>
            </a:pPr>
            <a:endParaRPr lang="en-IN" sz="2000" b="0" strike="noStrike" spc="-1">
              <a:latin typeface="Arial"/>
            </a:endParaRPr>
          </a:p>
          <a:p>
            <a:pPr marL="648000" lvl="2" indent="-216000">
              <a:lnSpc>
                <a:spcPct val="100000"/>
              </a:lnSpc>
              <a:buClr>
                <a:srgbClr val="FFFFFF"/>
              </a:buClr>
              <a:buSzPct val="45000"/>
              <a:buFont typeface="Wingdings" charset="2"/>
              <a:buChar char=""/>
            </a:pPr>
            <a:endParaRPr lang="en-IN" sz="2000" b="0" strike="noStrike" spc="-1">
              <a:latin typeface="Arial"/>
            </a:endParaRPr>
          </a:p>
        </p:txBody>
      </p:sp>
      <p:sp>
        <p:nvSpPr>
          <p:cNvPr id="172" name="CustomShape 3"/>
          <p:cNvSpPr/>
          <p:nvPr/>
        </p:nvSpPr>
        <p:spPr>
          <a:xfrm>
            <a:off x="792000" y="3015000"/>
            <a:ext cx="9766440" cy="274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FFFFFF"/>
              </a:buClr>
              <a:buFont typeface="Wingdings" charset="2"/>
              <a:buChar char=""/>
            </a:pPr>
            <a:endParaRPr lang="en-IN" sz="1800" b="0" strike="noStrike" spc="-1">
              <a:latin typeface="Arial"/>
            </a:endParaRPr>
          </a:p>
          <a:p>
            <a:pPr marL="285840" indent="-285480">
              <a:lnSpc>
                <a:spcPct val="100000"/>
              </a:lnSpc>
              <a:spcAft>
                <a:spcPts val="1701"/>
              </a:spcAft>
              <a:buClr>
                <a:srgbClr val="FFFFFF"/>
              </a:buClr>
              <a:buFont typeface="Wingdings" charset="2"/>
              <a:buChar char=""/>
            </a:pPr>
            <a:r>
              <a:rPr lang="en-IN" sz="2000" b="0" strike="noStrike" spc="-1">
                <a:solidFill>
                  <a:srgbClr val="FFFFFF"/>
                </a:solidFill>
                <a:latin typeface="Verdana"/>
                <a:ea typeface="Verdana"/>
              </a:rPr>
              <a:t>The reason for accuracy difference between both algorithm is beacuse SVM is less computationally demanding than KNN and is easier to interpret but can identify only a limited set of patterns.</a:t>
            </a:r>
            <a:endParaRPr lang="en-IN" sz="2000" b="0" strike="noStrike" spc="-1">
              <a:latin typeface="Arial"/>
            </a:endParaRPr>
          </a:p>
          <a:p>
            <a:pPr marL="648000" lvl="2" indent="-216000">
              <a:lnSpc>
                <a:spcPct val="100000"/>
              </a:lnSpc>
              <a:buClr>
                <a:srgbClr val="FFFFFF"/>
              </a:buClr>
              <a:buSzPct val="45000"/>
              <a:buFont typeface="Wingdings" charset="2"/>
              <a:buChar char=""/>
            </a:pPr>
            <a:endParaRPr lang="en-IN" sz="2000" b="0" strike="noStrike" spc="-1">
              <a:latin typeface="Arial"/>
            </a:endParaRPr>
          </a:p>
          <a:p>
            <a:pPr marL="648000" lvl="2" indent="-216000">
              <a:lnSpc>
                <a:spcPct val="100000"/>
              </a:lnSpc>
              <a:buClr>
                <a:srgbClr val="FFFFFF"/>
              </a:buClr>
              <a:buSzPct val="45000"/>
              <a:buFont typeface="Wingdings" charset="2"/>
              <a:buChar char=""/>
            </a:pPr>
            <a:endParaRPr lang="en-IN" sz="2000" b="0" strike="noStrike" spc="-1">
              <a:latin typeface="Arial"/>
            </a:endParaRPr>
          </a:p>
          <a:p>
            <a:pPr marL="648000" lvl="2" indent="-216000">
              <a:lnSpc>
                <a:spcPct val="100000"/>
              </a:lnSpc>
              <a:buClr>
                <a:srgbClr val="FFFFFF"/>
              </a:buClr>
              <a:buSzPct val="45000"/>
              <a:buFont typeface="Wingdings" charset="2"/>
              <a:buChar char=""/>
            </a:pPr>
            <a:endParaRPr lang="en-IN" sz="2000" b="0" strike="noStrike" spc="-1">
              <a:latin typeface="Arial"/>
            </a:endParaRPr>
          </a:p>
          <a:p>
            <a:pPr marL="648000" lvl="2" indent="-216000">
              <a:lnSpc>
                <a:spcPct val="100000"/>
              </a:lnSpc>
              <a:buClr>
                <a:srgbClr val="FFFFFF"/>
              </a:buClr>
              <a:buSzPct val="45000"/>
              <a:buFont typeface="Wingdings" charset="2"/>
              <a:buChar char=""/>
            </a:pPr>
            <a:endParaRPr lang="en-IN" sz="2000" b="0" strike="noStrike" spc="-1">
              <a:latin typeface="Arial"/>
            </a:endParaRPr>
          </a:p>
        </p:txBody>
      </p:sp>
      <p:sp>
        <p:nvSpPr>
          <p:cNvPr id="173" name="CustomShape 4"/>
          <p:cNvSpPr/>
          <p:nvPr/>
        </p:nvSpPr>
        <p:spPr>
          <a:xfrm>
            <a:off x="720000" y="4464000"/>
            <a:ext cx="9766440" cy="244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FFFFFF"/>
              </a:buClr>
              <a:buFont typeface="Wingdings" charset="2"/>
              <a:buChar char=""/>
            </a:pPr>
            <a:endParaRPr lang="en-IN" sz="1800" b="0" strike="noStrike" spc="-1">
              <a:latin typeface="Arial"/>
            </a:endParaRPr>
          </a:p>
          <a:p>
            <a:pPr marL="285840" indent="-285480">
              <a:lnSpc>
                <a:spcPct val="100000"/>
              </a:lnSpc>
              <a:spcAft>
                <a:spcPts val="1701"/>
              </a:spcAft>
              <a:buClr>
                <a:srgbClr val="FFFFFF"/>
              </a:buClr>
              <a:buFont typeface="Wingdings" charset="2"/>
              <a:buChar char=""/>
            </a:pPr>
            <a:r>
              <a:rPr lang="en-IN" sz="2000" b="0" strike="noStrike" spc="-1">
                <a:solidFill>
                  <a:srgbClr val="FFFFFF"/>
                </a:solidFill>
                <a:latin typeface="Verdana"/>
                <a:ea typeface="Verdana"/>
              </a:rPr>
              <a:t>Due to this accuracy difference we have retained SVC algorithm for our model.</a:t>
            </a:r>
            <a:endParaRPr lang="en-IN" sz="2000" b="0" strike="noStrike" spc="-1">
              <a:latin typeface="Arial"/>
            </a:endParaRPr>
          </a:p>
          <a:p>
            <a:pPr marL="648000" lvl="2" indent="-216000">
              <a:lnSpc>
                <a:spcPct val="100000"/>
              </a:lnSpc>
              <a:buClr>
                <a:srgbClr val="FFFFFF"/>
              </a:buClr>
              <a:buSzPct val="45000"/>
              <a:buFont typeface="Wingdings" charset="2"/>
              <a:buChar char=""/>
            </a:pPr>
            <a:endParaRPr lang="en-IN" sz="2000" b="0" strike="noStrike" spc="-1">
              <a:latin typeface="Arial"/>
            </a:endParaRPr>
          </a:p>
          <a:p>
            <a:pPr marL="648000" lvl="2" indent="-216000">
              <a:lnSpc>
                <a:spcPct val="100000"/>
              </a:lnSpc>
              <a:buClr>
                <a:srgbClr val="FFFFFF"/>
              </a:buClr>
              <a:buSzPct val="45000"/>
              <a:buFont typeface="Wingdings" charset="2"/>
              <a:buChar char=""/>
            </a:pPr>
            <a:endParaRPr lang="en-IN" sz="2000" b="0" strike="noStrike" spc="-1">
              <a:latin typeface="Arial"/>
            </a:endParaRPr>
          </a:p>
          <a:p>
            <a:pPr marL="648000" lvl="2" indent="-216000">
              <a:lnSpc>
                <a:spcPct val="100000"/>
              </a:lnSpc>
              <a:buClr>
                <a:srgbClr val="FFFFFF"/>
              </a:buClr>
              <a:buSzPct val="45000"/>
              <a:buFont typeface="Wingdings" charset="2"/>
              <a:buChar char=""/>
            </a:pPr>
            <a:endParaRPr lang="en-IN" sz="2000" b="0" strike="noStrike" spc="-1">
              <a:latin typeface="Arial"/>
            </a:endParaRPr>
          </a:p>
          <a:p>
            <a:pPr marL="648000" lvl="2" indent="-216000">
              <a:lnSpc>
                <a:spcPct val="100000"/>
              </a:lnSpc>
              <a:buClr>
                <a:srgbClr val="FFFFFF"/>
              </a:buClr>
              <a:buSzPct val="45000"/>
              <a:buFont typeface="Wingdings" charset="2"/>
              <a:buChar char=""/>
            </a:pPr>
            <a:endParaRPr lang="en-IN" sz="20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992880" y="560520"/>
            <a:ext cx="533844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600" b="0" strike="noStrike" spc="-1">
                <a:solidFill>
                  <a:srgbClr val="FFFFFF"/>
                </a:solidFill>
                <a:latin typeface="Rockwell"/>
              </a:rPr>
              <a:t>GUI Configuration</a:t>
            </a:r>
            <a:endParaRPr lang="en-IN" sz="3600" b="0" strike="noStrike" spc="-1">
              <a:latin typeface="Arial"/>
            </a:endParaRPr>
          </a:p>
          <a:p>
            <a:pPr>
              <a:lnSpc>
                <a:spcPct val="100000"/>
              </a:lnSpc>
            </a:pPr>
            <a:endParaRPr lang="en-IN" sz="3600" b="0" strike="noStrike" spc="-1">
              <a:latin typeface="Arial"/>
            </a:endParaRPr>
          </a:p>
        </p:txBody>
      </p:sp>
      <p:sp>
        <p:nvSpPr>
          <p:cNvPr id="175" name="CustomShape 2"/>
          <p:cNvSpPr/>
          <p:nvPr/>
        </p:nvSpPr>
        <p:spPr>
          <a:xfrm>
            <a:off x="992880" y="1238760"/>
            <a:ext cx="9456840" cy="341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FFFFFF"/>
              </a:buClr>
              <a:buFont typeface="Wingdings" charset="2"/>
              <a:buChar char=""/>
            </a:pPr>
            <a:r>
              <a:rPr lang="en-IN" sz="2000" b="0" strike="noStrike" spc="-1">
                <a:solidFill>
                  <a:srgbClr val="FFFFFF"/>
                </a:solidFill>
                <a:latin typeface="Rockwell"/>
              </a:rPr>
              <a:t>After the model creation, we created a GUI configuration using tkinter library of python.</a:t>
            </a:r>
            <a:endParaRPr lang="en-IN" sz="2000" b="0" strike="noStrike" spc="-1">
              <a:latin typeface="Arial"/>
            </a:endParaRPr>
          </a:p>
          <a:p>
            <a:pPr>
              <a:lnSpc>
                <a:spcPct val="100000"/>
              </a:lnSpc>
            </a:pPr>
            <a:endParaRPr lang="en-IN" sz="2000" b="0" strike="noStrike" spc="-1">
              <a:latin typeface="Arial"/>
            </a:endParaRPr>
          </a:p>
          <a:p>
            <a:pPr marL="285840" indent="-285480">
              <a:lnSpc>
                <a:spcPct val="100000"/>
              </a:lnSpc>
              <a:buClr>
                <a:srgbClr val="FFFFFF"/>
              </a:buClr>
              <a:buFont typeface="Wingdings" charset="2"/>
              <a:buChar char=""/>
            </a:pPr>
            <a:r>
              <a:rPr lang="en-IN" sz="2000" b="0" strike="noStrike" spc="-1">
                <a:solidFill>
                  <a:srgbClr val="FFFFFF"/>
                </a:solidFill>
                <a:latin typeface="Rockwell"/>
              </a:rPr>
              <a:t>Using this GUI, we tested the images from the local system and detected whether there is DR or not .</a:t>
            </a:r>
            <a:endParaRPr lang="en-IN" sz="2000" b="0" strike="noStrike" spc="-1">
              <a:latin typeface="Arial"/>
            </a:endParaRPr>
          </a:p>
          <a:p>
            <a:pPr>
              <a:lnSpc>
                <a:spcPct val="100000"/>
              </a:lnSpc>
            </a:pPr>
            <a:endParaRPr lang="en-IN" sz="2000" b="0" strike="noStrike" spc="-1">
              <a:latin typeface="Arial"/>
            </a:endParaRPr>
          </a:p>
          <a:p>
            <a:pPr marL="285840" indent="-285480">
              <a:lnSpc>
                <a:spcPct val="100000"/>
              </a:lnSpc>
              <a:buClr>
                <a:srgbClr val="FFFFFF"/>
              </a:buClr>
              <a:buFont typeface="Wingdings" charset="2"/>
              <a:buChar char=""/>
            </a:pPr>
            <a:r>
              <a:rPr lang="en-IN" sz="2000" b="0" strike="noStrike" spc="-1">
                <a:solidFill>
                  <a:srgbClr val="FFFFFF"/>
                </a:solidFill>
                <a:latin typeface="Rockwell"/>
              </a:rPr>
              <a:t>GUI is formed in such a way :</a:t>
            </a:r>
            <a:endParaRPr lang="en-IN" sz="2000" b="0" strike="noStrike" spc="-1">
              <a:latin typeface="Arial"/>
            </a:endParaRPr>
          </a:p>
          <a:p>
            <a:pPr>
              <a:lnSpc>
                <a:spcPct val="100000"/>
              </a:lnSpc>
            </a:pPr>
            <a:endParaRPr lang="en-IN" sz="2000" b="0" strike="noStrike" spc="-1">
              <a:latin typeface="Arial"/>
            </a:endParaRPr>
          </a:p>
          <a:p>
            <a:pPr marL="800280" lvl="1" indent="-342720">
              <a:lnSpc>
                <a:spcPct val="100000"/>
              </a:lnSpc>
              <a:buClr>
                <a:srgbClr val="FFFFFF"/>
              </a:buClr>
              <a:buFont typeface="Courier New"/>
              <a:buChar char="o"/>
            </a:pPr>
            <a:r>
              <a:rPr lang="en-IN" sz="2000" b="0" strike="noStrike" spc="-1">
                <a:solidFill>
                  <a:srgbClr val="FFFFFF"/>
                </a:solidFill>
                <a:latin typeface="Rockwell"/>
              </a:rPr>
              <a:t>User will be asked to select the left and corresponding right retina images of eye and then go for the detection part.</a:t>
            </a:r>
            <a:endParaRPr lang="en-IN" sz="2000" b="0" strike="noStrike" spc="-1">
              <a:latin typeface="Arial"/>
            </a:endParaRPr>
          </a:p>
          <a:p>
            <a:pPr>
              <a:lnSpc>
                <a:spcPct val="100000"/>
              </a:lnSpc>
            </a:pPr>
            <a:endParaRPr lang="en-IN" sz="20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 name="Picture 2"/>
          <p:cNvPicPr/>
          <p:nvPr/>
        </p:nvPicPr>
        <p:blipFill>
          <a:blip r:embed="rId2"/>
          <a:stretch/>
        </p:blipFill>
        <p:spPr>
          <a:xfrm>
            <a:off x="1382760" y="587880"/>
            <a:ext cx="9426240" cy="5990040"/>
          </a:xfrm>
          <a:prstGeom prst="rect">
            <a:avLst/>
          </a:prstGeom>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7" name="Picture 3"/>
          <p:cNvPicPr/>
          <p:nvPr/>
        </p:nvPicPr>
        <p:blipFill>
          <a:blip r:embed="rId2"/>
          <a:stretch/>
        </p:blipFill>
        <p:spPr>
          <a:xfrm>
            <a:off x="1397880" y="205200"/>
            <a:ext cx="9396000" cy="625104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4810680" y="463680"/>
            <a:ext cx="571140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200" b="0" strike="noStrike" spc="-1">
                <a:solidFill>
                  <a:srgbClr val="FFFFFF"/>
                </a:solidFill>
                <a:latin typeface="Rockwell"/>
              </a:rPr>
              <a:t>MEMBERS</a:t>
            </a:r>
            <a:endParaRPr lang="en-IN" sz="3200" b="0" strike="noStrike" spc="-1">
              <a:latin typeface="Arial"/>
            </a:endParaRPr>
          </a:p>
        </p:txBody>
      </p:sp>
      <p:sp>
        <p:nvSpPr>
          <p:cNvPr id="138" name="CustomShape 2"/>
          <p:cNvSpPr/>
          <p:nvPr/>
        </p:nvSpPr>
        <p:spPr>
          <a:xfrm>
            <a:off x="2054160" y="1543320"/>
            <a:ext cx="89182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dirty="0">
                <a:solidFill>
                  <a:srgbClr val="FFFFFF"/>
                </a:solidFill>
                <a:latin typeface="Lucida Calligraphy"/>
              </a:rPr>
              <a:t>Akash Ramanand Rajak		435			    19008</a:t>
            </a:r>
            <a:endParaRPr lang="en-IN" sz="1800" b="0" strike="noStrike" spc="-1" dirty="0">
              <a:latin typeface="Arial"/>
            </a:endParaRPr>
          </a:p>
        </p:txBody>
      </p:sp>
      <p:sp>
        <p:nvSpPr>
          <p:cNvPr id="139" name="CustomShape 3"/>
          <p:cNvSpPr/>
          <p:nvPr/>
        </p:nvSpPr>
        <p:spPr>
          <a:xfrm>
            <a:off x="2054159" y="2413038"/>
            <a:ext cx="8467921" cy="36787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IN" sz="1800" b="0" strike="noStrike" spc="-1" dirty="0">
                <a:solidFill>
                  <a:srgbClr val="FFFFFF"/>
                </a:solidFill>
                <a:latin typeface="Lucida Calligraphy"/>
              </a:rPr>
              <a:t>Amaan Khan				438		                19011</a:t>
            </a:r>
            <a:endParaRPr lang="en-IN" sz="1800" b="0" strike="noStrike" spc="-1" dirty="0">
              <a:latin typeface="Arial"/>
            </a:endParaRPr>
          </a:p>
        </p:txBody>
      </p:sp>
      <p:sp>
        <p:nvSpPr>
          <p:cNvPr id="140" name="CustomShape 4"/>
          <p:cNvSpPr/>
          <p:nvPr/>
        </p:nvSpPr>
        <p:spPr>
          <a:xfrm>
            <a:off x="2054159" y="4167900"/>
            <a:ext cx="8467919" cy="36787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IN" sz="1800" b="0" strike="noStrike" spc="-1" dirty="0">
                <a:solidFill>
                  <a:srgbClr val="FFFFFF"/>
                </a:solidFill>
                <a:latin typeface="Lucida Calligraphy"/>
              </a:rPr>
              <a:t> Kumar Saurabh                            	 470                  	    19043</a:t>
            </a:r>
            <a:endParaRPr lang="en-IN" sz="1800" b="0" strike="noStrike" spc="-1" dirty="0">
              <a:latin typeface="Arial"/>
            </a:endParaRPr>
          </a:p>
        </p:txBody>
      </p:sp>
      <p:sp>
        <p:nvSpPr>
          <p:cNvPr id="141" name="CustomShape 5"/>
          <p:cNvSpPr/>
          <p:nvPr/>
        </p:nvSpPr>
        <p:spPr>
          <a:xfrm>
            <a:off x="2054160" y="3429000"/>
            <a:ext cx="8467920" cy="36787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IN" sz="1800" b="0" strike="noStrike" spc="-1" dirty="0" err="1">
                <a:solidFill>
                  <a:srgbClr val="FFFFFF"/>
                </a:solidFill>
                <a:latin typeface="Lucida Calligraphy"/>
              </a:rPr>
              <a:t>Pallav</a:t>
            </a:r>
            <a:r>
              <a:rPr lang="en-IN" sz="1800" b="0" strike="noStrike" spc="-1" dirty="0">
                <a:solidFill>
                  <a:srgbClr val="FFFFFF"/>
                </a:solidFill>
                <a:latin typeface="Lucida Calligraphy"/>
              </a:rPr>
              <a:t> Dubey			             481			    19054</a:t>
            </a:r>
            <a:endParaRPr lang="en-IN" sz="18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8" name="Picture 2"/>
          <p:cNvPicPr/>
          <p:nvPr/>
        </p:nvPicPr>
        <p:blipFill>
          <a:blip r:embed="rId2"/>
          <a:stretch/>
        </p:blipFill>
        <p:spPr>
          <a:xfrm>
            <a:off x="1382760" y="261360"/>
            <a:ext cx="9426240" cy="625104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992880" y="786600"/>
            <a:ext cx="9456840" cy="444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FFFFFF"/>
              </a:buClr>
              <a:buFont typeface="Wingdings" charset="2"/>
              <a:buChar char=""/>
            </a:pPr>
            <a:r>
              <a:rPr lang="en-IN" sz="2000" b="0" strike="noStrike" spc="-1">
                <a:solidFill>
                  <a:srgbClr val="FFFFFF"/>
                </a:solidFill>
                <a:latin typeface="Rockwell"/>
              </a:rPr>
              <a:t>We implemented the Result button in the GUI configuration. </a:t>
            </a:r>
            <a:endParaRPr lang="en-IN" sz="2000" b="0" strike="noStrike" spc="-1">
              <a:latin typeface="Arial"/>
            </a:endParaRPr>
          </a:p>
          <a:p>
            <a:pPr>
              <a:lnSpc>
                <a:spcPct val="100000"/>
              </a:lnSpc>
            </a:pPr>
            <a:endParaRPr lang="en-IN" sz="2000" b="0" strike="noStrike" spc="-1">
              <a:latin typeface="Arial"/>
            </a:endParaRPr>
          </a:p>
          <a:p>
            <a:pPr marL="285840" indent="-285480">
              <a:lnSpc>
                <a:spcPct val="100000"/>
              </a:lnSpc>
              <a:buClr>
                <a:srgbClr val="FFFFFF"/>
              </a:buClr>
              <a:buFont typeface="Wingdings" charset="2"/>
              <a:buChar char=""/>
            </a:pPr>
            <a:r>
              <a:rPr lang="en-IN" sz="2000" b="0" strike="noStrike" spc="-1">
                <a:solidFill>
                  <a:srgbClr val="FFFFFF"/>
                </a:solidFill>
                <a:latin typeface="Rockwell"/>
              </a:rPr>
              <a:t>Since we know that there are mainly four stages of Diabetic Retinopathy:</a:t>
            </a:r>
            <a:endParaRPr lang="en-IN" sz="2000" b="0" strike="noStrike" spc="-1">
              <a:latin typeface="Arial"/>
            </a:endParaRPr>
          </a:p>
          <a:p>
            <a:pPr marL="800280" lvl="1" indent="-342720">
              <a:lnSpc>
                <a:spcPct val="100000"/>
              </a:lnSpc>
              <a:buClr>
                <a:srgbClr val="FFFFFF"/>
              </a:buClr>
              <a:buFont typeface="Courier New"/>
              <a:buChar char="o"/>
            </a:pPr>
            <a:r>
              <a:rPr lang="en-IN" sz="2000" b="0" strike="noStrike" spc="-1">
                <a:solidFill>
                  <a:srgbClr val="FFFFFF"/>
                </a:solidFill>
                <a:latin typeface="Rockwell"/>
              </a:rPr>
              <a:t>Mild Non-proliferative Retinopathy</a:t>
            </a:r>
            <a:endParaRPr lang="en-IN" sz="2000" b="0" strike="noStrike" spc="-1">
              <a:latin typeface="Arial"/>
            </a:endParaRPr>
          </a:p>
          <a:p>
            <a:pPr marL="800280" lvl="1" indent="-342720">
              <a:lnSpc>
                <a:spcPct val="100000"/>
              </a:lnSpc>
              <a:buClr>
                <a:srgbClr val="FFFFFF"/>
              </a:buClr>
              <a:buFont typeface="Courier New"/>
              <a:buChar char="o"/>
            </a:pPr>
            <a:r>
              <a:rPr lang="en-IN" sz="2000" b="0" strike="noStrike" spc="-1">
                <a:solidFill>
                  <a:srgbClr val="FFFFFF"/>
                </a:solidFill>
                <a:latin typeface="Rockwell"/>
              </a:rPr>
              <a:t>Moderate Non-proliferative Retinopathy</a:t>
            </a:r>
            <a:endParaRPr lang="en-IN" sz="2000" b="0" strike="noStrike" spc="-1">
              <a:latin typeface="Arial"/>
            </a:endParaRPr>
          </a:p>
          <a:p>
            <a:pPr marL="800280" lvl="1" indent="-342720">
              <a:lnSpc>
                <a:spcPct val="100000"/>
              </a:lnSpc>
              <a:buClr>
                <a:srgbClr val="FFFFFF"/>
              </a:buClr>
              <a:buFont typeface="Courier New"/>
              <a:buChar char="o"/>
            </a:pPr>
            <a:r>
              <a:rPr lang="en-IN" sz="2000" b="0" strike="noStrike" spc="-1">
                <a:solidFill>
                  <a:srgbClr val="FFFFFF"/>
                </a:solidFill>
                <a:latin typeface="Rockwell"/>
              </a:rPr>
              <a:t>Severe Non-proliferative Retinopathy</a:t>
            </a:r>
            <a:endParaRPr lang="en-IN" sz="2000" b="0" strike="noStrike" spc="-1">
              <a:latin typeface="Arial"/>
            </a:endParaRPr>
          </a:p>
          <a:p>
            <a:pPr marL="800280" lvl="1" indent="-342720">
              <a:lnSpc>
                <a:spcPct val="100000"/>
              </a:lnSpc>
              <a:buClr>
                <a:srgbClr val="FFFFFF"/>
              </a:buClr>
              <a:buFont typeface="Courier New"/>
              <a:buChar char="o"/>
            </a:pPr>
            <a:r>
              <a:rPr lang="en-IN" sz="2000" b="0" strike="noStrike" spc="-1">
                <a:solidFill>
                  <a:srgbClr val="FFFFFF"/>
                </a:solidFill>
                <a:latin typeface="Rockwell"/>
              </a:rPr>
              <a:t>Proliferative Retinopathy</a:t>
            </a:r>
            <a:endParaRPr lang="en-IN" sz="2000" b="0" strike="noStrike" spc="-1">
              <a:latin typeface="Arial"/>
            </a:endParaRPr>
          </a:p>
          <a:p>
            <a:pPr>
              <a:lnSpc>
                <a:spcPct val="100000"/>
              </a:lnSpc>
            </a:pPr>
            <a:endParaRPr lang="en-IN" sz="2000" b="0" strike="noStrike" spc="-1">
              <a:latin typeface="Arial"/>
            </a:endParaRPr>
          </a:p>
          <a:p>
            <a:pPr marL="285840" indent="-285480">
              <a:lnSpc>
                <a:spcPct val="100000"/>
              </a:lnSpc>
              <a:buClr>
                <a:srgbClr val="FFFFFF"/>
              </a:buClr>
              <a:buFont typeface="Wingdings" charset="2"/>
              <a:buChar char=""/>
            </a:pPr>
            <a:r>
              <a:rPr lang="en-IN" sz="1800" b="0" strike="noStrike" spc="-1">
                <a:solidFill>
                  <a:srgbClr val="FFFFFF"/>
                </a:solidFill>
                <a:latin typeface="Rockwell"/>
              </a:rPr>
              <a:t>So we implemented in such a way, that after detecting whether there is DR or not, it will assign  levels to each of the pairs of retina images.</a:t>
            </a:r>
            <a:endParaRPr lang="en-IN" sz="1800" b="0" strike="noStrike" spc="-1">
              <a:latin typeface="Arial"/>
            </a:endParaRPr>
          </a:p>
          <a:p>
            <a:pPr marL="743040" lvl="1" indent="-285480">
              <a:lnSpc>
                <a:spcPct val="100000"/>
              </a:lnSpc>
              <a:buClr>
                <a:srgbClr val="FFFFFF"/>
              </a:buClr>
              <a:buFont typeface="Courier New"/>
              <a:buChar char="o"/>
            </a:pPr>
            <a:r>
              <a:rPr lang="en-IN" sz="1800" b="0" strike="noStrike" spc="-1">
                <a:solidFill>
                  <a:srgbClr val="FFFFFF"/>
                </a:solidFill>
                <a:latin typeface="Rockwell"/>
              </a:rPr>
              <a:t>1 – level, 2 – level, 3 – level , 4 – level</a:t>
            </a:r>
            <a:endParaRPr lang="en-IN" sz="1800" b="0" strike="noStrike" spc="-1">
              <a:latin typeface="Arial"/>
            </a:endParaRPr>
          </a:p>
          <a:p>
            <a:pPr>
              <a:lnSpc>
                <a:spcPct val="100000"/>
              </a:lnSpc>
            </a:pPr>
            <a:endParaRPr lang="en-IN" sz="1800" b="0" strike="noStrike" spc="-1">
              <a:latin typeface="Arial"/>
            </a:endParaRPr>
          </a:p>
          <a:p>
            <a:pPr marL="285840" indent="-285480">
              <a:lnSpc>
                <a:spcPct val="100000"/>
              </a:lnSpc>
              <a:buClr>
                <a:srgbClr val="FFFFFF"/>
              </a:buClr>
              <a:buFont typeface="Wingdings" charset="2"/>
              <a:buChar char=""/>
            </a:pPr>
            <a:r>
              <a:rPr lang="en-IN" sz="1800" b="0" strike="noStrike" spc="-1">
                <a:solidFill>
                  <a:srgbClr val="FFFFFF"/>
                </a:solidFill>
                <a:latin typeface="Rockwell"/>
              </a:rPr>
              <a:t>And each level corresponds to each of the type of DR. And in that way we found out the type of DR for selected pairs of retina images.</a:t>
            </a: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0" name="Picture 3"/>
          <p:cNvPicPr/>
          <p:nvPr/>
        </p:nvPicPr>
        <p:blipFill>
          <a:blip r:embed="rId2"/>
          <a:stretch/>
        </p:blipFill>
        <p:spPr>
          <a:xfrm>
            <a:off x="1401840" y="226080"/>
            <a:ext cx="9388440" cy="6341400"/>
          </a:xfrm>
          <a:prstGeom prst="rect">
            <a:avLst/>
          </a:prstGeom>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1071720" y="776880"/>
            <a:ext cx="9378360" cy="463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FFFFFF"/>
              </a:buClr>
              <a:buFont typeface="Wingdings" charset="2"/>
              <a:buChar char=""/>
            </a:pPr>
            <a:r>
              <a:rPr lang="en-IN" sz="2000" b="0" strike="noStrike" spc="-1">
                <a:solidFill>
                  <a:srgbClr val="FFFFFF"/>
                </a:solidFill>
                <a:latin typeface="Rockwell"/>
              </a:rPr>
              <a:t>Till last week we implemented the testing GUI where we need to select both retina images.</a:t>
            </a:r>
            <a:endParaRPr lang="en-IN" sz="2000" b="0" strike="noStrike" spc="-1">
              <a:latin typeface="Arial"/>
            </a:endParaRPr>
          </a:p>
          <a:p>
            <a:pPr>
              <a:lnSpc>
                <a:spcPct val="100000"/>
              </a:lnSpc>
            </a:pPr>
            <a:endParaRPr lang="en-IN" sz="2000" b="0" strike="noStrike" spc="-1">
              <a:latin typeface="Arial"/>
            </a:endParaRPr>
          </a:p>
          <a:p>
            <a:pPr marL="285840" indent="-285480">
              <a:lnSpc>
                <a:spcPct val="100000"/>
              </a:lnSpc>
              <a:buClr>
                <a:srgbClr val="FFFFFF"/>
              </a:buClr>
              <a:buFont typeface="Wingdings" charset="2"/>
              <a:buChar char=""/>
            </a:pPr>
            <a:r>
              <a:rPr lang="en-IN" sz="2000" b="0" strike="noStrike" spc="-1">
                <a:solidFill>
                  <a:srgbClr val="FFFFFF"/>
                </a:solidFill>
                <a:latin typeface="Rockwell"/>
              </a:rPr>
              <a:t>Now we have updated the code, so that it will work even when we select at least one retina image.</a:t>
            </a:r>
            <a:endParaRPr lang="en-IN" sz="2000" b="0" strike="noStrike" spc="-1">
              <a:latin typeface="Arial"/>
            </a:endParaRPr>
          </a:p>
          <a:p>
            <a:pPr>
              <a:lnSpc>
                <a:spcPct val="100000"/>
              </a:lnSpc>
            </a:pPr>
            <a:endParaRPr lang="en-IN" sz="2000" b="0" strike="noStrike" spc="-1">
              <a:latin typeface="Arial"/>
            </a:endParaRPr>
          </a:p>
          <a:p>
            <a:pPr marL="285840" indent="-285480">
              <a:lnSpc>
                <a:spcPct val="100000"/>
              </a:lnSpc>
              <a:buClr>
                <a:srgbClr val="FFFFFF"/>
              </a:buClr>
              <a:buFont typeface="Wingdings" charset="2"/>
              <a:buChar char=""/>
            </a:pPr>
            <a:r>
              <a:rPr lang="en-IN" sz="2000" b="0" strike="noStrike" spc="-1">
                <a:solidFill>
                  <a:srgbClr val="FFFFFF"/>
                </a:solidFill>
                <a:latin typeface="Rockwell"/>
              </a:rPr>
              <a:t>For eg.) if we select only left retina image, in the result it will show that right image is not selected, and it will detect if left retina is defected by DR or not.</a:t>
            </a:r>
            <a:endParaRPr lang="en-IN" sz="2000" b="0" strike="noStrike" spc="-1">
              <a:latin typeface="Arial"/>
            </a:endParaRPr>
          </a:p>
          <a:p>
            <a:pPr>
              <a:lnSpc>
                <a:spcPct val="100000"/>
              </a:lnSpc>
            </a:pPr>
            <a:endParaRPr lang="en-IN" sz="2000" b="0" strike="noStrike" spc="-1">
              <a:latin typeface="Arial"/>
            </a:endParaRPr>
          </a:p>
          <a:p>
            <a:pPr marL="285840" indent="-285480">
              <a:lnSpc>
                <a:spcPct val="100000"/>
              </a:lnSpc>
              <a:buClr>
                <a:srgbClr val="FFFFFF"/>
              </a:buClr>
              <a:buFont typeface="Wingdings" charset="2"/>
              <a:buChar char=""/>
            </a:pPr>
            <a:r>
              <a:rPr lang="en-IN" sz="2000" b="0" strike="noStrike" spc="-1">
                <a:solidFill>
                  <a:srgbClr val="FFFFFF"/>
                </a:solidFill>
                <a:latin typeface="Rockwell"/>
              </a:rPr>
              <a:t>Same for the vice versa.</a:t>
            </a:r>
            <a:endParaRPr lang="en-IN" sz="2000" b="0" strike="noStrike" spc="-1">
              <a:latin typeface="Arial"/>
            </a:endParaRPr>
          </a:p>
          <a:p>
            <a:pPr>
              <a:lnSpc>
                <a:spcPct val="100000"/>
              </a:lnSpc>
            </a:pPr>
            <a:endParaRPr lang="en-IN" sz="2000" b="0" strike="noStrike" spc="-1">
              <a:latin typeface="Arial"/>
            </a:endParaRPr>
          </a:p>
          <a:p>
            <a:pPr marL="285840" indent="-285480">
              <a:lnSpc>
                <a:spcPct val="100000"/>
              </a:lnSpc>
              <a:buClr>
                <a:srgbClr val="FFFFFF"/>
              </a:buClr>
              <a:buFont typeface="Wingdings" charset="2"/>
              <a:buChar char=""/>
            </a:pPr>
            <a:r>
              <a:rPr lang="en-IN" sz="2000" b="0" strike="noStrike" spc="-1">
                <a:solidFill>
                  <a:srgbClr val="FFFFFF"/>
                </a:solidFill>
                <a:latin typeface="Rockwell"/>
              </a:rPr>
              <a:t>And if one selects both the pair of retina , then in result it will show, the result in form of type of DR with which left retina is defected and same for the right retina.</a:t>
            </a:r>
            <a:endParaRPr lang="en-IN" sz="20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2" name="Picture 2"/>
          <p:cNvPicPr/>
          <p:nvPr/>
        </p:nvPicPr>
        <p:blipFill>
          <a:blip r:embed="rId2"/>
          <a:stretch/>
        </p:blipFill>
        <p:spPr>
          <a:xfrm>
            <a:off x="1376280" y="285120"/>
            <a:ext cx="9438840" cy="6243120"/>
          </a:xfrm>
          <a:prstGeom prst="rect">
            <a:avLst/>
          </a:prstGeom>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3" name="Picture 3"/>
          <p:cNvPicPr/>
          <p:nvPr/>
        </p:nvPicPr>
        <p:blipFill>
          <a:blip r:embed="rId2"/>
          <a:stretch/>
        </p:blipFill>
        <p:spPr>
          <a:xfrm>
            <a:off x="1382760" y="235800"/>
            <a:ext cx="9426240" cy="6252840"/>
          </a:xfrm>
          <a:prstGeom prst="rect">
            <a:avLst/>
          </a:prstGeom>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 name="Picture 2"/>
          <p:cNvPicPr/>
          <p:nvPr/>
        </p:nvPicPr>
        <p:blipFill>
          <a:blip r:embed="rId2"/>
          <a:stretch/>
        </p:blipFill>
        <p:spPr>
          <a:xfrm>
            <a:off x="1344960" y="216360"/>
            <a:ext cx="9501840" cy="6292440"/>
          </a:xfrm>
          <a:prstGeom prst="rect">
            <a:avLst/>
          </a:prstGeom>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618840" y="632880"/>
            <a:ext cx="768060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200" b="0" strike="noStrike" spc="-1">
                <a:solidFill>
                  <a:srgbClr val="FFFFFF"/>
                </a:solidFill>
                <a:latin typeface="Rockwell"/>
              </a:rPr>
              <a:t>Conclusion and Future Scope</a:t>
            </a:r>
            <a:endParaRPr lang="en-IN" sz="3200" b="0" strike="noStrike" spc="-1">
              <a:latin typeface="Arial"/>
            </a:endParaRPr>
          </a:p>
        </p:txBody>
      </p:sp>
      <p:sp>
        <p:nvSpPr>
          <p:cNvPr id="186" name="CustomShape 2"/>
          <p:cNvSpPr/>
          <p:nvPr/>
        </p:nvSpPr>
        <p:spPr>
          <a:xfrm>
            <a:off x="729000" y="1417320"/>
            <a:ext cx="10733400" cy="3443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FFFFFF"/>
              </a:buClr>
              <a:buFont typeface="Wingdings" charset="2"/>
              <a:buChar char=""/>
            </a:pPr>
            <a:r>
              <a:rPr lang="en-IN" sz="2000" b="0" strike="noStrike" spc="-1">
                <a:solidFill>
                  <a:srgbClr val="FFFFFF"/>
                </a:solidFill>
                <a:latin typeface="Verdana"/>
                <a:ea typeface="Verdana"/>
              </a:rPr>
              <a:t>With the use of the Model, A medical organization can automate the health related queries without any hassle and process a large number of queries at once.</a:t>
            </a:r>
            <a:endParaRPr lang="en-IN" sz="2000" b="0" strike="noStrike" spc="-1">
              <a:latin typeface="Arial"/>
            </a:endParaRPr>
          </a:p>
          <a:p>
            <a:pPr>
              <a:lnSpc>
                <a:spcPct val="100000"/>
              </a:lnSpc>
            </a:pPr>
            <a:endParaRPr lang="en-IN" sz="2000" b="0" strike="noStrike" spc="-1">
              <a:latin typeface="Arial"/>
            </a:endParaRPr>
          </a:p>
          <a:p>
            <a:pPr marL="285840" indent="-285480">
              <a:lnSpc>
                <a:spcPct val="100000"/>
              </a:lnSpc>
              <a:buClr>
                <a:srgbClr val="FFFFFF"/>
              </a:buClr>
              <a:buFont typeface="Wingdings" charset="2"/>
              <a:buChar char=""/>
            </a:pPr>
            <a:r>
              <a:rPr lang="en-IN" sz="2000" b="0" strike="noStrike" spc="-1">
                <a:solidFill>
                  <a:srgbClr val="FFFFFF"/>
                </a:solidFill>
                <a:latin typeface="Verdana"/>
                <a:ea typeface="Verdana"/>
              </a:rPr>
              <a:t>Assistants of Doctors can use the model to serve the patients of Diabetic Retinopathy.</a:t>
            </a:r>
            <a:endParaRPr lang="en-IN" sz="2000" b="0" strike="noStrike" spc="-1">
              <a:latin typeface="Arial"/>
            </a:endParaRPr>
          </a:p>
          <a:p>
            <a:pPr marL="285840" indent="-285480">
              <a:lnSpc>
                <a:spcPct val="100000"/>
              </a:lnSpc>
              <a:buClr>
                <a:srgbClr val="FFFFFF"/>
              </a:buClr>
              <a:buFont typeface="Wingdings" charset="2"/>
              <a:buChar char=""/>
            </a:pPr>
            <a:endParaRPr lang="en-IN" sz="2000" b="0" strike="noStrike" spc="-1">
              <a:latin typeface="Arial"/>
            </a:endParaRPr>
          </a:p>
          <a:p>
            <a:pPr marL="285840" indent="-285480">
              <a:lnSpc>
                <a:spcPct val="100000"/>
              </a:lnSpc>
              <a:buClr>
                <a:srgbClr val="FFFFFF"/>
              </a:buClr>
              <a:buFont typeface="Wingdings" charset="2"/>
              <a:buChar char=""/>
            </a:pPr>
            <a:r>
              <a:rPr lang="en-IN" sz="2000" b="0" strike="noStrike" spc="-1">
                <a:solidFill>
                  <a:srgbClr val="FFFFFF"/>
                </a:solidFill>
                <a:latin typeface="Verdana"/>
                <a:ea typeface="Verdana"/>
              </a:rPr>
              <a:t>Even a naïve person can use it for their own purpose after being consulted by a certified medical practitioner.</a:t>
            </a:r>
            <a:endParaRPr lang="en-IN" sz="2000" b="0" strike="noStrike" spc="-1">
              <a:latin typeface="Arial"/>
            </a:endParaRPr>
          </a:p>
          <a:p>
            <a:pPr>
              <a:lnSpc>
                <a:spcPct val="100000"/>
              </a:lnSpc>
            </a:pPr>
            <a:endParaRPr lang="en-IN" sz="2000" b="0" strike="noStrike" spc="-1">
              <a:latin typeface="Arial"/>
            </a:endParaRPr>
          </a:p>
          <a:p>
            <a:pPr marL="285840" indent="-285480">
              <a:lnSpc>
                <a:spcPct val="100000"/>
              </a:lnSpc>
              <a:buClr>
                <a:srgbClr val="FFFFFF"/>
              </a:buClr>
              <a:buFont typeface="Wingdings" charset="2"/>
              <a:buChar char=""/>
            </a:pPr>
            <a:r>
              <a:rPr lang="en-IN" sz="2000" b="0" strike="noStrike" spc="-1">
                <a:solidFill>
                  <a:srgbClr val="FFFFFF"/>
                </a:solidFill>
                <a:latin typeface="Verdana"/>
                <a:ea typeface="Verdana"/>
              </a:rPr>
              <a:t>Conclusively, implementing this model in real life will be of great help.</a:t>
            </a:r>
            <a:endParaRPr lang="en-IN" sz="20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1"/>
          <p:cNvSpPr/>
          <p:nvPr/>
        </p:nvSpPr>
        <p:spPr>
          <a:xfrm>
            <a:off x="403200" y="562680"/>
            <a:ext cx="11237760" cy="472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200" b="0" strike="noStrike" spc="-1">
                <a:solidFill>
                  <a:srgbClr val="FFFFFF"/>
                </a:solidFill>
                <a:latin typeface="Rockwell"/>
              </a:rPr>
              <a:t>References</a:t>
            </a:r>
            <a:endParaRPr lang="en-IN" sz="3200" b="0" strike="noStrike" spc="-1">
              <a:latin typeface="Arial"/>
            </a:endParaRPr>
          </a:p>
          <a:p>
            <a:pPr>
              <a:lnSpc>
                <a:spcPct val="100000"/>
              </a:lnSpc>
            </a:pPr>
            <a:endParaRPr lang="en-IN" sz="3200" b="0" strike="noStrike" spc="-1">
              <a:latin typeface="Arial"/>
            </a:endParaRPr>
          </a:p>
          <a:p>
            <a:pPr>
              <a:lnSpc>
                <a:spcPct val="100000"/>
              </a:lnSpc>
            </a:pPr>
            <a:r>
              <a:rPr lang="en-IN" sz="2000" b="0" strike="noStrike" spc="-1">
                <a:solidFill>
                  <a:srgbClr val="FFFFFF"/>
                </a:solidFill>
                <a:latin typeface="Rockwell"/>
              </a:rPr>
              <a:t>[1] Programming Computer Vision with Python, 1st Edition, Jan Eric Solem, 2012, O’ Reily </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IN" sz="2000" b="0" strike="noStrike" spc="-1">
                <a:solidFill>
                  <a:srgbClr val="FFFFFF"/>
                </a:solidFill>
                <a:latin typeface="Rockwell"/>
              </a:rPr>
              <a:t>[2] Learning OpenCv, Adrian Kaehler and Gary Rost Bradski, 2008, O’ Reily </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IN" sz="2000" b="0" strike="noStrike" spc="-1">
                <a:solidFill>
                  <a:srgbClr val="FFFFFF"/>
                </a:solidFill>
                <a:latin typeface="Rockwell"/>
              </a:rPr>
              <a:t>[3] Data set – Kaggle (https://www.kaggle.com/datasets/tanlikesmath/diabeticretinopathy-resized?datasetId=131128&amp;searchQuery=bin) </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IN" sz="2000" b="0" strike="noStrike" spc="-1">
                <a:solidFill>
                  <a:srgbClr val="FFFFFF"/>
                </a:solidFill>
                <a:latin typeface="Rockwell"/>
              </a:rPr>
              <a:t>[4] Python GUI Programming with Tkinter, Alan D. Moore, 2018 </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IN" sz="2000" b="0" strike="noStrike" spc="-1">
                <a:solidFill>
                  <a:srgbClr val="FFFFFF"/>
                </a:solidFill>
                <a:latin typeface="Rockwell"/>
              </a:rPr>
              <a:t>[5] Python Standard Library, Fredrik Lundh, 2001, O’ Reily</a:t>
            </a:r>
            <a:endParaRPr lang="en-IN" sz="2000" b="0" strike="noStrike" spc="-1">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 name="Picture 187"/>
          <p:cNvPicPr/>
          <p:nvPr/>
        </p:nvPicPr>
        <p:blipFill>
          <a:blip r:embed="rId2"/>
          <a:srcRect b="6293"/>
          <a:stretch/>
        </p:blipFill>
        <p:spPr>
          <a:xfrm>
            <a:off x="-216000" y="-144000"/>
            <a:ext cx="12655440" cy="712800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848160" y="624600"/>
            <a:ext cx="976644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200" b="0" strike="noStrike" spc="-1">
                <a:solidFill>
                  <a:srgbClr val="FFFFFF"/>
                </a:solidFill>
                <a:latin typeface="Rockwell"/>
              </a:rPr>
              <a:t>What is Diabetic Retinopathy?</a:t>
            </a:r>
            <a:endParaRPr lang="en-IN" sz="3200" b="0" strike="noStrike" spc="-1">
              <a:latin typeface="Arial"/>
            </a:endParaRPr>
          </a:p>
        </p:txBody>
      </p:sp>
      <p:sp>
        <p:nvSpPr>
          <p:cNvPr id="143" name="CustomShape 2"/>
          <p:cNvSpPr/>
          <p:nvPr/>
        </p:nvSpPr>
        <p:spPr>
          <a:xfrm>
            <a:off x="848160" y="1487520"/>
            <a:ext cx="9766440" cy="313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FFFFFF"/>
              </a:buClr>
              <a:buFont typeface="Wingdings" charset="2"/>
              <a:buChar char=""/>
            </a:pPr>
            <a:r>
              <a:rPr lang="en-IN" sz="2000" b="0" strike="noStrike" spc="-1">
                <a:solidFill>
                  <a:srgbClr val="FFFFFF"/>
                </a:solidFill>
                <a:latin typeface="Verdana"/>
                <a:ea typeface="Verdana"/>
              </a:rPr>
              <a:t>Diabetic retinopathy, also known as diabetic eye disease (DED), is a medical condition in which damage occurs to the retina due to diabetes. </a:t>
            </a:r>
            <a:endParaRPr lang="en-IN" sz="2000" b="0" strike="noStrike" spc="-1">
              <a:latin typeface="Arial"/>
            </a:endParaRPr>
          </a:p>
          <a:p>
            <a:pPr>
              <a:lnSpc>
                <a:spcPct val="100000"/>
              </a:lnSpc>
            </a:pPr>
            <a:endParaRPr lang="en-IN" sz="2000" b="0" strike="noStrike" spc="-1">
              <a:latin typeface="Arial"/>
            </a:endParaRPr>
          </a:p>
          <a:p>
            <a:pPr marL="285840" indent="-285480">
              <a:lnSpc>
                <a:spcPct val="100000"/>
              </a:lnSpc>
              <a:buClr>
                <a:srgbClr val="FFFFFF"/>
              </a:buClr>
              <a:buFont typeface="Wingdings" charset="2"/>
              <a:buChar char=""/>
            </a:pPr>
            <a:r>
              <a:rPr lang="en-IN" sz="2000" b="0" strike="noStrike" spc="-1">
                <a:solidFill>
                  <a:srgbClr val="FFFFFF"/>
                </a:solidFill>
                <a:latin typeface="Verdana"/>
                <a:ea typeface="Verdana"/>
              </a:rPr>
              <a:t>It is a leading cause of blindness in developed countries.</a:t>
            </a:r>
            <a:endParaRPr lang="en-IN" sz="2000" b="0" strike="noStrike" spc="-1">
              <a:latin typeface="Arial"/>
            </a:endParaRPr>
          </a:p>
          <a:p>
            <a:pPr>
              <a:lnSpc>
                <a:spcPct val="100000"/>
              </a:lnSpc>
            </a:pPr>
            <a:endParaRPr lang="en-IN" sz="2000" b="0" strike="noStrike" spc="-1">
              <a:latin typeface="Arial"/>
            </a:endParaRPr>
          </a:p>
          <a:p>
            <a:pPr marL="285840" indent="-285480">
              <a:lnSpc>
                <a:spcPct val="100000"/>
              </a:lnSpc>
              <a:buClr>
                <a:srgbClr val="FFFFFF"/>
              </a:buClr>
              <a:buFont typeface="Wingdings" charset="2"/>
              <a:buChar char=""/>
            </a:pPr>
            <a:r>
              <a:rPr lang="en-IN" sz="2000" b="0" strike="noStrike" spc="-1">
                <a:solidFill>
                  <a:srgbClr val="FFFFFF"/>
                </a:solidFill>
                <a:latin typeface="Verdana"/>
                <a:ea typeface="Verdana"/>
              </a:rPr>
              <a:t>It's a diabetic complication that affects eyes, caused by damage to the blood vessels of the light sensitive tissue at the back of the eye (retina).</a:t>
            </a:r>
            <a:endParaRPr lang="en-IN" sz="2000" b="0" strike="noStrike" spc="-1">
              <a:latin typeface="Arial"/>
            </a:endParaRPr>
          </a:p>
          <a:p>
            <a:pPr>
              <a:lnSpc>
                <a:spcPct val="100000"/>
              </a:lnSpc>
            </a:pPr>
            <a:endParaRPr lang="en-IN" sz="2000" b="0" strike="noStrike" spc="-1">
              <a:latin typeface="Arial"/>
            </a:endParaRPr>
          </a:p>
          <a:p>
            <a:pPr marL="285840" indent="-285480">
              <a:lnSpc>
                <a:spcPct val="100000"/>
              </a:lnSpc>
              <a:buClr>
                <a:srgbClr val="FFFFFF"/>
              </a:buClr>
              <a:buFont typeface="Wingdings" charset="2"/>
              <a:buChar char=""/>
            </a:pPr>
            <a:r>
              <a:rPr lang="en-IN" sz="2000" b="0" strike="noStrike" spc="-1">
                <a:solidFill>
                  <a:srgbClr val="FFFFFF"/>
                </a:solidFill>
                <a:latin typeface="Verdana"/>
                <a:ea typeface="Verdana"/>
              </a:rPr>
              <a:t> It also affects up to 80 % of those who have had diabetes for &gt;= 20 years.</a:t>
            </a:r>
            <a:endParaRPr lang="en-IN" sz="20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914400" y="384480"/>
            <a:ext cx="718236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200" b="0" strike="noStrike" spc="-1">
                <a:solidFill>
                  <a:srgbClr val="FFFFFF"/>
                </a:solidFill>
                <a:latin typeface="Rockwell"/>
              </a:rPr>
              <a:t>Sign and Symptoms</a:t>
            </a:r>
            <a:endParaRPr lang="en-IN" sz="3200" b="0" strike="noStrike" spc="-1">
              <a:latin typeface="Arial"/>
            </a:endParaRPr>
          </a:p>
        </p:txBody>
      </p:sp>
      <p:sp>
        <p:nvSpPr>
          <p:cNvPr id="145" name="CustomShape 2"/>
          <p:cNvSpPr/>
          <p:nvPr/>
        </p:nvSpPr>
        <p:spPr>
          <a:xfrm>
            <a:off x="987120" y="1099800"/>
            <a:ext cx="10190520" cy="161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FFFFFF"/>
              </a:buClr>
              <a:buFont typeface="Wingdings" charset="2"/>
              <a:buChar char=""/>
            </a:pPr>
            <a:r>
              <a:rPr lang="en-IN" sz="2000" b="0" strike="noStrike" spc="-1">
                <a:solidFill>
                  <a:srgbClr val="FFFFFF"/>
                </a:solidFill>
                <a:latin typeface="Verdana"/>
                <a:ea typeface="Verdana"/>
              </a:rPr>
              <a:t>Diabetes is the common symptom in all patients.</a:t>
            </a:r>
            <a:endParaRPr lang="en-IN" sz="2000" b="0" strike="noStrike" spc="-1">
              <a:latin typeface="Arial"/>
            </a:endParaRPr>
          </a:p>
          <a:p>
            <a:pPr>
              <a:lnSpc>
                <a:spcPct val="100000"/>
              </a:lnSpc>
            </a:pPr>
            <a:endParaRPr lang="en-IN" sz="2000" b="0" strike="noStrike" spc="-1">
              <a:latin typeface="Arial"/>
            </a:endParaRPr>
          </a:p>
          <a:p>
            <a:pPr marL="285840" indent="-285480">
              <a:lnSpc>
                <a:spcPct val="100000"/>
              </a:lnSpc>
              <a:buClr>
                <a:srgbClr val="FFFFFF"/>
              </a:buClr>
              <a:buFont typeface="Wingdings" charset="2"/>
              <a:buChar char=""/>
            </a:pPr>
            <a:r>
              <a:rPr lang="en-IN" sz="2000" b="0" strike="noStrike" spc="-1">
                <a:solidFill>
                  <a:srgbClr val="FFFFFF"/>
                </a:solidFill>
                <a:latin typeface="Verdana"/>
                <a:ea typeface="Verdana"/>
              </a:rPr>
              <a:t>Development of dark spots,  blurred vision, empty areas in the vision</a:t>
            </a:r>
            <a:endParaRPr lang="en-IN" sz="2000" b="0" strike="noStrike" spc="-1">
              <a:latin typeface="Arial"/>
            </a:endParaRPr>
          </a:p>
          <a:p>
            <a:pPr>
              <a:lnSpc>
                <a:spcPct val="100000"/>
              </a:lnSpc>
            </a:pPr>
            <a:endParaRPr lang="en-IN" sz="2000" b="0" strike="noStrike" spc="-1">
              <a:latin typeface="Arial"/>
            </a:endParaRPr>
          </a:p>
          <a:p>
            <a:pPr marL="285840" indent="-285480">
              <a:lnSpc>
                <a:spcPct val="100000"/>
              </a:lnSpc>
              <a:buClr>
                <a:srgbClr val="FFFFFF"/>
              </a:buClr>
              <a:buFont typeface="Wingdings" charset="2"/>
              <a:buChar char=""/>
            </a:pPr>
            <a:r>
              <a:rPr lang="en-IN" sz="2000" b="0" strike="noStrike" spc="-1">
                <a:solidFill>
                  <a:srgbClr val="FFFFFF"/>
                </a:solidFill>
                <a:latin typeface="Verdana"/>
                <a:ea typeface="Verdana"/>
              </a:rPr>
              <a:t>Vision disorder and difficulty in perceiving colours.</a:t>
            </a:r>
            <a:endParaRPr lang="en-IN" sz="2000" b="0" strike="noStrike" spc="-1">
              <a:latin typeface="Arial"/>
            </a:endParaRPr>
          </a:p>
        </p:txBody>
      </p:sp>
      <p:pic>
        <p:nvPicPr>
          <p:cNvPr id="146" name="Picture 5"/>
          <p:cNvPicPr/>
          <p:nvPr/>
        </p:nvPicPr>
        <p:blipFill>
          <a:blip r:embed="rId2"/>
          <a:stretch/>
        </p:blipFill>
        <p:spPr>
          <a:xfrm>
            <a:off x="1974600" y="2954880"/>
            <a:ext cx="7791840" cy="3207240"/>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861480" y="489600"/>
            <a:ext cx="960732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200" b="0" strike="noStrike" spc="-1">
                <a:solidFill>
                  <a:srgbClr val="FFFFFF"/>
                </a:solidFill>
                <a:latin typeface="Rockwell"/>
              </a:rPr>
              <a:t>Stages and how they look like</a:t>
            </a:r>
            <a:endParaRPr lang="en-IN" sz="3200" b="0" strike="noStrike" spc="-1">
              <a:latin typeface="Arial"/>
            </a:endParaRPr>
          </a:p>
        </p:txBody>
      </p:sp>
      <p:pic>
        <p:nvPicPr>
          <p:cNvPr id="148" name="Picture 3"/>
          <p:cNvPicPr/>
          <p:nvPr/>
        </p:nvPicPr>
        <p:blipFill>
          <a:blip r:embed="rId2"/>
          <a:stretch/>
        </p:blipFill>
        <p:spPr>
          <a:xfrm>
            <a:off x="1974600" y="1418040"/>
            <a:ext cx="8043840" cy="469080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980640" y="545760"/>
            <a:ext cx="793764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200" b="0" strike="noStrike" spc="-1">
                <a:solidFill>
                  <a:srgbClr val="FFFFFF"/>
                </a:solidFill>
                <a:latin typeface="Rockwell"/>
              </a:rPr>
              <a:t>Why this topic?</a:t>
            </a:r>
            <a:endParaRPr lang="en-IN" sz="3200" b="0" strike="noStrike" spc="-1">
              <a:latin typeface="Arial"/>
            </a:endParaRPr>
          </a:p>
        </p:txBody>
      </p:sp>
      <p:sp>
        <p:nvSpPr>
          <p:cNvPr id="150" name="CustomShape 2"/>
          <p:cNvSpPr/>
          <p:nvPr/>
        </p:nvSpPr>
        <p:spPr>
          <a:xfrm>
            <a:off x="1073520" y="1401480"/>
            <a:ext cx="10005120" cy="435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FFFFFF"/>
              </a:buClr>
              <a:buFont typeface="Wingdings" charset="2"/>
              <a:buChar char=""/>
            </a:pPr>
            <a:r>
              <a:rPr lang="en-IN" sz="2000" b="0" strike="noStrike" spc="-1">
                <a:solidFill>
                  <a:srgbClr val="FFFFFF"/>
                </a:solidFill>
                <a:latin typeface="Verdana"/>
                <a:ea typeface="Verdana"/>
              </a:rPr>
              <a:t>There are about 422 million diabetic patients across the world and we even can’t determine how many of them are suffering from diabetic retinopathy.</a:t>
            </a:r>
            <a:endParaRPr lang="en-IN" sz="2000" b="0" strike="noStrike" spc="-1">
              <a:latin typeface="Arial"/>
            </a:endParaRPr>
          </a:p>
          <a:p>
            <a:pPr>
              <a:lnSpc>
                <a:spcPct val="100000"/>
              </a:lnSpc>
            </a:pPr>
            <a:endParaRPr lang="en-IN" sz="2000" b="0" strike="noStrike" spc="-1">
              <a:latin typeface="Arial"/>
            </a:endParaRPr>
          </a:p>
          <a:p>
            <a:pPr marL="285840" indent="-285480">
              <a:lnSpc>
                <a:spcPct val="100000"/>
              </a:lnSpc>
              <a:buClr>
                <a:srgbClr val="FFFFFF"/>
              </a:buClr>
              <a:buFont typeface="Wingdings" charset="2"/>
              <a:buChar char=""/>
            </a:pPr>
            <a:r>
              <a:rPr lang="en-IN" sz="2000" b="0" strike="noStrike" spc="-1">
                <a:solidFill>
                  <a:srgbClr val="FFFFFF"/>
                </a:solidFill>
                <a:latin typeface="Verdana"/>
                <a:ea typeface="Verdana"/>
              </a:rPr>
              <a:t>There is so much technology which have been invented for our comfort, good health and well being.</a:t>
            </a:r>
            <a:endParaRPr lang="en-IN" sz="2000" b="0" strike="noStrike" spc="-1">
              <a:latin typeface="Arial"/>
            </a:endParaRPr>
          </a:p>
          <a:p>
            <a:pPr>
              <a:lnSpc>
                <a:spcPct val="100000"/>
              </a:lnSpc>
            </a:pPr>
            <a:endParaRPr lang="en-IN" sz="2000" b="0" strike="noStrike" spc="-1">
              <a:latin typeface="Arial"/>
            </a:endParaRPr>
          </a:p>
          <a:p>
            <a:pPr marL="285840" indent="-285480">
              <a:lnSpc>
                <a:spcPct val="100000"/>
              </a:lnSpc>
              <a:buClr>
                <a:srgbClr val="FFFFFF"/>
              </a:buClr>
              <a:buFont typeface="Wingdings" charset="2"/>
              <a:buChar char=""/>
            </a:pPr>
            <a:r>
              <a:rPr lang="en-IN" sz="2000" b="0" strike="noStrike" spc="-1">
                <a:solidFill>
                  <a:srgbClr val="FFFFFF"/>
                </a:solidFill>
                <a:latin typeface="Verdana"/>
                <a:ea typeface="Verdana"/>
              </a:rPr>
              <a:t>But the problem is that these technologies could be only afforded by financially sound people. The rest remains untreated without any good report because of lack of technology.</a:t>
            </a:r>
            <a:endParaRPr lang="en-IN" sz="2000" b="0" strike="noStrike" spc="-1">
              <a:latin typeface="Arial"/>
            </a:endParaRPr>
          </a:p>
          <a:p>
            <a:pPr>
              <a:lnSpc>
                <a:spcPct val="100000"/>
              </a:lnSpc>
            </a:pPr>
            <a:endParaRPr lang="en-IN" sz="2000" b="0" strike="noStrike" spc="-1">
              <a:latin typeface="Arial"/>
            </a:endParaRPr>
          </a:p>
          <a:p>
            <a:pPr marL="285840" indent="-285480">
              <a:lnSpc>
                <a:spcPct val="100000"/>
              </a:lnSpc>
              <a:buClr>
                <a:srgbClr val="FFFFFF"/>
              </a:buClr>
              <a:buFont typeface="Wingdings" charset="2"/>
              <a:buChar char=""/>
            </a:pPr>
            <a:r>
              <a:rPr lang="en-IN" sz="2000" b="0" strike="noStrike" spc="-1">
                <a:solidFill>
                  <a:srgbClr val="FFFFFF"/>
                </a:solidFill>
                <a:latin typeface="Verdana"/>
                <a:ea typeface="Verdana"/>
              </a:rPr>
              <a:t>Therefore, propose a model which could identify a specific type of disease and classify them on their severity level and give a quick report to the doctor without taking time and money for its analysis.</a:t>
            </a:r>
            <a:endParaRPr lang="en-IN" sz="20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901080" y="622800"/>
            <a:ext cx="813636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200" b="0" strike="noStrike" spc="-1">
                <a:solidFill>
                  <a:srgbClr val="FFFFFF"/>
                </a:solidFill>
                <a:latin typeface="Rockwell"/>
              </a:rPr>
              <a:t>Our Objective</a:t>
            </a:r>
            <a:endParaRPr lang="en-IN" sz="3200" b="0" strike="noStrike" spc="-1">
              <a:latin typeface="Arial"/>
            </a:endParaRPr>
          </a:p>
        </p:txBody>
      </p:sp>
      <p:sp>
        <p:nvSpPr>
          <p:cNvPr id="152" name="CustomShape 2"/>
          <p:cNvSpPr/>
          <p:nvPr/>
        </p:nvSpPr>
        <p:spPr>
          <a:xfrm>
            <a:off x="768600" y="1510920"/>
            <a:ext cx="9461520" cy="405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FFFFFF"/>
              </a:buClr>
              <a:buFont typeface="Wingdings" charset="2"/>
              <a:buChar char=""/>
            </a:pPr>
            <a:r>
              <a:rPr lang="en-IN" sz="2000" b="0" strike="noStrike" spc="-1">
                <a:solidFill>
                  <a:srgbClr val="FFFFFF"/>
                </a:solidFill>
                <a:latin typeface="Verdana"/>
                <a:ea typeface="Verdana"/>
              </a:rPr>
              <a:t>To create a model which classifies between different types of diabetic retinopathy patient eye ball images, learn to classify, and make future classifications based on new data provided with as high accuracy as possible.</a:t>
            </a:r>
            <a:endParaRPr lang="en-IN" sz="2000" b="0" strike="noStrike" spc="-1">
              <a:latin typeface="Arial"/>
            </a:endParaRPr>
          </a:p>
          <a:p>
            <a:pPr>
              <a:lnSpc>
                <a:spcPct val="100000"/>
              </a:lnSpc>
            </a:pPr>
            <a:endParaRPr lang="en-IN" sz="2000" b="0" strike="noStrike" spc="-1">
              <a:latin typeface="Arial"/>
            </a:endParaRPr>
          </a:p>
          <a:p>
            <a:pPr marL="285840" indent="-285480">
              <a:lnSpc>
                <a:spcPct val="100000"/>
              </a:lnSpc>
              <a:buClr>
                <a:srgbClr val="FFFFFF"/>
              </a:buClr>
              <a:buFont typeface="Wingdings" charset="2"/>
              <a:buChar char=""/>
            </a:pPr>
            <a:r>
              <a:rPr lang="en-IN" sz="2000" b="0" strike="noStrike" spc="-1">
                <a:solidFill>
                  <a:srgbClr val="FFFFFF"/>
                </a:solidFill>
                <a:latin typeface="Verdana"/>
                <a:ea typeface="Verdana"/>
              </a:rPr>
              <a:t>The model will take the input images of Retina and give the interpretation as one of the four stages of Diabetic Retinopathy.</a:t>
            </a:r>
            <a:endParaRPr lang="en-IN" sz="2000" b="0" strike="noStrike" spc="-1">
              <a:latin typeface="Arial"/>
            </a:endParaRPr>
          </a:p>
          <a:p>
            <a:pPr marL="800280" lvl="1" indent="-342720">
              <a:lnSpc>
                <a:spcPct val="100000"/>
              </a:lnSpc>
              <a:buClr>
                <a:srgbClr val="FFFFFF"/>
              </a:buClr>
              <a:buFont typeface="Courier New"/>
              <a:buChar char="o"/>
            </a:pPr>
            <a:r>
              <a:rPr lang="en-IN" sz="2000" b="0" strike="noStrike" spc="-1">
                <a:solidFill>
                  <a:srgbClr val="FFFFFF"/>
                </a:solidFill>
                <a:latin typeface="Verdana"/>
                <a:ea typeface="Verdana"/>
              </a:rPr>
              <a:t>Mild Non-proliferative Retinopathy</a:t>
            </a:r>
            <a:endParaRPr lang="en-IN" sz="2000" b="0" strike="noStrike" spc="-1">
              <a:latin typeface="Arial"/>
            </a:endParaRPr>
          </a:p>
          <a:p>
            <a:pPr marL="800280" lvl="1" indent="-342720">
              <a:lnSpc>
                <a:spcPct val="100000"/>
              </a:lnSpc>
              <a:buClr>
                <a:srgbClr val="FFFFFF"/>
              </a:buClr>
              <a:buFont typeface="Courier New"/>
              <a:buChar char="o"/>
            </a:pPr>
            <a:r>
              <a:rPr lang="en-IN" sz="2000" b="0" strike="noStrike" spc="-1">
                <a:solidFill>
                  <a:srgbClr val="FFFFFF"/>
                </a:solidFill>
                <a:latin typeface="Verdana"/>
                <a:ea typeface="Verdana"/>
              </a:rPr>
              <a:t>Moderate Non-proliferative Retinopathy</a:t>
            </a:r>
            <a:endParaRPr lang="en-IN" sz="2000" b="0" strike="noStrike" spc="-1">
              <a:latin typeface="Arial"/>
            </a:endParaRPr>
          </a:p>
          <a:p>
            <a:pPr marL="800280" lvl="1" indent="-342720">
              <a:lnSpc>
                <a:spcPct val="100000"/>
              </a:lnSpc>
              <a:buClr>
                <a:srgbClr val="FFFFFF"/>
              </a:buClr>
              <a:buFont typeface="Courier New"/>
              <a:buChar char="o"/>
            </a:pPr>
            <a:r>
              <a:rPr lang="en-IN" sz="2000" b="0" strike="noStrike" spc="-1">
                <a:solidFill>
                  <a:srgbClr val="FFFFFF"/>
                </a:solidFill>
                <a:latin typeface="Verdana"/>
                <a:ea typeface="Verdana"/>
              </a:rPr>
              <a:t>Severe Non-proliferative Retinopathy</a:t>
            </a:r>
            <a:endParaRPr lang="en-IN" sz="2000" b="0" strike="noStrike" spc="-1">
              <a:latin typeface="Arial"/>
            </a:endParaRPr>
          </a:p>
          <a:p>
            <a:pPr marL="800280" lvl="1" indent="-342720">
              <a:lnSpc>
                <a:spcPct val="100000"/>
              </a:lnSpc>
              <a:buClr>
                <a:srgbClr val="FFFFFF"/>
              </a:buClr>
              <a:buFont typeface="Courier New"/>
              <a:buChar char="o"/>
            </a:pPr>
            <a:r>
              <a:rPr lang="en-IN" sz="2000" b="0" strike="noStrike" spc="-1">
                <a:solidFill>
                  <a:srgbClr val="FFFFFF"/>
                </a:solidFill>
                <a:latin typeface="Verdana"/>
                <a:ea typeface="Verdana"/>
              </a:rPr>
              <a:t>Proliferative Retinopathy</a:t>
            </a:r>
            <a:endParaRPr lang="en-IN" sz="2000" b="0" strike="noStrike" spc="-1">
              <a:latin typeface="Arial"/>
            </a:endParaRPr>
          </a:p>
          <a:p>
            <a:pPr>
              <a:lnSpc>
                <a:spcPct val="100000"/>
              </a:lnSpc>
            </a:pPr>
            <a:endParaRPr lang="en-IN" sz="2000" b="0" strike="noStrike" spc="-1">
              <a:latin typeface="Arial"/>
            </a:endParaRPr>
          </a:p>
          <a:p>
            <a:pPr>
              <a:lnSpc>
                <a:spcPct val="100000"/>
              </a:lnSpc>
            </a:pPr>
            <a:endParaRPr lang="en-IN" sz="20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872280" y="576720"/>
            <a:ext cx="494208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200" b="0" strike="noStrike" spc="-1">
                <a:solidFill>
                  <a:srgbClr val="FFFFFF"/>
                </a:solidFill>
                <a:latin typeface="Rockwell"/>
              </a:rPr>
              <a:t>Why Need of a Model?</a:t>
            </a:r>
            <a:endParaRPr lang="en-IN" sz="3200" b="0" strike="noStrike" spc="-1">
              <a:latin typeface="Arial"/>
            </a:endParaRPr>
          </a:p>
        </p:txBody>
      </p:sp>
      <p:sp>
        <p:nvSpPr>
          <p:cNvPr id="154" name="CustomShape 2"/>
          <p:cNvSpPr/>
          <p:nvPr/>
        </p:nvSpPr>
        <p:spPr>
          <a:xfrm>
            <a:off x="872280" y="1392840"/>
            <a:ext cx="10339560" cy="4298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FFFFFF"/>
              </a:buClr>
              <a:buFont typeface="Wingdings" charset="2"/>
              <a:buChar char=""/>
            </a:pPr>
            <a:r>
              <a:rPr lang="en-IN" sz="2000" b="0" strike="noStrike" spc="-1">
                <a:solidFill>
                  <a:srgbClr val="FFFFFF"/>
                </a:solidFill>
                <a:latin typeface="Verdana"/>
                <a:ea typeface="Verdana"/>
              </a:rPr>
              <a:t>A must need of an automatized model in medical is due to poor Doctor-Patient ratio.</a:t>
            </a:r>
            <a:endParaRPr lang="en-IN" sz="2000" b="0" strike="noStrike" spc="-1">
              <a:latin typeface="Arial"/>
            </a:endParaRPr>
          </a:p>
          <a:p>
            <a:pPr>
              <a:lnSpc>
                <a:spcPct val="100000"/>
              </a:lnSpc>
            </a:pPr>
            <a:endParaRPr lang="en-IN" sz="2000" b="0" strike="noStrike" spc="-1">
              <a:latin typeface="Arial"/>
            </a:endParaRPr>
          </a:p>
          <a:p>
            <a:pPr marL="285840" indent="-285480">
              <a:lnSpc>
                <a:spcPct val="100000"/>
              </a:lnSpc>
              <a:buClr>
                <a:srgbClr val="FFFFFF"/>
              </a:buClr>
              <a:buFont typeface="Wingdings" charset="2"/>
              <a:buChar char=""/>
            </a:pPr>
            <a:r>
              <a:rPr lang="en-IN" sz="2000" b="0" strike="noStrike" spc="-1">
                <a:solidFill>
                  <a:srgbClr val="FFFFFF"/>
                </a:solidFill>
                <a:latin typeface="Verdana"/>
                <a:ea typeface="Verdana"/>
              </a:rPr>
              <a:t>In India, the this Ratio is 1 : 834.</a:t>
            </a:r>
            <a:endParaRPr lang="en-IN" sz="2000" b="0" strike="noStrike" spc="-1">
              <a:latin typeface="Arial"/>
            </a:endParaRPr>
          </a:p>
          <a:p>
            <a:pPr>
              <a:lnSpc>
                <a:spcPct val="100000"/>
              </a:lnSpc>
            </a:pPr>
            <a:endParaRPr lang="en-IN" sz="2000" b="0" strike="noStrike" spc="-1">
              <a:latin typeface="Arial"/>
            </a:endParaRPr>
          </a:p>
          <a:p>
            <a:pPr marL="285840" indent="-285480">
              <a:lnSpc>
                <a:spcPct val="100000"/>
              </a:lnSpc>
              <a:buClr>
                <a:srgbClr val="FFFFFF"/>
              </a:buClr>
              <a:buFont typeface="Wingdings" charset="2"/>
              <a:buChar char=""/>
            </a:pPr>
            <a:r>
              <a:rPr lang="en-IN" sz="2000" b="0" strike="noStrike" spc="-1">
                <a:solidFill>
                  <a:srgbClr val="FFFFFF"/>
                </a:solidFill>
                <a:latin typeface="Verdana"/>
                <a:ea typeface="Verdana"/>
              </a:rPr>
              <a:t>Apart from this ratio, the specialists for specific medical queries such as DR are also lacking.</a:t>
            </a:r>
            <a:endParaRPr lang="en-IN" sz="2000" b="0" strike="noStrike" spc="-1">
              <a:latin typeface="Arial"/>
            </a:endParaRPr>
          </a:p>
          <a:p>
            <a:pPr>
              <a:lnSpc>
                <a:spcPct val="100000"/>
              </a:lnSpc>
            </a:pPr>
            <a:endParaRPr lang="en-IN" sz="2000" b="0" strike="noStrike" spc="-1">
              <a:latin typeface="Arial"/>
            </a:endParaRPr>
          </a:p>
          <a:p>
            <a:pPr marL="285840" indent="-285480">
              <a:lnSpc>
                <a:spcPct val="100000"/>
              </a:lnSpc>
              <a:buClr>
                <a:srgbClr val="FFFFFF"/>
              </a:buClr>
              <a:buFont typeface="Wingdings" charset="2"/>
              <a:buChar char=""/>
            </a:pPr>
            <a:r>
              <a:rPr lang="en-IN" sz="2000" b="0" strike="noStrike" spc="-1">
                <a:solidFill>
                  <a:srgbClr val="FFFFFF"/>
                </a:solidFill>
                <a:latin typeface="Verdana"/>
                <a:ea typeface="Verdana"/>
              </a:rPr>
              <a:t>The result of detection process of DR patient takes long time due to multiple steps of medical processes and above stated problems.</a:t>
            </a:r>
            <a:endParaRPr lang="en-IN" sz="2000" b="0" strike="noStrike" spc="-1">
              <a:latin typeface="Arial"/>
            </a:endParaRPr>
          </a:p>
          <a:p>
            <a:pPr>
              <a:lnSpc>
                <a:spcPct val="100000"/>
              </a:lnSpc>
            </a:pPr>
            <a:endParaRPr lang="en-IN" sz="2000" b="0" strike="noStrike" spc="-1">
              <a:latin typeface="Arial"/>
            </a:endParaRPr>
          </a:p>
          <a:p>
            <a:pPr marL="285840" indent="-285480">
              <a:lnSpc>
                <a:spcPct val="100000"/>
              </a:lnSpc>
              <a:buClr>
                <a:srgbClr val="FFFFFF"/>
              </a:buClr>
              <a:buFont typeface="Wingdings" charset="2"/>
              <a:buChar char=""/>
            </a:pPr>
            <a:r>
              <a:rPr lang="en-IN" sz="2000" b="0" strike="noStrike" spc="-1">
                <a:solidFill>
                  <a:srgbClr val="FFFFFF"/>
                </a:solidFill>
                <a:latin typeface="Verdana"/>
                <a:ea typeface="Verdana"/>
              </a:rPr>
              <a:t>So we need a model that will help to detect the DR in a more fast, efficient and accurate way.</a:t>
            </a:r>
            <a:endParaRPr lang="en-IN" sz="2000" b="0" strike="noStrike" spc="-1">
              <a:latin typeface="Arial"/>
            </a:endParaRPr>
          </a:p>
          <a:p>
            <a:pPr>
              <a:lnSpc>
                <a:spcPct val="100000"/>
              </a:lnSpc>
            </a:pPr>
            <a:endParaRPr lang="en-IN" sz="20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861480" y="596520"/>
            <a:ext cx="879912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200" b="0" strike="noStrike" spc="-1">
                <a:solidFill>
                  <a:srgbClr val="FFFFFF"/>
                </a:solidFill>
                <a:latin typeface="Rockwell"/>
              </a:rPr>
              <a:t>Workflow</a:t>
            </a:r>
            <a:endParaRPr lang="en-IN" sz="3200" b="0" strike="noStrike" spc="-1">
              <a:latin typeface="Arial"/>
            </a:endParaRPr>
          </a:p>
        </p:txBody>
      </p:sp>
      <p:sp>
        <p:nvSpPr>
          <p:cNvPr id="156" name="CustomShape 2"/>
          <p:cNvSpPr/>
          <p:nvPr/>
        </p:nvSpPr>
        <p:spPr>
          <a:xfrm>
            <a:off x="967320" y="1550520"/>
            <a:ext cx="9991800" cy="131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FFFFFF"/>
              </a:buClr>
              <a:buFont typeface="Wingdings" charset="2"/>
              <a:buChar char=""/>
            </a:pPr>
            <a:r>
              <a:rPr lang="en-IN" sz="2000" b="0" strike="noStrike" spc="-1">
                <a:solidFill>
                  <a:srgbClr val="FFFFFF"/>
                </a:solidFill>
                <a:latin typeface="Verdana"/>
                <a:ea typeface="Verdana"/>
              </a:rPr>
              <a:t>We have designed workflow for the identification, organization, and coordination of a particular set of tasks to produce our desired outcome.</a:t>
            </a:r>
            <a:endParaRPr lang="en-IN" sz="2000" b="0" strike="noStrike" spc="-1">
              <a:latin typeface="Arial"/>
            </a:endParaRPr>
          </a:p>
          <a:p>
            <a:pPr>
              <a:lnSpc>
                <a:spcPct val="100000"/>
              </a:lnSpc>
            </a:pPr>
            <a:endParaRPr lang="en-IN" sz="2000" b="0" strike="noStrike" spc="-1">
              <a:latin typeface="Arial"/>
            </a:endParaRPr>
          </a:p>
          <a:p>
            <a:pPr marL="285840" indent="-285480">
              <a:lnSpc>
                <a:spcPct val="100000"/>
              </a:lnSpc>
              <a:buClr>
                <a:srgbClr val="FFFFFF"/>
              </a:buClr>
              <a:buFont typeface="Wingdings" charset="2"/>
              <a:buChar char=""/>
            </a:pPr>
            <a:r>
              <a:rPr lang="en-IN" sz="2000" b="0" strike="noStrike" spc="-1">
                <a:solidFill>
                  <a:srgbClr val="FFFFFF"/>
                </a:solidFill>
                <a:latin typeface="Verdana"/>
                <a:ea typeface="Verdana"/>
              </a:rPr>
              <a:t>We will follow the workflow of the project as follows.</a:t>
            </a:r>
            <a:endParaRPr lang="en-IN" sz="2000" b="0" strike="noStrike" spc="-1">
              <a:latin typeface="Arial"/>
            </a:endParaRPr>
          </a:p>
        </p:txBody>
      </p:sp>
      <p:sp>
        <p:nvSpPr>
          <p:cNvPr id="157" name="CustomShape 3"/>
          <p:cNvSpPr/>
          <p:nvPr/>
        </p:nvSpPr>
        <p:spPr>
          <a:xfrm>
            <a:off x="1484280" y="2873880"/>
            <a:ext cx="9859320" cy="22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FFFFFF"/>
              </a:buClr>
              <a:buFont typeface="Arial"/>
              <a:buChar char="•"/>
            </a:pPr>
            <a:r>
              <a:rPr lang="en-IN" sz="2000" b="0" strike="noStrike" spc="-1">
                <a:solidFill>
                  <a:srgbClr val="FFFFFF"/>
                </a:solidFill>
                <a:latin typeface="Verdana"/>
                <a:ea typeface="Verdana"/>
              </a:rPr>
              <a:t> Dataset finding for the model</a:t>
            </a:r>
            <a:endParaRPr lang="en-IN" sz="2000" b="0" strike="noStrike" spc="-1">
              <a:latin typeface="Arial"/>
            </a:endParaRPr>
          </a:p>
          <a:p>
            <a:pPr marL="285840" indent="-285480">
              <a:lnSpc>
                <a:spcPct val="100000"/>
              </a:lnSpc>
              <a:buClr>
                <a:srgbClr val="FFFFFF"/>
              </a:buClr>
              <a:buFont typeface="Arial"/>
              <a:buChar char="•"/>
            </a:pPr>
            <a:r>
              <a:rPr lang="en-IN" sz="2000" b="0" strike="noStrike" spc="-1">
                <a:solidFill>
                  <a:srgbClr val="FFFFFF"/>
                </a:solidFill>
                <a:latin typeface="Verdana"/>
                <a:ea typeface="Verdana"/>
              </a:rPr>
              <a:t> Data preprocessing and modifications</a:t>
            </a:r>
            <a:endParaRPr lang="en-IN" sz="2000" b="0" strike="noStrike" spc="-1">
              <a:latin typeface="Arial"/>
            </a:endParaRPr>
          </a:p>
          <a:p>
            <a:pPr marL="285840" indent="-285480">
              <a:lnSpc>
                <a:spcPct val="100000"/>
              </a:lnSpc>
              <a:buClr>
                <a:srgbClr val="FFFFFF"/>
              </a:buClr>
              <a:buFont typeface="Arial"/>
              <a:buChar char="•"/>
            </a:pPr>
            <a:r>
              <a:rPr lang="en-IN" sz="2000" b="0" strike="noStrike" spc="-1">
                <a:solidFill>
                  <a:srgbClr val="FFFFFF"/>
                </a:solidFill>
                <a:latin typeface="Verdana"/>
                <a:ea typeface="Verdana"/>
              </a:rPr>
              <a:t> model creation</a:t>
            </a:r>
            <a:endParaRPr lang="en-IN" sz="2000" b="0" strike="noStrike" spc="-1">
              <a:latin typeface="Arial"/>
            </a:endParaRPr>
          </a:p>
          <a:p>
            <a:pPr marL="285840" indent="-285480">
              <a:lnSpc>
                <a:spcPct val="100000"/>
              </a:lnSpc>
              <a:buClr>
                <a:srgbClr val="FFFFFF"/>
              </a:buClr>
              <a:buFont typeface="Arial"/>
              <a:buChar char="•"/>
            </a:pPr>
            <a:r>
              <a:rPr lang="en-IN" sz="2000" b="0" strike="noStrike" spc="-1">
                <a:solidFill>
                  <a:srgbClr val="FFFFFF"/>
                </a:solidFill>
                <a:latin typeface="Verdana"/>
                <a:ea typeface="Verdana"/>
              </a:rPr>
              <a:t> model training on training dataset</a:t>
            </a:r>
            <a:endParaRPr lang="en-IN" sz="2000" b="0" strike="noStrike" spc="-1">
              <a:latin typeface="Arial"/>
            </a:endParaRPr>
          </a:p>
          <a:p>
            <a:pPr marL="285840" indent="-285480">
              <a:lnSpc>
                <a:spcPct val="100000"/>
              </a:lnSpc>
              <a:buClr>
                <a:srgbClr val="FFFFFF"/>
              </a:buClr>
              <a:buFont typeface="Arial"/>
              <a:buChar char="•"/>
            </a:pPr>
            <a:r>
              <a:rPr lang="en-IN" sz="2000" b="0" strike="noStrike" spc="-1">
                <a:solidFill>
                  <a:srgbClr val="FFFFFF"/>
                </a:solidFill>
                <a:latin typeface="Verdana"/>
                <a:ea typeface="Verdana"/>
              </a:rPr>
              <a:t> model testing on test dataset</a:t>
            </a:r>
            <a:endParaRPr lang="en-IN" sz="2000" b="0" strike="noStrike" spc="-1">
              <a:latin typeface="Arial"/>
            </a:endParaRPr>
          </a:p>
          <a:p>
            <a:pPr marL="285840" indent="-285480">
              <a:lnSpc>
                <a:spcPct val="100000"/>
              </a:lnSpc>
              <a:buClr>
                <a:srgbClr val="FFFFFF"/>
              </a:buClr>
              <a:buFont typeface="Arial"/>
              <a:buChar char="•"/>
            </a:pPr>
            <a:r>
              <a:rPr lang="en-IN" sz="2000" b="0" strike="noStrike" spc="-1">
                <a:solidFill>
                  <a:srgbClr val="FFFFFF"/>
                </a:solidFill>
                <a:latin typeface="Verdana"/>
                <a:ea typeface="Verdana"/>
              </a:rPr>
              <a:t> predicting on new input data and analyzing the result</a:t>
            </a:r>
            <a:endParaRPr lang="en-IN" sz="2000" b="0" strike="noStrike" spc="-1">
              <a:latin typeface="Arial"/>
            </a:endParaRPr>
          </a:p>
          <a:p>
            <a:pPr marL="285840" indent="-285480">
              <a:lnSpc>
                <a:spcPct val="100000"/>
              </a:lnSpc>
              <a:buClr>
                <a:srgbClr val="FFFFFF"/>
              </a:buClr>
              <a:buFont typeface="Arial"/>
              <a:buChar char="•"/>
            </a:pPr>
            <a:r>
              <a:rPr lang="en-IN" sz="2000" b="0" strike="noStrike" spc="-1">
                <a:solidFill>
                  <a:srgbClr val="FFFFFF"/>
                </a:solidFill>
                <a:latin typeface="Verdana"/>
                <a:ea typeface="Verdana"/>
              </a:rPr>
              <a:t> wrapping everything in GUI interface</a:t>
            </a:r>
            <a:endParaRPr lang="en-IN" sz="2000" b="0" strike="noStrike" spc="-1">
              <a:latin typeface="Aria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558</TotalTime>
  <Words>1452</Words>
  <Application>Microsoft Office PowerPoint</Application>
  <PresentationFormat>Widescreen</PresentationFormat>
  <Paragraphs>160</Paragraphs>
  <Slides>29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Agency FB</vt:lpstr>
      <vt:lpstr>Arial</vt:lpstr>
      <vt:lpstr>Century Gothic</vt:lpstr>
      <vt:lpstr>Courier New</vt:lpstr>
      <vt:lpstr>Lucida Calligraphy</vt:lpstr>
      <vt:lpstr>Rockwell</vt:lpstr>
      <vt:lpstr>Times New Roman</vt:lpstr>
      <vt:lpstr>Verdana</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amaan khan</dc:creator>
  <dc:description/>
  <cp:lastModifiedBy>Akash Rajak</cp:lastModifiedBy>
  <cp:revision>41</cp:revision>
  <dcterms:created xsi:type="dcterms:W3CDTF">2022-02-21T08:54:00Z</dcterms:created>
  <dcterms:modified xsi:type="dcterms:W3CDTF">2022-05-10T04:45:14Z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27</vt:i4>
  </property>
</Properties>
</file>