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5033" autoAdjust="0"/>
  </p:normalViewPr>
  <p:slideViewPr>
    <p:cSldViewPr snapToGrid="0">
      <p:cViewPr varScale="1">
        <p:scale>
          <a:sx n="78" d="100"/>
          <a:sy n="78" d="100"/>
        </p:scale>
        <p:origin x="94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7B3F1-AE69-4BDC-871E-575F33000F51}" type="datetimeFigureOut">
              <a:rPr lang="en-IN" smtClean="0"/>
              <a:t>12-04-2022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B5B50-1459-45B1-9E50-14A1DE931554}" type="slidenum">
              <a:rPr lang="en-IN" smtClean="0"/>
              <a:t>‹#›</a:t>
            </a:fld>
            <a:endParaRPr lang="en-IN"/>
          </a:p>
        </p:txBody>
      </p:sp>
    </p:spTree>
    <p:extLst>
      <p:ext uri="{BB962C8B-B14F-4D97-AF65-F5344CB8AC3E}">
        <p14:creationId xmlns:p14="http://schemas.microsoft.com/office/powerpoint/2010/main" val="374174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0D019-503D-4F02-B787-3373F2F75952}" type="datetimeFigureOut">
              <a:rPr lang="en-IN" smtClean="0"/>
              <a:t>12-04-2022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297806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0D019-503D-4F02-B787-3373F2F759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141134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0D019-503D-4F02-B787-3373F2F759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198936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0D019-503D-4F02-B787-3373F2F759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90003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0D019-503D-4F02-B787-3373F2F75952}"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215375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0D019-503D-4F02-B787-3373F2F75952}"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303809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0D019-503D-4F02-B787-3373F2F75952}"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17772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0D019-503D-4F02-B787-3373F2F75952}"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992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0D019-503D-4F02-B787-3373F2F75952}"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380437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0D019-503D-4F02-B787-3373F2F75952}"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315957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70D019-503D-4F02-B787-3373F2F75952}" type="datetimeFigureOut">
              <a:rPr lang="en-IN" smtClean="0"/>
              <a:t>12-04-2022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19ED3A2-CB45-4415-BC46-CF087142720E}" type="slidenum">
              <a:rPr lang="en-IN" smtClean="0"/>
              <a:t>‹#›</a:t>
            </a:fld>
            <a:endParaRPr lang="en-IN"/>
          </a:p>
        </p:txBody>
      </p:sp>
    </p:spTree>
    <p:extLst>
      <p:ext uri="{BB962C8B-B14F-4D97-AF65-F5344CB8AC3E}">
        <p14:creationId xmlns:p14="http://schemas.microsoft.com/office/powerpoint/2010/main" val="381236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70D019-503D-4F02-B787-3373F2F75952}" type="datetimeFigureOut">
              <a:rPr lang="en-IN" smtClean="0"/>
              <a:t>12-04-2022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9ED3A2-CB45-4415-BC46-CF087142720E}"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163669"/>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07095225-B688-46EA-BB86-9474189DA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364" y="257261"/>
            <a:ext cx="1862241" cy="175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E95461C5-7D81-45D6-8438-C2B4BA26217D}"/>
              </a:ext>
            </a:extLst>
          </p:cNvPr>
          <p:cNvSpPr txBox="1"/>
          <p:nvPr/>
        </p:nvSpPr>
        <p:spPr>
          <a:xfrm>
            <a:off x="2107405" y="2012595"/>
            <a:ext cx="10058399" cy="523220"/>
          </a:xfrm>
          <a:prstGeom prst="rect">
            <a:avLst/>
          </a:prstGeom>
          <a:noFill/>
        </p:spPr>
        <p:txBody>
          <a:bodyPr wrap="square">
            <a:spAutoFit/>
          </a:bodyPr>
          <a:lstStyle/>
          <a:p>
            <a:r>
              <a:rPr lang="en-US" altLang="en-US" sz="2800" dirty="0">
                <a:latin typeface="+mj-lt"/>
              </a:rPr>
              <a:t>Indian Institute of Information Technology Kalyani</a:t>
            </a:r>
            <a:endParaRPr lang="en-IN" altLang="en-US" sz="2800" dirty="0">
              <a:latin typeface="+mj-lt"/>
            </a:endParaRPr>
          </a:p>
        </p:txBody>
      </p:sp>
      <p:sp>
        <p:nvSpPr>
          <p:cNvPr id="12" name="TextBox 11">
            <a:extLst>
              <a:ext uri="{FF2B5EF4-FFF2-40B4-BE49-F238E27FC236}">
                <a16:creationId xmlns:a16="http://schemas.microsoft.com/office/drawing/2014/main" id="{8578A068-0B29-4B17-9BAC-CF03D663D68C}"/>
              </a:ext>
            </a:extLst>
          </p:cNvPr>
          <p:cNvSpPr txBox="1"/>
          <p:nvPr/>
        </p:nvSpPr>
        <p:spPr>
          <a:xfrm>
            <a:off x="1514062" y="5166535"/>
            <a:ext cx="6102626" cy="523220"/>
          </a:xfrm>
          <a:prstGeom prst="rect">
            <a:avLst/>
          </a:prstGeom>
          <a:noFill/>
        </p:spPr>
        <p:txBody>
          <a:bodyPr wrap="square">
            <a:spAutoFit/>
          </a:bodyPr>
          <a:lstStyle/>
          <a:p>
            <a:pPr eaLnBrk="1">
              <a:spcBef>
                <a:spcPct val="0"/>
              </a:spcBef>
              <a:buClrTx/>
              <a:buFontTx/>
              <a:buNone/>
            </a:pPr>
            <a:r>
              <a:rPr lang="en-IN" altLang="en-US" sz="2800" dirty="0">
                <a:latin typeface="Agency FB" panose="020B0503020202020204" pitchFamily="34" charset="0"/>
              </a:rPr>
              <a:t>Mentored By – Mr. Anirban Lakshman</a:t>
            </a:r>
          </a:p>
        </p:txBody>
      </p:sp>
      <p:sp>
        <p:nvSpPr>
          <p:cNvPr id="13" name="TextBox 12">
            <a:extLst>
              <a:ext uri="{FF2B5EF4-FFF2-40B4-BE49-F238E27FC236}">
                <a16:creationId xmlns:a16="http://schemas.microsoft.com/office/drawing/2014/main" id="{B64840C4-7B8E-4189-A683-7C8C677C7EC5}"/>
              </a:ext>
            </a:extLst>
          </p:cNvPr>
          <p:cNvSpPr txBox="1"/>
          <p:nvPr/>
        </p:nvSpPr>
        <p:spPr>
          <a:xfrm>
            <a:off x="2518223" y="3609128"/>
            <a:ext cx="9554816" cy="584775"/>
          </a:xfrm>
          <a:prstGeom prst="rect">
            <a:avLst/>
          </a:prstGeom>
          <a:noFill/>
        </p:spPr>
        <p:txBody>
          <a:bodyPr wrap="square" rtlCol="0">
            <a:spAutoFit/>
          </a:bodyPr>
          <a:lstStyle/>
          <a:p>
            <a:r>
              <a:rPr lang="en-US" sz="3200" dirty="0"/>
              <a:t>DIABETIC RETINOPATHY DETECTION</a:t>
            </a:r>
            <a:endParaRPr lang="en-IN" sz="3200" dirty="0"/>
          </a:p>
        </p:txBody>
      </p:sp>
      <p:sp>
        <p:nvSpPr>
          <p:cNvPr id="14" name="TextBox 13">
            <a:extLst>
              <a:ext uri="{FF2B5EF4-FFF2-40B4-BE49-F238E27FC236}">
                <a16:creationId xmlns:a16="http://schemas.microsoft.com/office/drawing/2014/main" id="{101D5365-C096-42FD-8C8D-9DD3E93F8BE9}"/>
              </a:ext>
            </a:extLst>
          </p:cNvPr>
          <p:cNvSpPr txBox="1"/>
          <p:nvPr/>
        </p:nvSpPr>
        <p:spPr>
          <a:xfrm>
            <a:off x="3882887" y="2842971"/>
            <a:ext cx="6029739" cy="461665"/>
          </a:xfrm>
          <a:prstGeom prst="rect">
            <a:avLst/>
          </a:prstGeom>
          <a:noFill/>
        </p:spPr>
        <p:txBody>
          <a:bodyPr wrap="square" rtlCol="0">
            <a:spAutoFit/>
          </a:bodyPr>
          <a:lstStyle/>
          <a:p>
            <a:r>
              <a:rPr lang="en-US" sz="2400" dirty="0">
                <a:latin typeface="+mj-lt"/>
              </a:rPr>
              <a:t>6</a:t>
            </a:r>
            <a:r>
              <a:rPr lang="en-US" sz="2400" baseline="30000" dirty="0">
                <a:latin typeface="+mj-lt"/>
              </a:rPr>
              <a:t>th</a:t>
            </a:r>
            <a:r>
              <a:rPr lang="en-US" sz="2400" dirty="0">
                <a:latin typeface="+mj-lt"/>
              </a:rPr>
              <a:t> Semester Project (CS – 691)</a:t>
            </a:r>
            <a:endParaRPr lang="en-IN" sz="2400" dirty="0">
              <a:latin typeface="+mj-lt"/>
            </a:endParaRPr>
          </a:p>
        </p:txBody>
      </p:sp>
    </p:spTree>
    <p:extLst>
      <p:ext uri="{BB962C8B-B14F-4D97-AF65-F5344CB8AC3E}">
        <p14:creationId xmlns:p14="http://schemas.microsoft.com/office/powerpoint/2010/main" val="56101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97DB89-D8E4-41C5-9F6A-A0D01106AD28}"/>
              </a:ext>
            </a:extLst>
          </p:cNvPr>
          <p:cNvSpPr txBox="1"/>
          <p:nvPr/>
        </p:nvSpPr>
        <p:spPr>
          <a:xfrm>
            <a:off x="887895" y="556591"/>
            <a:ext cx="5075583" cy="584775"/>
          </a:xfrm>
          <a:prstGeom prst="rect">
            <a:avLst/>
          </a:prstGeom>
          <a:noFill/>
        </p:spPr>
        <p:txBody>
          <a:bodyPr wrap="square" rtlCol="0">
            <a:spAutoFit/>
          </a:bodyPr>
          <a:lstStyle/>
          <a:p>
            <a:r>
              <a:rPr lang="en-US" sz="3200" dirty="0"/>
              <a:t>Week 1</a:t>
            </a:r>
            <a:endParaRPr lang="en-IN" sz="3200" dirty="0"/>
          </a:p>
        </p:txBody>
      </p:sp>
      <p:sp>
        <p:nvSpPr>
          <p:cNvPr id="4" name="TextBox 3">
            <a:extLst>
              <a:ext uri="{FF2B5EF4-FFF2-40B4-BE49-F238E27FC236}">
                <a16:creationId xmlns:a16="http://schemas.microsoft.com/office/drawing/2014/main" id="{0C2E9CB4-D4F1-49DB-916B-E8FA5A2158A6}"/>
              </a:ext>
            </a:extLst>
          </p:cNvPr>
          <p:cNvSpPr txBox="1"/>
          <p:nvPr/>
        </p:nvSpPr>
        <p:spPr>
          <a:xfrm>
            <a:off x="927652" y="1298714"/>
            <a:ext cx="10336696"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We are working on finding a suitable dataset for our model and how to use it in our model.</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As most of the datasets are of very big size, we are trying to find a cloud based dataset and how to directly use that particular dataset for our model.</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1294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57E02-F06D-4C91-8F0D-1DBAB9E3DA87}"/>
              </a:ext>
            </a:extLst>
          </p:cNvPr>
          <p:cNvSpPr txBox="1"/>
          <p:nvPr/>
        </p:nvSpPr>
        <p:spPr>
          <a:xfrm>
            <a:off x="755375" y="384313"/>
            <a:ext cx="4797287" cy="584775"/>
          </a:xfrm>
          <a:prstGeom prst="rect">
            <a:avLst/>
          </a:prstGeom>
          <a:noFill/>
        </p:spPr>
        <p:txBody>
          <a:bodyPr wrap="square" rtlCol="0">
            <a:spAutoFit/>
          </a:bodyPr>
          <a:lstStyle/>
          <a:p>
            <a:r>
              <a:rPr lang="en-US" sz="3200" dirty="0"/>
              <a:t>Week 2</a:t>
            </a:r>
            <a:endParaRPr lang="en-IN" sz="3200" dirty="0"/>
          </a:p>
        </p:txBody>
      </p:sp>
      <p:sp>
        <p:nvSpPr>
          <p:cNvPr id="4" name="TextBox 3">
            <a:extLst>
              <a:ext uri="{FF2B5EF4-FFF2-40B4-BE49-F238E27FC236}">
                <a16:creationId xmlns:a16="http://schemas.microsoft.com/office/drawing/2014/main" id="{705F4BAC-67F9-456F-9DBA-D8B22F87A515}"/>
              </a:ext>
            </a:extLst>
          </p:cNvPr>
          <p:cNvSpPr txBox="1"/>
          <p:nvPr/>
        </p:nvSpPr>
        <p:spPr>
          <a:xfrm>
            <a:off x="788504" y="1103243"/>
            <a:ext cx="10614992"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In this week, we have found a very awesome and interactive platform google colab.</a:t>
            </a:r>
          </a:p>
          <a:p>
            <a:pPr marL="285750" indent="-285750">
              <a:buFont typeface="Wingdings" panose="05000000000000000000" pitchFamily="2" charset="2"/>
              <a:buChar char="Ø"/>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b="0" i="0" dirty="0">
                <a:effectLst/>
                <a:latin typeface="Verdana" panose="020B0604030504040204" pitchFamily="34" charset="0"/>
                <a:ea typeface="Verdana" panose="020B0604030504040204" pitchFamily="34" charset="0"/>
              </a:rPr>
              <a:t>Colab is a free Jupyter notebook environment that runs entirely in the cloud. Most importantly, the notebooks that we create here can be simultaneously edited by our team members.</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It already supports many important machine learning libraries like </a:t>
            </a:r>
            <a:r>
              <a:rPr lang="en-US" sz="2000" b="0" i="0" dirty="0">
                <a:effectLst/>
                <a:latin typeface="Verdana" panose="020B0604030504040204" pitchFamily="34" charset="0"/>
                <a:ea typeface="Verdana" panose="020B0604030504040204" pitchFamily="34" charset="0"/>
              </a:rPr>
              <a:t>Integrate PyTorch, TensorFlow, Keras, OpenCV</a:t>
            </a:r>
          </a:p>
          <a:p>
            <a:pPr marL="285750" indent="-285750">
              <a:buFont typeface="Wingdings" panose="05000000000000000000" pitchFamily="2" charset="2"/>
              <a:buChar char="Ø"/>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dirty="0">
                <a:latin typeface="Verdana" panose="020B0604030504040204" pitchFamily="34" charset="0"/>
                <a:ea typeface="Verdana" panose="020B0604030504040204" pitchFamily="34" charset="0"/>
              </a:rPr>
              <a:t>We can easily import files and external datasets from Google drive, GitHub, Kaggle etc.</a:t>
            </a:r>
          </a:p>
          <a:p>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dirty="0">
                <a:latin typeface="Verdana" panose="020B0604030504040204" pitchFamily="34" charset="0"/>
                <a:ea typeface="Verdana" panose="020B0604030504040204" pitchFamily="34" charset="0"/>
              </a:rPr>
              <a:t>It provides us a huge RAM and storage on the server as well as with a free GPU.</a:t>
            </a:r>
          </a:p>
        </p:txBody>
      </p:sp>
    </p:spTree>
    <p:extLst>
      <p:ext uri="{BB962C8B-B14F-4D97-AF65-F5344CB8AC3E}">
        <p14:creationId xmlns:p14="http://schemas.microsoft.com/office/powerpoint/2010/main" val="71684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3C3C97-5BEA-41C3-812C-4328529C8B01}"/>
              </a:ext>
            </a:extLst>
          </p:cNvPr>
          <p:cNvSpPr txBox="1"/>
          <p:nvPr/>
        </p:nvSpPr>
        <p:spPr>
          <a:xfrm>
            <a:off x="596348" y="450574"/>
            <a:ext cx="4094922" cy="584775"/>
          </a:xfrm>
          <a:prstGeom prst="rect">
            <a:avLst/>
          </a:prstGeom>
          <a:noFill/>
        </p:spPr>
        <p:txBody>
          <a:bodyPr wrap="square" rtlCol="0">
            <a:spAutoFit/>
          </a:bodyPr>
          <a:lstStyle/>
          <a:p>
            <a:r>
              <a:rPr lang="en-US" sz="3200" dirty="0"/>
              <a:t>Week 2</a:t>
            </a:r>
            <a:endParaRPr lang="en-IN" sz="3200" dirty="0"/>
          </a:p>
        </p:txBody>
      </p:sp>
      <p:sp>
        <p:nvSpPr>
          <p:cNvPr id="3" name="TextBox 2">
            <a:extLst>
              <a:ext uri="{FF2B5EF4-FFF2-40B4-BE49-F238E27FC236}">
                <a16:creationId xmlns:a16="http://schemas.microsoft.com/office/drawing/2014/main" id="{6A4AB8DF-3A4F-455C-93D6-A7A4C4241144}"/>
              </a:ext>
            </a:extLst>
          </p:cNvPr>
          <p:cNvSpPr txBox="1"/>
          <p:nvPr/>
        </p:nvSpPr>
        <p:spPr>
          <a:xfrm>
            <a:off x="596348" y="1209260"/>
            <a:ext cx="10654748"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Firstly,  We have set up our google colab and gave permission for editing to all the team members.</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Then,  We have fetched the dataset into colab using the API provided with the Kaggle dataset itself.</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After importing the Dataset, we have thoroughly examined all the files and folders present in the dataset.</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And now we are trying to apply some preprocessing techniques in the files and folders present in the dataset to make it useful for our model. </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2374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FB66A-BBE5-4532-91EF-1D77B3182363}"/>
              </a:ext>
            </a:extLst>
          </p:cNvPr>
          <p:cNvSpPr txBox="1"/>
          <p:nvPr/>
        </p:nvSpPr>
        <p:spPr>
          <a:xfrm>
            <a:off x="1063691" y="727787"/>
            <a:ext cx="2799183" cy="646331"/>
          </a:xfrm>
          <a:prstGeom prst="rect">
            <a:avLst/>
          </a:prstGeom>
          <a:noFill/>
        </p:spPr>
        <p:txBody>
          <a:bodyPr wrap="square" rtlCol="0">
            <a:spAutoFit/>
          </a:bodyPr>
          <a:lstStyle/>
          <a:p>
            <a:r>
              <a:rPr lang="en-US" sz="3600" dirty="0"/>
              <a:t>Week 3</a:t>
            </a:r>
            <a:endParaRPr lang="en-IN" sz="3600" dirty="0"/>
          </a:p>
        </p:txBody>
      </p:sp>
      <p:sp>
        <p:nvSpPr>
          <p:cNvPr id="5" name="TextBox 4">
            <a:extLst>
              <a:ext uri="{FF2B5EF4-FFF2-40B4-BE49-F238E27FC236}">
                <a16:creationId xmlns:a16="http://schemas.microsoft.com/office/drawing/2014/main" id="{53490C8C-4EC2-4498-BCF1-6B5E13C04B73}"/>
              </a:ext>
            </a:extLst>
          </p:cNvPr>
          <p:cNvSpPr txBox="1"/>
          <p:nvPr/>
        </p:nvSpPr>
        <p:spPr>
          <a:xfrm>
            <a:off x="1063691" y="1688841"/>
            <a:ext cx="8472195" cy="344709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Since in google </a:t>
            </a:r>
            <a:r>
              <a:rPr lang="en-US" sz="2000" dirty="0" err="1"/>
              <a:t>colab</a:t>
            </a:r>
            <a:r>
              <a:rPr lang="en-US" sz="2000" dirty="0"/>
              <a:t>, </a:t>
            </a:r>
            <a:r>
              <a:rPr lang="en-US" sz="2000" dirty="0" err="1"/>
              <a:t>everytime</a:t>
            </a:r>
            <a:r>
              <a:rPr lang="en-US" sz="2000" dirty="0"/>
              <a:t> we open the code we need to run the whole code and </a:t>
            </a:r>
            <a:r>
              <a:rPr lang="en-US" sz="2000" dirty="0" err="1"/>
              <a:t>everytime</a:t>
            </a:r>
            <a:r>
              <a:rPr lang="en-US" sz="2000" dirty="0"/>
              <a:t> we need to download the dataset from drive using the online code from Kaggle.</a:t>
            </a:r>
          </a:p>
          <a:p>
            <a:endParaRPr lang="en-US" sz="2000" dirty="0"/>
          </a:p>
          <a:p>
            <a:pPr marL="285750" indent="-285750">
              <a:buFont typeface="Wingdings" panose="05000000000000000000" pitchFamily="2" charset="2"/>
              <a:buChar char="Ø"/>
            </a:pPr>
            <a:r>
              <a:rPr lang="en-US" sz="2000" dirty="0"/>
              <a:t>So we decided to move to </a:t>
            </a:r>
            <a:r>
              <a:rPr lang="en-US" sz="2000" dirty="0" err="1"/>
              <a:t>Jupyter</a:t>
            </a:r>
            <a:r>
              <a:rPr lang="en-US" sz="2000" dirty="0"/>
              <a:t> notebook, and since the dataset was of size 8 GB so we downloaded the dataset on local system and given the path of the local system data set rather than online one.</a:t>
            </a:r>
          </a:p>
          <a:p>
            <a:endParaRPr lang="en-IN" sz="2000" dirty="0"/>
          </a:p>
          <a:p>
            <a:pPr marL="285750" indent="-285750">
              <a:buFont typeface="Wingdings" panose="05000000000000000000" pitchFamily="2" charset="2"/>
              <a:buChar char="Ø"/>
            </a:pPr>
            <a:r>
              <a:rPr lang="en-IN" sz="2000" dirty="0"/>
              <a:t>Now in the earlier week, we had done till the reading data and data cleaning, this time we have updated till the model creation.</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7588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C7727-5960-40F4-A699-ED5C7811EED3}"/>
              </a:ext>
            </a:extLst>
          </p:cNvPr>
          <p:cNvSpPr txBox="1"/>
          <p:nvPr/>
        </p:nvSpPr>
        <p:spPr>
          <a:xfrm>
            <a:off x="923731" y="727788"/>
            <a:ext cx="4180114" cy="584775"/>
          </a:xfrm>
          <a:prstGeom prst="rect">
            <a:avLst/>
          </a:prstGeom>
          <a:noFill/>
        </p:spPr>
        <p:txBody>
          <a:bodyPr wrap="square" rtlCol="0">
            <a:spAutoFit/>
          </a:bodyPr>
          <a:lstStyle/>
          <a:p>
            <a:r>
              <a:rPr lang="en-US" sz="3200" dirty="0"/>
              <a:t>Model Creation</a:t>
            </a:r>
            <a:endParaRPr lang="en-IN" sz="3200" dirty="0"/>
          </a:p>
        </p:txBody>
      </p:sp>
      <p:sp>
        <p:nvSpPr>
          <p:cNvPr id="3" name="TextBox 2">
            <a:extLst>
              <a:ext uri="{FF2B5EF4-FFF2-40B4-BE49-F238E27FC236}">
                <a16:creationId xmlns:a16="http://schemas.microsoft.com/office/drawing/2014/main" id="{BFF888F3-0F79-4ED7-BB56-4AB745AECE23}"/>
              </a:ext>
            </a:extLst>
          </p:cNvPr>
          <p:cNvSpPr txBox="1"/>
          <p:nvPr/>
        </p:nvSpPr>
        <p:spPr>
          <a:xfrm>
            <a:off x="923731" y="1670180"/>
            <a:ext cx="9013371"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After cleaning the data we have visualized the data using graph. Which is done by </a:t>
            </a:r>
            <a:r>
              <a:rPr lang="en-US" dirty="0" err="1"/>
              <a:t>matplotlib.plt</a:t>
            </a:r>
            <a:r>
              <a:rPr lang="en-US" dirty="0"/>
              <a:t> library in python.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dirty="0"/>
              <a:t>Then after </a:t>
            </a:r>
            <a:r>
              <a:rPr lang="en-IN" dirty="0" err="1"/>
              <a:t>preprocessing</a:t>
            </a:r>
            <a:r>
              <a:rPr lang="en-IN" dirty="0"/>
              <a:t> we have trained the model using SVC algorithm.</a:t>
            </a:r>
          </a:p>
          <a:p>
            <a:pPr marL="285750" indent="-285750">
              <a:buFont typeface="Wingdings" panose="05000000000000000000" pitchFamily="2" charset="2"/>
              <a:buChar char="Ø"/>
            </a:pPr>
            <a:endParaRPr lang="en-IN" b="0" i="0" dirty="0">
              <a:effectLst/>
              <a:latin typeface="Rockwell (Body)"/>
            </a:endParaRPr>
          </a:p>
          <a:p>
            <a:pPr marL="285750" indent="-285750">
              <a:buFont typeface="Wingdings" panose="05000000000000000000" pitchFamily="2" charset="2"/>
              <a:buChar char="Ø"/>
            </a:pPr>
            <a:r>
              <a:rPr lang="en-US" b="0" i="0" dirty="0">
                <a:effectLst/>
                <a:latin typeface="Rockwell (Body)"/>
              </a:rPr>
              <a:t>The objective of a Linear SVC (Support Vector Classifier) is </a:t>
            </a:r>
            <a:r>
              <a:rPr lang="en-US" b="1" i="0" dirty="0">
                <a:effectLst/>
                <a:latin typeface="Rockwell (Body)"/>
              </a:rPr>
              <a:t>to fit to the data you provide, returning a "best fit" hyperplane that divides, or categorizes, your data</a:t>
            </a:r>
            <a:r>
              <a:rPr lang="en-US" b="0" i="0" dirty="0">
                <a:effectLst/>
                <a:latin typeface="Rockwell (Body)"/>
              </a:rPr>
              <a:t>. From there, after getting the hyperplane, you can then feed some features to your classifier to see what the "predicted" class is..</a:t>
            </a:r>
          </a:p>
          <a:p>
            <a:pPr marL="285750" indent="-285750">
              <a:buFont typeface="Wingdings" panose="05000000000000000000" pitchFamily="2" charset="2"/>
              <a:buChar char="Ø"/>
            </a:pPr>
            <a:endParaRPr lang="en-US" dirty="0">
              <a:latin typeface="Rockwell (Body)"/>
            </a:endParaRPr>
          </a:p>
          <a:p>
            <a:pPr marL="285750" indent="-285750">
              <a:buFont typeface="Wingdings" panose="05000000000000000000" pitchFamily="2" charset="2"/>
              <a:buChar char="Ø"/>
            </a:pPr>
            <a:r>
              <a:rPr lang="en-US" b="0" i="0" dirty="0">
                <a:effectLst/>
                <a:latin typeface="Rockwell (Body)"/>
              </a:rPr>
              <a:t>SVC is </a:t>
            </a:r>
            <a:r>
              <a:rPr lang="en-US" b="1" i="0" dirty="0">
                <a:effectLst/>
                <a:latin typeface="Rockwell (Body)"/>
              </a:rPr>
              <a:t>a nonparametric clustering algorithm that does not make any assumption on the number or shape of the clusters in the data</a:t>
            </a:r>
            <a:r>
              <a:rPr lang="en-US" b="0" i="0" dirty="0">
                <a:effectLst/>
                <a:latin typeface="Rockwell (Body)"/>
              </a:rPr>
              <a:t>.</a:t>
            </a:r>
            <a:endParaRPr lang="en-IN" dirty="0">
              <a:latin typeface="Rockwell (Body)"/>
            </a:endParaRPr>
          </a:p>
        </p:txBody>
      </p:sp>
    </p:spTree>
    <p:extLst>
      <p:ext uri="{BB962C8B-B14F-4D97-AF65-F5344CB8AC3E}">
        <p14:creationId xmlns:p14="http://schemas.microsoft.com/office/powerpoint/2010/main" val="46306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12AF8-39C5-4FB9-B4BB-245366F9257A}"/>
              </a:ext>
            </a:extLst>
          </p:cNvPr>
          <p:cNvSpPr txBox="1"/>
          <p:nvPr/>
        </p:nvSpPr>
        <p:spPr>
          <a:xfrm>
            <a:off x="887767" y="825623"/>
            <a:ext cx="9614516"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4C8DFA70-4766-46F6-905B-74FCB861C0B0}"/>
              </a:ext>
            </a:extLst>
          </p:cNvPr>
          <p:cNvSpPr txBox="1"/>
          <p:nvPr/>
        </p:nvSpPr>
        <p:spPr>
          <a:xfrm>
            <a:off x="807868" y="825623"/>
            <a:ext cx="10306975"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Then we tested the trained model with the K </a:t>
            </a:r>
            <a:r>
              <a:rPr lang="en-US" dirty="0" err="1"/>
              <a:t>neighbour</a:t>
            </a:r>
            <a:r>
              <a:rPr lang="en-US" dirty="0"/>
              <a:t> classifier algorithm.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0" i="0" dirty="0">
                <a:effectLst/>
                <a:latin typeface="Rockwell (Body)"/>
              </a:rPr>
              <a:t>The k-nearest neighbors (KNN) algorithm is </a:t>
            </a:r>
            <a:r>
              <a:rPr lang="en-US" b="1" i="0" dirty="0">
                <a:effectLst/>
                <a:latin typeface="Rockwell (Body)"/>
              </a:rPr>
              <a:t>a simple, supervised machine learning algorithm that can be used to solve both classification and regression problems</a:t>
            </a:r>
            <a:r>
              <a:rPr lang="en-US" b="0" i="0" dirty="0">
                <a:effectLst/>
                <a:latin typeface="Rockwell (Body)"/>
              </a:rPr>
              <a:t>. It's easy to implement and understand, but has a major drawback of becoming significantly slows as the size of that data in use grows.</a:t>
            </a:r>
          </a:p>
          <a:p>
            <a:pPr marL="285750" indent="-285750">
              <a:buFont typeface="Wingdings" panose="05000000000000000000" pitchFamily="2" charset="2"/>
              <a:buChar char="Ø"/>
            </a:pPr>
            <a:endParaRPr lang="en-US" dirty="0">
              <a:latin typeface="Rockwell (Body)"/>
            </a:endParaRPr>
          </a:p>
          <a:p>
            <a:pPr marL="285750" indent="-285750">
              <a:buFont typeface="Wingdings" panose="05000000000000000000" pitchFamily="2" charset="2"/>
              <a:buChar char="Ø"/>
            </a:pPr>
            <a:r>
              <a:rPr lang="en-US" b="0" i="0" dirty="0">
                <a:effectLst/>
                <a:latin typeface="Rockwell (Body)"/>
              </a:rPr>
              <a:t>K-NN algorithm assumes the similarity between the new case/data and available cases and put the new case into the category that is most similar to the available categories.</a:t>
            </a:r>
          </a:p>
          <a:p>
            <a:pPr marL="285750" indent="-285750">
              <a:buFont typeface="Wingdings" panose="05000000000000000000" pitchFamily="2" charset="2"/>
              <a:buChar char="Ø"/>
            </a:pPr>
            <a:endParaRPr lang="en-US" b="0" i="0" dirty="0">
              <a:effectLst/>
              <a:latin typeface="Rockwell (Body)"/>
            </a:endParaRPr>
          </a:p>
          <a:p>
            <a:pPr marL="285750" indent="-285750">
              <a:buFont typeface="Wingdings" panose="05000000000000000000" pitchFamily="2" charset="2"/>
              <a:buChar char="Ø"/>
            </a:pPr>
            <a:r>
              <a:rPr lang="en-US" b="0" i="0" dirty="0">
                <a:effectLst/>
                <a:latin typeface="Rockwell (Body)"/>
              </a:rPr>
              <a:t>It is also called a </a:t>
            </a:r>
            <a:r>
              <a:rPr lang="en-US" b="1" i="0" dirty="0">
                <a:effectLst/>
                <a:latin typeface="Rockwell (Body)"/>
              </a:rPr>
              <a:t>lazy learner algorithm</a:t>
            </a:r>
            <a:r>
              <a:rPr lang="en-US" b="0" i="0" dirty="0">
                <a:effectLst/>
                <a:latin typeface="Rockwell (Body)"/>
              </a:rPr>
              <a:t> because it does not learn from the training set immediately instead it stores the dataset and at the time of classification, it performs an action on the dataset.</a:t>
            </a:r>
          </a:p>
          <a:p>
            <a:endParaRPr lang="en-US" dirty="0">
              <a:latin typeface="Rockwell (Body)"/>
            </a:endParaRPr>
          </a:p>
          <a:p>
            <a:pPr marL="285750" indent="-285750">
              <a:buFont typeface="Wingdings" panose="05000000000000000000" pitchFamily="2" charset="2"/>
              <a:buChar char="Ø"/>
            </a:pPr>
            <a:r>
              <a:rPr lang="en-US" dirty="0">
                <a:latin typeface="Rockwell (Body)"/>
              </a:rPr>
              <a:t>And got the accuracy score of almost 94-95%.</a:t>
            </a:r>
          </a:p>
          <a:p>
            <a:pPr marL="285750" indent="-285750">
              <a:buFont typeface="Wingdings" panose="05000000000000000000" pitchFamily="2" charset="2"/>
              <a:buChar char="Ø"/>
            </a:pPr>
            <a:endParaRPr lang="en-US" dirty="0">
              <a:latin typeface="Rockwell (Body)"/>
            </a:endParaRPr>
          </a:p>
          <a:p>
            <a:pPr marL="285750" indent="-285750">
              <a:buFont typeface="Wingdings" panose="05000000000000000000" pitchFamily="2" charset="2"/>
              <a:buChar char="Ø"/>
            </a:pPr>
            <a:endParaRPr lang="en-IN" dirty="0">
              <a:latin typeface="Rockwell (Body)"/>
            </a:endParaRPr>
          </a:p>
        </p:txBody>
      </p:sp>
    </p:spTree>
    <p:extLst>
      <p:ext uri="{BB962C8B-B14F-4D97-AF65-F5344CB8AC3E}">
        <p14:creationId xmlns:p14="http://schemas.microsoft.com/office/powerpoint/2010/main" val="299725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B1D7CD-5F81-4AF4-957A-3CE323DE42A1}"/>
              </a:ext>
            </a:extLst>
          </p:cNvPr>
          <p:cNvSpPr txBox="1"/>
          <p:nvPr/>
        </p:nvSpPr>
        <p:spPr>
          <a:xfrm>
            <a:off x="834501" y="674703"/>
            <a:ext cx="10360241" cy="523220"/>
          </a:xfrm>
          <a:prstGeom prst="rect">
            <a:avLst/>
          </a:prstGeom>
          <a:noFill/>
        </p:spPr>
        <p:txBody>
          <a:bodyPr wrap="square" rtlCol="0">
            <a:spAutoFit/>
          </a:bodyPr>
          <a:lstStyle/>
          <a:p>
            <a:r>
              <a:rPr lang="en-US" sz="2800" dirty="0"/>
              <a:t>What we are going to do ahead</a:t>
            </a:r>
            <a:endParaRPr lang="en-IN" sz="2800" dirty="0"/>
          </a:p>
        </p:txBody>
      </p:sp>
      <p:sp>
        <p:nvSpPr>
          <p:cNvPr id="4" name="TextBox 3">
            <a:extLst>
              <a:ext uri="{FF2B5EF4-FFF2-40B4-BE49-F238E27FC236}">
                <a16:creationId xmlns:a16="http://schemas.microsoft.com/office/drawing/2014/main" id="{675578FD-BEAE-4A93-BC0C-D2694795D330}"/>
              </a:ext>
            </a:extLst>
          </p:cNvPr>
          <p:cNvSpPr txBox="1"/>
          <p:nvPr/>
        </p:nvSpPr>
        <p:spPr>
          <a:xfrm>
            <a:off x="905522" y="1535837"/>
            <a:ext cx="10022890"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Now since model is trained and we have tested it, so now we will go the frontend part and will create some GUI based window which will allows user to select the images of retina from the local system and then with that image will find whether it has DR or not.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And after that will also improve the code, to detect which type of DR is patient suffering with it he/she has one.</a:t>
            </a:r>
            <a:endParaRPr lang="en-IN" sz="2000" dirty="0"/>
          </a:p>
        </p:txBody>
      </p:sp>
    </p:spTree>
    <p:extLst>
      <p:ext uri="{BB962C8B-B14F-4D97-AF65-F5344CB8AC3E}">
        <p14:creationId xmlns:p14="http://schemas.microsoft.com/office/powerpoint/2010/main" val="6092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FB66A-BBE5-4532-91EF-1D77B3182363}"/>
              </a:ext>
            </a:extLst>
          </p:cNvPr>
          <p:cNvSpPr txBox="1"/>
          <p:nvPr/>
        </p:nvSpPr>
        <p:spPr>
          <a:xfrm>
            <a:off x="1054360" y="727787"/>
            <a:ext cx="2799183" cy="646331"/>
          </a:xfrm>
          <a:prstGeom prst="rect">
            <a:avLst/>
          </a:prstGeom>
          <a:noFill/>
        </p:spPr>
        <p:txBody>
          <a:bodyPr wrap="square" rtlCol="0">
            <a:spAutoFit/>
          </a:bodyPr>
          <a:lstStyle/>
          <a:p>
            <a:r>
              <a:rPr lang="en-US" sz="3600" dirty="0"/>
              <a:t>Week 4</a:t>
            </a:r>
            <a:endParaRPr lang="en-IN" sz="3600" dirty="0"/>
          </a:p>
        </p:txBody>
      </p:sp>
      <p:sp>
        <p:nvSpPr>
          <p:cNvPr id="5" name="TextBox 4">
            <a:extLst>
              <a:ext uri="{FF2B5EF4-FFF2-40B4-BE49-F238E27FC236}">
                <a16:creationId xmlns:a16="http://schemas.microsoft.com/office/drawing/2014/main" id="{53490C8C-4EC2-4498-BCF1-6B5E13C04B73}"/>
              </a:ext>
            </a:extLst>
          </p:cNvPr>
          <p:cNvSpPr txBox="1"/>
          <p:nvPr/>
        </p:nvSpPr>
        <p:spPr>
          <a:xfrm>
            <a:off x="1063691" y="1688841"/>
            <a:ext cx="9386595" cy="375487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Since in the earlier week we had implemented till  the model creation part, this week we updated with the GUI configuration.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Using </a:t>
            </a:r>
            <a:r>
              <a:rPr lang="en-US" sz="2000" dirty="0" err="1"/>
              <a:t>tkinter</a:t>
            </a:r>
            <a:r>
              <a:rPr lang="en-US" sz="2000" dirty="0"/>
              <a:t> library in python, we created a GUI window for testing the model with local datasets.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After the training part is done, we started the code for </a:t>
            </a:r>
            <a:r>
              <a:rPr lang="en-US" sz="2000" dirty="0" err="1"/>
              <a:t>tkinter</a:t>
            </a:r>
            <a:r>
              <a:rPr lang="en-US" sz="2000" dirty="0"/>
              <a:t> GUI part and GUI is formed in such a way :</a:t>
            </a:r>
          </a:p>
          <a:p>
            <a:pPr marL="285750" indent="-285750">
              <a:buFont typeface="Wingdings" panose="05000000000000000000" pitchFamily="2" charset="2"/>
              <a:buChar char="Ø"/>
            </a:pPr>
            <a:endParaRPr lang="en-US" sz="2000" dirty="0"/>
          </a:p>
          <a:p>
            <a:pPr marL="800100" lvl="1" indent="-342900">
              <a:buFont typeface="Courier New" panose="02070309020205020404" pitchFamily="49" charset="0"/>
              <a:buChar char="o"/>
            </a:pPr>
            <a:r>
              <a:rPr lang="en-US" sz="2000" dirty="0"/>
              <a:t>User will be asked to select the left and corresponding right retina images of eye and then go for the detection part.</a:t>
            </a:r>
            <a:endParaRPr lang="en-IN" sz="2000"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9708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58F1E-34EB-44A5-8A24-DDBF52DE746E}"/>
              </a:ext>
            </a:extLst>
          </p:cNvPr>
          <p:cNvPicPr>
            <a:picLocks noChangeAspect="1"/>
          </p:cNvPicPr>
          <p:nvPr/>
        </p:nvPicPr>
        <p:blipFill>
          <a:blip r:embed="rId2"/>
          <a:stretch>
            <a:fillRect/>
          </a:stretch>
        </p:blipFill>
        <p:spPr>
          <a:xfrm>
            <a:off x="1382621" y="587829"/>
            <a:ext cx="9426757" cy="5990253"/>
          </a:xfrm>
          <a:prstGeom prst="rect">
            <a:avLst/>
          </a:prstGeom>
        </p:spPr>
      </p:pic>
    </p:spTree>
    <p:extLst>
      <p:ext uri="{BB962C8B-B14F-4D97-AF65-F5344CB8AC3E}">
        <p14:creationId xmlns:p14="http://schemas.microsoft.com/office/powerpoint/2010/main" val="326846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4279A-8B24-48CA-AE9F-3EFE665B22C6}"/>
              </a:ext>
            </a:extLst>
          </p:cNvPr>
          <p:cNvPicPr>
            <a:picLocks noChangeAspect="1"/>
          </p:cNvPicPr>
          <p:nvPr/>
        </p:nvPicPr>
        <p:blipFill>
          <a:blip r:embed="rId2"/>
          <a:stretch>
            <a:fillRect/>
          </a:stretch>
        </p:blipFill>
        <p:spPr>
          <a:xfrm>
            <a:off x="1397863" y="205273"/>
            <a:ext cx="9396274" cy="6251511"/>
          </a:xfrm>
          <a:prstGeom prst="rect">
            <a:avLst/>
          </a:prstGeom>
        </p:spPr>
      </p:pic>
    </p:spTree>
    <p:extLst>
      <p:ext uri="{BB962C8B-B14F-4D97-AF65-F5344CB8AC3E}">
        <p14:creationId xmlns:p14="http://schemas.microsoft.com/office/powerpoint/2010/main" val="429459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C7BCF-2CCC-46BD-A1F2-0D3D32AAC3EC}"/>
              </a:ext>
            </a:extLst>
          </p:cNvPr>
          <p:cNvSpPr txBox="1"/>
          <p:nvPr/>
        </p:nvSpPr>
        <p:spPr>
          <a:xfrm>
            <a:off x="4810539" y="463826"/>
            <a:ext cx="5711687" cy="584775"/>
          </a:xfrm>
          <a:prstGeom prst="rect">
            <a:avLst/>
          </a:prstGeom>
          <a:noFill/>
        </p:spPr>
        <p:txBody>
          <a:bodyPr wrap="square" rtlCol="0">
            <a:spAutoFit/>
          </a:bodyPr>
          <a:lstStyle/>
          <a:p>
            <a:r>
              <a:rPr lang="en-US" sz="3200" dirty="0">
                <a:latin typeface="+mj-lt"/>
              </a:rPr>
              <a:t>MEMBERS</a:t>
            </a:r>
            <a:endParaRPr lang="en-IN" sz="3200" dirty="0">
              <a:latin typeface="+mj-lt"/>
            </a:endParaRPr>
          </a:p>
        </p:txBody>
      </p:sp>
      <p:sp>
        <p:nvSpPr>
          <p:cNvPr id="4" name="TextBox 3">
            <a:extLst>
              <a:ext uri="{FF2B5EF4-FFF2-40B4-BE49-F238E27FC236}">
                <a16:creationId xmlns:a16="http://schemas.microsoft.com/office/drawing/2014/main" id="{F3D818EB-4E63-4D79-AF59-F17D58FD6ED6}"/>
              </a:ext>
            </a:extLst>
          </p:cNvPr>
          <p:cNvSpPr txBox="1"/>
          <p:nvPr/>
        </p:nvSpPr>
        <p:spPr>
          <a:xfrm>
            <a:off x="2054087" y="1543447"/>
            <a:ext cx="8918712" cy="369332"/>
          </a:xfrm>
          <a:prstGeom prst="rect">
            <a:avLst/>
          </a:prstGeom>
          <a:noFill/>
        </p:spPr>
        <p:txBody>
          <a:bodyPr wrap="square">
            <a:spAutoFit/>
          </a:bodyPr>
          <a:lstStyle/>
          <a:p>
            <a:pPr eaLnBrk="1">
              <a:spcBef>
                <a:spcPct val="0"/>
              </a:spcBef>
              <a:buClrTx/>
              <a:buFontTx/>
              <a:buNone/>
            </a:pPr>
            <a:r>
              <a:rPr lang="en-US" altLang="en-US" sz="1800" dirty="0">
                <a:latin typeface="Lucida Calligraphy" panose="03010101010101010101" pitchFamily="66" charset="0"/>
              </a:rPr>
              <a:t>Akash Ramanand Rajak			435			     19008</a:t>
            </a:r>
          </a:p>
        </p:txBody>
      </p:sp>
      <p:sp>
        <p:nvSpPr>
          <p:cNvPr id="6" name="TextBox 5">
            <a:extLst>
              <a:ext uri="{FF2B5EF4-FFF2-40B4-BE49-F238E27FC236}">
                <a16:creationId xmlns:a16="http://schemas.microsoft.com/office/drawing/2014/main" id="{66E9D031-D642-497D-90CB-51351F73D177}"/>
              </a:ext>
            </a:extLst>
          </p:cNvPr>
          <p:cNvSpPr txBox="1"/>
          <p:nvPr/>
        </p:nvSpPr>
        <p:spPr>
          <a:xfrm>
            <a:off x="2054087" y="2507783"/>
            <a:ext cx="7248939" cy="369332"/>
          </a:xfrm>
          <a:prstGeom prst="rect">
            <a:avLst/>
          </a:prstGeom>
          <a:noFill/>
        </p:spPr>
        <p:txBody>
          <a:bodyPr wrap="square">
            <a:spAutoFit/>
          </a:bodyPr>
          <a:lstStyle/>
          <a:p>
            <a:pPr eaLnBrk="1">
              <a:spcBef>
                <a:spcPct val="0"/>
              </a:spcBef>
              <a:buClrTx/>
              <a:buFontTx/>
              <a:buNone/>
            </a:pPr>
            <a:r>
              <a:rPr lang="en-US" altLang="en-US" sz="1800" dirty="0">
                <a:latin typeface="Lucida Calligraphy" panose="03010101010101010101" pitchFamily="66" charset="0"/>
              </a:rPr>
              <a:t>Amaan Khan						438				19011</a:t>
            </a:r>
          </a:p>
        </p:txBody>
      </p:sp>
      <p:sp>
        <p:nvSpPr>
          <p:cNvPr id="8" name="TextBox 7">
            <a:extLst>
              <a:ext uri="{FF2B5EF4-FFF2-40B4-BE49-F238E27FC236}">
                <a16:creationId xmlns:a16="http://schemas.microsoft.com/office/drawing/2014/main" id="{4D1E814E-465E-4F93-814D-BA67D2E53187}"/>
              </a:ext>
            </a:extLst>
          </p:cNvPr>
          <p:cNvSpPr txBox="1"/>
          <p:nvPr/>
        </p:nvSpPr>
        <p:spPr>
          <a:xfrm>
            <a:off x="1938130" y="4393336"/>
            <a:ext cx="7682948" cy="369332"/>
          </a:xfrm>
          <a:prstGeom prst="rect">
            <a:avLst/>
          </a:prstGeom>
          <a:noFill/>
        </p:spPr>
        <p:txBody>
          <a:bodyPr wrap="square">
            <a:spAutoFit/>
          </a:bodyPr>
          <a:lstStyle/>
          <a:p>
            <a:r>
              <a:rPr lang="en-US" altLang="en-US" sz="1800" dirty="0">
                <a:latin typeface="Lucida Calligraphy" panose="03010101010101010101" pitchFamily="66" charset="0"/>
              </a:rPr>
              <a:t> Kumar Saurabh                            470                  19043</a:t>
            </a:r>
            <a:endParaRPr lang="en-IN" dirty="0">
              <a:latin typeface="Lucida Calligraphy" panose="03010101010101010101" pitchFamily="66" charset="0"/>
            </a:endParaRPr>
          </a:p>
        </p:txBody>
      </p:sp>
      <p:sp>
        <p:nvSpPr>
          <p:cNvPr id="10" name="TextBox 9">
            <a:extLst>
              <a:ext uri="{FF2B5EF4-FFF2-40B4-BE49-F238E27FC236}">
                <a16:creationId xmlns:a16="http://schemas.microsoft.com/office/drawing/2014/main" id="{DFAA77D0-697C-4BF9-BAE1-CF041F4B43A7}"/>
              </a:ext>
            </a:extLst>
          </p:cNvPr>
          <p:cNvSpPr txBox="1"/>
          <p:nvPr/>
        </p:nvSpPr>
        <p:spPr>
          <a:xfrm>
            <a:off x="2054087" y="3429000"/>
            <a:ext cx="7858539" cy="369332"/>
          </a:xfrm>
          <a:prstGeom prst="rect">
            <a:avLst/>
          </a:prstGeom>
          <a:noFill/>
        </p:spPr>
        <p:txBody>
          <a:bodyPr wrap="square">
            <a:spAutoFit/>
          </a:bodyPr>
          <a:lstStyle/>
          <a:p>
            <a:pPr eaLnBrk="1">
              <a:spcBef>
                <a:spcPct val="0"/>
              </a:spcBef>
              <a:buClrTx/>
              <a:buFontTx/>
              <a:buNone/>
            </a:pPr>
            <a:r>
              <a:rPr lang="en-US" altLang="en-US" sz="1800" dirty="0">
                <a:latin typeface="Lucida Calligraphy" panose="03010101010101010101" pitchFamily="66" charset="0"/>
              </a:rPr>
              <a:t>Pallav Dubey			                 481			     19054</a:t>
            </a:r>
          </a:p>
        </p:txBody>
      </p:sp>
    </p:spTree>
    <p:extLst>
      <p:ext uri="{BB962C8B-B14F-4D97-AF65-F5344CB8AC3E}">
        <p14:creationId xmlns:p14="http://schemas.microsoft.com/office/powerpoint/2010/main" val="365457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E6797-AF11-4F1D-9559-84844BA9086F}"/>
              </a:ext>
            </a:extLst>
          </p:cNvPr>
          <p:cNvPicPr>
            <a:picLocks noChangeAspect="1"/>
          </p:cNvPicPr>
          <p:nvPr/>
        </p:nvPicPr>
        <p:blipFill>
          <a:blip r:embed="rId2"/>
          <a:stretch>
            <a:fillRect/>
          </a:stretch>
        </p:blipFill>
        <p:spPr>
          <a:xfrm>
            <a:off x="1382621" y="261257"/>
            <a:ext cx="9426757" cy="6251510"/>
          </a:xfrm>
          <a:prstGeom prst="rect">
            <a:avLst/>
          </a:prstGeom>
        </p:spPr>
      </p:pic>
    </p:spTree>
    <p:extLst>
      <p:ext uri="{BB962C8B-B14F-4D97-AF65-F5344CB8AC3E}">
        <p14:creationId xmlns:p14="http://schemas.microsoft.com/office/powerpoint/2010/main" val="141334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FB66A-BBE5-4532-91EF-1D77B3182363}"/>
              </a:ext>
            </a:extLst>
          </p:cNvPr>
          <p:cNvSpPr txBox="1"/>
          <p:nvPr/>
        </p:nvSpPr>
        <p:spPr>
          <a:xfrm>
            <a:off x="1054360" y="727787"/>
            <a:ext cx="2799183" cy="646331"/>
          </a:xfrm>
          <a:prstGeom prst="rect">
            <a:avLst/>
          </a:prstGeom>
          <a:noFill/>
        </p:spPr>
        <p:txBody>
          <a:bodyPr wrap="square" rtlCol="0">
            <a:spAutoFit/>
          </a:bodyPr>
          <a:lstStyle/>
          <a:p>
            <a:r>
              <a:rPr lang="en-US" sz="3600" dirty="0"/>
              <a:t>Week 6</a:t>
            </a:r>
            <a:endParaRPr lang="en-IN" sz="3600" dirty="0"/>
          </a:p>
        </p:txBody>
      </p:sp>
      <p:sp>
        <p:nvSpPr>
          <p:cNvPr id="5" name="TextBox 4">
            <a:extLst>
              <a:ext uri="{FF2B5EF4-FFF2-40B4-BE49-F238E27FC236}">
                <a16:creationId xmlns:a16="http://schemas.microsoft.com/office/drawing/2014/main" id="{53490C8C-4EC2-4498-BCF1-6B5E13C04B73}"/>
              </a:ext>
            </a:extLst>
          </p:cNvPr>
          <p:cNvSpPr txBox="1"/>
          <p:nvPr/>
        </p:nvSpPr>
        <p:spPr>
          <a:xfrm>
            <a:off x="1054360" y="1374119"/>
            <a:ext cx="9395927" cy="418576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We implemented the Result button in the GUI configuration. </a:t>
            </a:r>
          </a:p>
          <a:p>
            <a:endParaRPr lang="en-US" sz="2000" dirty="0"/>
          </a:p>
          <a:p>
            <a:pPr marL="285750" indent="-285750">
              <a:buFont typeface="Wingdings" panose="05000000000000000000" pitchFamily="2" charset="2"/>
              <a:buChar char="Ø"/>
            </a:pPr>
            <a:r>
              <a:rPr lang="en-US" sz="2000" dirty="0"/>
              <a:t>Since we know that there are mainly four stages of Diabetic Retinopathy:</a:t>
            </a:r>
          </a:p>
          <a:p>
            <a:pPr marL="800100" lvl="1" indent="-342900">
              <a:buFont typeface="Courier New" panose="02070309020205020404" pitchFamily="49" charset="0"/>
              <a:buChar char="o"/>
            </a:pPr>
            <a:r>
              <a:rPr lang="en-IN" sz="2000" dirty="0"/>
              <a:t>Mild Non-proliferative Retinopathy</a:t>
            </a:r>
            <a:endParaRPr lang="en-US" sz="2000" dirty="0"/>
          </a:p>
          <a:p>
            <a:pPr marL="800100" lvl="1" indent="-342900">
              <a:buFont typeface="Courier New" panose="02070309020205020404" pitchFamily="49" charset="0"/>
              <a:buChar char="o"/>
            </a:pPr>
            <a:r>
              <a:rPr lang="en-IN" sz="2000" dirty="0"/>
              <a:t>Moderate Non-proliferative Retinopathy</a:t>
            </a:r>
            <a:endParaRPr lang="en-US" sz="2000" dirty="0"/>
          </a:p>
          <a:p>
            <a:pPr marL="800100" lvl="1" indent="-342900">
              <a:buFont typeface="Courier New" panose="02070309020205020404" pitchFamily="49" charset="0"/>
              <a:buChar char="o"/>
            </a:pPr>
            <a:r>
              <a:rPr lang="en-IN" sz="2000" dirty="0"/>
              <a:t>Severe Non-proliferative Retinopathy</a:t>
            </a:r>
            <a:endParaRPr lang="en-US" sz="2000" dirty="0"/>
          </a:p>
          <a:p>
            <a:pPr marL="800100" lvl="1" indent="-342900">
              <a:buFont typeface="Courier New" panose="02070309020205020404" pitchFamily="49" charset="0"/>
              <a:buChar char="o"/>
            </a:pPr>
            <a:r>
              <a:rPr lang="en-IN" sz="2000" dirty="0"/>
              <a:t>Severe Non-proliferative Retinopathy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 we implemented in such a way, that after detecting whether there is DR or not, it will assign  levels to each of the pairs of retina images.</a:t>
            </a:r>
          </a:p>
          <a:p>
            <a:pPr marL="742950" lvl="1" indent="-285750">
              <a:buFont typeface="Courier New" panose="02070309020205020404" pitchFamily="49" charset="0"/>
              <a:buChar char="o"/>
            </a:pPr>
            <a:r>
              <a:rPr lang="en-US" dirty="0"/>
              <a:t>1 – level, 2 – level, 3 – level , 4 – level</a:t>
            </a:r>
          </a:p>
          <a:p>
            <a:pPr marL="742950" lvl="1" indent="-285750">
              <a:buFont typeface="Courier New" panose="02070309020205020404" pitchFamily="49" charset="0"/>
              <a:buChar char="o"/>
            </a:pPr>
            <a:endParaRPr lang="en-US" dirty="0"/>
          </a:p>
          <a:p>
            <a:pPr marL="285750" indent="-285750">
              <a:buFont typeface="Wingdings" panose="05000000000000000000" pitchFamily="2" charset="2"/>
              <a:buChar char="Ø"/>
            </a:pPr>
            <a:r>
              <a:rPr lang="en-US" dirty="0"/>
              <a:t>And each level corresponds to each of the type of DR. And in that way we found out the type of DR for selected pairs of retina images.</a:t>
            </a:r>
          </a:p>
        </p:txBody>
      </p:sp>
    </p:spTree>
    <p:extLst>
      <p:ext uri="{BB962C8B-B14F-4D97-AF65-F5344CB8AC3E}">
        <p14:creationId xmlns:p14="http://schemas.microsoft.com/office/powerpoint/2010/main" val="1601145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7E4BDF-765D-4191-A8E4-51EE0BFBE0E5}"/>
              </a:ext>
            </a:extLst>
          </p:cNvPr>
          <p:cNvPicPr>
            <a:picLocks noChangeAspect="1"/>
          </p:cNvPicPr>
          <p:nvPr/>
        </p:nvPicPr>
        <p:blipFill>
          <a:blip r:embed="rId2"/>
          <a:stretch>
            <a:fillRect/>
          </a:stretch>
        </p:blipFill>
        <p:spPr>
          <a:xfrm>
            <a:off x="1401673" y="226141"/>
            <a:ext cx="9388654" cy="6341807"/>
          </a:xfrm>
          <a:prstGeom prst="rect">
            <a:avLst/>
          </a:prstGeom>
        </p:spPr>
      </p:pic>
    </p:spTree>
    <p:extLst>
      <p:ext uri="{BB962C8B-B14F-4D97-AF65-F5344CB8AC3E}">
        <p14:creationId xmlns:p14="http://schemas.microsoft.com/office/powerpoint/2010/main" val="4249228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FB66A-BBE5-4532-91EF-1D77B3182363}"/>
              </a:ext>
            </a:extLst>
          </p:cNvPr>
          <p:cNvSpPr txBox="1"/>
          <p:nvPr/>
        </p:nvSpPr>
        <p:spPr>
          <a:xfrm>
            <a:off x="1054360" y="727787"/>
            <a:ext cx="2799183" cy="646331"/>
          </a:xfrm>
          <a:prstGeom prst="rect">
            <a:avLst/>
          </a:prstGeom>
          <a:noFill/>
        </p:spPr>
        <p:txBody>
          <a:bodyPr wrap="square" rtlCol="0">
            <a:spAutoFit/>
          </a:bodyPr>
          <a:lstStyle/>
          <a:p>
            <a:r>
              <a:rPr lang="en-US" sz="3600" dirty="0"/>
              <a:t>Week 7</a:t>
            </a:r>
            <a:endParaRPr lang="en-IN" sz="3600" dirty="0"/>
          </a:p>
        </p:txBody>
      </p:sp>
      <p:sp>
        <p:nvSpPr>
          <p:cNvPr id="5" name="TextBox 4">
            <a:extLst>
              <a:ext uri="{FF2B5EF4-FFF2-40B4-BE49-F238E27FC236}">
                <a16:creationId xmlns:a16="http://schemas.microsoft.com/office/drawing/2014/main" id="{53490C8C-4EC2-4498-BCF1-6B5E13C04B73}"/>
              </a:ext>
            </a:extLst>
          </p:cNvPr>
          <p:cNvSpPr txBox="1"/>
          <p:nvPr/>
        </p:nvSpPr>
        <p:spPr>
          <a:xfrm>
            <a:off x="1054360" y="1374119"/>
            <a:ext cx="9395927" cy="467820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Till last week we implemented the testing GUI where we need to select both retina images.</a:t>
            </a:r>
          </a:p>
          <a:p>
            <a:endParaRPr lang="en-US" sz="2000" dirty="0"/>
          </a:p>
          <a:p>
            <a:pPr marL="285750" indent="-285750">
              <a:buFont typeface="Wingdings" panose="05000000000000000000" pitchFamily="2" charset="2"/>
              <a:buChar char="Ø"/>
            </a:pPr>
            <a:r>
              <a:rPr lang="en-US" sz="2000" dirty="0"/>
              <a:t>Now we have updated the code, so that it will work even when we select at least one retina image.</a:t>
            </a:r>
            <a:endParaRPr lang="en-IN" sz="2000"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dirty="0"/>
              <a:t>For </a:t>
            </a:r>
            <a:r>
              <a:rPr lang="en-US" sz="2000" dirty="0" err="1"/>
              <a:t>eg.</a:t>
            </a:r>
            <a:r>
              <a:rPr lang="en-US" sz="2000" dirty="0"/>
              <a:t>) if we select only left retina image, in the result it will show that left image is not selected, and it will detect if right retina is defected by DR or not.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Same for the vice versa.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And if one selects both the pair of retina , then in result it will show, the result in form of type of DR with which left retina is defected and same for the right retina.</a:t>
            </a:r>
          </a:p>
        </p:txBody>
      </p:sp>
    </p:spTree>
    <p:extLst>
      <p:ext uri="{BB962C8B-B14F-4D97-AF65-F5344CB8AC3E}">
        <p14:creationId xmlns:p14="http://schemas.microsoft.com/office/powerpoint/2010/main" val="1604070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8C981-2265-40D1-A622-4A393CD27F54}"/>
              </a:ext>
            </a:extLst>
          </p:cNvPr>
          <p:cNvPicPr>
            <a:picLocks noChangeAspect="1"/>
          </p:cNvPicPr>
          <p:nvPr/>
        </p:nvPicPr>
        <p:blipFill>
          <a:blip r:embed="rId2"/>
          <a:stretch>
            <a:fillRect/>
          </a:stretch>
        </p:blipFill>
        <p:spPr>
          <a:xfrm>
            <a:off x="1376393" y="285134"/>
            <a:ext cx="9439213" cy="6243485"/>
          </a:xfrm>
          <a:prstGeom prst="rect">
            <a:avLst/>
          </a:prstGeom>
        </p:spPr>
      </p:pic>
    </p:spTree>
    <p:extLst>
      <p:ext uri="{BB962C8B-B14F-4D97-AF65-F5344CB8AC3E}">
        <p14:creationId xmlns:p14="http://schemas.microsoft.com/office/powerpoint/2010/main" val="313687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5B6C96-B5CE-4F5B-BC86-5E503678FB42}"/>
              </a:ext>
            </a:extLst>
          </p:cNvPr>
          <p:cNvPicPr>
            <a:picLocks noChangeAspect="1"/>
          </p:cNvPicPr>
          <p:nvPr/>
        </p:nvPicPr>
        <p:blipFill>
          <a:blip r:embed="rId2"/>
          <a:stretch>
            <a:fillRect/>
          </a:stretch>
        </p:blipFill>
        <p:spPr>
          <a:xfrm>
            <a:off x="1382621" y="235974"/>
            <a:ext cx="9426757" cy="6253316"/>
          </a:xfrm>
          <a:prstGeom prst="rect">
            <a:avLst/>
          </a:prstGeom>
        </p:spPr>
      </p:pic>
    </p:spTree>
    <p:extLst>
      <p:ext uri="{BB962C8B-B14F-4D97-AF65-F5344CB8AC3E}">
        <p14:creationId xmlns:p14="http://schemas.microsoft.com/office/powerpoint/2010/main" val="292680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2A926-73DB-4A38-B7C5-20DF7912EC54}"/>
              </a:ext>
            </a:extLst>
          </p:cNvPr>
          <p:cNvPicPr>
            <a:picLocks noChangeAspect="1"/>
          </p:cNvPicPr>
          <p:nvPr/>
        </p:nvPicPr>
        <p:blipFill>
          <a:blip r:embed="rId2"/>
          <a:stretch>
            <a:fillRect/>
          </a:stretch>
        </p:blipFill>
        <p:spPr>
          <a:xfrm>
            <a:off x="1344929" y="255639"/>
            <a:ext cx="9502141" cy="6292646"/>
          </a:xfrm>
          <a:prstGeom prst="rect">
            <a:avLst/>
          </a:prstGeom>
        </p:spPr>
      </p:pic>
    </p:spTree>
    <p:extLst>
      <p:ext uri="{BB962C8B-B14F-4D97-AF65-F5344CB8AC3E}">
        <p14:creationId xmlns:p14="http://schemas.microsoft.com/office/powerpoint/2010/main" val="224736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FB66A-BBE5-4532-91EF-1D77B3182363}"/>
              </a:ext>
            </a:extLst>
          </p:cNvPr>
          <p:cNvSpPr txBox="1"/>
          <p:nvPr/>
        </p:nvSpPr>
        <p:spPr>
          <a:xfrm>
            <a:off x="1054360" y="727787"/>
            <a:ext cx="2799183" cy="646331"/>
          </a:xfrm>
          <a:prstGeom prst="rect">
            <a:avLst/>
          </a:prstGeom>
          <a:noFill/>
        </p:spPr>
        <p:txBody>
          <a:bodyPr wrap="square" rtlCol="0">
            <a:spAutoFit/>
          </a:bodyPr>
          <a:lstStyle/>
          <a:p>
            <a:r>
              <a:rPr lang="en-US" sz="3600" dirty="0"/>
              <a:t>Week 8</a:t>
            </a:r>
            <a:endParaRPr lang="en-IN" sz="3600" dirty="0"/>
          </a:p>
        </p:txBody>
      </p:sp>
      <p:sp>
        <p:nvSpPr>
          <p:cNvPr id="5" name="TextBox 4">
            <a:extLst>
              <a:ext uri="{FF2B5EF4-FFF2-40B4-BE49-F238E27FC236}">
                <a16:creationId xmlns:a16="http://schemas.microsoft.com/office/drawing/2014/main" id="{53490C8C-4EC2-4498-BCF1-6B5E13C04B73}"/>
              </a:ext>
            </a:extLst>
          </p:cNvPr>
          <p:cNvSpPr txBox="1"/>
          <p:nvPr/>
        </p:nvSpPr>
        <p:spPr>
          <a:xfrm>
            <a:off x="1054360" y="1374119"/>
            <a:ext cx="9395927"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Along with this we have started forming the final report  following the same template as we did in 5</a:t>
            </a:r>
            <a:r>
              <a:rPr lang="en-US" sz="2000" baseline="30000" dirty="0"/>
              <a:t>th</a:t>
            </a:r>
            <a:r>
              <a:rPr lang="en-US" sz="2000" dirty="0"/>
              <a:t> sem.</a:t>
            </a:r>
          </a:p>
        </p:txBody>
      </p:sp>
    </p:spTree>
    <p:extLst>
      <p:ext uri="{BB962C8B-B14F-4D97-AF65-F5344CB8AC3E}">
        <p14:creationId xmlns:p14="http://schemas.microsoft.com/office/powerpoint/2010/main" val="148835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439FE9-51E8-49FC-A763-7E2BC9020FCB}"/>
              </a:ext>
            </a:extLst>
          </p:cNvPr>
          <p:cNvSpPr txBox="1"/>
          <p:nvPr/>
        </p:nvSpPr>
        <p:spPr>
          <a:xfrm>
            <a:off x="848139" y="624531"/>
            <a:ext cx="9766852" cy="584775"/>
          </a:xfrm>
          <a:prstGeom prst="rect">
            <a:avLst/>
          </a:prstGeom>
          <a:noFill/>
        </p:spPr>
        <p:txBody>
          <a:bodyPr wrap="square" rtlCol="0">
            <a:spAutoFit/>
          </a:bodyPr>
          <a:lstStyle/>
          <a:p>
            <a:r>
              <a:rPr lang="en-IN" sz="3200" dirty="0"/>
              <a:t>What is Diabetic Retinopathy?</a:t>
            </a:r>
          </a:p>
        </p:txBody>
      </p:sp>
      <p:sp>
        <p:nvSpPr>
          <p:cNvPr id="3" name="TextBox 2">
            <a:extLst>
              <a:ext uri="{FF2B5EF4-FFF2-40B4-BE49-F238E27FC236}">
                <a16:creationId xmlns:a16="http://schemas.microsoft.com/office/drawing/2014/main" id="{22673D7F-231F-4895-ABE0-299821C17E53}"/>
              </a:ext>
            </a:extLst>
          </p:cNvPr>
          <p:cNvSpPr txBox="1"/>
          <p:nvPr/>
        </p:nvSpPr>
        <p:spPr>
          <a:xfrm>
            <a:off x="848139" y="1487556"/>
            <a:ext cx="9766852" cy="317009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Diabetic retinopathy, also known as diabetic eye disease (DED), is a medical condition in which damage occurs to the retina due to diabetes. </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It is a leading cause of blindness in developed countries.</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It's a diabetic complication that affects eyes, caused by damage to the blood vessels of the light sensitive tissue at the back of the eye (retina).</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 It also affects up to 80 % of those who have had diabetes for &gt;= 20 years.</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654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35750-7A4B-4DD8-9A0F-A5E7A82B42C6}"/>
              </a:ext>
            </a:extLst>
          </p:cNvPr>
          <p:cNvSpPr txBox="1"/>
          <p:nvPr/>
        </p:nvSpPr>
        <p:spPr>
          <a:xfrm>
            <a:off x="914400" y="384313"/>
            <a:ext cx="7182678" cy="584775"/>
          </a:xfrm>
          <a:prstGeom prst="rect">
            <a:avLst/>
          </a:prstGeom>
          <a:noFill/>
        </p:spPr>
        <p:txBody>
          <a:bodyPr wrap="square" rtlCol="0">
            <a:spAutoFit/>
          </a:bodyPr>
          <a:lstStyle/>
          <a:p>
            <a:r>
              <a:rPr lang="en-IN" sz="3200" dirty="0"/>
              <a:t>Sign and Symptoms</a:t>
            </a:r>
          </a:p>
        </p:txBody>
      </p:sp>
      <p:sp>
        <p:nvSpPr>
          <p:cNvPr id="4" name="TextBox 3">
            <a:extLst>
              <a:ext uri="{FF2B5EF4-FFF2-40B4-BE49-F238E27FC236}">
                <a16:creationId xmlns:a16="http://schemas.microsoft.com/office/drawing/2014/main" id="{99DDF8F6-2E21-4ED7-BE66-0D1DEF553BF6}"/>
              </a:ext>
            </a:extLst>
          </p:cNvPr>
          <p:cNvSpPr txBox="1"/>
          <p:nvPr/>
        </p:nvSpPr>
        <p:spPr>
          <a:xfrm>
            <a:off x="987287" y="1099930"/>
            <a:ext cx="10190922"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Diabetes is the common symptom in all patients.</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Development of dark spots,  blurred vision, empty areas in the vision</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dirty="0">
                <a:latin typeface="Verdana" panose="020B0604030504040204" pitchFamily="34" charset="0"/>
                <a:ea typeface="Verdana" panose="020B0604030504040204" pitchFamily="34" charset="0"/>
              </a:rPr>
              <a:t>Vision disorder and difficulty in perceiving colours.</a:t>
            </a:r>
          </a:p>
        </p:txBody>
      </p:sp>
      <p:pic>
        <p:nvPicPr>
          <p:cNvPr id="6" name="Picture 5">
            <a:extLst>
              <a:ext uri="{FF2B5EF4-FFF2-40B4-BE49-F238E27FC236}">
                <a16:creationId xmlns:a16="http://schemas.microsoft.com/office/drawing/2014/main" id="{600F5FFD-24A4-42C2-9EC4-76BEF08EE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73" y="2954754"/>
            <a:ext cx="7792278" cy="3207508"/>
          </a:xfrm>
          <a:prstGeom prst="rect">
            <a:avLst/>
          </a:prstGeom>
        </p:spPr>
      </p:pic>
    </p:spTree>
    <p:extLst>
      <p:ext uri="{BB962C8B-B14F-4D97-AF65-F5344CB8AC3E}">
        <p14:creationId xmlns:p14="http://schemas.microsoft.com/office/powerpoint/2010/main" val="252071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62D3A-A023-4355-B14B-C6A8449981AF}"/>
              </a:ext>
            </a:extLst>
          </p:cNvPr>
          <p:cNvSpPr txBox="1"/>
          <p:nvPr/>
        </p:nvSpPr>
        <p:spPr>
          <a:xfrm>
            <a:off x="980661" y="545858"/>
            <a:ext cx="7938052" cy="584775"/>
          </a:xfrm>
          <a:prstGeom prst="rect">
            <a:avLst/>
          </a:prstGeom>
          <a:noFill/>
        </p:spPr>
        <p:txBody>
          <a:bodyPr wrap="square" rtlCol="0">
            <a:spAutoFit/>
          </a:bodyPr>
          <a:lstStyle/>
          <a:p>
            <a:r>
              <a:rPr lang="en-IN" sz="3200" dirty="0"/>
              <a:t>Why this topic?</a:t>
            </a:r>
          </a:p>
        </p:txBody>
      </p:sp>
      <p:sp>
        <p:nvSpPr>
          <p:cNvPr id="3" name="TextBox 2">
            <a:extLst>
              <a:ext uri="{FF2B5EF4-FFF2-40B4-BE49-F238E27FC236}">
                <a16:creationId xmlns:a16="http://schemas.microsoft.com/office/drawing/2014/main" id="{B1030B00-A117-4741-A579-660B657A98E2}"/>
              </a:ext>
            </a:extLst>
          </p:cNvPr>
          <p:cNvSpPr txBox="1"/>
          <p:nvPr/>
        </p:nvSpPr>
        <p:spPr>
          <a:xfrm>
            <a:off x="1073427" y="1401417"/>
            <a:ext cx="10005390"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There are about 422 million diabetic patients across the world and we even can’t determine how many of them are suffering from diabetic retinopathy.</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There is so much technology which have been invented for our comfort, good health and well being.</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But the problem is that these technologies could be only afforded by financially sound people. The rest remains untreated without any good report because of lack of technology.</a:t>
            </a:r>
          </a:p>
          <a:p>
            <a:pPr marL="285750" indent="-285750">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Therefore, propose a model which could identify a specific type of disease and classify them on their severity level and give a quick report to the doctor without taking time and money for its analysis.</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8950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416A8-2F04-47FD-AF80-ADE223AEBEC0}"/>
              </a:ext>
            </a:extLst>
          </p:cNvPr>
          <p:cNvSpPr txBox="1"/>
          <p:nvPr/>
        </p:nvSpPr>
        <p:spPr>
          <a:xfrm>
            <a:off x="861392" y="489490"/>
            <a:ext cx="9607826" cy="584775"/>
          </a:xfrm>
          <a:prstGeom prst="rect">
            <a:avLst/>
          </a:prstGeom>
          <a:noFill/>
        </p:spPr>
        <p:txBody>
          <a:bodyPr wrap="square" rtlCol="0">
            <a:spAutoFit/>
          </a:bodyPr>
          <a:lstStyle/>
          <a:p>
            <a:r>
              <a:rPr lang="en-US" sz="3200" dirty="0"/>
              <a:t>S</a:t>
            </a:r>
            <a:r>
              <a:rPr lang="en-IN" sz="3200" dirty="0"/>
              <a:t>tages and how they look like</a:t>
            </a:r>
          </a:p>
        </p:txBody>
      </p:sp>
      <p:pic>
        <p:nvPicPr>
          <p:cNvPr id="4" name="Picture 3">
            <a:extLst>
              <a:ext uri="{FF2B5EF4-FFF2-40B4-BE49-F238E27FC236}">
                <a16:creationId xmlns:a16="http://schemas.microsoft.com/office/drawing/2014/main" id="{D924B95D-CB7E-476D-BDEB-0B2DA5A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74" y="1417983"/>
            <a:ext cx="8044069" cy="4691269"/>
          </a:xfrm>
          <a:prstGeom prst="rect">
            <a:avLst/>
          </a:prstGeom>
        </p:spPr>
      </p:pic>
    </p:spTree>
    <p:extLst>
      <p:ext uri="{BB962C8B-B14F-4D97-AF65-F5344CB8AC3E}">
        <p14:creationId xmlns:p14="http://schemas.microsoft.com/office/powerpoint/2010/main" val="104068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C7438-24FA-4A98-947D-905F8FF367F2}"/>
              </a:ext>
            </a:extLst>
          </p:cNvPr>
          <p:cNvSpPr txBox="1"/>
          <p:nvPr/>
        </p:nvSpPr>
        <p:spPr>
          <a:xfrm>
            <a:off x="901148" y="622852"/>
            <a:ext cx="8136835" cy="584775"/>
          </a:xfrm>
          <a:prstGeom prst="rect">
            <a:avLst/>
          </a:prstGeom>
          <a:noFill/>
        </p:spPr>
        <p:txBody>
          <a:bodyPr wrap="square" rtlCol="0">
            <a:spAutoFit/>
          </a:bodyPr>
          <a:lstStyle/>
          <a:p>
            <a:r>
              <a:rPr lang="en-US" sz="3200" dirty="0"/>
              <a:t>M</a:t>
            </a:r>
            <a:r>
              <a:rPr lang="en-IN" sz="3200" dirty="0"/>
              <a:t>y Objective</a:t>
            </a:r>
          </a:p>
        </p:txBody>
      </p:sp>
      <p:sp>
        <p:nvSpPr>
          <p:cNvPr id="4" name="TextBox 3">
            <a:extLst>
              <a:ext uri="{FF2B5EF4-FFF2-40B4-BE49-F238E27FC236}">
                <a16:creationId xmlns:a16="http://schemas.microsoft.com/office/drawing/2014/main" id="{74590FCD-C688-4DEF-BB32-C765CC40750C}"/>
              </a:ext>
            </a:extLst>
          </p:cNvPr>
          <p:cNvSpPr txBox="1"/>
          <p:nvPr/>
        </p:nvSpPr>
        <p:spPr>
          <a:xfrm>
            <a:off x="768626" y="1510748"/>
            <a:ext cx="9462052"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Verdana" panose="020B0604030504040204" pitchFamily="34" charset="0"/>
                <a:ea typeface="Verdana" panose="020B0604030504040204" pitchFamily="34" charset="0"/>
              </a:rPr>
              <a:t>To create a model which classifies between different types of diabetic retinopathy patient eye ball images, learn to classify, and make future classifications based on new data provided with as high accuracy as possible.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72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A9759-B6DA-4BE9-A20B-219715AB67ED}"/>
              </a:ext>
            </a:extLst>
          </p:cNvPr>
          <p:cNvSpPr txBox="1"/>
          <p:nvPr/>
        </p:nvSpPr>
        <p:spPr>
          <a:xfrm>
            <a:off x="993913" y="543338"/>
            <a:ext cx="8441635" cy="584775"/>
          </a:xfrm>
          <a:prstGeom prst="rect">
            <a:avLst/>
          </a:prstGeom>
          <a:noFill/>
        </p:spPr>
        <p:txBody>
          <a:bodyPr wrap="square" rtlCol="0">
            <a:spAutoFit/>
          </a:bodyPr>
          <a:lstStyle/>
          <a:p>
            <a:r>
              <a:rPr lang="en-US" sz="3200" dirty="0"/>
              <a:t>Weekly Update</a:t>
            </a:r>
            <a:endParaRPr lang="en-IN" sz="3200" dirty="0"/>
          </a:p>
        </p:txBody>
      </p:sp>
      <p:sp>
        <p:nvSpPr>
          <p:cNvPr id="5" name="TextBox 4">
            <a:extLst>
              <a:ext uri="{FF2B5EF4-FFF2-40B4-BE49-F238E27FC236}">
                <a16:creationId xmlns:a16="http://schemas.microsoft.com/office/drawing/2014/main" id="{12F01355-E613-4F5C-8962-4B2DE0F97FB2}"/>
              </a:ext>
            </a:extLst>
          </p:cNvPr>
          <p:cNvSpPr txBox="1"/>
          <p:nvPr/>
        </p:nvSpPr>
        <p:spPr>
          <a:xfrm>
            <a:off x="993913" y="1391477"/>
            <a:ext cx="9780104" cy="1631216"/>
          </a:xfrm>
          <a:prstGeom prst="rect">
            <a:avLst/>
          </a:prstGeom>
          <a:noFill/>
        </p:spPr>
        <p:txBody>
          <a:bodyPr wrap="square" rtlCol="0">
            <a:spAutoFit/>
          </a:bodyPr>
          <a:lstStyle/>
          <a:p>
            <a:pPr marL="285750" indent="-285750">
              <a:buFont typeface="Wingdings" panose="05000000000000000000" pitchFamily="2" charset="2"/>
              <a:buChar char="Ø"/>
            </a:pPr>
            <a:r>
              <a:rPr lang="en-IN" altLang="en-US" sz="2000" dirty="0">
                <a:latin typeface="Verdana" panose="020B0604030504040204" pitchFamily="34" charset="0"/>
                <a:ea typeface="Verdana" panose="020B0604030504040204" pitchFamily="34" charset="0"/>
              </a:rPr>
              <a:t>This presentation is to keep track of updates and changes to the project regarding various features added and deployed to the project content.</a:t>
            </a:r>
          </a:p>
          <a:p>
            <a:pPr marL="285750" indent="-285750">
              <a:buFont typeface="Wingdings" panose="05000000000000000000" pitchFamily="2" charset="2"/>
              <a:buChar char="Ø"/>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altLang="en-US" sz="2000" dirty="0">
                <a:latin typeface="Verdana" panose="020B0604030504040204" pitchFamily="34" charset="0"/>
                <a:ea typeface="Verdana" panose="020B0604030504040204" pitchFamily="34" charset="0"/>
              </a:rPr>
              <a:t>The presentation will help the group members to handle the work flow with efficiency.</a:t>
            </a:r>
          </a:p>
        </p:txBody>
      </p:sp>
    </p:spTree>
    <p:extLst>
      <p:ext uri="{BB962C8B-B14F-4D97-AF65-F5344CB8AC3E}">
        <p14:creationId xmlns:p14="http://schemas.microsoft.com/office/powerpoint/2010/main" val="25505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DFD50-9413-4FA8-B008-858BEAC35A8E}"/>
              </a:ext>
            </a:extLst>
          </p:cNvPr>
          <p:cNvSpPr txBox="1"/>
          <p:nvPr/>
        </p:nvSpPr>
        <p:spPr>
          <a:xfrm>
            <a:off x="861391" y="596348"/>
            <a:ext cx="8799444" cy="584775"/>
          </a:xfrm>
          <a:prstGeom prst="rect">
            <a:avLst/>
          </a:prstGeom>
          <a:noFill/>
        </p:spPr>
        <p:txBody>
          <a:bodyPr wrap="square" rtlCol="0">
            <a:spAutoFit/>
          </a:bodyPr>
          <a:lstStyle/>
          <a:p>
            <a:r>
              <a:rPr lang="en-US" sz="3200" dirty="0"/>
              <a:t>Week 1</a:t>
            </a:r>
            <a:endParaRPr lang="en-IN" sz="3200" dirty="0"/>
          </a:p>
        </p:txBody>
      </p:sp>
      <p:sp>
        <p:nvSpPr>
          <p:cNvPr id="3" name="TextBox 2">
            <a:extLst>
              <a:ext uri="{FF2B5EF4-FFF2-40B4-BE49-F238E27FC236}">
                <a16:creationId xmlns:a16="http://schemas.microsoft.com/office/drawing/2014/main" id="{1A7150EE-A1E8-486B-9464-22FB6ADD41E7}"/>
              </a:ext>
            </a:extLst>
          </p:cNvPr>
          <p:cNvSpPr txBox="1"/>
          <p:nvPr/>
        </p:nvSpPr>
        <p:spPr>
          <a:xfrm>
            <a:off x="967409" y="1550504"/>
            <a:ext cx="9992139" cy="1631216"/>
          </a:xfrm>
          <a:prstGeom prst="rect">
            <a:avLst/>
          </a:prstGeom>
          <a:noFill/>
        </p:spPr>
        <p:txBody>
          <a:bodyPr wrap="square" rtlCol="0">
            <a:spAutoFit/>
          </a:bodyPr>
          <a:lstStyle/>
          <a:p>
            <a:pPr marL="285750" indent="-285750">
              <a:buFont typeface="Wingdings" panose="05000000000000000000" pitchFamily="2" charset="2"/>
              <a:buChar char="Ø"/>
            </a:pPr>
            <a:r>
              <a:rPr lang="en-IN" altLang="en-US" sz="2000" dirty="0">
                <a:latin typeface="Verdana" panose="020B0604030504040204" pitchFamily="34" charset="0"/>
                <a:ea typeface="Verdana" panose="020B0604030504040204" pitchFamily="34" charset="0"/>
              </a:rPr>
              <a:t>The discussion regarding the project began as soon as the topic was chosen.</a:t>
            </a:r>
          </a:p>
          <a:p>
            <a:pPr marL="285750" indent="-285750">
              <a:buFont typeface="Wingdings" panose="05000000000000000000" pitchFamily="2" charset="2"/>
              <a:buChar char="Ø"/>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dirty="0">
                <a:latin typeface="Verdana" panose="020B0604030504040204" pitchFamily="34" charset="0"/>
                <a:ea typeface="Verdana" panose="020B0604030504040204" pitchFamily="34" charset="0"/>
              </a:rPr>
              <a:t>In discussion, we have created the total workflow of the project as follows.</a:t>
            </a:r>
          </a:p>
        </p:txBody>
      </p:sp>
      <p:sp>
        <p:nvSpPr>
          <p:cNvPr id="4" name="TextBox 3">
            <a:extLst>
              <a:ext uri="{FF2B5EF4-FFF2-40B4-BE49-F238E27FC236}">
                <a16:creationId xmlns:a16="http://schemas.microsoft.com/office/drawing/2014/main" id="{74D1E62C-CDA4-4970-97CC-DC8F28167D74}"/>
              </a:ext>
            </a:extLst>
          </p:cNvPr>
          <p:cNvSpPr txBox="1"/>
          <p:nvPr/>
        </p:nvSpPr>
        <p:spPr>
          <a:xfrm>
            <a:off x="1484243" y="3283226"/>
            <a:ext cx="985961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Dataset finding for the model</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Data preprocessing and modifications</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model creation</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model training on training dataset</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model testing on test dataset</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predicting on new input data and analyzing the result</a:t>
            </a:r>
          </a:p>
          <a:p>
            <a:pPr marL="285750"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 wrapping everything in GUI interface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354996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277</TotalTime>
  <Words>1521</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Agency FB</vt:lpstr>
      <vt:lpstr>Arial</vt:lpstr>
      <vt:lpstr>Calibri</vt:lpstr>
      <vt:lpstr>Courier New</vt:lpstr>
      <vt:lpstr>Lucida Calligraphy</vt:lpstr>
      <vt:lpstr>Rockwell</vt:lpstr>
      <vt:lpstr>Rockwell (Body)</vt:lpstr>
      <vt:lpstr>Verdana</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amaan khan</dc:creator>
  <cp:lastModifiedBy>Akash Rajak</cp:lastModifiedBy>
  <cp:revision>20</cp:revision>
  <dcterms:created xsi:type="dcterms:W3CDTF">2022-02-21T08:54:00Z</dcterms:created>
  <dcterms:modified xsi:type="dcterms:W3CDTF">2022-04-12T10:09:34Z</dcterms:modified>
</cp:coreProperties>
</file>