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handoutMasterIdLst>
    <p:handoutMasterId r:id="rId24"/>
  </p:handoutMasterIdLst>
  <p:sldIdLst>
    <p:sldId id="550" r:id="rId2"/>
    <p:sldId id="523" r:id="rId3"/>
    <p:sldId id="529" r:id="rId4"/>
    <p:sldId id="516" r:id="rId5"/>
    <p:sldId id="530" r:id="rId6"/>
    <p:sldId id="533" r:id="rId7"/>
    <p:sldId id="538" r:id="rId8"/>
    <p:sldId id="531" r:id="rId9"/>
    <p:sldId id="532" r:id="rId10"/>
    <p:sldId id="535" r:id="rId11"/>
    <p:sldId id="539" r:id="rId12"/>
    <p:sldId id="541" r:id="rId13"/>
    <p:sldId id="540" r:id="rId14"/>
    <p:sldId id="543" r:id="rId15"/>
    <p:sldId id="534" r:id="rId16"/>
    <p:sldId id="542" r:id="rId17"/>
    <p:sldId id="545" r:id="rId18"/>
    <p:sldId id="549" r:id="rId19"/>
    <p:sldId id="548" r:id="rId20"/>
    <p:sldId id="552" r:id="rId21"/>
    <p:sldId id="551" r:id="rId22"/>
  </p:sldIdLst>
  <p:sldSz cx="24382413" cy="13716000"/>
  <p:notesSz cx="6858000" cy="9144000"/>
  <p:defaultTextStyle>
    <a:defPPr>
      <a:defRPr lang="en-US"/>
    </a:defPPr>
    <a:lvl1pPr marL="0" algn="l" defTabSz="914354" rtl="0" eaLnBrk="1" latinLnBrk="0" hangingPunct="1">
      <a:defRPr sz="3600" kern="1200">
        <a:solidFill>
          <a:schemeClr val="tx1"/>
        </a:solidFill>
        <a:latin typeface="+mn-lt"/>
        <a:ea typeface="+mn-ea"/>
        <a:cs typeface="+mn-cs"/>
      </a:defRPr>
    </a:lvl1pPr>
    <a:lvl2pPr marL="914354" algn="l" defTabSz="914354" rtl="0" eaLnBrk="1" latinLnBrk="0" hangingPunct="1">
      <a:defRPr sz="3600" kern="1200">
        <a:solidFill>
          <a:schemeClr val="tx1"/>
        </a:solidFill>
        <a:latin typeface="+mn-lt"/>
        <a:ea typeface="+mn-ea"/>
        <a:cs typeface="+mn-cs"/>
      </a:defRPr>
    </a:lvl2pPr>
    <a:lvl3pPr marL="1828709" algn="l" defTabSz="914354" rtl="0" eaLnBrk="1" latinLnBrk="0" hangingPunct="1">
      <a:defRPr sz="3600" kern="1200">
        <a:solidFill>
          <a:schemeClr val="tx1"/>
        </a:solidFill>
        <a:latin typeface="+mn-lt"/>
        <a:ea typeface="+mn-ea"/>
        <a:cs typeface="+mn-cs"/>
      </a:defRPr>
    </a:lvl3pPr>
    <a:lvl4pPr marL="2743063" algn="l" defTabSz="914354" rtl="0" eaLnBrk="1" latinLnBrk="0" hangingPunct="1">
      <a:defRPr sz="3600" kern="1200">
        <a:solidFill>
          <a:schemeClr val="tx1"/>
        </a:solidFill>
        <a:latin typeface="+mn-lt"/>
        <a:ea typeface="+mn-ea"/>
        <a:cs typeface="+mn-cs"/>
      </a:defRPr>
    </a:lvl4pPr>
    <a:lvl5pPr marL="3657417" algn="l" defTabSz="914354" rtl="0" eaLnBrk="1" latinLnBrk="0" hangingPunct="1">
      <a:defRPr sz="3600" kern="1200">
        <a:solidFill>
          <a:schemeClr val="tx1"/>
        </a:solidFill>
        <a:latin typeface="+mn-lt"/>
        <a:ea typeface="+mn-ea"/>
        <a:cs typeface="+mn-cs"/>
      </a:defRPr>
    </a:lvl5pPr>
    <a:lvl6pPr marL="4571771" algn="l" defTabSz="914354" rtl="0" eaLnBrk="1" latinLnBrk="0" hangingPunct="1">
      <a:defRPr sz="3600" kern="1200">
        <a:solidFill>
          <a:schemeClr val="tx1"/>
        </a:solidFill>
        <a:latin typeface="+mn-lt"/>
        <a:ea typeface="+mn-ea"/>
        <a:cs typeface="+mn-cs"/>
      </a:defRPr>
    </a:lvl6pPr>
    <a:lvl7pPr marL="5486126" algn="l" defTabSz="914354" rtl="0" eaLnBrk="1" latinLnBrk="0" hangingPunct="1">
      <a:defRPr sz="3600" kern="1200">
        <a:solidFill>
          <a:schemeClr val="tx1"/>
        </a:solidFill>
        <a:latin typeface="+mn-lt"/>
        <a:ea typeface="+mn-ea"/>
        <a:cs typeface="+mn-cs"/>
      </a:defRPr>
    </a:lvl7pPr>
    <a:lvl8pPr marL="6400480" algn="l" defTabSz="914354" rtl="0" eaLnBrk="1" latinLnBrk="0" hangingPunct="1">
      <a:defRPr sz="3600" kern="1200">
        <a:solidFill>
          <a:schemeClr val="tx1"/>
        </a:solidFill>
        <a:latin typeface="+mn-lt"/>
        <a:ea typeface="+mn-ea"/>
        <a:cs typeface="+mn-cs"/>
      </a:defRPr>
    </a:lvl8pPr>
    <a:lvl9pPr marL="7314834" algn="l" defTabSz="91435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 userDrawn="1">
          <p15:clr>
            <a:srgbClr val="A4A3A4"/>
          </p15:clr>
        </p15:guide>
        <p15:guide id="4" pos="7656" userDrawn="1">
          <p15:clr>
            <a:srgbClr val="A4A3A4"/>
          </p15:clr>
        </p15:guide>
        <p15:guide id="5" orient="horz" pos="48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CF9B"/>
    <a:srgbClr val="F5F3F3"/>
    <a:srgbClr val="CCCCCC"/>
    <a:srgbClr val="989596"/>
    <a:srgbClr val="F3F3F3"/>
    <a:srgbClr val="13CFD9"/>
    <a:srgbClr val="029DDA"/>
    <a:srgbClr val="11B6DD"/>
    <a:srgbClr val="D9D9DC"/>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5226" autoAdjust="0"/>
  </p:normalViewPr>
  <p:slideViewPr>
    <p:cSldViewPr snapToGrid="0">
      <p:cViewPr varScale="1">
        <p:scale>
          <a:sx n="41" d="100"/>
          <a:sy n="41" d="100"/>
        </p:scale>
        <p:origin x="581" y="58"/>
      </p:cViewPr>
      <p:guideLst>
        <p:guide pos="288"/>
        <p:guide pos="7656"/>
        <p:guide orient="horz" pos="4872"/>
      </p:guideLst>
    </p:cSldViewPr>
  </p:slideViewPr>
  <p:outlineViewPr>
    <p:cViewPr>
      <p:scale>
        <a:sx n="33" d="100"/>
        <a:sy n="33" d="100"/>
      </p:scale>
      <p:origin x="-64" y="0"/>
    </p:cViewPr>
  </p:outlineViewPr>
  <p:notesTextViewPr>
    <p:cViewPr>
      <p:scale>
        <a:sx n="1" d="1"/>
        <a:sy n="1" d="1"/>
      </p:scale>
      <p:origin x="0" y="0"/>
    </p:cViewPr>
  </p:notesTextViewPr>
  <p:sorterViewPr>
    <p:cViewPr>
      <p:scale>
        <a:sx n="180" d="100"/>
        <a:sy n="180"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SOE\Desktop\ind0284\Desktop\Mahindra%20project\Final_invoic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SOE\Desktop\ind0284\Desktop\Mahindra%20project\Final_invoic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SOE\Desktop\ind0284\Desktop\Mahindra%20project\Final_invoice%20project%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SOE\Desktop\ind0284\Desktop\Mahindra%20project\Final_invoice.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SOE\Desktop\ind0284\Desktop\Mahindra%20project\Final_invoice%20project%2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SOE\Desktop\ind0284\Desktop\Mahindra%20project\Final_invoice%20project%2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SOE\Desktop\ind0284\Desktop\Mahindra%20project\Final_invoice%20project%20.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xml"/></Relationships>
</file>

<file path=ppt/charts/_rels/chart8.xml.rels><?xml version="1.0" encoding="UTF-8" standalone="yes"?>
<Relationships xmlns="http://schemas.openxmlformats.org/package/2006/relationships"><Relationship Id="rId3" Type="http://schemas.openxmlformats.org/officeDocument/2006/relationships/oleObject" Target="file:///C:\SOE\Desktop\ind0284\Desktop\Mahindra%20project\Final_invoice%20project%20.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IN" sz="3200" b="1" dirty="0">
                <a:solidFill>
                  <a:schemeClr val="tx1"/>
                </a:solidFill>
              </a:rPr>
              <a:t>Order</a:t>
            </a:r>
            <a:r>
              <a:rPr lang="en-IN" sz="3200" b="1" baseline="0" dirty="0">
                <a:solidFill>
                  <a:schemeClr val="tx1"/>
                </a:solidFill>
              </a:rPr>
              <a:t> type </a:t>
            </a:r>
            <a:endParaRPr lang="en-IN" sz="3200" b="1" dirty="0">
              <a:solidFill>
                <a:schemeClr val="tx1"/>
              </a:solidFill>
            </a:endParaRP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Sheet1!$B$27</c:f>
              <c:strCache>
                <c:ptCount val="1"/>
                <c:pt idx="0">
                  <c:v>Total revenue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Sheet1!$A$28:$A$34</c:f>
              <c:strCache>
                <c:ptCount val="7"/>
                <c:pt idx="0">
                  <c:v>Accidental</c:v>
                </c:pt>
                <c:pt idx="1">
                  <c:v>Mechanical</c:v>
                </c:pt>
                <c:pt idx="2">
                  <c:v>Paid Service</c:v>
                </c:pt>
                <c:pt idx="3">
                  <c:v>Repeat Order</c:v>
                </c:pt>
                <c:pt idx="4">
                  <c:v>Running Repairs</c:v>
                </c:pt>
                <c:pt idx="5">
                  <c:v>SMC Redemption</c:v>
                </c:pt>
                <c:pt idx="6">
                  <c:v>SMC Value Package</c:v>
                </c:pt>
              </c:strCache>
            </c:strRef>
          </c:cat>
          <c:val>
            <c:numRef>
              <c:f>Sheet1!$B$28:$B$34</c:f>
              <c:numCache>
                <c:formatCode>0</c:formatCode>
                <c:ptCount val="7"/>
                <c:pt idx="0">
                  <c:v>75.546511826000284</c:v>
                </c:pt>
                <c:pt idx="1">
                  <c:v>4.7455515490001021</c:v>
                </c:pt>
                <c:pt idx="2">
                  <c:v>64.517094504000141</c:v>
                </c:pt>
                <c:pt idx="3">
                  <c:v>4.0067399999999995E-4</c:v>
                </c:pt>
                <c:pt idx="4">
                  <c:v>67.873160279989762</c:v>
                </c:pt>
                <c:pt idx="5">
                  <c:v>0.16742243300000001</c:v>
                </c:pt>
                <c:pt idx="6">
                  <c:v>3.5079680549998233</c:v>
                </c:pt>
              </c:numCache>
            </c:numRef>
          </c:val>
          <c:extLst>
            <c:ext xmlns:c16="http://schemas.microsoft.com/office/drawing/2014/chart" uri="{C3380CC4-5D6E-409C-BE32-E72D297353CC}">
              <c16:uniqueId val="{00000000-81CC-4EF3-B171-DA34D867C9D9}"/>
            </c:ext>
          </c:extLst>
        </c:ser>
        <c:ser>
          <c:idx val="1"/>
          <c:order val="1"/>
          <c:tx>
            <c:strRef>
              <c:f>Sheet1!$C$27</c:f>
              <c:strCache>
                <c:ptCount val="1"/>
                <c:pt idx="0">
                  <c:v>Income from Parts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Sheet1!$A$28:$A$34</c:f>
              <c:strCache>
                <c:ptCount val="7"/>
                <c:pt idx="0">
                  <c:v>Accidental</c:v>
                </c:pt>
                <c:pt idx="1">
                  <c:v>Mechanical</c:v>
                </c:pt>
                <c:pt idx="2">
                  <c:v>Paid Service</c:v>
                </c:pt>
                <c:pt idx="3">
                  <c:v>Repeat Order</c:v>
                </c:pt>
                <c:pt idx="4">
                  <c:v>Running Repairs</c:v>
                </c:pt>
                <c:pt idx="5">
                  <c:v>SMC Redemption</c:v>
                </c:pt>
                <c:pt idx="6">
                  <c:v>SMC Value Package</c:v>
                </c:pt>
              </c:strCache>
            </c:strRef>
          </c:cat>
          <c:val>
            <c:numRef>
              <c:f>Sheet1!$C$28:$C$34</c:f>
              <c:numCache>
                <c:formatCode>0</c:formatCode>
                <c:ptCount val="7"/>
                <c:pt idx="0">
                  <c:v>36.901560174000267</c:v>
                </c:pt>
                <c:pt idx="1">
                  <c:v>2.7182026669999981</c:v>
                </c:pt>
                <c:pt idx="2">
                  <c:v>39.223447849999978</c:v>
                </c:pt>
                <c:pt idx="3">
                  <c:v>3.1067399999999999E-4</c:v>
                </c:pt>
                <c:pt idx="4">
                  <c:v>39.283003466999723</c:v>
                </c:pt>
                <c:pt idx="5">
                  <c:v>7.9029899000000056E-2</c:v>
                </c:pt>
                <c:pt idx="6">
                  <c:v>1.7432280640000086</c:v>
                </c:pt>
              </c:numCache>
            </c:numRef>
          </c:val>
          <c:extLst>
            <c:ext xmlns:c16="http://schemas.microsoft.com/office/drawing/2014/chart" uri="{C3380CC4-5D6E-409C-BE32-E72D297353CC}">
              <c16:uniqueId val="{00000001-81CC-4EF3-B171-DA34D867C9D9}"/>
            </c:ext>
          </c:extLst>
        </c:ser>
        <c:ser>
          <c:idx val="2"/>
          <c:order val="2"/>
          <c:tx>
            <c:strRef>
              <c:f>Sheet1!$D$27</c:f>
              <c:strCache>
                <c:ptCount val="1"/>
                <c:pt idx="0">
                  <c:v>Labour revenue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Sheet1!$A$28:$A$34</c:f>
              <c:strCache>
                <c:ptCount val="7"/>
                <c:pt idx="0">
                  <c:v>Accidental</c:v>
                </c:pt>
                <c:pt idx="1">
                  <c:v>Mechanical</c:v>
                </c:pt>
                <c:pt idx="2">
                  <c:v>Paid Service</c:v>
                </c:pt>
                <c:pt idx="3">
                  <c:v>Repeat Order</c:v>
                </c:pt>
                <c:pt idx="4">
                  <c:v>Running Repairs</c:v>
                </c:pt>
                <c:pt idx="5">
                  <c:v>SMC Redemption</c:v>
                </c:pt>
                <c:pt idx="6">
                  <c:v>SMC Value Package</c:v>
                </c:pt>
              </c:strCache>
            </c:strRef>
          </c:cat>
          <c:val>
            <c:numRef>
              <c:f>Sheet1!$D$28:$D$34</c:f>
              <c:numCache>
                <c:formatCode>0</c:formatCode>
                <c:ptCount val="7"/>
                <c:pt idx="0">
                  <c:v>21.572781241000001</c:v>
                </c:pt>
                <c:pt idx="1">
                  <c:v>1.6395514079999898</c:v>
                </c:pt>
                <c:pt idx="2">
                  <c:v>20.34049287999828</c:v>
                </c:pt>
                <c:pt idx="3">
                  <c:v>9.0000000000000006E-5</c:v>
                </c:pt>
                <c:pt idx="4">
                  <c:v>21.486812282992155</c:v>
                </c:pt>
                <c:pt idx="5">
                  <c:v>7.1714137999999969E-2</c:v>
                </c:pt>
                <c:pt idx="6">
                  <c:v>1.5279782410000247</c:v>
                </c:pt>
              </c:numCache>
            </c:numRef>
          </c:val>
          <c:extLst>
            <c:ext xmlns:c16="http://schemas.microsoft.com/office/drawing/2014/chart" uri="{C3380CC4-5D6E-409C-BE32-E72D297353CC}">
              <c16:uniqueId val="{00000002-81CC-4EF3-B171-DA34D867C9D9}"/>
            </c:ext>
          </c:extLst>
        </c:ser>
        <c:ser>
          <c:idx val="3"/>
          <c:order val="3"/>
          <c:tx>
            <c:strRef>
              <c:f>Sheet1!$E$27</c:f>
              <c:strCache>
                <c:ptCount val="1"/>
                <c:pt idx="0">
                  <c:v>Other revenue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Sheet1!$A$28:$A$34</c:f>
              <c:strCache>
                <c:ptCount val="7"/>
                <c:pt idx="0">
                  <c:v>Accidental</c:v>
                </c:pt>
                <c:pt idx="1">
                  <c:v>Mechanical</c:v>
                </c:pt>
                <c:pt idx="2">
                  <c:v>Paid Service</c:v>
                </c:pt>
                <c:pt idx="3">
                  <c:v>Repeat Order</c:v>
                </c:pt>
                <c:pt idx="4">
                  <c:v>Running Repairs</c:v>
                </c:pt>
                <c:pt idx="5">
                  <c:v>SMC Redemption</c:v>
                </c:pt>
                <c:pt idx="6">
                  <c:v>SMC Value Package</c:v>
                </c:pt>
              </c:strCache>
            </c:strRef>
          </c:cat>
          <c:val>
            <c:numRef>
              <c:f>Sheet1!$E$28:$E$34</c:f>
              <c:numCache>
                <c:formatCode>0</c:formatCode>
                <c:ptCount val="7"/>
                <c:pt idx="0">
                  <c:v>17.072170411000013</c:v>
                </c:pt>
                <c:pt idx="1">
                  <c:v>0.38779747400011422</c:v>
                </c:pt>
                <c:pt idx="2">
                  <c:v>4.9531537740018843</c:v>
                </c:pt>
                <c:pt idx="3">
                  <c:v>0</c:v>
                </c:pt>
                <c:pt idx="4">
                  <c:v>7.103344529997897</c:v>
                </c:pt>
                <c:pt idx="5">
                  <c:v>1.6678395999999995E-2</c:v>
                </c:pt>
                <c:pt idx="6">
                  <c:v>0.23676174999978988</c:v>
                </c:pt>
              </c:numCache>
            </c:numRef>
          </c:val>
          <c:extLst>
            <c:ext xmlns:c16="http://schemas.microsoft.com/office/drawing/2014/chart" uri="{C3380CC4-5D6E-409C-BE32-E72D297353CC}">
              <c16:uniqueId val="{00000003-81CC-4EF3-B171-DA34D867C9D9}"/>
            </c:ext>
          </c:extLst>
        </c:ser>
        <c:dLbls>
          <c:dLblPos val="outEnd"/>
          <c:showLegendKey val="0"/>
          <c:showVal val="1"/>
          <c:showCatName val="0"/>
          <c:showSerName val="0"/>
          <c:showPercent val="0"/>
          <c:showBubbleSize val="0"/>
        </c:dLbls>
        <c:gapWidth val="219"/>
        <c:overlap val="-27"/>
        <c:axId val="1284605295"/>
        <c:axId val="1284600303"/>
      </c:barChart>
      <c:catAx>
        <c:axId val="1284605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284600303"/>
        <c:crosses val="autoZero"/>
        <c:auto val="1"/>
        <c:lblAlgn val="ctr"/>
        <c:lblOffset val="100"/>
        <c:noMultiLvlLbl val="0"/>
      </c:catAx>
      <c:valAx>
        <c:axId val="1284600303"/>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284605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a:solidFill>
                  <a:schemeClr val="tx1"/>
                </a:solidFill>
              </a:rPr>
              <a:t>Revenue</a:t>
            </a:r>
            <a:r>
              <a:rPr lang="en-US" sz="3200" b="1" baseline="0">
                <a:solidFill>
                  <a:schemeClr val="tx1"/>
                </a:solidFill>
              </a:rPr>
              <a:t> share</a:t>
            </a:r>
            <a:endParaRPr lang="en-US" sz="3200" b="1">
              <a:solidFill>
                <a:schemeClr val="tx1"/>
              </a:solidFill>
            </a:endParaRP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Sheet1!$A$40</c:f>
              <c:strCache>
                <c:ptCount val="1"/>
                <c:pt idx="0">
                  <c:v>Share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D77-4162-9237-8956835D095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D77-4162-9237-8956835D095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D77-4162-9237-8956835D0957}"/>
              </c:ext>
            </c:extLst>
          </c:dPt>
          <c:dLbls>
            <c:dLbl>
              <c:idx val="2"/>
              <c:layout>
                <c:manualLayout>
                  <c:x val="-6.0250388452195769E-2"/>
                  <c:y val="5.608974783639316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D77-4162-9237-8956835D0957}"/>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Sheet1!$B$39:$D$39</c:f>
              <c:strCache>
                <c:ptCount val="3"/>
                <c:pt idx="0">
                  <c:v>Income from Parts</c:v>
                </c:pt>
                <c:pt idx="1">
                  <c:v>Labour revenue</c:v>
                </c:pt>
                <c:pt idx="2">
                  <c:v>Other revenue</c:v>
                </c:pt>
              </c:strCache>
            </c:strRef>
          </c:cat>
          <c:val>
            <c:numRef>
              <c:f>Sheet1!$B$40:$D$40</c:f>
              <c:numCache>
                <c:formatCode>0%</c:formatCode>
                <c:ptCount val="3"/>
                <c:pt idx="0">
                  <c:v>0.55440601806584078</c:v>
                </c:pt>
                <c:pt idx="1">
                  <c:v>0.30799897412975286</c:v>
                </c:pt>
                <c:pt idx="2">
                  <c:v>0.13759500780440642</c:v>
                </c:pt>
              </c:numCache>
            </c:numRef>
          </c:val>
          <c:extLst>
            <c:ext xmlns:c16="http://schemas.microsoft.com/office/drawing/2014/chart" uri="{C3380CC4-5D6E-409C-BE32-E72D297353CC}">
              <c16:uniqueId val="{00000006-6D77-4162-9237-8956835D0957}"/>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IN" sz="3200" b="1">
                <a:solidFill>
                  <a:schemeClr val="tx1"/>
                </a:solidFill>
              </a:rPr>
              <a:t>Customer</a:t>
            </a:r>
            <a:r>
              <a:rPr lang="en-IN" sz="3200" b="1" baseline="0">
                <a:solidFill>
                  <a:schemeClr val="tx1"/>
                </a:solidFill>
              </a:rPr>
              <a:t> type</a:t>
            </a:r>
            <a:endParaRPr lang="en-IN" sz="3200" b="1">
              <a:solidFill>
                <a:schemeClr val="tx1"/>
              </a:solidFill>
            </a:endParaRP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7244290725341574"/>
          <c:y val="5.6259000534225258E-2"/>
          <c:w val="0.82132656315156871"/>
          <c:h val="0.66075825145750589"/>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Sheet8!$B$44:$B$50</c:f>
              <c:strCache>
                <c:ptCount val="7"/>
                <c:pt idx="0">
                  <c:v>Retail            </c:v>
                </c:pt>
                <c:pt idx="1">
                  <c:v>Corporate others     </c:v>
                </c:pt>
                <c:pt idx="2">
                  <c:v>Corporate- M&amp;M       </c:v>
                </c:pt>
                <c:pt idx="3">
                  <c:v>Fleets               </c:v>
                </c:pt>
                <c:pt idx="4">
                  <c:v>MFCWL                </c:v>
                </c:pt>
                <c:pt idx="5">
                  <c:v>Insurance            </c:v>
                </c:pt>
                <c:pt idx="6">
                  <c:v>Franchise           </c:v>
                </c:pt>
              </c:strCache>
            </c:strRef>
          </c:cat>
          <c:val>
            <c:numRef>
              <c:f>Sheet8!$C$44:$C$50</c:f>
              <c:numCache>
                <c:formatCode>0.00%</c:formatCode>
                <c:ptCount val="7"/>
                <c:pt idx="0">
                  <c:v>0.99034937999999995</c:v>
                </c:pt>
                <c:pt idx="1">
                  <c:v>2.11867E-3</c:v>
                </c:pt>
                <c:pt idx="2">
                  <c:v>1.33183E-3</c:v>
                </c:pt>
                <c:pt idx="3">
                  <c:v>5.77408E-3</c:v>
                </c:pt>
                <c:pt idx="4">
                  <c:v>4.0209000000000002E-4</c:v>
                </c:pt>
                <c:pt idx="5">
                  <c:v>1.9599999999999999E-6</c:v>
                </c:pt>
                <c:pt idx="6">
                  <c:v>2.198E-5</c:v>
                </c:pt>
              </c:numCache>
            </c:numRef>
          </c:val>
          <c:extLst>
            <c:ext xmlns:c16="http://schemas.microsoft.com/office/drawing/2014/chart" uri="{C3380CC4-5D6E-409C-BE32-E72D297353CC}">
              <c16:uniqueId val="{00000000-5570-47AC-BD80-35C10245B508}"/>
            </c:ext>
          </c:extLst>
        </c:ser>
        <c:dLbls>
          <c:showLegendKey val="0"/>
          <c:showVal val="0"/>
          <c:showCatName val="0"/>
          <c:showSerName val="0"/>
          <c:showPercent val="0"/>
          <c:showBubbleSize val="0"/>
        </c:dLbls>
        <c:gapWidth val="219"/>
        <c:overlap val="-27"/>
        <c:axId val="926576943"/>
        <c:axId val="926571951"/>
      </c:barChart>
      <c:catAx>
        <c:axId val="926576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26571951"/>
        <c:crosses val="autoZero"/>
        <c:auto val="1"/>
        <c:lblAlgn val="ctr"/>
        <c:lblOffset val="100"/>
        <c:noMultiLvlLbl val="0"/>
      </c:catAx>
      <c:valAx>
        <c:axId val="926571951"/>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26576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Order wise Share</a:t>
            </a:r>
          </a:p>
        </c:rich>
      </c:tx>
      <c:layout>
        <c:manualLayout>
          <c:xMode val="edge"/>
          <c:yMode val="edge"/>
          <c:x val="0.29542801556420228"/>
          <c:y val="9.6330283927823085E-3"/>
        </c:manualLayout>
      </c:layout>
      <c:overlay val="0"/>
      <c:spPr>
        <a:noFill/>
        <a:ln>
          <a:noFill/>
        </a:ln>
        <a:effectLst/>
      </c:spPr>
      <c:txPr>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Sheet1!$B$63</c:f>
              <c:strCache>
                <c:ptCount val="1"/>
                <c:pt idx="0">
                  <c:v>Share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F94-4F88-A266-D4FC74341C8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F94-4F88-A266-D4FC74341C8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F94-4F88-A266-D4FC74341C8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F94-4F88-A266-D4FC74341C8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F94-4F88-A266-D4FC74341C8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F94-4F88-A266-D4FC74341C8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F94-4F88-A266-D4FC74341C8F}"/>
              </c:ext>
            </c:extLst>
          </c:dPt>
          <c:dLbls>
            <c:dLbl>
              <c:idx val="0"/>
              <c:dLblPos val="outEnd"/>
              <c:showLegendKey val="0"/>
              <c:showVal val="0"/>
              <c:showCatName val="1"/>
              <c:showSerName val="0"/>
              <c:showPercent val="1"/>
              <c:showBubbleSize val="0"/>
              <c:extLst>
                <c:ext xmlns:c15="http://schemas.microsoft.com/office/drawing/2012/chart" uri="{CE6537A1-D6FC-4f65-9D91-7224C49458BB}">
                  <c15:layout>
                    <c:manualLayout>
                      <c:w val="0.12102252206109321"/>
                      <c:h val="8.4244961964500195E-2"/>
                    </c:manualLayout>
                  </c15:layout>
                </c:ext>
                <c:ext xmlns:c16="http://schemas.microsoft.com/office/drawing/2014/chart" uri="{C3380CC4-5D6E-409C-BE32-E72D297353CC}">
                  <c16:uniqueId val="{00000001-CF94-4F88-A266-D4FC74341C8F}"/>
                </c:ext>
              </c:extLst>
            </c:dLbl>
            <c:dLbl>
              <c:idx val="3"/>
              <c:delete val="1"/>
              <c:extLst>
                <c:ext xmlns:c15="http://schemas.microsoft.com/office/drawing/2012/chart" uri="{CE6537A1-D6FC-4f65-9D91-7224C49458BB}"/>
                <c:ext xmlns:c16="http://schemas.microsoft.com/office/drawing/2014/chart" uri="{C3380CC4-5D6E-409C-BE32-E72D297353CC}">
                  <c16:uniqueId val="{00000007-CF94-4F88-A266-D4FC74341C8F}"/>
                </c:ext>
              </c:extLst>
            </c:dLbl>
            <c:dLbl>
              <c:idx val="5"/>
              <c:delete val="1"/>
              <c:extLst>
                <c:ext xmlns:c15="http://schemas.microsoft.com/office/drawing/2012/chart" uri="{CE6537A1-D6FC-4f65-9D91-7224C49458BB}"/>
                <c:ext xmlns:c16="http://schemas.microsoft.com/office/drawing/2014/chart" uri="{C3380CC4-5D6E-409C-BE32-E72D297353CC}">
                  <c16:uniqueId val="{0000000B-CF94-4F88-A266-D4FC74341C8F}"/>
                </c:ext>
              </c:extLst>
            </c:dLbl>
            <c:dLbl>
              <c:idx val="6"/>
              <c:layout>
                <c:manualLayout>
                  <c:x val="0.16111111111111112"/>
                  <c:y val="1.388888888888887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CF94-4F88-A266-D4FC74341C8F}"/>
                </c:ext>
              </c:extLst>
            </c:dLbl>
            <c:dLbl>
              <c:idx val="8"/>
              <c:layout>
                <c:manualLayout>
                  <c:x val="-7.5000000000000053E-2"/>
                  <c:y val="-4.6296296296296294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E-CF94-4F88-A266-D4FC74341C8F}"/>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Sheet1!$A$64:$A$70</c:f>
              <c:strCache>
                <c:ptCount val="7"/>
                <c:pt idx="0">
                  <c:v>Accidental</c:v>
                </c:pt>
                <c:pt idx="1">
                  <c:v>Mechanical</c:v>
                </c:pt>
                <c:pt idx="2">
                  <c:v>Paid Service</c:v>
                </c:pt>
                <c:pt idx="3">
                  <c:v>Repeat Order</c:v>
                </c:pt>
                <c:pt idx="4">
                  <c:v>Running Repairs</c:v>
                </c:pt>
                <c:pt idx="5">
                  <c:v>SMC Redemption</c:v>
                </c:pt>
                <c:pt idx="6">
                  <c:v>SMC Value Package</c:v>
                </c:pt>
              </c:strCache>
            </c:strRef>
          </c:cat>
          <c:val>
            <c:numRef>
              <c:f>Sheet1!$B$64:$B$70</c:f>
              <c:numCache>
                <c:formatCode>0%</c:formatCode>
                <c:ptCount val="7"/>
                <c:pt idx="0">
                  <c:v>0.34915228492724776</c:v>
                </c:pt>
                <c:pt idx="1">
                  <c:v>2.1932450969935791E-2</c:v>
                </c:pt>
                <c:pt idx="2">
                  <c:v>0.29817777708680548</c:v>
                </c:pt>
                <c:pt idx="3">
                  <c:v>1.8517895694926449E-6</c:v>
                </c:pt>
                <c:pt idx="4">
                  <c:v>0.31368846058138922</c:v>
                </c:pt>
                <c:pt idx="5">
                  <c:v>7.737739786671489E-4</c:v>
                </c:pt>
                <c:pt idx="6">
                  <c:v>1.6212728188906875E-2</c:v>
                </c:pt>
              </c:numCache>
            </c:numRef>
          </c:val>
          <c:extLst>
            <c:ext xmlns:c16="http://schemas.microsoft.com/office/drawing/2014/chart" uri="{C3380CC4-5D6E-409C-BE32-E72D297353CC}">
              <c16:uniqueId val="{0000000F-CF94-4F88-A266-D4FC74341C8F}"/>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manualLayout>
          <c:xMode val="edge"/>
          <c:yMode val="edge"/>
          <c:x val="0.6017723188483115"/>
          <c:y val="0.89544468089712626"/>
          <c:w val="0.39706737835313871"/>
          <c:h val="0.104024519564492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1749252804151337"/>
          <c:y val="8.714819823694224E-2"/>
          <c:w val="0.54487030003560455"/>
          <c:h val="0.6998340562996691"/>
        </c:manualLayout>
      </c:layout>
      <c:doughnutChart>
        <c:varyColors val="1"/>
        <c:ser>
          <c:idx val="0"/>
          <c:order val="0"/>
          <c:tx>
            <c:strRef>
              <c:f>'Final_invoice project working'!$M$18</c:f>
              <c:strCache>
                <c:ptCount val="1"/>
                <c:pt idx="0">
                  <c:v>Revenue share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CC-4A6B-82AB-69BB70DFD92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CC-4A6B-82AB-69BB70DFD92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8CC-4A6B-82AB-69BB70DFD92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8CC-4A6B-82AB-69BB70DFD92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8CC-4A6B-82AB-69BB70DFD92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8CC-4A6B-82AB-69BB70DFD92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8CC-4A6B-82AB-69BB70DFD92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8CC-4A6B-82AB-69BB70DFD92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8CC-4A6B-82AB-69BB70DFD92A}"/>
              </c:ext>
            </c:extLst>
          </c:dPt>
          <c:dLbls>
            <c:dLbl>
              <c:idx val="5"/>
              <c:delete val="1"/>
              <c:extLst>
                <c:ext xmlns:c15="http://schemas.microsoft.com/office/drawing/2012/chart" uri="{CE6537A1-D6FC-4f65-9D91-7224C49458BB}"/>
                <c:ext xmlns:c16="http://schemas.microsoft.com/office/drawing/2014/chart" uri="{C3380CC4-5D6E-409C-BE32-E72D297353CC}">
                  <c16:uniqueId val="{0000000B-C8CC-4A6B-82AB-69BB70DFD92A}"/>
                </c:ext>
              </c:extLst>
            </c:dLbl>
            <c:dLbl>
              <c:idx val="6"/>
              <c:layout>
                <c:manualLayout>
                  <c:x val="1.0249331533755165E-2"/>
                  <c:y val="0.1458770586947768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C8CC-4A6B-82AB-69BB70DFD92A}"/>
                </c:ext>
              </c:extLst>
            </c:dLbl>
            <c:dLbl>
              <c:idx val="7"/>
              <c:delete val="1"/>
              <c:extLst>
                <c:ext xmlns:c15="http://schemas.microsoft.com/office/drawing/2012/chart" uri="{CE6537A1-D6FC-4f65-9D91-7224C49458BB}">
                  <c15:layout>
                    <c:manualLayout>
                      <c:w val="0.13374360788736905"/>
                      <c:h val="0.10258679716898958"/>
                    </c:manualLayout>
                  </c15:layout>
                </c:ext>
                <c:ext xmlns:c16="http://schemas.microsoft.com/office/drawing/2014/chart" uri="{C3380CC4-5D6E-409C-BE32-E72D297353CC}">
                  <c16:uniqueId val="{0000000F-C8CC-4A6B-82AB-69BB70DFD92A}"/>
                </c:ext>
              </c:extLst>
            </c:dLbl>
            <c:dLbl>
              <c:idx val="8"/>
              <c:delete val="1"/>
              <c:extLst>
                <c:ext xmlns:c15="http://schemas.microsoft.com/office/drawing/2012/chart" uri="{CE6537A1-D6FC-4f65-9D91-7224C49458BB}"/>
                <c:ext xmlns:c16="http://schemas.microsoft.com/office/drawing/2014/chart" uri="{C3380CC4-5D6E-409C-BE32-E72D297353CC}">
                  <c16:uniqueId val="{00000011-C8CC-4A6B-82AB-69BB70DFD92A}"/>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'Final_invoice project working'!$I$19:$I$27</c:f>
              <c:strCache>
                <c:ptCount val="9"/>
                <c:pt idx="0">
                  <c:v>Accidental</c:v>
                </c:pt>
                <c:pt idx="1">
                  <c:v>Mechanical </c:v>
                </c:pt>
                <c:pt idx="2">
                  <c:v>Paid Service</c:v>
                </c:pt>
                <c:pt idx="3">
                  <c:v>Repeat Order</c:v>
                </c:pt>
                <c:pt idx="4">
                  <c:v>Running Repairs</c:v>
                </c:pt>
                <c:pt idx="5">
                  <c:v>SMC Redemption</c:v>
                </c:pt>
                <c:pt idx="6">
                  <c:v>SMC Value Package</c:v>
                </c:pt>
                <c:pt idx="7">
                  <c:v>WBW Order </c:v>
                </c:pt>
                <c:pt idx="8">
                  <c:v>Workshop Damage</c:v>
                </c:pt>
              </c:strCache>
            </c:strRef>
          </c:cat>
          <c:val>
            <c:numRef>
              <c:f>'Final_invoice project working'!$M$19:$M$27</c:f>
              <c:numCache>
                <c:formatCode>0%</c:formatCode>
                <c:ptCount val="9"/>
                <c:pt idx="0">
                  <c:v>0.34915228397109327</c:v>
                </c:pt>
                <c:pt idx="1">
                  <c:v>2.1932451007229049E-2</c:v>
                </c:pt>
                <c:pt idx="2">
                  <c:v>0.29817777555171981</c:v>
                </c:pt>
                <c:pt idx="3">
                  <c:v>1.8517710460987801E-6</c:v>
                </c:pt>
                <c:pt idx="4">
                  <c:v>0.31368846318909227</c:v>
                </c:pt>
                <c:pt idx="5">
                  <c:v>7.7377377686007958E-4</c:v>
                </c:pt>
                <c:pt idx="6">
                  <c:v>1.6212728193443163E-2</c:v>
                </c:pt>
                <c:pt idx="7">
                  <c:v>6.0672597452808673E-5</c:v>
                </c:pt>
                <c:pt idx="8">
                  <c:v>0</c:v>
                </c:pt>
              </c:numCache>
            </c:numRef>
          </c:val>
          <c:extLst>
            <c:ext xmlns:c16="http://schemas.microsoft.com/office/drawing/2014/chart" uri="{C3380CC4-5D6E-409C-BE32-E72D297353CC}">
              <c16:uniqueId val="{00000012-C8CC-4A6B-82AB-69BB70DFD92A}"/>
            </c:ext>
          </c:extLst>
        </c:ser>
        <c:dLbls>
          <c:showLegendKey val="0"/>
          <c:showVal val="0"/>
          <c:showCatName val="0"/>
          <c:showSerName val="0"/>
          <c:showPercent val="0"/>
          <c:showBubbleSize val="0"/>
          <c:showLeaderLines val="1"/>
        </c:dLbls>
        <c:firstSliceAng val="0"/>
        <c:holeSize val="70"/>
      </c:doughnutChart>
      <c:spPr>
        <a:noFill/>
        <a:ln>
          <a:noFill/>
        </a:ln>
        <a:effectLst/>
      </c:spPr>
    </c:plotArea>
    <c:legend>
      <c:legendPos val="b"/>
      <c:layout>
        <c:manualLayout>
          <c:xMode val="edge"/>
          <c:yMode val="edge"/>
          <c:x val="9.3241477801884742E-3"/>
          <c:y val="0.83722030392542868"/>
          <c:w val="0.96085304137211269"/>
          <c:h val="0.14657113399737387"/>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1376537472510998"/>
          <c:y val="9.4891589327123521E-2"/>
          <c:w val="0.55437412146406861"/>
          <c:h val="0.68341308313013704"/>
        </c:manualLayout>
      </c:layout>
      <c:doughnutChart>
        <c:varyColors val="1"/>
        <c:ser>
          <c:idx val="0"/>
          <c:order val="0"/>
          <c:tx>
            <c:strRef>
              <c:f>'Final_invoice project working'!$L$18</c:f>
              <c:strCache>
                <c:ptCount val="1"/>
                <c:pt idx="0">
                  <c:v>Time spend share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CDA-4CF2-B12E-F8B62938619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CDA-4CF2-B12E-F8B62938619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CDA-4CF2-B12E-F8B62938619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CDA-4CF2-B12E-F8B62938619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CDA-4CF2-B12E-F8B62938619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CDA-4CF2-B12E-F8B62938619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CDA-4CF2-B12E-F8B62938619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CDA-4CF2-B12E-F8B62938619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CDA-4CF2-B12E-F8B629386193}"/>
              </c:ext>
            </c:extLst>
          </c:dPt>
          <c:dLbls>
            <c:dLbl>
              <c:idx val="5"/>
              <c:layout>
                <c:manualLayout>
                  <c:x val="-8.0422795936495751E-3"/>
                  <c:y val="0.1288851435086501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CDA-4CF2-B12E-F8B629386193}"/>
                </c:ext>
              </c:extLst>
            </c:dLbl>
            <c:dLbl>
              <c:idx val="6"/>
              <c:delete val="1"/>
              <c:extLst>
                <c:ext xmlns:c15="http://schemas.microsoft.com/office/drawing/2012/chart" uri="{CE6537A1-D6FC-4f65-9D91-7224C49458BB}"/>
                <c:ext xmlns:c16="http://schemas.microsoft.com/office/drawing/2014/chart" uri="{C3380CC4-5D6E-409C-BE32-E72D297353CC}">
                  <c16:uniqueId val="{0000000D-BCDA-4CF2-B12E-F8B629386193}"/>
                </c:ext>
              </c:extLst>
            </c:dLbl>
            <c:dLbl>
              <c:idx val="7"/>
              <c:delete val="1"/>
              <c:extLst>
                <c:ext xmlns:c15="http://schemas.microsoft.com/office/drawing/2012/chart" uri="{CE6537A1-D6FC-4f65-9D91-7224C49458BB}">
                  <c15:layout>
                    <c:manualLayout>
                      <c:w val="6.5242201640530037E-3"/>
                      <c:h val="8.4209188940858423E-2"/>
                    </c:manualLayout>
                  </c15:layout>
                </c:ext>
                <c:ext xmlns:c16="http://schemas.microsoft.com/office/drawing/2014/chart" uri="{C3380CC4-5D6E-409C-BE32-E72D297353CC}">
                  <c16:uniqueId val="{0000000F-BCDA-4CF2-B12E-F8B629386193}"/>
                </c:ext>
              </c:extLst>
            </c:dLbl>
            <c:dLbl>
              <c:idx val="8"/>
              <c:delete val="1"/>
              <c:extLst>
                <c:ext xmlns:c15="http://schemas.microsoft.com/office/drawing/2012/chart" uri="{CE6537A1-D6FC-4f65-9D91-7224C49458BB}"/>
                <c:ext xmlns:c16="http://schemas.microsoft.com/office/drawing/2014/chart" uri="{C3380CC4-5D6E-409C-BE32-E72D297353CC}">
                  <c16:uniqueId val="{00000011-BCDA-4CF2-B12E-F8B629386193}"/>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'Final_invoice project working'!$I$19:$I$27</c:f>
              <c:strCache>
                <c:ptCount val="9"/>
                <c:pt idx="0">
                  <c:v>Accidental</c:v>
                </c:pt>
                <c:pt idx="1">
                  <c:v>Mechanical </c:v>
                </c:pt>
                <c:pt idx="2">
                  <c:v>Paid Service</c:v>
                </c:pt>
                <c:pt idx="3">
                  <c:v>Repeat Order</c:v>
                </c:pt>
                <c:pt idx="4">
                  <c:v>Running Repairs</c:v>
                </c:pt>
                <c:pt idx="5">
                  <c:v>SMC Redemption</c:v>
                </c:pt>
                <c:pt idx="6">
                  <c:v>SMC Value Package</c:v>
                </c:pt>
                <c:pt idx="7">
                  <c:v>WBW Order </c:v>
                </c:pt>
                <c:pt idx="8">
                  <c:v>Workshop Damage</c:v>
                </c:pt>
              </c:strCache>
            </c:strRef>
          </c:cat>
          <c:val>
            <c:numRef>
              <c:f>'Final_invoice project working'!$L$19:$L$27</c:f>
              <c:numCache>
                <c:formatCode>0%</c:formatCode>
                <c:ptCount val="9"/>
                <c:pt idx="0">
                  <c:v>0.24869931980432144</c:v>
                </c:pt>
                <c:pt idx="1">
                  <c:v>3.142964268881171E-2</c:v>
                </c:pt>
                <c:pt idx="2">
                  <c:v>0.27841749639513164</c:v>
                </c:pt>
                <c:pt idx="3">
                  <c:v>5.8483315684989641E-3</c:v>
                </c:pt>
                <c:pt idx="4">
                  <c:v>0.40781864929182515</c:v>
                </c:pt>
                <c:pt idx="5">
                  <c:v>2.4865345313000137E-2</c:v>
                </c:pt>
                <c:pt idx="6">
                  <c:v>2.5071659638225322E-3</c:v>
                </c:pt>
                <c:pt idx="7">
                  <c:v>5.0470483595146007E-5</c:v>
                </c:pt>
                <c:pt idx="8">
                  <c:v>3.6357849099327163E-4</c:v>
                </c:pt>
              </c:numCache>
            </c:numRef>
          </c:val>
          <c:extLst>
            <c:ext xmlns:c16="http://schemas.microsoft.com/office/drawing/2014/chart" uri="{C3380CC4-5D6E-409C-BE32-E72D297353CC}">
              <c16:uniqueId val="{00000012-BCDA-4CF2-B12E-F8B629386193}"/>
            </c:ext>
          </c:extLst>
        </c:ser>
        <c:dLbls>
          <c:showLegendKey val="0"/>
          <c:showVal val="0"/>
          <c:showCatName val="0"/>
          <c:showSerName val="0"/>
          <c:showPercent val="0"/>
          <c:showBubbleSize val="0"/>
          <c:showLeaderLines val="1"/>
        </c:dLbls>
        <c:firstSliceAng val="0"/>
        <c:holeSize val="7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3600" b="1" i="0" u="none" strike="noStrike" kern="1200" spc="0" baseline="0">
                <a:solidFill>
                  <a:schemeClr val="tx1"/>
                </a:solidFill>
                <a:latin typeface="+mn-lt"/>
                <a:ea typeface="+mn-ea"/>
                <a:cs typeface="+mn-cs"/>
              </a:defRPr>
            </a:pPr>
            <a:r>
              <a:rPr lang="en-IN" sz="3600" b="1" dirty="0">
                <a:solidFill>
                  <a:schemeClr val="tx1"/>
                </a:solidFill>
              </a:rPr>
              <a:t>MFC</a:t>
            </a:r>
            <a:r>
              <a:rPr lang="en-IN" sz="3600" b="1" baseline="0" dirty="0">
                <a:solidFill>
                  <a:schemeClr val="tx1"/>
                </a:solidFill>
              </a:rPr>
              <a:t> v/s Manufacturer </a:t>
            </a:r>
            <a:endParaRPr lang="en-IN" sz="3600" b="1" dirty="0">
              <a:solidFill>
                <a:schemeClr val="tx1"/>
              </a:solidFill>
            </a:endParaRPr>
          </a:p>
        </c:rich>
      </c:tx>
      <c:layout>
        <c:manualLayout>
          <c:xMode val="edge"/>
          <c:yMode val="edge"/>
          <c:x val="0.38201452353543602"/>
          <c:y val="0.414220426921597"/>
        </c:manualLayout>
      </c:layout>
      <c:overlay val="0"/>
      <c:spPr>
        <a:noFill/>
        <a:ln>
          <a:noFill/>
        </a:ln>
        <a:effectLst/>
      </c:spPr>
      <c:txPr>
        <a:bodyPr rot="0" spcFirstLastPara="1" vertOverflow="ellipsis" vert="horz" wrap="square" anchor="ctr" anchorCtr="1"/>
        <a:lstStyle/>
        <a:p>
          <a:pPr algn="ctr">
            <a:defRPr sz="36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3017658996884357"/>
          <c:y val="2.0644867308253149E-2"/>
          <c:w val="0.7963998060956381"/>
          <c:h val="0.84512116724569231"/>
        </c:manualLayout>
      </c:layout>
      <c:doughnutChart>
        <c:varyColors val="1"/>
        <c:ser>
          <c:idx val="0"/>
          <c:order val="0"/>
          <c:tx>
            <c:strRef>
              <c:f>Sheet8!$D$23</c:f>
              <c:strCache>
                <c:ptCount val="1"/>
                <c:pt idx="0">
                  <c:v>MFC share</c:v>
                </c:pt>
              </c:strCache>
            </c:strRef>
          </c:tx>
          <c:dPt>
            <c:idx val="0"/>
            <c:bubble3D val="0"/>
            <c:spPr>
              <a:solidFill>
                <a:srgbClr val="10CF9B"/>
              </a:solidFill>
              <a:ln w="19050">
                <a:solidFill>
                  <a:schemeClr val="lt1"/>
                </a:solidFill>
              </a:ln>
              <a:effectLst/>
            </c:spPr>
            <c:extLst>
              <c:ext xmlns:c16="http://schemas.microsoft.com/office/drawing/2014/chart" uri="{C3380CC4-5D6E-409C-BE32-E72D297353CC}">
                <c16:uniqueId val="{00000001-65B9-4DB4-B83F-BA144A6ED95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5B9-4DB4-B83F-BA144A6ED954}"/>
              </c:ext>
            </c:extLst>
          </c:dPt>
          <c:dPt>
            <c:idx val="2"/>
            <c:bubble3D val="0"/>
            <c:spPr>
              <a:solidFill>
                <a:srgbClr val="FFC000"/>
              </a:solidFill>
              <a:ln w="19050">
                <a:solidFill>
                  <a:schemeClr val="lt1"/>
                </a:solidFill>
              </a:ln>
              <a:effectLst/>
            </c:spPr>
            <c:extLst>
              <c:ext xmlns:c16="http://schemas.microsoft.com/office/drawing/2014/chart" uri="{C3380CC4-5D6E-409C-BE32-E72D297353CC}">
                <c16:uniqueId val="{00000005-65B9-4DB4-B83F-BA144A6ED95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5B9-4DB4-B83F-BA144A6ED95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5B9-4DB4-B83F-BA144A6ED95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5B9-4DB4-B83F-BA144A6ED95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5B9-4DB4-B83F-BA144A6ED954}"/>
              </c:ext>
            </c:extLst>
          </c:dPt>
          <c:dPt>
            <c:idx val="7"/>
            <c:bubble3D val="0"/>
            <c:spPr>
              <a:solidFill>
                <a:srgbClr val="FF0000"/>
              </a:solidFill>
              <a:ln w="19050">
                <a:solidFill>
                  <a:schemeClr val="lt1"/>
                </a:solidFill>
              </a:ln>
              <a:effectLst/>
            </c:spPr>
            <c:extLst>
              <c:ext xmlns:c16="http://schemas.microsoft.com/office/drawing/2014/chart" uri="{C3380CC4-5D6E-409C-BE32-E72D297353CC}">
                <c16:uniqueId val="{0000000F-65B9-4DB4-B83F-BA144A6ED95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5B9-4DB4-B83F-BA144A6ED95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5B9-4DB4-B83F-BA144A6ED954}"/>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65B9-4DB4-B83F-BA144A6ED954}"/>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65B9-4DB4-B83F-BA144A6ED954}"/>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65B9-4DB4-B83F-BA144A6ED954}"/>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Sheet8!$B$24:$B$36</c:f>
              <c:strCache>
                <c:ptCount val="13"/>
                <c:pt idx="0">
                  <c:v>MARUTI </c:v>
                </c:pt>
                <c:pt idx="1">
                  <c:v>MAHINDRA </c:v>
                </c:pt>
                <c:pt idx="2">
                  <c:v>HYUNDAI</c:v>
                </c:pt>
                <c:pt idx="3">
                  <c:v>TATA MOTORS</c:v>
                </c:pt>
                <c:pt idx="4">
                  <c:v>GENERAL MOTORS</c:v>
                </c:pt>
                <c:pt idx="5">
                  <c:v>FORD</c:v>
                </c:pt>
                <c:pt idx="6">
                  <c:v>TOYOTA</c:v>
                </c:pt>
                <c:pt idx="7">
                  <c:v>HONDA</c:v>
                </c:pt>
                <c:pt idx="8">
                  <c:v>SKODA</c:v>
                </c:pt>
                <c:pt idx="9">
                  <c:v>FIAT</c:v>
                </c:pt>
                <c:pt idx="10">
                  <c:v>VOLKSWAGEN</c:v>
                </c:pt>
                <c:pt idx="11">
                  <c:v>RENAULT</c:v>
                </c:pt>
                <c:pt idx="12">
                  <c:v>NISSAN</c:v>
                </c:pt>
              </c:strCache>
            </c:strRef>
          </c:cat>
          <c:val>
            <c:numRef>
              <c:f>Sheet8!$D$24:$D$36</c:f>
              <c:numCache>
                <c:formatCode>0%</c:formatCode>
                <c:ptCount val="13"/>
                <c:pt idx="0">
                  <c:v>0.29879710916203889</c:v>
                </c:pt>
                <c:pt idx="1">
                  <c:v>0.17743960155510508</c:v>
                </c:pt>
                <c:pt idx="2">
                  <c:v>0.17334871646957023</c:v>
                </c:pt>
                <c:pt idx="3">
                  <c:v>0.11788005216183167</c:v>
                </c:pt>
                <c:pt idx="4">
                  <c:v>5.9092367879036552E-2</c:v>
                </c:pt>
                <c:pt idx="5">
                  <c:v>4.390693744236402E-2</c:v>
                </c:pt>
                <c:pt idx="6">
                  <c:v>3.9539805896236957E-2</c:v>
                </c:pt>
                <c:pt idx="7">
                  <c:v>3.1410847548515787E-2</c:v>
                </c:pt>
                <c:pt idx="8">
                  <c:v>1.3233424196752479E-2</c:v>
                </c:pt>
                <c:pt idx="9">
                  <c:v>1.3074988726706939E-2</c:v>
                </c:pt>
                <c:pt idx="10">
                  <c:v>1.2492027445898349E-2</c:v>
                </c:pt>
                <c:pt idx="11">
                  <c:v>6.9650670100789335E-3</c:v>
                </c:pt>
                <c:pt idx="12">
                  <c:v>6.276482082573317E-3</c:v>
                </c:pt>
              </c:numCache>
            </c:numRef>
          </c:val>
          <c:extLst>
            <c:ext xmlns:c16="http://schemas.microsoft.com/office/drawing/2014/chart" uri="{C3380CC4-5D6E-409C-BE32-E72D297353CC}">
              <c16:uniqueId val="{0000001A-65B9-4DB4-B83F-BA144A6ED954}"/>
            </c:ext>
          </c:extLst>
        </c:ser>
        <c:ser>
          <c:idx val="1"/>
          <c:order val="1"/>
          <c:tx>
            <c:strRef>
              <c:f>Sheet8!$E$23</c:f>
              <c:strCache>
                <c:ptCount val="1"/>
                <c:pt idx="0">
                  <c:v>Market sare(18-19)</c:v>
                </c:pt>
              </c:strCache>
            </c:strRef>
          </c:tx>
          <c:dPt>
            <c:idx val="0"/>
            <c:bubble3D val="0"/>
            <c:spPr>
              <a:solidFill>
                <a:srgbClr val="10CF9B"/>
              </a:solidFill>
              <a:ln w="19050">
                <a:solidFill>
                  <a:schemeClr val="lt1"/>
                </a:solidFill>
              </a:ln>
              <a:effectLst/>
            </c:spPr>
            <c:extLst>
              <c:ext xmlns:c16="http://schemas.microsoft.com/office/drawing/2014/chart" uri="{C3380CC4-5D6E-409C-BE32-E72D297353CC}">
                <c16:uniqueId val="{0000001C-65B9-4DB4-B83F-BA144A6ED95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E-65B9-4DB4-B83F-BA144A6ED954}"/>
              </c:ext>
            </c:extLst>
          </c:dPt>
          <c:dPt>
            <c:idx val="2"/>
            <c:bubble3D val="0"/>
            <c:spPr>
              <a:solidFill>
                <a:srgbClr val="FFC000"/>
              </a:solidFill>
              <a:ln w="19050">
                <a:solidFill>
                  <a:schemeClr val="lt1"/>
                </a:solidFill>
              </a:ln>
              <a:effectLst/>
            </c:spPr>
            <c:extLst>
              <c:ext xmlns:c16="http://schemas.microsoft.com/office/drawing/2014/chart" uri="{C3380CC4-5D6E-409C-BE32-E72D297353CC}">
                <c16:uniqueId val="{00000020-65B9-4DB4-B83F-BA144A6ED95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2-65B9-4DB4-B83F-BA144A6ED95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4-65B9-4DB4-B83F-BA144A6ED95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6-65B9-4DB4-B83F-BA144A6ED95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8-65B9-4DB4-B83F-BA144A6ED954}"/>
              </c:ext>
            </c:extLst>
          </c:dPt>
          <c:dPt>
            <c:idx val="7"/>
            <c:bubble3D val="0"/>
            <c:spPr>
              <a:solidFill>
                <a:srgbClr val="FF0000"/>
              </a:solidFill>
              <a:ln w="19050">
                <a:solidFill>
                  <a:schemeClr val="lt1"/>
                </a:solidFill>
              </a:ln>
              <a:effectLst/>
            </c:spPr>
            <c:extLst>
              <c:ext xmlns:c16="http://schemas.microsoft.com/office/drawing/2014/chart" uri="{C3380CC4-5D6E-409C-BE32-E72D297353CC}">
                <c16:uniqueId val="{0000002A-65B9-4DB4-B83F-BA144A6ED95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C-65B9-4DB4-B83F-BA144A6ED95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E-65B9-4DB4-B83F-BA144A6ED954}"/>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30-65B9-4DB4-B83F-BA144A6ED954}"/>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32-65B9-4DB4-B83F-BA144A6ED954}"/>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34-65B9-4DB4-B83F-BA144A6ED954}"/>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Sheet8!$B$24:$B$36</c:f>
              <c:strCache>
                <c:ptCount val="13"/>
                <c:pt idx="0">
                  <c:v>MARUTI </c:v>
                </c:pt>
                <c:pt idx="1">
                  <c:v>MAHINDRA </c:v>
                </c:pt>
                <c:pt idx="2">
                  <c:v>HYUNDAI</c:v>
                </c:pt>
                <c:pt idx="3">
                  <c:v>TATA MOTORS</c:v>
                </c:pt>
                <c:pt idx="4">
                  <c:v>GENERAL MOTORS</c:v>
                </c:pt>
                <c:pt idx="5">
                  <c:v>FORD</c:v>
                </c:pt>
                <c:pt idx="6">
                  <c:v>TOYOTA</c:v>
                </c:pt>
                <c:pt idx="7">
                  <c:v>HONDA</c:v>
                </c:pt>
                <c:pt idx="8">
                  <c:v>SKODA</c:v>
                </c:pt>
                <c:pt idx="9">
                  <c:v>FIAT</c:v>
                </c:pt>
                <c:pt idx="10">
                  <c:v>VOLKSWAGEN</c:v>
                </c:pt>
                <c:pt idx="11">
                  <c:v>RENAULT</c:v>
                </c:pt>
                <c:pt idx="12">
                  <c:v>NISSAN</c:v>
                </c:pt>
              </c:strCache>
            </c:strRef>
          </c:cat>
          <c:val>
            <c:numRef>
              <c:f>Sheet8!$E$24:$E$36</c:f>
              <c:numCache>
                <c:formatCode>0%</c:formatCode>
                <c:ptCount val="13"/>
                <c:pt idx="0">
                  <c:v>0.5</c:v>
                </c:pt>
                <c:pt idx="1">
                  <c:v>7.0000000000000007E-2</c:v>
                </c:pt>
                <c:pt idx="2">
                  <c:v>0.16</c:v>
                </c:pt>
                <c:pt idx="3">
                  <c:v>0.06</c:v>
                </c:pt>
                <c:pt idx="4">
                  <c:v>0</c:v>
                </c:pt>
                <c:pt idx="5">
                  <c:v>0.03</c:v>
                </c:pt>
                <c:pt idx="6">
                  <c:v>0.04</c:v>
                </c:pt>
                <c:pt idx="7">
                  <c:v>0.05</c:v>
                </c:pt>
                <c:pt idx="8">
                  <c:v>0.01</c:v>
                </c:pt>
                <c:pt idx="9">
                  <c:v>0.01</c:v>
                </c:pt>
                <c:pt idx="10">
                  <c:v>0.01</c:v>
                </c:pt>
                <c:pt idx="11">
                  <c:v>0.03</c:v>
                </c:pt>
                <c:pt idx="12">
                  <c:v>0.01</c:v>
                </c:pt>
              </c:numCache>
            </c:numRef>
          </c:val>
          <c:extLst>
            <c:ext xmlns:c16="http://schemas.microsoft.com/office/drawing/2014/chart" uri="{C3380CC4-5D6E-409C-BE32-E72D297353CC}">
              <c16:uniqueId val="{00000035-65B9-4DB4-B83F-BA144A6ED954}"/>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610644223025678"/>
          <c:y val="4.4553133814248594E-2"/>
          <c:w val="0.75145542206052629"/>
          <c:h val="0.85334309324984703"/>
        </c:manualLayout>
      </c:layout>
      <c:barChart>
        <c:barDir val="bar"/>
        <c:grouping val="clustered"/>
        <c:varyColors val="0"/>
        <c:ser>
          <c:idx val="0"/>
          <c:order val="0"/>
          <c:tx>
            <c:strRef>
              <c:f>Sheet7!$I$2</c:f>
              <c:strCache>
                <c:ptCount val="1"/>
                <c:pt idx="0">
                  <c:v>Vechile reg(9-16)</c:v>
                </c:pt>
              </c:strCache>
            </c:strRef>
          </c:tx>
          <c:spPr>
            <a:solidFill>
              <a:schemeClr val="accent1"/>
            </a:solidFill>
            <a:ln>
              <a:noFill/>
            </a:ln>
            <a:effectLst/>
          </c:spPr>
          <c:invertIfNegative val="0"/>
          <c:cat>
            <c:strRef>
              <c:f>Sheet7!$H$3:$H$17</c:f>
              <c:strCache>
                <c:ptCount val="15"/>
                <c:pt idx="0">
                  <c:v> Maharashtra</c:v>
                </c:pt>
                <c:pt idx="1">
                  <c:v> Delhi</c:v>
                </c:pt>
                <c:pt idx="2">
                  <c:v> Gujarat</c:v>
                </c:pt>
                <c:pt idx="3">
                  <c:v> Tamil Nadu </c:v>
                </c:pt>
                <c:pt idx="4">
                  <c:v> Kerala</c:v>
                </c:pt>
                <c:pt idx="5">
                  <c:v> Karnataka</c:v>
                </c:pt>
                <c:pt idx="6">
                  <c:v>Uttar Pradesh</c:v>
                </c:pt>
                <c:pt idx="7">
                  <c:v> Andhra Pradesh</c:v>
                </c:pt>
                <c:pt idx="8">
                  <c:v> Haryana </c:v>
                </c:pt>
                <c:pt idx="9">
                  <c:v>West Bengal</c:v>
                </c:pt>
                <c:pt idx="10">
                  <c:v> Rajasthan</c:v>
                </c:pt>
                <c:pt idx="11">
                  <c:v> Madhya Pradesh</c:v>
                </c:pt>
                <c:pt idx="12">
                  <c:v> Punjab</c:v>
                </c:pt>
                <c:pt idx="13">
                  <c:v>Jharkhand</c:v>
                </c:pt>
                <c:pt idx="14">
                  <c:v>Telangana</c:v>
                </c:pt>
              </c:strCache>
            </c:strRef>
          </c:cat>
          <c:val>
            <c:numRef>
              <c:f>Sheet7!$I$3:$I$17</c:f>
              <c:numCache>
                <c:formatCode>0%</c:formatCode>
                <c:ptCount val="15"/>
                <c:pt idx="0">
                  <c:v>0.135725187997389</c:v>
                </c:pt>
                <c:pt idx="1">
                  <c:v>9.4276580844798424E-2</c:v>
                </c:pt>
                <c:pt idx="2">
                  <c:v>8.509466850781687E-2</c:v>
                </c:pt>
                <c:pt idx="3">
                  <c:v>8.1520532891058262E-2</c:v>
                </c:pt>
                <c:pt idx="4">
                  <c:v>7.678809164024912E-2</c:v>
                </c:pt>
                <c:pt idx="5">
                  <c:v>6.792796047102051E-2</c:v>
                </c:pt>
                <c:pt idx="6">
                  <c:v>6.1305839860864131E-2</c:v>
                </c:pt>
                <c:pt idx="7">
                  <c:v>5.0822356112147943E-2</c:v>
                </c:pt>
                <c:pt idx="8">
                  <c:v>4.7951364082246789E-2</c:v>
                </c:pt>
                <c:pt idx="9">
                  <c:v>4.3125260973819288E-2</c:v>
                </c:pt>
                <c:pt idx="10">
                  <c:v>4.1270205944514644E-2</c:v>
                </c:pt>
                <c:pt idx="11">
                  <c:v>2.680196094632209E-2</c:v>
                </c:pt>
                <c:pt idx="12">
                  <c:v>2.6377095187916266E-2</c:v>
                </c:pt>
                <c:pt idx="13">
                  <c:v>2.1208103554759477E-2</c:v>
                </c:pt>
                <c:pt idx="14">
                  <c:v>1.8793834059287945E-2</c:v>
                </c:pt>
              </c:numCache>
            </c:numRef>
          </c:val>
          <c:extLst>
            <c:ext xmlns:c16="http://schemas.microsoft.com/office/drawing/2014/chart" uri="{C3380CC4-5D6E-409C-BE32-E72D297353CC}">
              <c16:uniqueId val="{00000000-C54B-4581-808E-166774EB2246}"/>
            </c:ext>
          </c:extLst>
        </c:ser>
        <c:ser>
          <c:idx val="1"/>
          <c:order val="1"/>
          <c:tx>
            <c:strRef>
              <c:f>Sheet7!$J$2</c:f>
              <c:strCache>
                <c:ptCount val="1"/>
                <c:pt idx="0">
                  <c:v>MFC</c:v>
                </c:pt>
              </c:strCache>
            </c:strRef>
          </c:tx>
          <c:spPr>
            <a:solidFill>
              <a:schemeClr val="bg1">
                <a:lumMod val="50000"/>
              </a:schemeClr>
            </a:solidFill>
            <a:ln>
              <a:noFill/>
            </a:ln>
            <a:effectLst/>
          </c:spPr>
          <c:invertIfNegative val="0"/>
          <c:cat>
            <c:strRef>
              <c:f>Sheet7!$H$3:$H$17</c:f>
              <c:strCache>
                <c:ptCount val="15"/>
                <c:pt idx="0">
                  <c:v> Maharashtra</c:v>
                </c:pt>
                <c:pt idx="1">
                  <c:v> Delhi</c:v>
                </c:pt>
                <c:pt idx="2">
                  <c:v> Gujarat</c:v>
                </c:pt>
                <c:pt idx="3">
                  <c:v> Tamil Nadu </c:v>
                </c:pt>
                <c:pt idx="4">
                  <c:v> Kerala</c:v>
                </c:pt>
                <c:pt idx="5">
                  <c:v> Karnataka</c:v>
                </c:pt>
                <c:pt idx="6">
                  <c:v>Uttar Pradesh</c:v>
                </c:pt>
                <c:pt idx="7">
                  <c:v> Andhra Pradesh</c:v>
                </c:pt>
                <c:pt idx="8">
                  <c:v> Haryana </c:v>
                </c:pt>
                <c:pt idx="9">
                  <c:v>West Bengal</c:v>
                </c:pt>
                <c:pt idx="10">
                  <c:v> Rajasthan</c:v>
                </c:pt>
                <c:pt idx="11">
                  <c:v> Madhya Pradesh</c:v>
                </c:pt>
                <c:pt idx="12">
                  <c:v> Punjab</c:v>
                </c:pt>
                <c:pt idx="13">
                  <c:v>Jharkhand</c:v>
                </c:pt>
                <c:pt idx="14">
                  <c:v>Telangana</c:v>
                </c:pt>
              </c:strCache>
            </c:strRef>
          </c:cat>
          <c:val>
            <c:numRef>
              <c:f>Sheet7!$J$3:$J$17</c:f>
              <c:numCache>
                <c:formatCode>0%</c:formatCode>
                <c:ptCount val="15"/>
                <c:pt idx="0">
                  <c:v>0.26</c:v>
                </c:pt>
                <c:pt idx="1">
                  <c:v>0.01</c:v>
                </c:pt>
                <c:pt idx="2">
                  <c:v>0.05</c:v>
                </c:pt>
                <c:pt idx="3">
                  <c:v>0.24</c:v>
                </c:pt>
                <c:pt idx="4">
                  <c:v>0.01</c:v>
                </c:pt>
                <c:pt idx="5">
                  <c:v>0.09</c:v>
                </c:pt>
                <c:pt idx="6">
                  <c:v>0.06</c:v>
                </c:pt>
                <c:pt idx="7">
                  <c:v>0.08</c:v>
                </c:pt>
                <c:pt idx="8">
                  <c:v>0.04</c:v>
                </c:pt>
                <c:pt idx="9">
                  <c:v>0</c:v>
                </c:pt>
                <c:pt idx="10">
                  <c:v>0.03</c:v>
                </c:pt>
                <c:pt idx="11">
                  <c:v>0.03</c:v>
                </c:pt>
                <c:pt idx="12">
                  <c:v>0.05</c:v>
                </c:pt>
                <c:pt idx="13">
                  <c:v>0</c:v>
                </c:pt>
                <c:pt idx="14">
                  <c:v>0.02</c:v>
                </c:pt>
              </c:numCache>
            </c:numRef>
          </c:val>
          <c:extLst>
            <c:ext xmlns:c16="http://schemas.microsoft.com/office/drawing/2014/chart" uri="{C3380CC4-5D6E-409C-BE32-E72D297353CC}">
              <c16:uniqueId val="{00000001-C54B-4581-808E-166774EB2246}"/>
            </c:ext>
          </c:extLst>
        </c:ser>
        <c:dLbls>
          <c:showLegendKey val="0"/>
          <c:showVal val="0"/>
          <c:showCatName val="0"/>
          <c:showSerName val="0"/>
          <c:showPercent val="0"/>
          <c:showBubbleSize val="0"/>
        </c:dLbls>
        <c:gapWidth val="182"/>
        <c:axId val="1281471071"/>
        <c:axId val="1281476479"/>
      </c:barChart>
      <c:catAx>
        <c:axId val="12814710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281476479"/>
        <c:crosses val="autoZero"/>
        <c:auto val="1"/>
        <c:lblAlgn val="ctr"/>
        <c:lblOffset val="100"/>
        <c:noMultiLvlLbl val="0"/>
      </c:catAx>
      <c:valAx>
        <c:axId val="1281476479"/>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2814710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0.60912</cdr:x>
      <cdr:y>0.21346</cdr:y>
    </cdr:from>
    <cdr:to>
      <cdr:x>0.71122</cdr:x>
      <cdr:y>0.21346</cdr:y>
    </cdr:to>
    <cdr:cxnSp macro="">
      <cdr:nvCxnSpPr>
        <cdr:cNvPr id="3" name="Straight Arrow Connector 2">
          <a:extLst xmlns:a="http://schemas.openxmlformats.org/drawingml/2006/main">
            <a:ext uri="{FF2B5EF4-FFF2-40B4-BE49-F238E27FC236}">
              <a16:creationId xmlns:a16="http://schemas.microsoft.com/office/drawing/2014/main" id="{2E2EDD5A-D078-43AE-9059-B75873012339}"/>
            </a:ext>
          </a:extLst>
        </cdr:cNvPr>
        <cdr:cNvCxnSpPr>
          <a:cxnSpLocks xmlns:a="http://schemas.openxmlformats.org/drawingml/2006/main"/>
        </cdr:cNvCxnSpPr>
      </cdr:nvCxnSpPr>
      <cdr:spPr>
        <a:xfrm xmlns:a="http://schemas.openxmlformats.org/drawingml/2006/main" flipH="1">
          <a:off x="7091679" y="2448560"/>
          <a:ext cx="1188721" cy="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3D6182-AA16-AC46-A639-BC52951DFD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latin typeface="Century Gothic" panose="020B0502020202020204" pitchFamily="34" charset="0"/>
            </a:endParaRPr>
          </a:p>
        </p:txBody>
      </p:sp>
      <p:sp>
        <p:nvSpPr>
          <p:cNvPr id="3" name="Date Placeholder 2">
            <a:extLst>
              <a:ext uri="{FF2B5EF4-FFF2-40B4-BE49-F238E27FC236}">
                <a16:creationId xmlns:a16="http://schemas.microsoft.com/office/drawing/2014/main" id="{05AF4826-9289-C444-A352-37B8EA857A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472114-C098-B545-AFCA-FF2505CEB29B}" type="datetimeFigureOut">
              <a:rPr lang="en-US" smtClean="0">
                <a:latin typeface="Century Gothic" panose="020B0502020202020204" pitchFamily="34" charset="0"/>
              </a:rPr>
              <a:t>6/6/2021</a:t>
            </a:fld>
            <a:endParaRPr>
              <a:latin typeface="Century Gothic" panose="020B0502020202020204" pitchFamily="34" charset="0"/>
            </a:endParaRPr>
          </a:p>
        </p:txBody>
      </p:sp>
      <p:sp>
        <p:nvSpPr>
          <p:cNvPr id="4" name="Footer Placeholder 3">
            <a:extLst>
              <a:ext uri="{FF2B5EF4-FFF2-40B4-BE49-F238E27FC236}">
                <a16:creationId xmlns:a16="http://schemas.microsoft.com/office/drawing/2014/main" id="{9878D672-3964-C84A-80D8-4A6C989526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20A9BBBA-EAB0-8341-9581-6BA6A5F1CA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BE90E9-96BE-7649-8719-3CEFEB175204}" type="slidenum">
              <a:rPr lang="en-US" smtClean="0">
                <a:latin typeface="Century Gothic" panose="020B0502020202020204" pitchFamily="34" charset="0"/>
              </a:rPr>
              <a:t>‹#›</a:t>
            </a:fld>
            <a:endParaRPr>
              <a:latin typeface="Century Gothic" panose="020B0502020202020204" pitchFamily="34" charset="0"/>
            </a:endParaRPr>
          </a:p>
        </p:txBody>
      </p:sp>
    </p:spTree>
    <p:extLst>
      <p:ext uri="{BB962C8B-B14F-4D97-AF65-F5344CB8AC3E}">
        <p14:creationId xmlns:p14="http://schemas.microsoft.com/office/powerpoint/2010/main" val="2654498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entury Gothic" panose="020B0502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entury Gothic" panose="020B0502020202020204" pitchFamily="34" charset="0"/>
              </a:defRPr>
            </a:lvl1pPr>
          </a:lstStyle>
          <a:p>
            <a:fld id="{60D6C4EA-D582-A849-9097-287BB2095138}" type="datetimeFigureOut">
              <a:rPr lang="en-US" smtClean="0"/>
              <a:pPr/>
              <a:t>6/6/2021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entury Gothic" panose="020B0502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entury Gothic" panose="020B0502020202020204" pitchFamily="34" charset="0"/>
              </a:defRPr>
            </a:lvl1pPr>
          </a:lstStyle>
          <a:p>
            <a:fld id="{F77196BA-4A70-B245-BEEF-B62A9FBAC8D7}" type="slidenum">
              <a:rPr lang="en-US" smtClean="0"/>
              <a:pPr/>
              <a:t>‹#›</a:t>
            </a:fld>
            <a:endParaRPr lang="en-US"/>
          </a:p>
        </p:txBody>
      </p:sp>
    </p:spTree>
    <p:extLst>
      <p:ext uri="{BB962C8B-B14F-4D97-AF65-F5344CB8AC3E}">
        <p14:creationId xmlns:p14="http://schemas.microsoft.com/office/powerpoint/2010/main" val="2123562947"/>
      </p:ext>
    </p:extLst>
  </p:cSld>
  <p:clrMap bg1="lt1" tx1="dk1" bg2="lt2" tx2="dk2" accent1="accent1" accent2="accent2" accent3="accent3" accent4="accent4" accent5="accent5" accent6="accent6" hlink="hlink" folHlink="folHlink"/>
  <p:notesStyle>
    <a:lvl1pPr marL="0" algn="l" defTabSz="1828709" rtl="0" eaLnBrk="1" latinLnBrk="0" hangingPunct="1">
      <a:defRPr sz="2400" b="0" i="0" kern="1200">
        <a:solidFill>
          <a:schemeClr val="tx1"/>
        </a:solidFill>
        <a:latin typeface="Century Gothic" panose="020B0502020202020204" pitchFamily="34" charset="0"/>
        <a:ea typeface="+mn-ea"/>
        <a:cs typeface="+mn-cs"/>
      </a:defRPr>
    </a:lvl1pPr>
    <a:lvl2pPr marL="914354" algn="l" defTabSz="1828709" rtl="0" eaLnBrk="1" latinLnBrk="0" hangingPunct="1">
      <a:defRPr sz="2400" b="0" i="0" kern="1200">
        <a:solidFill>
          <a:schemeClr val="tx1"/>
        </a:solidFill>
        <a:latin typeface="Century Gothic" panose="020B0502020202020204" pitchFamily="34" charset="0"/>
        <a:ea typeface="+mn-ea"/>
        <a:cs typeface="+mn-cs"/>
      </a:defRPr>
    </a:lvl2pPr>
    <a:lvl3pPr marL="1828709" algn="l" defTabSz="1828709" rtl="0" eaLnBrk="1" latinLnBrk="0" hangingPunct="1">
      <a:defRPr sz="2400" b="0" i="0" kern="1200">
        <a:solidFill>
          <a:schemeClr val="tx1"/>
        </a:solidFill>
        <a:latin typeface="Century Gothic" panose="020B0502020202020204" pitchFamily="34" charset="0"/>
        <a:ea typeface="+mn-ea"/>
        <a:cs typeface="+mn-cs"/>
      </a:defRPr>
    </a:lvl3pPr>
    <a:lvl4pPr marL="2743063" algn="l" defTabSz="1828709" rtl="0" eaLnBrk="1" latinLnBrk="0" hangingPunct="1">
      <a:defRPr sz="2400" b="0" i="0" kern="1200">
        <a:solidFill>
          <a:schemeClr val="tx1"/>
        </a:solidFill>
        <a:latin typeface="Century Gothic" panose="020B0502020202020204" pitchFamily="34" charset="0"/>
        <a:ea typeface="+mn-ea"/>
        <a:cs typeface="+mn-cs"/>
      </a:defRPr>
    </a:lvl4pPr>
    <a:lvl5pPr marL="3657417" algn="l" defTabSz="1828709" rtl="0" eaLnBrk="1" latinLnBrk="0" hangingPunct="1">
      <a:defRPr sz="2400" b="0" i="0" kern="1200">
        <a:solidFill>
          <a:schemeClr val="tx1"/>
        </a:solidFill>
        <a:latin typeface="Century Gothic" panose="020B0502020202020204" pitchFamily="34" charset="0"/>
        <a:ea typeface="+mn-ea"/>
        <a:cs typeface="+mn-cs"/>
      </a:defRPr>
    </a:lvl5pPr>
    <a:lvl6pPr marL="4571771" algn="l" defTabSz="1828709" rtl="0" eaLnBrk="1" latinLnBrk="0" hangingPunct="1">
      <a:defRPr sz="2400" kern="1200">
        <a:solidFill>
          <a:schemeClr val="tx1"/>
        </a:solidFill>
        <a:latin typeface="+mn-lt"/>
        <a:ea typeface="+mn-ea"/>
        <a:cs typeface="+mn-cs"/>
      </a:defRPr>
    </a:lvl6pPr>
    <a:lvl7pPr marL="5486126" algn="l" defTabSz="1828709" rtl="0" eaLnBrk="1" latinLnBrk="0" hangingPunct="1">
      <a:defRPr sz="2400" kern="1200">
        <a:solidFill>
          <a:schemeClr val="tx1"/>
        </a:solidFill>
        <a:latin typeface="+mn-lt"/>
        <a:ea typeface="+mn-ea"/>
        <a:cs typeface="+mn-cs"/>
      </a:defRPr>
    </a:lvl7pPr>
    <a:lvl8pPr marL="6400480" algn="l" defTabSz="1828709" rtl="0" eaLnBrk="1" latinLnBrk="0" hangingPunct="1">
      <a:defRPr sz="2400" kern="1200">
        <a:solidFill>
          <a:schemeClr val="tx1"/>
        </a:solidFill>
        <a:latin typeface="+mn-lt"/>
        <a:ea typeface="+mn-ea"/>
        <a:cs typeface="+mn-cs"/>
      </a:defRPr>
    </a:lvl8pPr>
    <a:lvl9pPr marL="7314834" algn="l" defTabSz="1828709"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7196BA-4A70-B245-BEEF-B62A9FBAC8D7}" type="slidenum">
              <a:rPr lang="en-US" smtClean="0"/>
              <a:pPr/>
              <a:t>2</a:t>
            </a:fld>
            <a:endParaRPr lang="en-US"/>
          </a:p>
        </p:txBody>
      </p:sp>
    </p:spTree>
    <p:extLst>
      <p:ext uri="{BB962C8B-B14F-4D97-AF65-F5344CB8AC3E}">
        <p14:creationId xmlns:p14="http://schemas.microsoft.com/office/powerpoint/2010/main" val="122183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7196BA-4A70-B245-BEEF-B62A9FBAC8D7}" type="slidenum">
              <a:rPr lang="en-US" smtClean="0"/>
              <a:pPr/>
              <a:t>4</a:t>
            </a:fld>
            <a:endParaRPr lang="en-US"/>
          </a:p>
        </p:txBody>
      </p:sp>
    </p:spTree>
    <p:extLst>
      <p:ext uri="{BB962C8B-B14F-4D97-AF65-F5344CB8AC3E}">
        <p14:creationId xmlns:p14="http://schemas.microsoft.com/office/powerpoint/2010/main" val="113092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7196BA-4A70-B245-BEEF-B62A9FBAC8D7}" type="slidenum">
              <a:rPr lang="en-US" smtClean="0"/>
              <a:pPr/>
              <a:t>9</a:t>
            </a:fld>
            <a:endParaRPr lang="en-US"/>
          </a:p>
        </p:txBody>
      </p:sp>
    </p:spTree>
    <p:extLst>
      <p:ext uri="{BB962C8B-B14F-4D97-AF65-F5344CB8AC3E}">
        <p14:creationId xmlns:p14="http://schemas.microsoft.com/office/powerpoint/2010/main" val="228562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1C3F000-00F9-BB4C-B21B-71C11413857E}"/>
              </a:ext>
            </a:extLst>
          </p:cNvPr>
          <p:cNvSpPr>
            <a:spLocks noGrp="1"/>
          </p:cNvSpPr>
          <p:nvPr>
            <p:ph type="pic" sz="quarter" idx="10"/>
          </p:nvPr>
        </p:nvSpPr>
        <p:spPr>
          <a:xfrm>
            <a:off x="1312722" y="-600166"/>
            <a:ext cx="21756968" cy="12037582"/>
          </a:xfrm>
          <a:custGeom>
            <a:avLst/>
            <a:gdLst>
              <a:gd name="connsiteX0" fmla="*/ 625352 w 21756968"/>
              <a:gd name="connsiteY0" fmla="*/ 0 h 12037582"/>
              <a:gd name="connsiteX1" fmla="*/ 21131616 w 21756968"/>
              <a:gd name="connsiteY1" fmla="*/ 0 h 12037582"/>
              <a:gd name="connsiteX2" fmla="*/ 21756968 w 21756968"/>
              <a:gd name="connsiteY2" fmla="*/ 625352 h 12037582"/>
              <a:gd name="connsiteX3" fmla="*/ 21756968 w 21756968"/>
              <a:gd name="connsiteY3" fmla="*/ 11412230 h 12037582"/>
              <a:gd name="connsiteX4" fmla="*/ 21131616 w 21756968"/>
              <a:gd name="connsiteY4" fmla="*/ 12037582 h 12037582"/>
              <a:gd name="connsiteX5" fmla="*/ 625352 w 21756968"/>
              <a:gd name="connsiteY5" fmla="*/ 12037582 h 12037582"/>
              <a:gd name="connsiteX6" fmla="*/ 0 w 21756968"/>
              <a:gd name="connsiteY6" fmla="*/ 11412230 h 12037582"/>
              <a:gd name="connsiteX7" fmla="*/ 0 w 21756968"/>
              <a:gd name="connsiteY7" fmla="*/ 625352 h 12037582"/>
              <a:gd name="connsiteX8" fmla="*/ 625352 w 21756968"/>
              <a:gd name="connsiteY8" fmla="*/ 0 h 12037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56968" h="12037582">
                <a:moveTo>
                  <a:pt x="625352" y="0"/>
                </a:moveTo>
                <a:lnTo>
                  <a:pt x="21131616" y="0"/>
                </a:lnTo>
                <a:cubicBezTo>
                  <a:pt x="21476988" y="0"/>
                  <a:pt x="21756968" y="279980"/>
                  <a:pt x="21756968" y="625352"/>
                </a:cubicBezTo>
                <a:lnTo>
                  <a:pt x="21756968" y="11412230"/>
                </a:lnTo>
                <a:cubicBezTo>
                  <a:pt x="21756968" y="11757602"/>
                  <a:pt x="21476988" y="12037582"/>
                  <a:pt x="21131616" y="12037582"/>
                </a:cubicBezTo>
                <a:lnTo>
                  <a:pt x="625352" y="12037582"/>
                </a:lnTo>
                <a:cubicBezTo>
                  <a:pt x="279981" y="12037582"/>
                  <a:pt x="0" y="11757602"/>
                  <a:pt x="0" y="11412230"/>
                </a:cubicBezTo>
                <a:lnTo>
                  <a:pt x="0" y="625352"/>
                </a:lnTo>
                <a:cubicBezTo>
                  <a:pt x="0" y="279980"/>
                  <a:pt x="279981" y="0"/>
                  <a:pt x="625352"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183346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F67A934-3FA1-F14C-97BF-FDD1F97D4883}"/>
              </a:ext>
            </a:extLst>
          </p:cNvPr>
          <p:cNvSpPr>
            <a:spLocks noGrp="1"/>
          </p:cNvSpPr>
          <p:nvPr>
            <p:ph type="pic" sz="quarter" idx="10"/>
          </p:nvPr>
        </p:nvSpPr>
        <p:spPr>
          <a:xfrm>
            <a:off x="2074565" y="910066"/>
            <a:ext cx="4684044" cy="5901905"/>
          </a:xfrm>
          <a:prstGeom prst="round1Rect">
            <a:avLst>
              <a:gd name="adj" fmla="val 44323"/>
            </a:avLst>
          </a:prstGeom>
        </p:spPr>
        <p:txBody>
          <a:bodyPr wrap="square">
            <a:noAutofit/>
          </a:bodyPr>
          <a:lstStyle>
            <a:lvl1pPr marL="0" indent="0">
              <a:buNone/>
              <a:defRPr sz="2400"/>
            </a:lvl1pPr>
          </a:lstStyle>
          <a:p>
            <a:endParaRPr/>
          </a:p>
        </p:txBody>
      </p:sp>
      <p:sp>
        <p:nvSpPr>
          <p:cNvPr id="7" name="Picture Placeholder 8">
            <a:extLst>
              <a:ext uri="{FF2B5EF4-FFF2-40B4-BE49-F238E27FC236}">
                <a16:creationId xmlns:a16="http://schemas.microsoft.com/office/drawing/2014/main" id="{9037FBA7-254E-4822-92B9-D5C3058791B0}"/>
              </a:ext>
            </a:extLst>
          </p:cNvPr>
          <p:cNvSpPr>
            <a:spLocks noGrp="1"/>
          </p:cNvSpPr>
          <p:nvPr>
            <p:ph type="pic" sz="quarter" idx="11"/>
          </p:nvPr>
        </p:nvSpPr>
        <p:spPr>
          <a:xfrm>
            <a:off x="7507162" y="910066"/>
            <a:ext cx="4684044" cy="5901905"/>
          </a:xfrm>
          <a:prstGeom prst="round1Rect">
            <a:avLst>
              <a:gd name="adj" fmla="val 44323"/>
            </a:avLst>
          </a:prstGeom>
        </p:spPr>
        <p:txBody>
          <a:bodyPr wrap="square">
            <a:noAutofit/>
          </a:bodyPr>
          <a:lstStyle>
            <a:lvl1pPr marL="0" indent="0">
              <a:buNone/>
              <a:defRPr sz="2400"/>
            </a:lvl1pPr>
          </a:lstStyle>
          <a:p>
            <a:endParaRPr/>
          </a:p>
        </p:txBody>
      </p:sp>
      <p:sp>
        <p:nvSpPr>
          <p:cNvPr id="8" name="Picture Placeholder 8">
            <a:extLst>
              <a:ext uri="{FF2B5EF4-FFF2-40B4-BE49-F238E27FC236}">
                <a16:creationId xmlns:a16="http://schemas.microsoft.com/office/drawing/2014/main" id="{51F2AA4C-2782-4AD9-B437-7FACEF29DBC3}"/>
              </a:ext>
            </a:extLst>
          </p:cNvPr>
          <p:cNvSpPr>
            <a:spLocks noGrp="1"/>
          </p:cNvSpPr>
          <p:nvPr>
            <p:ph type="pic" sz="quarter" idx="12"/>
          </p:nvPr>
        </p:nvSpPr>
        <p:spPr>
          <a:xfrm>
            <a:off x="2074565" y="7387066"/>
            <a:ext cx="4684044" cy="5901905"/>
          </a:xfrm>
          <a:prstGeom prst="round1Rect">
            <a:avLst>
              <a:gd name="adj" fmla="val 44323"/>
            </a:avLst>
          </a:prstGeom>
        </p:spPr>
        <p:txBody>
          <a:bodyPr wrap="square">
            <a:noAutofit/>
          </a:bodyPr>
          <a:lstStyle>
            <a:lvl1pPr marL="0" indent="0">
              <a:buNone/>
              <a:defRPr sz="2400"/>
            </a:lvl1pPr>
          </a:lstStyle>
          <a:p>
            <a:endParaRPr/>
          </a:p>
        </p:txBody>
      </p:sp>
      <p:sp>
        <p:nvSpPr>
          <p:cNvPr id="10" name="Picture Placeholder 8">
            <a:extLst>
              <a:ext uri="{FF2B5EF4-FFF2-40B4-BE49-F238E27FC236}">
                <a16:creationId xmlns:a16="http://schemas.microsoft.com/office/drawing/2014/main" id="{50B7A472-4B09-4D28-9B17-AAFC69F2B92D}"/>
              </a:ext>
            </a:extLst>
          </p:cNvPr>
          <p:cNvSpPr>
            <a:spLocks noGrp="1"/>
          </p:cNvSpPr>
          <p:nvPr>
            <p:ph type="pic" sz="quarter" idx="13"/>
          </p:nvPr>
        </p:nvSpPr>
        <p:spPr>
          <a:xfrm>
            <a:off x="7507162" y="7387066"/>
            <a:ext cx="4684044" cy="5901905"/>
          </a:xfrm>
          <a:prstGeom prst="round1Rect">
            <a:avLst>
              <a:gd name="adj" fmla="val 44323"/>
            </a:avLst>
          </a:pr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110881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3CC77BE-CCB8-1B4F-8EAF-B054D44BF4D9}"/>
              </a:ext>
            </a:extLst>
          </p:cNvPr>
          <p:cNvSpPr>
            <a:spLocks noGrp="1"/>
          </p:cNvSpPr>
          <p:nvPr>
            <p:ph type="pic" sz="quarter" idx="10"/>
          </p:nvPr>
        </p:nvSpPr>
        <p:spPr>
          <a:xfrm>
            <a:off x="1691483" y="6579452"/>
            <a:ext cx="5876324" cy="5876324"/>
          </a:xfrm>
          <a:custGeom>
            <a:avLst/>
            <a:gdLst>
              <a:gd name="connsiteX0" fmla="*/ 2938162 w 5876324"/>
              <a:gd name="connsiteY0" fmla="*/ 0 h 5876324"/>
              <a:gd name="connsiteX1" fmla="*/ 5876324 w 5876324"/>
              <a:gd name="connsiteY1" fmla="*/ 2938162 h 5876324"/>
              <a:gd name="connsiteX2" fmla="*/ 2938162 w 5876324"/>
              <a:gd name="connsiteY2" fmla="*/ 5876324 h 5876324"/>
              <a:gd name="connsiteX3" fmla="*/ 0 w 5876324"/>
              <a:gd name="connsiteY3" fmla="*/ 2938162 h 5876324"/>
              <a:gd name="connsiteX4" fmla="*/ 2938162 w 5876324"/>
              <a:gd name="connsiteY4" fmla="*/ 0 h 5876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6324" h="5876324">
                <a:moveTo>
                  <a:pt x="2938162" y="0"/>
                </a:moveTo>
                <a:cubicBezTo>
                  <a:pt x="4560864" y="0"/>
                  <a:pt x="5876324" y="1315460"/>
                  <a:pt x="5876324" y="2938162"/>
                </a:cubicBezTo>
                <a:cubicBezTo>
                  <a:pt x="5876324" y="4560864"/>
                  <a:pt x="4560864" y="5876324"/>
                  <a:pt x="2938162" y="5876324"/>
                </a:cubicBezTo>
                <a:cubicBezTo>
                  <a:pt x="1315460" y="5876324"/>
                  <a:pt x="0" y="4560864"/>
                  <a:pt x="0" y="2938162"/>
                </a:cubicBezTo>
                <a:cubicBezTo>
                  <a:pt x="0" y="1315460"/>
                  <a:pt x="1315460" y="0"/>
                  <a:pt x="2938162" y="0"/>
                </a:cubicBezTo>
                <a:close/>
              </a:path>
            </a:pathLst>
          </a:custGeom>
        </p:spPr>
        <p:txBody>
          <a:bodyPr wrap="square">
            <a:noAutofit/>
          </a:bodyPr>
          <a:lstStyle>
            <a:lvl1pPr marL="0" indent="0">
              <a:buNone/>
              <a:defRPr sz="2400"/>
            </a:lvl1pPr>
          </a:lstStyle>
          <a:p>
            <a:endParaRPr/>
          </a:p>
        </p:txBody>
      </p:sp>
      <p:sp>
        <p:nvSpPr>
          <p:cNvPr id="17" name="Picture Placeholder 16">
            <a:extLst>
              <a:ext uri="{FF2B5EF4-FFF2-40B4-BE49-F238E27FC236}">
                <a16:creationId xmlns:a16="http://schemas.microsoft.com/office/drawing/2014/main" id="{1D23D48F-7591-D841-B3BF-752F2F463B43}"/>
              </a:ext>
            </a:extLst>
          </p:cNvPr>
          <p:cNvSpPr>
            <a:spLocks noGrp="1"/>
          </p:cNvSpPr>
          <p:nvPr>
            <p:ph type="pic" sz="quarter" idx="11"/>
          </p:nvPr>
        </p:nvSpPr>
        <p:spPr>
          <a:xfrm>
            <a:off x="19468240" y="2792557"/>
            <a:ext cx="1627820" cy="1627820"/>
          </a:xfrm>
          <a:custGeom>
            <a:avLst/>
            <a:gdLst>
              <a:gd name="connsiteX0" fmla="*/ 813910 w 1627820"/>
              <a:gd name="connsiteY0" fmla="*/ 0 h 1627820"/>
              <a:gd name="connsiteX1" fmla="*/ 1627820 w 1627820"/>
              <a:gd name="connsiteY1" fmla="*/ 813910 h 1627820"/>
              <a:gd name="connsiteX2" fmla="*/ 813910 w 1627820"/>
              <a:gd name="connsiteY2" fmla="*/ 1627820 h 1627820"/>
              <a:gd name="connsiteX3" fmla="*/ 0 w 1627820"/>
              <a:gd name="connsiteY3" fmla="*/ 813910 h 1627820"/>
              <a:gd name="connsiteX4" fmla="*/ 813910 w 1627820"/>
              <a:gd name="connsiteY4" fmla="*/ 0 h 1627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7820" h="1627820">
                <a:moveTo>
                  <a:pt x="813910" y="0"/>
                </a:moveTo>
                <a:cubicBezTo>
                  <a:pt x="1263420" y="0"/>
                  <a:pt x="1627820" y="364400"/>
                  <a:pt x="1627820" y="813910"/>
                </a:cubicBezTo>
                <a:cubicBezTo>
                  <a:pt x="1627820" y="1263420"/>
                  <a:pt x="1263420" y="1627820"/>
                  <a:pt x="813910" y="1627820"/>
                </a:cubicBezTo>
                <a:cubicBezTo>
                  <a:pt x="364400" y="1627820"/>
                  <a:pt x="0" y="1263420"/>
                  <a:pt x="0" y="813910"/>
                </a:cubicBezTo>
                <a:cubicBezTo>
                  <a:pt x="0" y="364400"/>
                  <a:pt x="364400" y="0"/>
                  <a:pt x="813910" y="0"/>
                </a:cubicBezTo>
                <a:close/>
              </a:path>
            </a:pathLst>
          </a:custGeom>
        </p:spPr>
        <p:txBody>
          <a:bodyPr wrap="square">
            <a:noAutofit/>
          </a:bodyPr>
          <a:lstStyle>
            <a:lvl1pPr marL="0" indent="0">
              <a:buNone/>
              <a:defRPr sz="2400"/>
            </a:lvl1pPr>
          </a:lstStyle>
          <a:p>
            <a:endParaRPr/>
          </a:p>
        </p:txBody>
      </p:sp>
      <p:sp>
        <p:nvSpPr>
          <p:cNvPr id="18" name="Picture Placeholder 17">
            <a:extLst>
              <a:ext uri="{FF2B5EF4-FFF2-40B4-BE49-F238E27FC236}">
                <a16:creationId xmlns:a16="http://schemas.microsoft.com/office/drawing/2014/main" id="{3F6A906B-8190-384E-B8D0-2CD2DF6A018C}"/>
              </a:ext>
            </a:extLst>
          </p:cNvPr>
          <p:cNvSpPr>
            <a:spLocks noGrp="1"/>
          </p:cNvSpPr>
          <p:nvPr>
            <p:ph type="pic" sz="quarter" idx="12"/>
          </p:nvPr>
        </p:nvSpPr>
        <p:spPr>
          <a:xfrm>
            <a:off x="21339956" y="5614380"/>
            <a:ext cx="2459026" cy="2459026"/>
          </a:xfrm>
          <a:custGeom>
            <a:avLst/>
            <a:gdLst>
              <a:gd name="connsiteX0" fmla="*/ 1229512 w 2459026"/>
              <a:gd name="connsiteY0" fmla="*/ 0 h 2459026"/>
              <a:gd name="connsiteX1" fmla="*/ 2459026 w 2459026"/>
              <a:gd name="connsiteY1" fmla="*/ 1229513 h 2459026"/>
              <a:gd name="connsiteX2" fmla="*/ 1229512 w 2459026"/>
              <a:gd name="connsiteY2" fmla="*/ 2459026 h 2459026"/>
              <a:gd name="connsiteX3" fmla="*/ 0 w 2459026"/>
              <a:gd name="connsiteY3" fmla="*/ 1229513 h 2459026"/>
              <a:gd name="connsiteX4" fmla="*/ 1229512 w 2459026"/>
              <a:gd name="connsiteY4" fmla="*/ 0 h 2459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026" h="2459026">
                <a:moveTo>
                  <a:pt x="1229512" y="0"/>
                </a:moveTo>
                <a:cubicBezTo>
                  <a:pt x="1908554" y="0"/>
                  <a:pt x="2459026" y="550472"/>
                  <a:pt x="2459026" y="1229513"/>
                </a:cubicBezTo>
                <a:cubicBezTo>
                  <a:pt x="2459026" y="1908554"/>
                  <a:pt x="1908554" y="2459026"/>
                  <a:pt x="1229512" y="2459026"/>
                </a:cubicBezTo>
                <a:cubicBezTo>
                  <a:pt x="550472" y="2459026"/>
                  <a:pt x="0" y="1908554"/>
                  <a:pt x="0" y="1229513"/>
                </a:cubicBezTo>
                <a:cubicBezTo>
                  <a:pt x="0" y="550472"/>
                  <a:pt x="550472" y="0"/>
                  <a:pt x="1229512"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1358441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4CCCCB7-D890-8D4C-9172-754C1229B4E4}"/>
              </a:ext>
            </a:extLst>
          </p:cNvPr>
          <p:cNvSpPr>
            <a:spLocks noGrp="1"/>
          </p:cNvSpPr>
          <p:nvPr>
            <p:ph type="pic" sz="quarter" idx="10"/>
          </p:nvPr>
        </p:nvSpPr>
        <p:spPr>
          <a:xfrm>
            <a:off x="1498677" y="5015668"/>
            <a:ext cx="1658118" cy="1658118"/>
          </a:xfrm>
          <a:custGeom>
            <a:avLst/>
            <a:gdLst>
              <a:gd name="connsiteX0" fmla="*/ 829059 w 1658118"/>
              <a:gd name="connsiteY0" fmla="*/ 0 h 1658118"/>
              <a:gd name="connsiteX1" fmla="*/ 1658118 w 1658118"/>
              <a:gd name="connsiteY1" fmla="*/ 829059 h 1658118"/>
              <a:gd name="connsiteX2" fmla="*/ 829059 w 1658118"/>
              <a:gd name="connsiteY2" fmla="*/ 1658118 h 1658118"/>
              <a:gd name="connsiteX3" fmla="*/ 0 w 1658118"/>
              <a:gd name="connsiteY3" fmla="*/ 829059 h 1658118"/>
              <a:gd name="connsiteX4" fmla="*/ 829059 w 1658118"/>
              <a:gd name="connsiteY4" fmla="*/ 0 h 16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8118" h="1658118">
                <a:moveTo>
                  <a:pt x="829059" y="0"/>
                </a:moveTo>
                <a:cubicBezTo>
                  <a:pt x="1286936" y="0"/>
                  <a:pt x="1658118" y="371182"/>
                  <a:pt x="1658118" y="829059"/>
                </a:cubicBezTo>
                <a:cubicBezTo>
                  <a:pt x="1658118" y="1286936"/>
                  <a:pt x="1286936" y="1658118"/>
                  <a:pt x="829059" y="1658118"/>
                </a:cubicBezTo>
                <a:cubicBezTo>
                  <a:pt x="371182" y="1658118"/>
                  <a:pt x="0" y="1286936"/>
                  <a:pt x="0" y="829059"/>
                </a:cubicBezTo>
                <a:cubicBezTo>
                  <a:pt x="0" y="371182"/>
                  <a:pt x="371182" y="0"/>
                  <a:pt x="829059" y="0"/>
                </a:cubicBezTo>
                <a:close/>
              </a:path>
            </a:pathLst>
          </a:custGeom>
        </p:spPr>
        <p:txBody>
          <a:bodyPr wrap="square">
            <a:noAutofit/>
          </a:bodyPr>
          <a:lstStyle>
            <a:lvl1pPr marL="0" indent="0">
              <a:buNone/>
              <a:defRPr sz="2400"/>
            </a:lvl1pPr>
          </a:lstStyle>
          <a:p>
            <a:endParaRPr/>
          </a:p>
        </p:txBody>
      </p:sp>
      <p:sp>
        <p:nvSpPr>
          <p:cNvPr id="14" name="Picture Placeholder 13">
            <a:extLst>
              <a:ext uri="{FF2B5EF4-FFF2-40B4-BE49-F238E27FC236}">
                <a16:creationId xmlns:a16="http://schemas.microsoft.com/office/drawing/2014/main" id="{77EF57D8-F3F1-EE4F-ABF4-E37C7A8A04C2}"/>
              </a:ext>
            </a:extLst>
          </p:cNvPr>
          <p:cNvSpPr>
            <a:spLocks noGrp="1"/>
          </p:cNvSpPr>
          <p:nvPr>
            <p:ph type="pic" sz="quarter" idx="11"/>
          </p:nvPr>
        </p:nvSpPr>
        <p:spPr>
          <a:xfrm>
            <a:off x="6956825" y="5015668"/>
            <a:ext cx="1658118" cy="1658118"/>
          </a:xfrm>
          <a:custGeom>
            <a:avLst/>
            <a:gdLst>
              <a:gd name="connsiteX0" fmla="*/ 829059 w 1658118"/>
              <a:gd name="connsiteY0" fmla="*/ 0 h 1658118"/>
              <a:gd name="connsiteX1" fmla="*/ 1658118 w 1658118"/>
              <a:gd name="connsiteY1" fmla="*/ 829059 h 1658118"/>
              <a:gd name="connsiteX2" fmla="*/ 829059 w 1658118"/>
              <a:gd name="connsiteY2" fmla="*/ 1658118 h 1658118"/>
              <a:gd name="connsiteX3" fmla="*/ 0 w 1658118"/>
              <a:gd name="connsiteY3" fmla="*/ 829059 h 1658118"/>
              <a:gd name="connsiteX4" fmla="*/ 829059 w 1658118"/>
              <a:gd name="connsiteY4" fmla="*/ 0 h 16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8118" h="1658118">
                <a:moveTo>
                  <a:pt x="829059" y="0"/>
                </a:moveTo>
                <a:cubicBezTo>
                  <a:pt x="1286936" y="0"/>
                  <a:pt x="1658118" y="371182"/>
                  <a:pt x="1658118" y="829059"/>
                </a:cubicBezTo>
                <a:cubicBezTo>
                  <a:pt x="1658118" y="1286936"/>
                  <a:pt x="1286936" y="1658118"/>
                  <a:pt x="829059" y="1658118"/>
                </a:cubicBezTo>
                <a:cubicBezTo>
                  <a:pt x="371182" y="1658118"/>
                  <a:pt x="0" y="1286936"/>
                  <a:pt x="0" y="829059"/>
                </a:cubicBezTo>
                <a:cubicBezTo>
                  <a:pt x="0" y="371182"/>
                  <a:pt x="371182" y="0"/>
                  <a:pt x="829059" y="0"/>
                </a:cubicBezTo>
                <a:close/>
              </a:path>
            </a:pathLst>
          </a:custGeom>
        </p:spPr>
        <p:txBody>
          <a:bodyPr wrap="square">
            <a:noAutofit/>
          </a:bodyPr>
          <a:lstStyle>
            <a:lvl1pPr marL="0" indent="0">
              <a:buNone/>
              <a:defRPr sz="2400"/>
            </a:lvl1pPr>
          </a:lstStyle>
          <a:p>
            <a:endParaRPr/>
          </a:p>
        </p:txBody>
      </p:sp>
      <p:sp>
        <p:nvSpPr>
          <p:cNvPr id="15" name="Picture Placeholder 14">
            <a:extLst>
              <a:ext uri="{FF2B5EF4-FFF2-40B4-BE49-F238E27FC236}">
                <a16:creationId xmlns:a16="http://schemas.microsoft.com/office/drawing/2014/main" id="{897ABA91-CAD3-C348-AD45-EC13F5041284}"/>
              </a:ext>
            </a:extLst>
          </p:cNvPr>
          <p:cNvSpPr>
            <a:spLocks noGrp="1"/>
          </p:cNvSpPr>
          <p:nvPr>
            <p:ph type="pic" sz="quarter" idx="12"/>
          </p:nvPr>
        </p:nvSpPr>
        <p:spPr>
          <a:xfrm>
            <a:off x="12459922" y="5015668"/>
            <a:ext cx="1658118" cy="1658118"/>
          </a:xfrm>
          <a:custGeom>
            <a:avLst/>
            <a:gdLst>
              <a:gd name="connsiteX0" fmla="*/ 829059 w 1658118"/>
              <a:gd name="connsiteY0" fmla="*/ 0 h 1658118"/>
              <a:gd name="connsiteX1" fmla="*/ 1658118 w 1658118"/>
              <a:gd name="connsiteY1" fmla="*/ 829059 h 1658118"/>
              <a:gd name="connsiteX2" fmla="*/ 829059 w 1658118"/>
              <a:gd name="connsiteY2" fmla="*/ 1658118 h 1658118"/>
              <a:gd name="connsiteX3" fmla="*/ 0 w 1658118"/>
              <a:gd name="connsiteY3" fmla="*/ 829059 h 1658118"/>
              <a:gd name="connsiteX4" fmla="*/ 829059 w 1658118"/>
              <a:gd name="connsiteY4" fmla="*/ 0 h 16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8118" h="1658118">
                <a:moveTo>
                  <a:pt x="829059" y="0"/>
                </a:moveTo>
                <a:cubicBezTo>
                  <a:pt x="1286936" y="0"/>
                  <a:pt x="1658118" y="371182"/>
                  <a:pt x="1658118" y="829059"/>
                </a:cubicBezTo>
                <a:cubicBezTo>
                  <a:pt x="1658118" y="1286936"/>
                  <a:pt x="1286936" y="1658118"/>
                  <a:pt x="829059" y="1658118"/>
                </a:cubicBezTo>
                <a:cubicBezTo>
                  <a:pt x="371182" y="1658118"/>
                  <a:pt x="0" y="1286936"/>
                  <a:pt x="0" y="829059"/>
                </a:cubicBezTo>
                <a:cubicBezTo>
                  <a:pt x="0" y="371182"/>
                  <a:pt x="371182" y="0"/>
                  <a:pt x="829059" y="0"/>
                </a:cubicBezTo>
                <a:close/>
              </a:path>
            </a:pathLst>
          </a:custGeom>
        </p:spPr>
        <p:txBody>
          <a:bodyPr wrap="square">
            <a:noAutofit/>
          </a:bodyPr>
          <a:lstStyle>
            <a:lvl1pPr marL="0" indent="0">
              <a:buNone/>
              <a:defRPr sz="2400"/>
            </a:lvl1pPr>
          </a:lstStyle>
          <a:p>
            <a:endParaRPr/>
          </a:p>
        </p:txBody>
      </p:sp>
      <p:sp>
        <p:nvSpPr>
          <p:cNvPr id="16" name="Picture Placeholder 15">
            <a:extLst>
              <a:ext uri="{FF2B5EF4-FFF2-40B4-BE49-F238E27FC236}">
                <a16:creationId xmlns:a16="http://schemas.microsoft.com/office/drawing/2014/main" id="{D80EA2C8-3671-0A44-9D0C-4AC840D512E1}"/>
              </a:ext>
            </a:extLst>
          </p:cNvPr>
          <p:cNvSpPr>
            <a:spLocks noGrp="1"/>
          </p:cNvSpPr>
          <p:nvPr>
            <p:ph type="pic" sz="quarter" idx="13"/>
          </p:nvPr>
        </p:nvSpPr>
        <p:spPr>
          <a:xfrm>
            <a:off x="17793052" y="5015668"/>
            <a:ext cx="1658118" cy="1658118"/>
          </a:xfrm>
          <a:custGeom>
            <a:avLst/>
            <a:gdLst>
              <a:gd name="connsiteX0" fmla="*/ 829060 w 1658118"/>
              <a:gd name="connsiteY0" fmla="*/ 0 h 1658118"/>
              <a:gd name="connsiteX1" fmla="*/ 1658118 w 1658118"/>
              <a:gd name="connsiteY1" fmla="*/ 829059 h 1658118"/>
              <a:gd name="connsiteX2" fmla="*/ 829060 w 1658118"/>
              <a:gd name="connsiteY2" fmla="*/ 1658118 h 1658118"/>
              <a:gd name="connsiteX3" fmla="*/ 0 w 1658118"/>
              <a:gd name="connsiteY3" fmla="*/ 829059 h 1658118"/>
              <a:gd name="connsiteX4" fmla="*/ 829060 w 1658118"/>
              <a:gd name="connsiteY4" fmla="*/ 0 h 16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8118" h="1658118">
                <a:moveTo>
                  <a:pt x="829060" y="0"/>
                </a:moveTo>
                <a:cubicBezTo>
                  <a:pt x="1286936" y="0"/>
                  <a:pt x="1658118" y="371182"/>
                  <a:pt x="1658118" y="829059"/>
                </a:cubicBezTo>
                <a:cubicBezTo>
                  <a:pt x="1658118" y="1286936"/>
                  <a:pt x="1286936" y="1658118"/>
                  <a:pt x="829060" y="1658118"/>
                </a:cubicBezTo>
                <a:cubicBezTo>
                  <a:pt x="371182" y="1658118"/>
                  <a:pt x="0" y="1286936"/>
                  <a:pt x="0" y="829059"/>
                </a:cubicBezTo>
                <a:cubicBezTo>
                  <a:pt x="0" y="371182"/>
                  <a:pt x="371182" y="0"/>
                  <a:pt x="829060"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2129684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E7769D2-079A-AE4E-9671-1391EBAB7414}"/>
              </a:ext>
            </a:extLst>
          </p:cNvPr>
          <p:cNvSpPr>
            <a:spLocks noGrp="1"/>
          </p:cNvSpPr>
          <p:nvPr>
            <p:ph type="pic" sz="quarter" idx="10"/>
          </p:nvPr>
        </p:nvSpPr>
        <p:spPr>
          <a:xfrm>
            <a:off x="16598450" y="2477436"/>
            <a:ext cx="4819851" cy="8595890"/>
          </a:xfrm>
          <a:custGeom>
            <a:avLst/>
            <a:gdLst>
              <a:gd name="connsiteX0" fmla="*/ 0 w 4819851"/>
              <a:gd name="connsiteY0" fmla="*/ 0 h 8595890"/>
              <a:gd name="connsiteX1" fmla="*/ 4819851 w 4819851"/>
              <a:gd name="connsiteY1" fmla="*/ 0 h 8595890"/>
              <a:gd name="connsiteX2" fmla="*/ 4819851 w 4819851"/>
              <a:gd name="connsiteY2" fmla="*/ 8595890 h 8595890"/>
              <a:gd name="connsiteX3" fmla="*/ 0 w 4819851"/>
              <a:gd name="connsiteY3" fmla="*/ 8595890 h 8595890"/>
            </a:gdLst>
            <a:ahLst/>
            <a:cxnLst>
              <a:cxn ang="0">
                <a:pos x="connsiteX0" y="connsiteY0"/>
              </a:cxn>
              <a:cxn ang="0">
                <a:pos x="connsiteX1" y="connsiteY1"/>
              </a:cxn>
              <a:cxn ang="0">
                <a:pos x="connsiteX2" y="connsiteY2"/>
              </a:cxn>
              <a:cxn ang="0">
                <a:pos x="connsiteX3" y="connsiteY3"/>
              </a:cxn>
            </a:cxnLst>
            <a:rect l="l" t="t" r="r" b="b"/>
            <a:pathLst>
              <a:path w="4819851" h="8595890">
                <a:moveTo>
                  <a:pt x="0" y="0"/>
                </a:moveTo>
                <a:lnTo>
                  <a:pt x="4819851" y="0"/>
                </a:lnTo>
                <a:lnTo>
                  <a:pt x="4819851" y="8595890"/>
                </a:lnTo>
                <a:lnTo>
                  <a:pt x="0" y="8595890"/>
                </a:ln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3793933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B8AB9DC-0458-A749-94A9-C5F32A9D4503}"/>
              </a:ext>
            </a:extLst>
          </p:cNvPr>
          <p:cNvSpPr>
            <a:spLocks noGrp="1"/>
          </p:cNvSpPr>
          <p:nvPr>
            <p:ph type="pic" sz="quarter" idx="10"/>
          </p:nvPr>
        </p:nvSpPr>
        <p:spPr>
          <a:xfrm>
            <a:off x="4591389" y="2915212"/>
            <a:ext cx="5984287" cy="7998075"/>
          </a:xfrm>
          <a:custGeom>
            <a:avLst/>
            <a:gdLst>
              <a:gd name="connsiteX0" fmla="*/ 0 w 5984287"/>
              <a:gd name="connsiteY0" fmla="*/ 0 h 7998075"/>
              <a:gd name="connsiteX1" fmla="*/ 5984287 w 5984287"/>
              <a:gd name="connsiteY1" fmla="*/ 0 h 7998075"/>
              <a:gd name="connsiteX2" fmla="*/ 5984287 w 5984287"/>
              <a:gd name="connsiteY2" fmla="*/ 7998075 h 7998075"/>
              <a:gd name="connsiteX3" fmla="*/ 0 w 5984287"/>
              <a:gd name="connsiteY3" fmla="*/ 7998075 h 7998075"/>
            </a:gdLst>
            <a:ahLst/>
            <a:cxnLst>
              <a:cxn ang="0">
                <a:pos x="connsiteX0" y="connsiteY0"/>
              </a:cxn>
              <a:cxn ang="0">
                <a:pos x="connsiteX1" y="connsiteY1"/>
              </a:cxn>
              <a:cxn ang="0">
                <a:pos x="connsiteX2" y="connsiteY2"/>
              </a:cxn>
              <a:cxn ang="0">
                <a:pos x="connsiteX3" y="connsiteY3"/>
              </a:cxn>
            </a:cxnLst>
            <a:rect l="l" t="t" r="r" b="b"/>
            <a:pathLst>
              <a:path w="5984287" h="7998075">
                <a:moveTo>
                  <a:pt x="0" y="0"/>
                </a:moveTo>
                <a:lnTo>
                  <a:pt x="5984287" y="0"/>
                </a:lnTo>
                <a:lnTo>
                  <a:pt x="5984287" y="7998075"/>
                </a:lnTo>
                <a:lnTo>
                  <a:pt x="0" y="7998075"/>
                </a:ln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448277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B13640C-2ED3-954F-943F-F49586198C9F}"/>
              </a:ext>
            </a:extLst>
          </p:cNvPr>
          <p:cNvSpPr>
            <a:spLocks noGrp="1"/>
          </p:cNvSpPr>
          <p:nvPr>
            <p:ph type="pic" sz="quarter" idx="10"/>
          </p:nvPr>
        </p:nvSpPr>
        <p:spPr>
          <a:xfrm>
            <a:off x="11743685" y="3534607"/>
            <a:ext cx="10406535" cy="6464604"/>
          </a:xfrm>
          <a:custGeom>
            <a:avLst/>
            <a:gdLst>
              <a:gd name="connsiteX0" fmla="*/ 0 w 10406535"/>
              <a:gd name="connsiteY0" fmla="*/ 0 h 6464604"/>
              <a:gd name="connsiteX1" fmla="*/ 10406535 w 10406535"/>
              <a:gd name="connsiteY1" fmla="*/ 0 h 6464604"/>
              <a:gd name="connsiteX2" fmla="*/ 10406535 w 10406535"/>
              <a:gd name="connsiteY2" fmla="*/ 6464604 h 6464604"/>
              <a:gd name="connsiteX3" fmla="*/ 0 w 10406535"/>
              <a:gd name="connsiteY3" fmla="*/ 6464604 h 6464604"/>
            </a:gdLst>
            <a:ahLst/>
            <a:cxnLst>
              <a:cxn ang="0">
                <a:pos x="connsiteX0" y="connsiteY0"/>
              </a:cxn>
              <a:cxn ang="0">
                <a:pos x="connsiteX1" y="connsiteY1"/>
              </a:cxn>
              <a:cxn ang="0">
                <a:pos x="connsiteX2" y="connsiteY2"/>
              </a:cxn>
              <a:cxn ang="0">
                <a:pos x="connsiteX3" y="connsiteY3"/>
              </a:cxn>
            </a:cxnLst>
            <a:rect l="l" t="t" r="r" b="b"/>
            <a:pathLst>
              <a:path w="10406535" h="6464604">
                <a:moveTo>
                  <a:pt x="0" y="0"/>
                </a:moveTo>
                <a:lnTo>
                  <a:pt x="10406535" y="0"/>
                </a:lnTo>
                <a:lnTo>
                  <a:pt x="10406535" y="6464604"/>
                </a:lnTo>
                <a:lnTo>
                  <a:pt x="0" y="6464604"/>
                </a:ln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4164579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F7765EB-CF48-6D49-BED7-82FC8126F01D}"/>
              </a:ext>
            </a:extLst>
          </p:cNvPr>
          <p:cNvSpPr>
            <a:spLocks noGrp="1"/>
          </p:cNvSpPr>
          <p:nvPr>
            <p:ph type="pic" sz="quarter" idx="10"/>
          </p:nvPr>
        </p:nvSpPr>
        <p:spPr>
          <a:xfrm>
            <a:off x="14507974" y="3392208"/>
            <a:ext cx="5230282" cy="6263217"/>
          </a:xfrm>
          <a:custGeom>
            <a:avLst/>
            <a:gdLst>
              <a:gd name="connsiteX0" fmla="*/ 786948 w 5230282"/>
              <a:gd name="connsiteY0" fmla="*/ 0 h 6263217"/>
              <a:gd name="connsiteX1" fmla="*/ 4443334 w 5230282"/>
              <a:gd name="connsiteY1" fmla="*/ 0 h 6263217"/>
              <a:gd name="connsiteX2" fmla="*/ 5230282 w 5230282"/>
              <a:gd name="connsiteY2" fmla="*/ 786948 h 6263217"/>
              <a:gd name="connsiteX3" fmla="*/ 5230282 w 5230282"/>
              <a:gd name="connsiteY3" fmla="*/ 5476269 h 6263217"/>
              <a:gd name="connsiteX4" fmla="*/ 4443334 w 5230282"/>
              <a:gd name="connsiteY4" fmla="*/ 6263217 h 6263217"/>
              <a:gd name="connsiteX5" fmla="*/ 786948 w 5230282"/>
              <a:gd name="connsiteY5" fmla="*/ 6263217 h 6263217"/>
              <a:gd name="connsiteX6" fmla="*/ 0 w 5230282"/>
              <a:gd name="connsiteY6" fmla="*/ 5476269 h 6263217"/>
              <a:gd name="connsiteX7" fmla="*/ 0 w 5230282"/>
              <a:gd name="connsiteY7" fmla="*/ 786948 h 6263217"/>
              <a:gd name="connsiteX8" fmla="*/ 786948 w 5230282"/>
              <a:gd name="connsiteY8" fmla="*/ 0 h 626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0282" h="6263217">
                <a:moveTo>
                  <a:pt x="786948" y="0"/>
                </a:moveTo>
                <a:lnTo>
                  <a:pt x="4443334" y="0"/>
                </a:lnTo>
                <a:cubicBezTo>
                  <a:pt x="4877954" y="0"/>
                  <a:pt x="5230282" y="352329"/>
                  <a:pt x="5230282" y="786948"/>
                </a:cubicBezTo>
                <a:lnTo>
                  <a:pt x="5230282" y="5476269"/>
                </a:lnTo>
                <a:cubicBezTo>
                  <a:pt x="5230282" y="5910888"/>
                  <a:pt x="4877954" y="6263217"/>
                  <a:pt x="4443334" y="6263217"/>
                </a:cubicBezTo>
                <a:lnTo>
                  <a:pt x="786948" y="6263217"/>
                </a:lnTo>
                <a:cubicBezTo>
                  <a:pt x="352329" y="6263217"/>
                  <a:pt x="0" y="5910888"/>
                  <a:pt x="0" y="5476269"/>
                </a:cubicBezTo>
                <a:lnTo>
                  <a:pt x="0" y="786948"/>
                </a:lnTo>
                <a:cubicBezTo>
                  <a:pt x="0" y="352329"/>
                  <a:pt x="352329" y="0"/>
                  <a:pt x="786948"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1508567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72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41409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F5F6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267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F04F4E9-E4BA-C04A-A181-F036F306EEB1}"/>
              </a:ext>
            </a:extLst>
          </p:cNvPr>
          <p:cNvSpPr>
            <a:spLocks noGrp="1"/>
          </p:cNvSpPr>
          <p:nvPr>
            <p:ph type="pic" sz="quarter" idx="10"/>
          </p:nvPr>
        </p:nvSpPr>
        <p:spPr>
          <a:xfrm>
            <a:off x="16074739" y="0"/>
            <a:ext cx="8307674" cy="13716000"/>
          </a:xfrm>
          <a:custGeom>
            <a:avLst/>
            <a:gdLst>
              <a:gd name="connsiteX0" fmla="*/ 788314 w 8307674"/>
              <a:gd name="connsiteY0" fmla="*/ 0 h 13716000"/>
              <a:gd name="connsiteX1" fmla="*/ 7519358 w 8307674"/>
              <a:gd name="connsiteY1" fmla="*/ 0 h 13716000"/>
              <a:gd name="connsiteX2" fmla="*/ 8307674 w 8307674"/>
              <a:gd name="connsiteY2" fmla="*/ 788315 h 13716000"/>
              <a:gd name="connsiteX3" fmla="*/ 8307674 w 8307674"/>
              <a:gd name="connsiteY3" fmla="*/ 12927685 h 13716000"/>
              <a:gd name="connsiteX4" fmla="*/ 7519358 w 8307674"/>
              <a:gd name="connsiteY4" fmla="*/ 13716000 h 13716000"/>
              <a:gd name="connsiteX5" fmla="*/ 788314 w 8307674"/>
              <a:gd name="connsiteY5" fmla="*/ 13716000 h 13716000"/>
              <a:gd name="connsiteX6" fmla="*/ 0 w 8307674"/>
              <a:gd name="connsiteY6" fmla="*/ 12927685 h 13716000"/>
              <a:gd name="connsiteX7" fmla="*/ 0 w 8307674"/>
              <a:gd name="connsiteY7" fmla="*/ 788315 h 13716000"/>
              <a:gd name="connsiteX8" fmla="*/ 788314 w 8307674"/>
              <a:gd name="connsiteY8" fmla="*/ 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7674" h="13716000">
                <a:moveTo>
                  <a:pt x="788314" y="0"/>
                </a:moveTo>
                <a:lnTo>
                  <a:pt x="7519358" y="0"/>
                </a:lnTo>
                <a:cubicBezTo>
                  <a:pt x="7954734" y="0"/>
                  <a:pt x="8307674" y="352941"/>
                  <a:pt x="8307674" y="788315"/>
                </a:cubicBezTo>
                <a:lnTo>
                  <a:pt x="8307674" y="12927685"/>
                </a:lnTo>
                <a:cubicBezTo>
                  <a:pt x="8307674" y="13363059"/>
                  <a:pt x="7954734" y="13716000"/>
                  <a:pt x="7519358" y="13716000"/>
                </a:cubicBezTo>
                <a:lnTo>
                  <a:pt x="788314" y="13716000"/>
                </a:lnTo>
                <a:cubicBezTo>
                  <a:pt x="352942" y="13716000"/>
                  <a:pt x="0" y="13363059"/>
                  <a:pt x="0" y="12927685"/>
                </a:cubicBezTo>
                <a:lnTo>
                  <a:pt x="0" y="788315"/>
                </a:lnTo>
                <a:cubicBezTo>
                  <a:pt x="0" y="352941"/>
                  <a:pt x="352942" y="0"/>
                  <a:pt x="788314" y="0"/>
                </a:cubicBezTo>
                <a:close/>
              </a:path>
            </a:pathLst>
          </a:custGeom>
          <a:solidFill>
            <a:srgbClr val="A6A6A6"/>
          </a:solidFill>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250931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61BCBDB-F5E9-1A43-B9E7-622A6A946AF8}"/>
              </a:ext>
            </a:extLst>
          </p:cNvPr>
          <p:cNvSpPr>
            <a:spLocks noGrp="1"/>
          </p:cNvSpPr>
          <p:nvPr>
            <p:ph type="pic" sz="quarter" idx="10"/>
          </p:nvPr>
        </p:nvSpPr>
        <p:spPr>
          <a:xfrm>
            <a:off x="8503879" y="-715616"/>
            <a:ext cx="7001165" cy="10884423"/>
          </a:xfrm>
          <a:custGeom>
            <a:avLst/>
            <a:gdLst>
              <a:gd name="connsiteX0" fmla="*/ 363711 w 7001165"/>
              <a:gd name="connsiteY0" fmla="*/ 0 h 10884423"/>
              <a:gd name="connsiteX1" fmla="*/ 6637454 w 7001165"/>
              <a:gd name="connsiteY1" fmla="*/ 0 h 10884423"/>
              <a:gd name="connsiteX2" fmla="*/ 7001165 w 7001165"/>
              <a:gd name="connsiteY2" fmla="*/ 363711 h 10884423"/>
              <a:gd name="connsiteX3" fmla="*/ 7001165 w 7001165"/>
              <a:gd name="connsiteY3" fmla="*/ 10520712 h 10884423"/>
              <a:gd name="connsiteX4" fmla="*/ 6637454 w 7001165"/>
              <a:gd name="connsiteY4" fmla="*/ 10884423 h 10884423"/>
              <a:gd name="connsiteX5" fmla="*/ 363711 w 7001165"/>
              <a:gd name="connsiteY5" fmla="*/ 10884423 h 10884423"/>
              <a:gd name="connsiteX6" fmla="*/ 0 w 7001165"/>
              <a:gd name="connsiteY6" fmla="*/ 10520712 h 10884423"/>
              <a:gd name="connsiteX7" fmla="*/ 0 w 7001165"/>
              <a:gd name="connsiteY7" fmla="*/ 363711 h 10884423"/>
              <a:gd name="connsiteX8" fmla="*/ 363711 w 7001165"/>
              <a:gd name="connsiteY8" fmla="*/ 0 h 10884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1165" h="10884423">
                <a:moveTo>
                  <a:pt x="363711" y="0"/>
                </a:moveTo>
                <a:lnTo>
                  <a:pt x="6637454" y="0"/>
                </a:lnTo>
                <a:cubicBezTo>
                  <a:pt x="6838326" y="0"/>
                  <a:pt x="7001165" y="162839"/>
                  <a:pt x="7001165" y="363711"/>
                </a:cubicBezTo>
                <a:lnTo>
                  <a:pt x="7001165" y="10520712"/>
                </a:lnTo>
                <a:cubicBezTo>
                  <a:pt x="7001165" y="10721584"/>
                  <a:pt x="6838326" y="10884423"/>
                  <a:pt x="6637454" y="10884423"/>
                </a:cubicBezTo>
                <a:lnTo>
                  <a:pt x="363711" y="10884423"/>
                </a:lnTo>
                <a:cubicBezTo>
                  <a:pt x="162839" y="10884423"/>
                  <a:pt x="0" y="10721584"/>
                  <a:pt x="0" y="10520712"/>
                </a:cubicBezTo>
                <a:lnTo>
                  <a:pt x="0" y="363711"/>
                </a:lnTo>
                <a:cubicBezTo>
                  <a:pt x="0" y="162839"/>
                  <a:pt x="162839" y="0"/>
                  <a:pt x="363711"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741859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4E3A038B-D4A4-4C9C-9C02-A9770E66C312}"/>
              </a:ext>
            </a:extLst>
          </p:cNvPr>
          <p:cNvSpPr>
            <a:spLocks noGrp="1"/>
          </p:cNvSpPr>
          <p:nvPr>
            <p:ph type="pic" sz="quarter" idx="10" hasCustomPrompt="1"/>
          </p:nvPr>
        </p:nvSpPr>
        <p:spPr>
          <a:xfrm>
            <a:off x="2935968" y="4265724"/>
            <a:ext cx="3471263" cy="3476073"/>
          </a:xfrm>
          <a:custGeom>
            <a:avLst/>
            <a:gdLst>
              <a:gd name="connsiteX0" fmla="*/ 981042 w 2772897"/>
              <a:gd name="connsiteY0" fmla="*/ 4 h 2780858"/>
              <a:gd name="connsiteX1" fmla="*/ 2734954 w 2772897"/>
              <a:gd name="connsiteY1" fmla="*/ 1534041 h 2780858"/>
              <a:gd name="connsiteX2" fmla="*/ 1608804 w 2772897"/>
              <a:gd name="connsiteY2" fmla="*/ 2755167 h 2780858"/>
              <a:gd name="connsiteX3" fmla="*/ 89180 w 2772897"/>
              <a:gd name="connsiteY3" fmla="*/ 1751130 h 2780858"/>
              <a:gd name="connsiteX4" fmla="*/ 265565 w 2772897"/>
              <a:gd name="connsiteY4" fmla="*/ 387540 h 2780858"/>
              <a:gd name="connsiteX5" fmla="*/ 656326 w 2772897"/>
              <a:gd name="connsiteY5" fmla="*/ 61906 h 2780858"/>
              <a:gd name="connsiteX6" fmla="*/ 981042 w 2772897"/>
              <a:gd name="connsiteY6" fmla="*/ 4 h 278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2897" h="2780858">
                <a:moveTo>
                  <a:pt x="981042" y="4"/>
                </a:moveTo>
                <a:cubicBezTo>
                  <a:pt x="1749720" y="2248"/>
                  <a:pt x="2562808" y="966557"/>
                  <a:pt x="2734954" y="1534041"/>
                </a:cubicBezTo>
                <a:cubicBezTo>
                  <a:pt x="2952043" y="2253149"/>
                  <a:pt x="2192231" y="2646622"/>
                  <a:pt x="1608804" y="2755167"/>
                </a:cubicBezTo>
                <a:cubicBezTo>
                  <a:pt x="1025377" y="2863712"/>
                  <a:pt x="401246" y="2646622"/>
                  <a:pt x="89180" y="1751130"/>
                </a:cubicBezTo>
                <a:cubicBezTo>
                  <a:pt x="-130622" y="1121572"/>
                  <a:pt x="105462" y="626338"/>
                  <a:pt x="265565" y="387540"/>
                </a:cubicBezTo>
                <a:cubicBezTo>
                  <a:pt x="361898" y="243718"/>
                  <a:pt x="496223" y="127033"/>
                  <a:pt x="656326" y="61906"/>
                </a:cubicBezTo>
                <a:cubicBezTo>
                  <a:pt x="762326" y="18997"/>
                  <a:pt x="871231" y="-316"/>
                  <a:pt x="981042" y="4"/>
                </a:cubicBezTo>
                <a:close/>
              </a:path>
            </a:pathLst>
          </a:custGeom>
          <a:solidFill>
            <a:schemeClr val="bg1">
              <a:lumMod val="85000"/>
              <a:alpha val="25000"/>
            </a:schemeClr>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marR="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lang="en-US" sz="2500">
                <a:solidFill>
                  <a:schemeClr val="bg1">
                    <a:lumMod val="75000"/>
                  </a:schemeClr>
                </a:solidFill>
              </a:defRPr>
            </a:lvl1pPr>
          </a:lstStyle>
          <a:p>
            <a:pPr marL="0" marR="0" lvl="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a:pPr>
            <a:r>
              <a:rPr lang="en-US" dirty="0"/>
              <a:t>Image placeholder</a:t>
            </a:r>
          </a:p>
          <a:p>
            <a:pPr marL="0" lvl="0" algn="ctr" defTabSz="1143000"/>
            <a:endParaRPr lang="en-US" dirty="0"/>
          </a:p>
        </p:txBody>
      </p:sp>
      <p:sp>
        <p:nvSpPr>
          <p:cNvPr id="13" name="Picture Placeholder 12">
            <a:extLst>
              <a:ext uri="{FF2B5EF4-FFF2-40B4-BE49-F238E27FC236}">
                <a16:creationId xmlns:a16="http://schemas.microsoft.com/office/drawing/2014/main" id="{C3F66A8E-CBE6-4E7F-8B50-2790D04ADEC6}"/>
              </a:ext>
            </a:extLst>
          </p:cNvPr>
          <p:cNvSpPr>
            <a:spLocks noGrp="1"/>
          </p:cNvSpPr>
          <p:nvPr>
            <p:ph type="pic" sz="quarter" idx="11" hasCustomPrompt="1"/>
          </p:nvPr>
        </p:nvSpPr>
        <p:spPr>
          <a:xfrm>
            <a:off x="7946989" y="4291803"/>
            <a:ext cx="3469132" cy="3409476"/>
          </a:xfrm>
          <a:custGeom>
            <a:avLst/>
            <a:gdLst>
              <a:gd name="connsiteX0" fmla="*/ 1769394 w 2771195"/>
              <a:gd name="connsiteY0" fmla="*/ 81 h 2727581"/>
              <a:gd name="connsiteX1" fmla="*/ 2444979 w 2771195"/>
              <a:gd name="connsiteY1" fmla="*/ 388338 h 2727581"/>
              <a:gd name="connsiteX2" fmla="*/ 2727332 w 2771195"/>
              <a:gd name="connsiteY2" fmla="*/ 1170023 h 2727581"/>
              <a:gd name="connsiteX3" fmla="*/ 1489432 w 2771195"/>
              <a:gd name="connsiteY3" fmla="*/ 2658285 h 2727581"/>
              <a:gd name="connsiteX4" fmla="*/ 1171 w 2771195"/>
              <a:gd name="connsiteY4" fmla="*/ 1976744 h 2727581"/>
              <a:gd name="connsiteX5" fmla="*/ 1497778 w 2771195"/>
              <a:gd name="connsiteY5" fmla="*/ 43395 h 2727581"/>
              <a:gd name="connsiteX6" fmla="*/ 1769394 w 2771195"/>
              <a:gd name="connsiteY6" fmla="*/ 81 h 2727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1195" h="2727581">
                <a:moveTo>
                  <a:pt x="1769394" y="81"/>
                </a:moveTo>
                <a:cubicBezTo>
                  <a:pt x="2040749" y="3928"/>
                  <a:pt x="2299978" y="145278"/>
                  <a:pt x="2444979" y="388338"/>
                </a:cubicBezTo>
                <a:cubicBezTo>
                  <a:pt x="2552078" y="569155"/>
                  <a:pt x="2653613" y="819516"/>
                  <a:pt x="2727332" y="1170023"/>
                </a:cubicBezTo>
                <a:cubicBezTo>
                  <a:pt x="2977693" y="2366196"/>
                  <a:pt x="2101427" y="2519195"/>
                  <a:pt x="1489432" y="2658285"/>
                </a:cubicBezTo>
                <a:cubicBezTo>
                  <a:pt x="877437" y="2797375"/>
                  <a:pt x="28989" y="2797375"/>
                  <a:pt x="1171" y="1976744"/>
                </a:cubicBezTo>
                <a:cubicBezTo>
                  <a:pt x="-23865" y="1235394"/>
                  <a:pt x="348895" y="437018"/>
                  <a:pt x="1497778" y="43395"/>
                </a:cubicBezTo>
                <a:cubicBezTo>
                  <a:pt x="1587143" y="12795"/>
                  <a:pt x="1678942" y="-1201"/>
                  <a:pt x="1769394" y="81"/>
                </a:cubicBezTo>
                <a:close/>
              </a:path>
            </a:pathLst>
          </a:custGeom>
          <a:solidFill>
            <a:schemeClr val="bg1">
              <a:lumMod val="85000"/>
              <a:alpha val="25000"/>
            </a:schemeClr>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marR="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lang="en-US" sz="2500">
                <a:solidFill>
                  <a:schemeClr val="bg1">
                    <a:lumMod val="75000"/>
                  </a:schemeClr>
                </a:solidFill>
              </a:defRPr>
            </a:lvl1pPr>
          </a:lstStyle>
          <a:p>
            <a:pPr marL="0" marR="0" lvl="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a:pPr>
            <a:r>
              <a:rPr lang="en-US" dirty="0"/>
              <a:t>Image placeholder</a:t>
            </a:r>
          </a:p>
          <a:p>
            <a:pPr marL="0" lvl="0" algn="ctr" defTabSz="1143000"/>
            <a:endParaRPr lang="en-US" dirty="0"/>
          </a:p>
        </p:txBody>
      </p:sp>
      <p:sp>
        <p:nvSpPr>
          <p:cNvPr id="14" name="Picture Placeholder 13">
            <a:extLst>
              <a:ext uri="{FF2B5EF4-FFF2-40B4-BE49-F238E27FC236}">
                <a16:creationId xmlns:a16="http://schemas.microsoft.com/office/drawing/2014/main" id="{D50CEB26-E3B9-41AB-9E7C-EE47D95894E4}"/>
              </a:ext>
            </a:extLst>
          </p:cNvPr>
          <p:cNvSpPr>
            <a:spLocks noGrp="1"/>
          </p:cNvSpPr>
          <p:nvPr>
            <p:ph type="pic" sz="quarter" idx="12" hasCustomPrompt="1"/>
          </p:nvPr>
        </p:nvSpPr>
        <p:spPr>
          <a:xfrm>
            <a:off x="12966293" y="4228322"/>
            <a:ext cx="3481494" cy="3550026"/>
          </a:xfrm>
          <a:custGeom>
            <a:avLst/>
            <a:gdLst>
              <a:gd name="connsiteX0" fmla="*/ 926834 w 2781070"/>
              <a:gd name="connsiteY0" fmla="*/ 616 h 2840021"/>
              <a:gd name="connsiteX1" fmla="*/ 1018882 w 2781070"/>
              <a:gd name="connsiteY1" fmla="*/ 10648 h 2840021"/>
              <a:gd name="connsiteX2" fmla="*/ 1825309 w 2781070"/>
              <a:gd name="connsiteY2" fmla="*/ 429572 h 2840021"/>
              <a:gd name="connsiteX3" fmla="*/ 2648194 w 2781070"/>
              <a:gd name="connsiteY3" fmla="*/ 2389534 h 2840021"/>
              <a:gd name="connsiteX4" fmla="*/ 837847 w 2781070"/>
              <a:gd name="connsiteY4" fmla="*/ 2763573 h 2840021"/>
              <a:gd name="connsiteX5" fmla="*/ 0 w 2781070"/>
              <a:gd name="connsiteY5" fmla="*/ 1297341 h 2840021"/>
              <a:gd name="connsiteX6" fmla="*/ 359077 w 2781070"/>
              <a:gd name="connsiteY6" fmla="*/ 247041 h 2840021"/>
              <a:gd name="connsiteX7" fmla="*/ 926834 w 2781070"/>
              <a:gd name="connsiteY7" fmla="*/ 616 h 2840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1070" h="2840021">
                <a:moveTo>
                  <a:pt x="926834" y="616"/>
                </a:moveTo>
                <a:cubicBezTo>
                  <a:pt x="957470" y="1905"/>
                  <a:pt x="988211" y="5225"/>
                  <a:pt x="1018882" y="10648"/>
                </a:cubicBezTo>
                <a:cubicBezTo>
                  <a:pt x="1225351" y="46556"/>
                  <a:pt x="1499147" y="155775"/>
                  <a:pt x="1825309" y="429572"/>
                </a:cubicBezTo>
                <a:cubicBezTo>
                  <a:pt x="2769383" y="1222534"/>
                  <a:pt x="2947424" y="1850918"/>
                  <a:pt x="2648194" y="2389534"/>
                </a:cubicBezTo>
                <a:cubicBezTo>
                  <a:pt x="2348963" y="2928150"/>
                  <a:pt x="1391424" y="2883265"/>
                  <a:pt x="837847" y="2763573"/>
                </a:cubicBezTo>
                <a:cubicBezTo>
                  <a:pt x="284269" y="2643880"/>
                  <a:pt x="0" y="2224957"/>
                  <a:pt x="0" y="1297341"/>
                </a:cubicBezTo>
                <a:cubicBezTo>
                  <a:pt x="0" y="770695"/>
                  <a:pt x="193005" y="437052"/>
                  <a:pt x="359077" y="247041"/>
                </a:cubicBezTo>
                <a:cubicBezTo>
                  <a:pt x="503082" y="82090"/>
                  <a:pt x="712381" y="-8405"/>
                  <a:pt x="926834" y="616"/>
                </a:cubicBezTo>
                <a:close/>
              </a:path>
            </a:pathLst>
          </a:custGeom>
          <a:solidFill>
            <a:schemeClr val="bg1">
              <a:lumMod val="85000"/>
              <a:alpha val="25000"/>
            </a:schemeClr>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marR="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lang="en-US" sz="2500">
                <a:solidFill>
                  <a:schemeClr val="bg1">
                    <a:lumMod val="75000"/>
                  </a:schemeClr>
                </a:solidFill>
              </a:defRPr>
            </a:lvl1pPr>
          </a:lstStyle>
          <a:p>
            <a:pPr marL="0" marR="0" lvl="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a:pPr>
            <a:r>
              <a:rPr lang="en-US" dirty="0"/>
              <a:t>Image placeholder</a:t>
            </a:r>
          </a:p>
          <a:p>
            <a:pPr marL="0" lvl="0" algn="ctr" defTabSz="1143000"/>
            <a:endParaRPr lang="en-US" dirty="0"/>
          </a:p>
        </p:txBody>
      </p:sp>
      <p:sp>
        <p:nvSpPr>
          <p:cNvPr id="15" name="Picture Placeholder 14">
            <a:extLst>
              <a:ext uri="{FF2B5EF4-FFF2-40B4-BE49-F238E27FC236}">
                <a16:creationId xmlns:a16="http://schemas.microsoft.com/office/drawing/2014/main" id="{7CFC44B6-E4C6-4C30-96A0-5AC0342C7706}"/>
              </a:ext>
            </a:extLst>
          </p:cNvPr>
          <p:cNvSpPr>
            <a:spLocks noGrp="1"/>
          </p:cNvSpPr>
          <p:nvPr>
            <p:ph type="pic" sz="quarter" idx="13" hasCustomPrompt="1"/>
          </p:nvPr>
        </p:nvSpPr>
        <p:spPr>
          <a:xfrm>
            <a:off x="17978558" y="4183606"/>
            <a:ext cx="3467885" cy="3626254"/>
          </a:xfrm>
          <a:custGeom>
            <a:avLst/>
            <a:gdLst>
              <a:gd name="connsiteX0" fmla="*/ 1939893 w 2770199"/>
              <a:gd name="connsiteY0" fmla="*/ 350 h 2901003"/>
              <a:gd name="connsiteX1" fmla="*/ 2639336 w 2770199"/>
              <a:gd name="connsiteY1" fmla="*/ 514165 h 2901003"/>
              <a:gd name="connsiteX2" fmla="*/ 2338898 w 2770199"/>
              <a:gd name="connsiteY2" fmla="*/ 2672416 h 2901003"/>
              <a:gd name="connsiteX3" fmla="*/ 1898314 w 2770199"/>
              <a:gd name="connsiteY3" fmla="*/ 2891394 h 2901003"/>
              <a:gd name="connsiteX4" fmla="*/ 817437 w 2770199"/>
              <a:gd name="connsiteY4" fmla="*/ 2712708 h 2901003"/>
              <a:gd name="connsiteX5" fmla="*/ 11596 w 2770199"/>
              <a:gd name="connsiteY5" fmla="*/ 1530225 h 2901003"/>
              <a:gd name="connsiteX6" fmla="*/ 1018897 w 2770199"/>
              <a:gd name="connsiteY6" fmla="*/ 286427 h 2901003"/>
              <a:gd name="connsiteX7" fmla="*/ 1939893 w 2770199"/>
              <a:gd name="connsiteY7" fmla="*/ 350 h 29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199" h="2901003">
                <a:moveTo>
                  <a:pt x="1939893" y="350"/>
                </a:moveTo>
                <a:cubicBezTo>
                  <a:pt x="2287363" y="9146"/>
                  <a:pt x="2550650" y="184055"/>
                  <a:pt x="2639336" y="514165"/>
                </a:cubicBezTo>
                <a:cubicBezTo>
                  <a:pt x="2783862" y="1053728"/>
                  <a:pt x="2936270" y="2046138"/>
                  <a:pt x="2338898" y="2672416"/>
                </a:cubicBezTo>
                <a:cubicBezTo>
                  <a:pt x="2222402" y="2795044"/>
                  <a:pt x="2065613" y="2873000"/>
                  <a:pt x="1898314" y="2891394"/>
                </a:cubicBezTo>
                <a:cubicBezTo>
                  <a:pt x="1674955" y="2916796"/>
                  <a:pt x="1314079" y="2902782"/>
                  <a:pt x="817437" y="2712708"/>
                </a:cubicBezTo>
                <a:cubicBezTo>
                  <a:pt x="10720" y="2404386"/>
                  <a:pt x="-32199" y="1941904"/>
                  <a:pt x="11596" y="1530225"/>
                </a:cubicBezTo>
                <a:cubicBezTo>
                  <a:pt x="55392" y="1118545"/>
                  <a:pt x="265611" y="741902"/>
                  <a:pt x="1018897" y="286427"/>
                </a:cubicBezTo>
                <a:cubicBezTo>
                  <a:pt x="1348459" y="87157"/>
                  <a:pt x="1669639" y="-6491"/>
                  <a:pt x="1939893" y="350"/>
                </a:cubicBezTo>
                <a:close/>
              </a:path>
            </a:pathLst>
          </a:custGeom>
          <a:solidFill>
            <a:schemeClr val="bg1">
              <a:lumMod val="85000"/>
              <a:alpha val="25000"/>
            </a:schemeClr>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marR="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lang="en-US" sz="2500">
                <a:solidFill>
                  <a:schemeClr val="bg1">
                    <a:lumMod val="75000"/>
                  </a:schemeClr>
                </a:solidFill>
              </a:defRPr>
            </a:lvl1pPr>
          </a:lstStyle>
          <a:p>
            <a:pPr marL="0" marR="0" lvl="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a:pPr>
            <a:r>
              <a:rPr lang="en-US" dirty="0"/>
              <a:t>Image placeholder</a:t>
            </a:r>
          </a:p>
          <a:p>
            <a:pPr marL="0" lvl="0" algn="ctr" defTabSz="1143000"/>
            <a:endParaRPr lang="en-US" dirty="0"/>
          </a:p>
        </p:txBody>
      </p:sp>
    </p:spTree>
    <p:extLst>
      <p:ext uri="{BB962C8B-B14F-4D97-AF65-F5344CB8AC3E}">
        <p14:creationId xmlns:p14="http://schemas.microsoft.com/office/powerpoint/2010/main" val="3206701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1219121" y="549279"/>
            <a:ext cx="21944172" cy="1431923"/>
          </a:xfrm>
        </p:spPr>
        <p:txBody>
          <a:bodyPr>
            <a:normAutofit/>
          </a:bodyPr>
          <a:lstStyle>
            <a:lvl1pPr algn="l">
              <a:defRPr sz="7500">
                <a:solidFill>
                  <a:schemeClr val="accent6"/>
                </a:solidFill>
              </a:defRPr>
            </a:lvl1pPr>
          </a:lstStyle>
          <a:p>
            <a:r>
              <a:rPr lang="en-US" dirty="0"/>
              <a:t>Click to edit Master title style</a:t>
            </a:r>
          </a:p>
        </p:txBody>
      </p:sp>
      <p:sp>
        <p:nvSpPr>
          <p:cNvPr id="7" name="Text Placeholder 9"/>
          <p:cNvSpPr>
            <a:spLocks noGrp="1"/>
          </p:cNvSpPr>
          <p:nvPr>
            <p:ph type="body" sz="quarter" idx="13" hasCustomPrompt="1"/>
          </p:nvPr>
        </p:nvSpPr>
        <p:spPr>
          <a:xfrm>
            <a:off x="1219121" y="1598693"/>
            <a:ext cx="21944172" cy="1016000"/>
          </a:xfrm>
        </p:spPr>
        <p:txBody>
          <a:bodyPr>
            <a:noAutofit/>
          </a:bodyPr>
          <a:lstStyle>
            <a:lvl1pPr marL="0" indent="0">
              <a:buNone/>
              <a:defRPr sz="37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29538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CF68453-E626-6A4C-8779-1DF973D60B7F}"/>
              </a:ext>
            </a:extLst>
          </p:cNvPr>
          <p:cNvSpPr>
            <a:spLocks noGrp="1"/>
          </p:cNvSpPr>
          <p:nvPr>
            <p:ph type="pic" sz="quarter" idx="10"/>
          </p:nvPr>
        </p:nvSpPr>
        <p:spPr>
          <a:xfrm>
            <a:off x="1431502" y="-356838"/>
            <a:ext cx="6356012" cy="12444760"/>
          </a:xfrm>
          <a:custGeom>
            <a:avLst/>
            <a:gdLst>
              <a:gd name="connsiteX0" fmla="*/ 330195 w 6356012"/>
              <a:gd name="connsiteY0" fmla="*/ 0 h 12444760"/>
              <a:gd name="connsiteX1" fmla="*/ 6025817 w 6356012"/>
              <a:gd name="connsiteY1" fmla="*/ 0 h 12444760"/>
              <a:gd name="connsiteX2" fmla="*/ 6356012 w 6356012"/>
              <a:gd name="connsiteY2" fmla="*/ 330195 h 12444760"/>
              <a:gd name="connsiteX3" fmla="*/ 6356012 w 6356012"/>
              <a:gd name="connsiteY3" fmla="*/ 12114565 h 12444760"/>
              <a:gd name="connsiteX4" fmla="*/ 6025817 w 6356012"/>
              <a:gd name="connsiteY4" fmla="*/ 12444760 h 12444760"/>
              <a:gd name="connsiteX5" fmla="*/ 330195 w 6356012"/>
              <a:gd name="connsiteY5" fmla="*/ 12444760 h 12444760"/>
              <a:gd name="connsiteX6" fmla="*/ 0 w 6356012"/>
              <a:gd name="connsiteY6" fmla="*/ 12114565 h 12444760"/>
              <a:gd name="connsiteX7" fmla="*/ 0 w 6356012"/>
              <a:gd name="connsiteY7" fmla="*/ 330195 h 12444760"/>
              <a:gd name="connsiteX8" fmla="*/ 330195 w 6356012"/>
              <a:gd name="connsiteY8" fmla="*/ 0 h 124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6012" h="12444760">
                <a:moveTo>
                  <a:pt x="330195" y="0"/>
                </a:moveTo>
                <a:lnTo>
                  <a:pt x="6025817" y="0"/>
                </a:lnTo>
                <a:cubicBezTo>
                  <a:pt x="6208179" y="0"/>
                  <a:pt x="6356012" y="147833"/>
                  <a:pt x="6356012" y="330195"/>
                </a:cubicBezTo>
                <a:lnTo>
                  <a:pt x="6356012" y="12114565"/>
                </a:lnTo>
                <a:cubicBezTo>
                  <a:pt x="6356012" y="12296927"/>
                  <a:pt x="6208179" y="12444760"/>
                  <a:pt x="6025817" y="12444760"/>
                </a:cubicBezTo>
                <a:lnTo>
                  <a:pt x="330195" y="12444760"/>
                </a:lnTo>
                <a:cubicBezTo>
                  <a:pt x="147833" y="12444760"/>
                  <a:pt x="0" y="12296927"/>
                  <a:pt x="0" y="12114565"/>
                </a:cubicBezTo>
                <a:lnTo>
                  <a:pt x="0" y="330195"/>
                </a:lnTo>
                <a:cubicBezTo>
                  <a:pt x="0" y="147833"/>
                  <a:pt x="147833" y="0"/>
                  <a:pt x="330195" y="0"/>
                </a:cubicBezTo>
                <a:close/>
              </a:path>
            </a:pathLst>
          </a:custGeom>
        </p:spPr>
        <p:txBody>
          <a:bodyPr wrap="square">
            <a:noAutofit/>
          </a:bodyPr>
          <a:lstStyle>
            <a:lvl1pPr marL="0" indent="0">
              <a:buNone/>
              <a:defRPr sz="2400"/>
            </a:lvl1pPr>
          </a:lstStyle>
          <a:p>
            <a:endParaRPr/>
          </a:p>
        </p:txBody>
      </p:sp>
      <p:sp>
        <p:nvSpPr>
          <p:cNvPr id="10" name="Picture Placeholder 9">
            <a:extLst>
              <a:ext uri="{FF2B5EF4-FFF2-40B4-BE49-F238E27FC236}">
                <a16:creationId xmlns:a16="http://schemas.microsoft.com/office/drawing/2014/main" id="{A99AFC41-3BAA-B64B-8C8B-44364471A7BA}"/>
              </a:ext>
            </a:extLst>
          </p:cNvPr>
          <p:cNvSpPr>
            <a:spLocks noGrp="1"/>
          </p:cNvSpPr>
          <p:nvPr>
            <p:ph type="pic" sz="quarter" idx="11"/>
          </p:nvPr>
        </p:nvSpPr>
        <p:spPr>
          <a:xfrm>
            <a:off x="8867213" y="-356838"/>
            <a:ext cx="6356012" cy="12444760"/>
          </a:xfrm>
          <a:custGeom>
            <a:avLst/>
            <a:gdLst>
              <a:gd name="connsiteX0" fmla="*/ 330195 w 6356012"/>
              <a:gd name="connsiteY0" fmla="*/ 0 h 12444760"/>
              <a:gd name="connsiteX1" fmla="*/ 6025817 w 6356012"/>
              <a:gd name="connsiteY1" fmla="*/ 0 h 12444760"/>
              <a:gd name="connsiteX2" fmla="*/ 6356012 w 6356012"/>
              <a:gd name="connsiteY2" fmla="*/ 330195 h 12444760"/>
              <a:gd name="connsiteX3" fmla="*/ 6356012 w 6356012"/>
              <a:gd name="connsiteY3" fmla="*/ 12114565 h 12444760"/>
              <a:gd name="connsiteX4" fmla="*/ 6025817 w 6356012"/>
              <a:gd name="connsiteY4" fmla="*/ 12444760 h 12444760"/>
              <a:gd name="connsiteX5" fmla="*/ 330195 w 6356012"/>
              <a:gd name="connsiteY5" fmla="*/ 12444760 h 12444760"/>
              <a:gd name="connsiteX6" fmla="*/ 0 w 6356012"/>
              <a:gd name="connsiteY6" fmla="*/ 12114565 h 12444760"/>
              <a:gd name="connsiteX7" fmla="*/ 0 w 6356012"/>
              <a:gd name="connsiteY7" fmla="*/ 330195 h 12444760"/>
              <a:gd name="connsiteX8" fmla="*/ 330195 w 6356012"/>
              <a:gd name="connsiteY8" fmla="*/ 0 h 124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6012" h="12444760">
                <a:moveTo>
                  <a:pt x="330195" y="0"/>
                </a:moveTo>
                <a:lnTo>
                  <a:pt x="6025817" y="0"/>
                </a:lnTo>
                <a:cubicBezTo>
                  <a:pt x="6208179" y="0"/>
                  <a:pt x="6356012" y="147833"/>
                  <a:pt x="6356012" y="330195"/>
                </a:cubicBezTo>
                <a:lnTo>
                  <a:pt x="6356012" y="12114565"/>
                </a:lnTo>
                <a:cubicBezTo>
                  <a:pt x="6356012" y="12296927"/>
                  <a:pt x="6208179" y="12444760"/>
                  <a:pt x="6025817" y="12444760"/>
                </a:cubicBezTo>
                <a:lnTo>
                  <a:pt x="330195" y="12444760"/>
                </a:lnTo>
                <a:cubicBezTo>
                  <a:pt x="147833" y="12444760"/>
                  <a:pt x="0" y="12296927"/>
                  <a:pt x="0" y="12114565"/>
                </a:cubicBezTo>
                <a:lnTo>
                  <a:pt x="0" y="330195"/>
                </a:lnTo>
                <a:cubicBezTo>
                  <a:pt x="0" y="147833"/>
                  <a:pt x="147833" y="0"/>
                  <a:pt x="330195" y="0"/>
                </a:cubicBezTo>
                <a:close/>
              </a:path>
            </a:pathLst>
          </a:custGeom>
        </p:spPr>
        <p:txBody>
          <a:bodyPr wrap="square">
            <a:noAutofit/>
          </a:bodyPr>
          <a:lstStyle>
            <a:lvl1pPr marL="0" indent="0">
              <a:buNone/>
              <a:defRPr sz="2400"/>
            </a:lvl1pPr>
          </a:lstStyle>
          <a:p>
            <a:endParaRPr/>
          </a:p>
        </p:txBody>
      </p:sp>
      <p:sp>
        <p:nvSpPr>
          <p:cNvPr id="11" name="Picture Placeholder 10">
            <a:extLst>
              <a:ext uri="{FF2B5EF4-FFF2-40B4-BE49-F238E27FC236}">
                <a16:creationId xmlns:a16="http://schemas.microsoft.com/office/drawing/2014/main" id="{E32F2C3F-F742-5941-90F9-9B38691A6F05}"/>
              </a:ext>
            </a:extLst>
          </p:cNvPr>
          <p:cNvSpPr>
            <a:spLocks noGrp="1"/>
          </p:cNvSpPr>
          <p:nvPr>
            <p:ph type="pic" sz="quarter" idx="12"/>
          </p:nvPr>
        </p:nvSpPr>
        <p:spPr>
          <a:xfrm>
            <a:off x="16302924" y="-356838"/>
            <a:ext cx="6356012" cy="12444760"/>
          </a:xfrm>
          <a:custGeom>
            <a:avLst/>
            <a:gdLst>
              <a:gd name="connsiteX0" fmla="*/ 330195 w 6356012"/>
              <a:gd name="connsiteY0" fmla="*/ 0 h 12444760"/>
              <a:gd name="connsiteX1" fmla="*/ 6025816 w 6356012"/>
              <a:gd name="connsiteY1" fmla="*/ 0 h 12444760"/>
              <a:gd name="connsiteX2" fmla="*/ 6356012 w 6356012"/>
              <a:gd name="connsiteY2" fmla="*/ 330195 h 12444760"/>
              <a:gd name="connsiteX3" fmla="*/ 6356012 w 6356012"/>
              <a:gd name="connsiteY3" fmla="*/ 12114565 h 12444760"/>
              <a:gd name="connsiteX4" fmla="*/ 6025816 w 6356012"/>
              <a:gd name="connsiteY4" fmla="*/ 12444760 h 12444760"/>
              <a:gd name="connsiteX5" fmla="*/ 330195 w 6356012"/>
              <a:gd name="connsiteY5" fmla="*/ 12444760 h 12444760"/>
              <a:gd name="connsiteX6" fmla="*/ 0 w 6356012"/>
              <a:gd name="connsiteY6" fmla="*/ 12114565 h 12444760"/>
              <a:gd name="connsiteX7" fmla="*/ 0 w 6356012"/>
              <a:gd name="connsiteY7" fmla="*/ 330195 h 12444760"/>
              <a:gd name="connsiteX8" fmla="*/ 330195 w 6356012"/>
              <a:gd name="connsiteY8" fmla="*/ 0 h 124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6012" h="12444760">
                <a:moveTo>
                  <a:pt x="330195" y="0"/>
                </a:moveTo>
                <a:lnTo>
                  <a:pt x="6025816" y="0"/>
                </a:lnTo>
                <a:cubicBezTo>
                  <a:pt x="6208180" y="0"/>
                  <a:pt x="6356012" y="147833"/>
                  <a:pt x="6356012" y="330195"/>
                </a:cubicBezTo>
                <a:lnTo>
                  <a:pt x="6356012" y="12114565"/>
                </a:lnTo>
                <a:cubicBezTo>
                  <a:pt x="6356012" y="12296927"/>
                  <a:pt x="6208180" y="12444760"/>
                  <a:pt x="6025816" y="12444760"/>
                </a:cubicBezTo>
                <a:lnTo>
                  <a:pt x="330195" y="12444760"/>
                </a:lnTo>
                <a:cubicBezTo>
                  <a:pt x="147833" y="12444760"/>
                  <a:pt x="0" y="12296927"/>
                  <a:pt x="0" y="12114565"/>
                </a:cubicBezTo>
                <a:lnTo>
                  <a:pt x="0" y="330195"/>
                </a:lnTo>
                <a:cubicBezTo>
                  <a:pt x="0" y="147833"/>
                  <a:pt x="147833" y="0"/>
                  <a:pt x="330195"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744690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27ACB7F-1B41-7F4E-81D0-49F8970AACE8}"/>
              </a:ext>
            </a:extLst>
          </p:cNvPr>
          <p:cNvSpPr>
            <a:spLocks noGrp="1"/>
          </p:cNvSpPr>
          <p:nvPr>
            <p:ph type="pic" sz="quarter" idx="10"/>
          </p:nvPr>
        </p:nvSpPr>
        <p:spPr>
          <a:xfrm>
            <a:off x="7961748" y="-518160"/>
            <a:ext cx="14678797" cy="13716000"/>
          </a:xfrm>
          <a:custGeom>
            <a:avLst/>
            <a:gdLst>
              <a:gd name="connsiteX0" fmla="*/ 348387 w 14678797"/>
              <a:gd name="connsiteY0" fmla="*/ 0 h 13716000"/>
              <a:gd name="connsiteX1" fmla="*/ 14330413 w 14678797"/>
              <a:gd name="connsiteY1" fmla="*/ 0 h 13716000"/>
              <a:gd name="connsiteX2" fmla="*/ 14678797 w 14678797"/>
              <a:gd name="connsiteY2" fmla="*/ 348386 h 13716000"/>
              <a:gd name="connsiteX3" fmla="*/ 14678797 w 14678797"/>
              <a:gd name="connsiteY3" fmla="*/ 13367614 h 13716000"/>
              <a:gd name="connsiteX4" fmla="*/ 14330413 w 14678797"/>
              <a:gd name="connsiteY4" fmla="*/ 13716000 h 13716000"/>
              <a:gd name="connsiteX5" fmla="*/ 348387 w 14678797"/>
              <a:gd name="connsiteY5" fmla="*/ 13716000 h 13716000"/>
              <a:gd name="connsiteX6" fmla="*/ 0 w 14678797"/>
              <a:gd name="connsiteY6" fmla="*/ 13367614 h 13716000"/>
              <a:gd name="connsiteX7" fmla="*/ 0 w 14678797"/>
              <a:gd name="connsiteY7" fmla="*/ 348386 h 13716000"/>
              <a:gd name="connsiteX8" fmla="*/ 348387 w 14678797"/>
              <a:gd name="connsiteY8" fmla="*/ 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8797" h="13716000">
                <a:moveTo>
                  <a:pt x="348387" y="0"/>
                </a:moveTo>
                <a:lnTo>
                  <a:pt x="14330413" y="0"/>
                </a:lnTo>
                <a:cubicBezTo>
                  <a:pt x="14522821" y="0"/>
                  <a:pt x="14678797" y="155978"/>
                  <a:pt x="14678797" y="348386"/>
                </a:cubicBezTo>
                <a:lnTo>
                  <a:pt x="14678797" y="13367614"/>
                </a:lnTo>
                <a:cubicBezTo>
                  <a:pt x="14678797" y="13560022"/>
                  <a:pt x="14522821" y="13716000"/>
                  <a:pt x="14330413" y="13716000"/>
                </a:cubicBezTo>
                <a:lnTo>
                  <a:pt x="348387" y="13716000"/>
                </a:lnTo>
                <a:cubicBezTo>
                  <a:pt x="155979" y="13716000"/>
                  <a:pt x="0" y="13560022"/>
                  <a:pt x="0" y="13367614"/>
                </a:cubicBezTo>
                <a:lnTo>
                  <a:pt x="0" y="348386"/>
                </a:lnTo>
                <a:cubicBezTo>
                  <a:pt x="0" y="155978"/>
                  <a:pt x="155979" y="0"/>
                  <a:pt x="348387"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1450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4026333-3298-D84E-B5F7-094EDECFC379}"/>
              </a:ext>
            </a:extLst>
          </p:cNvPr>
          <p:cNvSpPr>
            <a:spLocks noGrp="1"/>
          </p:cNvSpPr>
          <p:nvPr>
            <p:ph type="pic" sz="quarter" idx="10"/>
          </p:nvPr>
        </p:nvSpPr>
        <p:spPr>
          <a:xfrm>
            <a:off x="2154077" y="1233538"/>
            <a:ext cx="5327766" cy="4684998"/>
          </a:xfrm>
          <a:custGeom>
            <a:avLst/>
            <a:gdLst>
              <a:gd name="connsiteX0" fmla="*/ 243386 w 5327766"/>
              <a:gd name="connsiteY0" fmla="*/ 0 h 4684998"/>
              <a:gd name="connsiteX1" fmla="*/ 5084380 w 5327766"/>
              <a:gd name="connsiteY1" fmla="*/ 0 h 4684998"/>
              <a:gd name="connsiteX2" fmla="*/ 5327766 w 5327766"/>
              <a:gd name="connsiteY2" fmla="*/ 243386 h 4684998"/>
              <a:gd name="connsiteX3" fmla="*/ 5327766 w 5327766"/>
              <a:gd name="connsiteY3" fmla="*/ 4441612 h 4684998"/>
              <a:gd name="connsiteX4" fmla="*/ 5084380 w 5327766"/>
              <a:gd name="connsiteY4" fmla="*/ 4684998 h 4684998"/>
              <a:gd name="connsiteX5" fmla="*/ 243386 w 5327766"/>
              <a:gd name="connsiteY5" fmla="*/ 4684998 h 4684998"/>
              <a:gd name="connsiteX6" fmla="*/ 0 w 5327766"/>
              <a:gd name="connsiteY6" fmla="*/ 4441612 h 4684998"/>
              <a:gd name="connsiteX7" fmla="*/ 0 w 5327766"/>
              <a:gd name="connsiteY7" fmla="*/ 243386 h 4684998"/>
              <a:gd name="connsiteX8" fmla="*/ 243386 w 5327766"/>
              <a:gd name="connsiteY8" fmla="*/ 0 h 468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27766" h="4684998">
                <a:moveTo>
                  <a:pt x="243386" y="0"/>
                </a:moveTo>
                <a:lnTo>
                  <a:pt x="5084380" y="0"/>
                </a:lnTo>
                <a:cubicBezTo>
                  <a:pt x="5218798" y="0"/>
                  <a:pt x="5327766" y="108968"/>
                  <a:pt x="5327766" y="243386"/>
                </a:cubicBezTo>
                <a:lnTo>
                  <a:pt x="5327766" y="4441612"/>
                </a:lnTo>
                <a:cubicBezTo>
                  <a:pt x="5327766" y="4576031"/>
                  <a:pt x="5218798" y="4684998"/>
                  <a:pt x="5084380" y="4684998"/>
                </a:cubicBezTo>
                <a:lnTo>
                  <a:pt x="243386" y="4684998"/>
                </a:lnTo>
                <a:cubicBezTo>
                  <a:pt x="108968" y="4684998"/>
                  <a:pt x="0" y="4576031"/>
                  <a:pt x="0" y="4441612"/>
                </a:cubicBezTo>
                <a:lnTo>
                  <a:pt x="0" y="243386"/>
                </a:lnTo>
                <a:cubicBezTo>
                  <a:pt x="0" y="108968"/>
                  <a:pt x="108968" y="0"/>
                  <a:pt x="243386" y="0"/>
                </a:cubicBezTo>
                <a:close/>
              </a:path>
            </a:pathLst>
          </a:custGeom>
        </p:spPr>
        <p:txBody>
          <a:bodyPr wrap="square">
            <a:noAutofit/>
          </a:bodyPr>
          <a:lstStyle>
            <a:lvl1pPr marL="0" indent="0">
              <a:buNone/>
              <a:defRPr sz="2400"/>
            </a:lvl1pPr>
          </a:lstStyle>
          <a:p>
            <a:endParaRPr/>
          </a:p>
        </p:txBody>
      </p:sp>
      <p:sp>
        <p:nvSpPr>
          <p:cNvPr id="13" name="Picture Placeholder 12">
            <a:extLst>
              <a:ext uri="{FF2B5EF4-FFF2-40B4-BE49-F238E27FC236}">
                <a16:creationId xmlns:a16="http://schemas.microsoft.com/office/drawing/2014/main" id="{D747BB99-1077-5B4A-9DF1-B21B3A282ED7}"/>
              </a:ext>
            </a:extLst>
          </p:cNvPr>
          <p:cNvSpPr>
            <a:spLocks noGrp="1"/>
          </p:cNvSpPr>
          <p:nvPr>
            <p:ph type="pic" sz="quarter" idx="11"/>
          </p:nvPr>
        </p:nvSpPr>
        <p:spPr>
          <a:xfrm>
            <a:off x="7185615" y="1233538"/>
            <a:ext cx="5327766" cy="4684998"/>
          </a:xfrm>
          <a:custGeom>
            <a:avLst/>
            <a:gdLst>
              <a:gd name="connsiteX0" fmla="*/ 243386 w 5327766"/>
              <a:gd name="connsiteY0" fmla="*/ 0 h 4684998"/>
              <a:gd name="connsiteX1" fmla="*/ 5084380 w 5327766"/>
              <a:gd name="connsiteY1" fmla="*/ 0 h 4684998"/>
              <a:gd name="connsiteX2" fmla="*/ 5327766 w 5327766"/>
              <a:gd name="connsiteY2" fmla="*/ 243386 h 4684998"/>
              <a:gd name="connsiteX3" fmla="*/ 5327766 w 5327766"/>
              <a:gd name="connsiteY3" fmla="*/ 4441612 h 4684998"/>
              <a:gd name="connsiteX4" fmla="*/ 5084380 w 5327766"/>
              <a:gd name="connsiteY4" fmla="*/ 4684998 h 4684998"/>
              <a:gd name="connsiteX5" fmla="*/ 243386 w 5327766"/>
              <a:gd name="connsiteY5" fmla="*/ 4684998 h 4684998"/>
              <a:gd name="connsiteX6" fmla="*/ 0 w 5327766"/>
              <a:gd name="connsiteY6" fmla="*/ 4441612 h 4684998"/>
              <a:gd name="connsiteX7" fmla="*/ 0 w 5327766"/>
              <a:gd name="connsiteY7" fmla="*/ 243386 h 4684998"/>
              <a:gd name="connsiteX8" fmla="*/ 243386 w 5327766"/>
              <a:gd name="connsiteY8" fmla="*/ 0 h 468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27766" h="4684998">
                <a:moveTo>
                  <a:pt x="243386" y="0"/>
                </a:moveTo>
                <a:lnTo>
                  <a:pt x="5084380" y="0"/>
                </a:lnTo>
                <a:cubicBezTo>
                  <a:pt x="5218798" y="0"/>
                  <a:pt x="5327766" y="108968"/>
                  <a:pt x="5327766" y="243386"/>
                </a:cubicBezTo>
                <a:lnTo>
                  <a:pt x="5327766" y="4441612"/>
                </a:lnTo>
                <a:cubicBezTo>
                  <a:pt x="5327766" y="4576030"/>
                  <a:pt x="5218798" y="4684998"/>
                  <a:pt x="5084380" y="4684998"/>
                </a:cubicBezTo>
                <a:lnTo>
                  <a:pt x="243386" y="4684998"/>
                </a:lnTo>
                <a:cubicBezTo>
                  <a:pt x="108968" y="4684998"/>
                  <a:pt x="0" y="4576030"/>
                  <a:pt x="0" y="4441612"/>
                </a:cubicBezTo>
                <a:lnTo>
                  <a:pt x="0" y="243386"/>
                </a:lnTo>
                <a:cubicBezTo>
                  <a:pt x="0" y="108968"/>
                  <a:pt x="108968" y="0"/>
                  <a:pt x="243386" y="0"/>
                </a:cubicBezTo>
                <a:close/>
              </a:path>
            </a:pathLst>
          </a:custGeom>
        </p:spPr>
        <p:txBody>
          <a:bodyPr wrap="square">
            <a:noAutofit/>
          </a:bodyPr>
          <a:lstStyle>
            <a:lvl1pPr marL="0" indent="0">
              <a:buNone/>
              <a:defRPr sz="2400"/>
            </a:lvl1pPr>
          </a:lstStyle>
          <a:p>
            <a:endParaRPr/>
          </a:p>
        </p:txBody>
      </p:sp>
      <p:sp>
        <p:nvSpPr>
          <p:cNvPr id="15" name="Picture Placeholder 14">
            <a:extLst>
              <a:ext uri="{FF2B5EF4-FFF2-40B4-BE49-F238E27FC236}">
                <a16:creationId xmlns:a16="http://schemas.microsoft.com/office/drawing/2014/main" id="{69759EB6-FBA2-8642-BD42-4EE19337C6A1}"/>
              </a:ext>
            </a:extLst>
          </p:cNvPr>
          <p:cNvSpPr>
            <a:spLocks noGrp="1"/>
          </p:cNvSpPr>
          <p:nvPr>
            <p:ph type="pic" sz="quarter" idx="12"/>
          </p:nvPr>
        </p:nvSpPr>
        <p:spPr>
          <a:xfrm>
            <a:off x="12214364" y="1233538"/>
            <a:ext cx="5327766" cy="4684998"/>
          </a:xfrm>
          <a:custGeom>
            <a:avLst/>
            <a:gdLst>
              <a:gd name="connsiteX0" fmla="*/ 243386 w 5327766"/>
              <a:gd name="connsiteY0" fmla="*/ 0 h 4684998"/>
              <a:gd name="connsiteX1" fmla="*/ 5084380 w 5327766"/>
              <a:gd name="connsiteY1" fmla="*/ 0 h 4684998"/>
              <a:gd name="connsiteX2" fmla="*/ 5327766 w 5327766"/>
              <a:gd name="connsiteY2" fmla="*/ 243386 h 4684998"/>
              <a:gd name="connsiteX3" fmla="*/ 5327766 w 5327766"/>
              <a:gd name="connsiteY3" fmla="*/ 4441612 h 4684998"/>
              <a:gd name="connsiteX4" fmla="*/ 5084380 w 5327766"/>
              <a:gd name="connsiteY4" fmla="*/ 4684998 h 4684998"/>
              <a:gd name="connsiteX5" fmla="*/ 243386 w 5327766"/>
              <a:gd name="connsiteY5" fmla="*/ 4684998 h 4684998"/>
              <a:gd name="connsiteX6" fmla="*/ 0 w 5327766"/>
              <a:gd name="connsiteY6" fmla="*/ 4441612 h 4684998"/>
              <a:gd name="connsiteX7" fmla="*/ 0 w 5327766"/>
              <a:gd name="connsiteY7" fmla="*/ 243386 h 4684998"/>
              <a:gd name="connsiteX8" fmla="*/ 243386 w 5327766"/>
              <a:gd name="connsiteY8" fmla="*/ 0 h 468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27766" h="4684998">
                <a:moveTo>
                  <a:pt x="243386" y="0"/>
                </a:moveTo>
                <a:lnTo>
                  <a:pt x="5084380" y="0"/>
                </a:lnTo>
                <a:cubicBezTo>
                  <a:pt x="5218798" y="0"/>
                  <a:pt x="5327766" y="108968"/>
                  <a:pt x="5327766" y="243386"/>
                </a:cubicBezTo>
                <a:lnTo>
                  <a:pt x="5327766" y="4441612"/>
                </a:lnTo>
                <a:cubicBezTo>
                  <a:pt x="5327766" y="4576030"/>
                  <a:pt x="5218798" y="4684998"/>
                  <a:pt x="5084380" y="4684998"/>
                </a:cubicBezTo>
                <a:lnTo>
                  <a:pt x="243386" y="4684998"/>
                </a:lnTo>
                <a:cubicBezTo>
                  <a:pt x="108968" y="4684998"/>
                  <a:pt x="0" y="4576030"/>
                  <a:pt x="0" y="4441612"/>
                </a:cubicBezTo>
                <a:lnTo>
                  <a:pt x="0" y="243386"/>
                </a:lnTo>
                <a:cubicBezTo>
                  <a:pt x="0" y="108968"/>
                  <a:pt x="108968" y="0"/>
                  <a:pt x="243386" y="0"/>
                </a:cubicBezTo>
                <a:close/>
              </a:path>
            </a:pathLst>
          </a:custGeom>
        </p:spPr>
        <p:txBody>
          <a:bodyPr wrap="square">
            <a:noAutofit/>
          </a:bodyPr>
          <a:lstStyle>
            <a:lvl1pPr marL="0" indent="0">
              <a:buNone/>
              <a:defRPr sz="2400"/>
            </a:lvl1pPr>
          </a:lstStyle>
          <a:p>
            <a:endParaRPr/>
          </a:p>
        </p:txBody>
      </p:sp>
      <p:sp>
        <p:nvSpPr>
          <p:cNvPr id="17" name="Picture Placeholder 16">
            <a:extLst>
              <a:ext uri="{FF2B5EF4-FFF2-40B4-BE49-F238E27FC236}">
                <a16:creationId xmlns:a16="http://schemas.microsoft.com/office/drawing/2014/main" id="{419DC102-7F24-9244-9B4B-E0A81E57D74B}"/>
              </a:ext>
            </a:extLst>
          </p:cNvPr>
          <p:cNvSpPr>
            <a:spLocks noGrp="1"/>
          </p:cNvSpPr>
          <p:nvPr>
            <p:ph type="pic" sz="quarter" idx="13"/>
          </p:nvPr>
        </p:nvSpPr>
        <p:spPr>
          <a:xfrm>
            <a:off x="17198294" y="1233538"/>
            <a:ext cx="5327766" cy="4684998"/>
          </a:xfrm>
          <a:custGeom>
            <a:avLst/>
            <a:gdLst>
              <a:gd name="connsiteX0" fmla="*/ 243386 w 5327766"/>
              <a:gd name="connsiteY0" fmla="*/ 0 h 4684998"/>
              <a:gd name="connsiteX1" fmla="*/ 5084380 w 5327766"/>
              <a:gd name="connsiteY1" fmla="*/ 0 h 4684998"/>
              <a:gd name="connsiteX2" fmla="*/ 5327766 w 5327766"/>
              <a:gd name="connsiteY2" fmla="*/ 243386 h 4684998"/>
              <a:gd name="connsiteX3" fmla="*/ 5327766 w 5327766"/>
              <a:gd name="connsiteY3" fmla="*/ 4441612 h 4684998"/>
              <a:gd name="connsiteX4" fmla="*/ 5084380 w 5327766"/>
              <a:gd name="connsiteY4" fmla="*/ 4684998 h 4684998"/>
              <a:gd name="connsiteX5" fmla="*/ 243386 w 5327766"/>
              <a:gd name="connsiteY5" fmla="*/ 4684998 h 4684998"/>
              <a:gd name="connsiteX6" fmla="*/ 0 w 5327766"/>
              <a:gd name="connsiteY6" fmla="*/ 4441612 h 4684998"/>
              <a:gd name="connsiteX7" fmla="*/ 0 w 5327766"/>
              <a:gd name="connsiteY7" fmla="*/ 243386 h 4684998"/>
              <a:gd name="connsiteX8" fmla="*/ 243386 w 5327766"/>
              <a:gd name="connsiteY8" fmla="*/ 0 h 468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27766" h="4684998">
                <a:moveTo>
                  <a:pt x="243386" y="0"/>
                </a:moveTo>
                <a:lnTo>
                  <a:pt x="5084380" y="0"/>
                </a:lnTo>
                <a:cubicBezTo>
                  <a:pt x="5218798" y="0"/>
                  <a:pt x="5327766" y="108968"/>
                  <a:pt x="5327766" y="243386"/>
                </a:cubicBezTo>
                <a:lnTo>
                  <a:pt x="5327766" y="4441612"/>
                </a:lnTo>
                <a:cubicBezTo>
                  <a:pt x="5327766" y="4576030"/>
                  <a:pt x="5218798" y="4684998"/>
                  <a:pt x="5084380" y="4684998"/>
                </a:cubicBezTo>
                <a:lnTo>
                  <a:pt x="243386" y="4684998"/>
                </a:lnTo>
                <a:cubicBezTo>
                  <a:pt x="108968" y="4684998"/>
                  <a:pt x="0" y="4576030"/>
                  <a:pt x="0" y="4441612"/>
                </a:cubicBezTo>
                <a:lnTo>
                  <a:pt x="0" y="243386"/>
                </a:lnTo>
                <a:cubicBezTo>
                  <a:pt x="0" y="108968"/>
                  <a:pt x="108968" y="0"/>
                  <a:pt x="243386"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55611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DDFE65E-AD62-514E-A461-A21B712B677D}"/>
              </a:ext>
            </a:extLst>
          </p:cNvPr>
          <p:cNvSpPr>
            <a:spLocks noGrp="1"/>
          </p:cNvSpPr>
          <p:nvPr>
            <p:ph type="pic" sz="quarter" idx="10"/>
          </p:nvPr>
        </p:nvSpPr>
        <p:spPr>
          <a:xfrm>
            <a:off x="9955211" y="4593013"/>
            <a:ext cx="4471990" cy="4529977"/>
          </a:xfrm>
          <a:custGeom>
            <a:avLst/>
            <a:gdLst>
              <a:gd name="connsiteX0" fmla="*/ 2235995 w 4471990"/>
              <a:gd name="connsiteY0" fmla="*/ 0 h 4529977"/>
              <a:gd name="connsiteX1" fmla="*/ 4471990 w 4471990"/>
              <a:gd name="connsiteY1" fmla="*/ 2235994 h 4529977"/>
              <a:gd name="connsiteX2" fmla="*/ 4471990 w 4471990"/>
              <a:gd name="connsiteY2" fmla="*/ 2293982 h 4529977"/>
              <a:gd name="connsiteX3" fmla="*/ 2235995 w 4471990"/>
              <a:gd name="connsiteY3" fmla="*/ 4529977 h 4529977"/>
              <a:gd name="connsiteX4" fmla="*/ 0 w 4471990"/>
              <a:gd name="connsiteY4" fmla="*/ 2293982 h 4529977"/>
              <a:gd name="connsiteX5" fmla="*/ 0 w 4471990"/>
              <a:gd name="connsiteY5" fmla="*/ 2235994 h 4529977"/>
              <a:gd name="connsiteX6" fmla="*/ 2235995 w 4471990"/>
              <a:gd name="connsiteY6" fmla="*/ 0 h 452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1990" h="4529977">
                <a:moveTo>
                  <a:pt x="2235995" y="0"/>
                </a:moveTo>
                <a:cubicBezTo>
                  <a:pt x="3470901" y="0"/>
                  <a:pt x="4471990" y="1001088"/>
                  <a:pt x="4471990" y="2235994"/>
                </a:cubicBezTo>
                <a:lnTo>
                  <a:pt x="4471990" y="2293982"/>
                </a:lnTo>
                <a:cubicBezTo>
                  <a:pt x="4471990" y="3528888"/>
                  <a:pt x="3470901" y="4529977"/>
                  <a:pt x="2235995" y="4529977"/>
                </a:cubicBezTo>
                <a:cubicBezTo>
                  <a:pt x="1001089" y="4529977"/>
                  <a:pt x="0" y="3528888"/>
                  <a:pt x="0" y="2293982"/>
                </a:cubicBezTo>
                <a:lnTo>
                  <a:pt x="0" y="2235994"/>
                </a:lnTo>
                <a:cubicBezTo>
                  <a:pt x="0" y="1001088"/>
                  <a:pt x="1001089" y="0"/>
                  <a:pt x="2235995"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199172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1E6DD02-5CDC-F44A-966A-BE46C8EACFE7}"/>
              </a:ext>
            </a:extLst>
          </p:cNvPr>
          <p:cNvSpPr>
            <a:spLocks noGrp="1"/>
          </p:cNvSpPr>
          <p:nvPr>
            <p:ph type="pic" sz="quarter" idx="10"/>
          </p:nvPr>
        </p:nvSpPr>
        <p:spPr>
          <a:xfrm>
            <a:off x="10242432" y="1908852"/>
            <a:ext cx="3897548" cy="3897548"/>
          </a:xfrm>
          <a:custGeom>
            <a:avLst/>
            <a:gdLst>
              <a:gd name="connsiteX0" fmla="*/ 1948774 w 3897548"/>
              <a:gd name="connsiteY0" fmla="*/ 0 h 3897548"/>
              <a:gd name="connsiteX1" fmla="*/ 3897548 w 3897548"/>
              <a:gd name="connsiteY1" fmla="*/ 1948774 h 3897548"/>
              <a:gd name="connsiteX2" fmla="*/ 1948774 w 3897548"/>
              <a:gd name="connsiteY2" fmla="*/ 3897548 h 3897548"/>
              <a:gd name="connsiteX3" fmla="*/ 0 w 3897548"/>
              <a:gd name="connsiteY3" fmla="*/ 1948774 h 3897548"/>
              <a:gd name="connsiteX4" fmla="*/ 1948774 w 3897548"/>
              <a:gd name="connsiteY4" fmla="*/ 0 h 3897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7548" h="3897548">
                <a:moveTo>
                  <a:pt x="1948774" y="0"/>
                </a:moveTo>
                <a:cubicBezTo>
                  <a:pt x="3025052" y="0"/>
                  <a:pt x="3897548" y="872496"/>
                  <a:pt x="3897548" y="1948774"/>
                </a:cubicBezTo>
                <a:cubicBezTo>
                  <a:pt x="3897548" y="3025052"/>
                  <a:pt x="3025052" y="3897548"/>
                  <a:pt x="1948774" y="3897548"/>
                </a:cubicBezTo>
                <a:cubicBezTo>
                  <a:pt x="872496" y="3897548"/>
                  <a:pt x="0" y="3025052"/>
                  <a:pt x="0" y="1948774"/>
                </a:cubicBezTo>
                <a:cubicBezTo>
                  <a:pt x="0" y="872496"/>
                  <a:pt x="872496" y="0"/>
                  <a:pt x="1948774" y="0"/>
                </a:cubicBezTo>
                <a:close/>
              </a:path>
            </a:pathLst>
          </a:custGeom>
        </p:spPr>
        <p:txBody>
          <a:bodyPr wrap="square">
            <a:noAutofit/>
          </a:bodyPr>
          <a:lstStyle>
            <a:lvl1pPr marL="0" indent="0">
              <a:buNone/>
              <a:defRPr sz="2400"/>
            </a:lvl1pPr>
          </a:lstStyle>
          <a:p>
            <a:endParaRPr/>
          </a:p>
        </p:txBody>
      </p:sp>
      <p:sp>
        <p:nvSpPr>
          <p:cNvPr id="9" name="Picture Placeholder 8">
            <a:extLst>
              <a:ext uri="{FF2B5EF4-FFF2-40B4-BE49-F238E27FC236}">
                <a16:creationId xmlns:a16="http://schemas.microsoft.com/office/drawing/2014/main" id="{17C5426F-120D-D746-915B-19A2EFA892A6}"/>
              </a:ext>
            </a:extLst>
          </p:cNvPr>
          <p:cNvSpPr>
            <a:spLocks noGrp="1"/>
          </p:cNvSpPr>
          <p:nvPr>
            <p:ph type="pic" sz="quarter" idx="11"/>
          </p:nvPr>
        </p:nvSpPr>
        <p:spPr>
          <a:xfrm>
            <a:off x="5546907" y="5138501"/>
            <a:ext cx="2293016" cy="2293016"/>
          </a:xfrm>
          <a:custGeom>
            <a:avLst/>
            <a:gdLst>
              <a:gd name="connsiteX0" fmla="*/ 1146508 w 2293016"/>
              <a:gd name="connsiteY0" fmla="*/ 0 h 2293016"/>
              <a:gd name="connsiteX1" fmla="*/ 2293016 w 2293016"/>
              <a:gd name="connsiteY1" fmla="*/ 1146508 h 2293016"/>
              <a:gd name="connsiteX2" fmla="*/ 1146508 w 2293016"/>
              <a:gd name="connsiteY2" fmla="*/ 2293016 h 2293016"/>
              <a:gd name="connsiteX3" fmla="*/ 0 w 2293016"/>
              <a:gd name="connsiteY3" fmla="*/ 1146508 h 2293016"/>
              <a:gd name="connsiteX4" fmla="*/ 1146508 w 2293016"/>
              <a:gd name="connsiteY4" fmla="*/ 0 h 2293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3016" h="2293016">
                <a:moveTo>
                  <a:pt x="1146508" y="0"/>
                </a:moveTo>
                <a:cubicBezTo>
                  <a:pt x="1779707" y="0"/>
                  <a:pt x="2293016" y="513309"/>
                  <a:pt x="2293016" y="1146508"/>
                </a:cubicBezTo>
                <a:cubicBezTo>
                  <a:pt x="2293016" y="1779707"/>
                  <a:pt x="1779707" y="2293016"/>
                  <a:pt x="1146508" y="2293016"/>
                </a:cubicBezTo>
                <a:cubicBezTo>
                  <a:pt x="513309" y="2293016"/>
                  <a:pt x="0" y="1779707"/>
                  <a:pt x="0" y="1146508"/>
                </a:cubicBezTo>
                <a:cubicBezTo>
                  <a:pt x="0" y="513309"/>
                  <a:pt x="513309" y="0"/>
                  <a:pt x="1146508" y="0"/>
                </a:cubicBezTo>
                <a:close/>
              </a:path>
            </a:pathLst>
          </a:custGeom>
        </p:spPr>
        <p:txBody>
          <a:bodyPr wrap="square">
            <a:noAutofit/>
          </a:bodyPr>
          <a:lstStyle>
            <a:lvl1pPr marL="0" indent="0">
              <a:buNone/>
              <a:defRPr sz="2400"/>
            </a:lvl1pPr>
          </a:lstStyle>
          <a:p>
            <a:endParaRPr/>
          </a:p>
        </p:txBody>
      </p:sp>
      <p:sp>
        <p:nvSpPr>
          <p:cNvPr id="11" name="Picture Placeholder 10">
            <a:extLst>
              <a:ext uri="{FF2B5EF4-FFF2-40B4-BE49-F238E27FC236}">
                <a16:creationId xmlns:a16="http://schemas.microsoft.com/office/drawing/2014/main" id="{1BAE1ED2-B3D1-644D-A651-05DC3C558877}"/>
              </a:ext>
            </a:extLst>
          </p:cNvPr>
          <p:cNvSpPr>
            <a:spLocks noGrp="1"/>
          </p:cNvSpPr>
          <p:nvPr>
            <p:ph type="pic" sz="quarter" idx="12"/>
          </p:nvPr>
        </p:nvSpPr>
        <p:spPr>
          <a:xfrm>
            <a:off x="16678939" y="5138501"/>
            <a:ext cx="2293017" cy="2293016"/>
          </a:xfrm>
          <a:custGeom>
            <a:avLst/>
            <a:gdLst>
              <a:gd name="connsiteX0" fmla="*/ 1146509 w 2293017"/>
              <a:gd name="connsiteY0" fmla="*/ 0 h 2293016"/>
              <a:gd name="connsiteX1" fmla="*/ 2293017 w 2293017"/>
              <a:gd name="connsiteY1" fmla="*/ 1146508 h 2293016"/>
              <a:gd name="connsiteX2" fmla="*/ 1146509 w 2293017"/>
              <a:gd name="connsiteY2" fmla="*/ 2293016 h 2293016"/>
              <a:gd name="connsiteX3" fmla="*/ 0 w 2293017"/>
              <a:gd name="connsiteY3" fmla="*/ 1146508 h 2293016"/>
              <a:gd name="connsiteX4" fmla="*/ 1146509 w 2293017"/>
              <a:gd name="connsiteY4" fmla="*/ 0 h 2293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3017" h="2293016">
                <a:moveTo>
                  <a:pt x="1146509" y="0"/>
                </a:moveTo>
                <a:cubicBezTo>
                  <a:pt x="1779707" y="0"/>
                  <a:pt x="2293017" y="513309"/>
                  <a:pt x="2293017" y="1146508"/>
                </a:cubicBezTo>
                <a:cubicBezTo>
                  <a:pt x="2293017" y="1779707"/>
                  <a:pt x="1779707" y="2293016"/>
                  <a:pt x="1146509" y="2293016"/>
                </a:cubicBezTo>
                <a:cubicBezTo>
                  <a:pt x="513309" y="2293016"/>
                  <a:pt x="0" y="1779707"/>
                  <a:pt x="0" y="1146508"/>
                </a:cubicBezTo>
                <a:cubicBezTo>
                  <a:pt x="0" y="513309"/>
                  <a:pt x="513309" y="0"/>
                  <a:pt x="1146509" y="0"/>
                </a:cubicBezTo>
                <a:close/>
              </a:path>
            </a:pathLst>
          </a:custGeom>
        </p:spPr>
        <p:txBody>
          <a:bodyPr wrap="square">
            <a:noAutofit/>
          </a:bodyPr>
          <a:lstStyle>
            <a:lvl1pPr marL="0" indent="0">
              <a:buNone/>
              <a:defRPr sz="2400"/>
            </a:lvl1pPr>
          </a:lstStyle>
          <a:p>
            <a:endParaRPr/>
          </a:p>
        </p:txBody>
      </p:sp>
      <p:sp>
        <p:nvSpPr>
          <p:cNvPr id="3" name="Picture Placeholder 2">
            <a:extLst>
              <a:ext uri="{FF2B5EF4-FFF2-40B4-BE49-F238E27FC236}">
                <a16:creationId xmlns:a16="http://schemas.microsoft.com/office/drawing/2014/main" id="{7CEA6912-D114-4F5A-98D0-3D1A8B7D8395}"/>
              </a:ext>
            </a:extLst>
          </p:cNvPr>
          <p:cNvSpPr>
            <a:spLocks noGrp="1"/>
          </p:cNvSpPr>
          <p:nvPr>
            <p:ph type="pic" sz="quarter" idx="13"/>
          </p:nvPr>
        </p:nvSpPr>
        <p:spPr>
          <a:xfrm>
            <a:off x="10242550" y="8140700"/>
            <a:ext cx="3897313" cy="4365625"/>
          </a:xfrm>
          <a:solidFill>
            <a:srgbClr val="FFFF00"/>
          </a:solidFill>
        </p:spPr>
        <p:txBody>
          <a:bodyPr/>
          <a:lstStyle/>
          <a:p>
            <a:endParaRPr lang="en-US"/>
          </a:p>
        </p:txBody>
      </p:sp>
    </p:spTree>
    <p:extLst>
      <p:ext uri="{BB962C8B-B14F-4D97-AF65-F5344CB8AC3E}">
        <p14:creationId xmlns:p14="http://schemas.microsoft.com/office/powerpoint/2010/main" val="196567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E196461-FAE6-CB45-A06F-CC869D30AE73}"/>
              </a:ext>
            </a:extLst>
          </p:cNvPr>
          <p:cNvSpPr>
            <a:spLocks noGrp="1"/>
          </p:cNvSpPr>
          <p:nvPr>
            <p:ph type="pic" sz="quarter" idx="10"/>
          </p:nvPr>
        </p:nvSpPr>
        <p:spPr>
          <a:xfrm>
            <a:off x="2944181" y="2736168"/>
            <a:ext cx="8409148" cy="8409148"/>
          </a:xfrm>
          <a:custGeom>
            <a:avLst/>
            <a:gdLst>
              <a:gd name="connsiteX0" fmla="*/ 4204574 w 8409148"/>
              <a:gd name="connsiteY0" fmla="*/ 0 h 8409148"/>
              <a:gd name="connsiteX1" fmla="*/ 8409148 w 8409148"/>
              <a:gd name="connsiteY1" fmla="*/ 4204574 h 8409148"/>
              <a:gd name="connsiteX2" fmla="*/ 4204574 w 8409148"/>
              <a:gd name="connsiteY2" fmla="*/ 8409148 h 8409148"/>
              <a:gd name="connsiteX3" fmla="*/ 0 w 8409148"/>
              <a:gd name="connsiteY3" fmla="*/ 4204574 h 8409148"/>
              <a:gd name="connsiteX4" fmla="*/ 4204574 w 8409148"/>
              <a:gd name="connsiteY4" fmla="*/ 0 h 840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9148" h="8409148">
                <a:moveTo>
                  <a:pt x="4204574" y="0"/>
                </a:moveTo>
                <a:cubicBezTo>
                  <a:pt x="6526696" y="0"/>
                  <a:pt x="8409148" y="1882452"/>
                  <a:pt x="8409148" y="4204574"/>
                </a:cubicBezTo>
                <a:cubicBezTo>
                  <a:pt x="8409148" y="6526696"/>
                  <a:pt x="6526696" y="8409148"/>
                  <a:pt x="4204574" y="8409148"/>
                </a:cubicBezTo>
                <a:cubicBezTo>
                  <a:pt x="1882452" y="8409148"/>
                  <a:pt x="0" y="6526696"/>
                  <a:pt x="0" y="4204574"/>
                </a:cubicBezTo>
                <a:cubicBezTo>
                  <a:pt x="0" y="1882452"/>
                  <a:pt x="1882452" y="0"/>
                  <a:pt x="4204574" y="0"/>
                </a:cubicBezTo>
                <a:close/>
              </a:path>
            </a:pathLst>
          </a:custGeom>
        </p:spPr>
        <p:txBody>
          <a:bodyPr wrap="square">
            <a:noAutofit/>
          </a:bodyPr>
          <a:lstStyle>
            <a:lvl1pPr marL="0" indent="0">
              <a:buNone/>
              <a:defRPr sz="2800"/>
            </a:lvl1pPr>
          </a:lstStyle>
          <a:p>
            <a:endParaRPr/>
          </a:p>
        </p:txBody>
      </p:sp>
    </p:spTree>
    <p:extLst>
      <p:ext uri="{BB962C8B-B14F-4D97-AF65-F5344CB8AC3E}">
        <p14:creationId xmlns:p14="http://schemas.microsoft.com/office/powerpoint/2010/main" val="313753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F093834-6FC8-EF4D-9D7C-82F8D18E2AAE}"/>
              </a:ext>
            </a:extLst>
          </p:cNvPr>
          <p:cNvSpPr>
            <a:spLocks noGrp="1"/>
          </p:cNvSpPr>
          <p:nvPr>
            <p:ph type="pic" sz="quarter" idx="10"/>
          </p:nvPr>
        </p:nvSpPr>
        <p:spPr>
          <a:xfrm>
            <a:off x="2340677" y="4153341"/>
            <a:ext cx="2661038" cy="2661038"/>
          </a:xfrm>
          <a:custGeom>
            <a:avLst/>
            <a:gdLst>
              <a:gd name="connsiteX0" fmla="*/ 1330519 w 2661038"/>
              <a:gd name="connsiteY0" fmla="*/ 0 h 2661038"/>
              <a:gd name="connsiteX1" fmla="*/ 2661038 w 2661038"/>
              <a:gd name="connsiteY1" fmla="*/ 1330519 h 2661038"/>
              <a:gd name="connsiteX2" fmla="*/ 1330519 w 2661038"/>
              <a:gd name="connsiteY2" fmla="*/ 2661038 h 2661038"/>
              <a:gd name="connsiteX3" fmla="*/ 0 w 2661038"/>
              <a:gd name="connsiteY3" fmla="*/ 1330519 h 2661038"/>
              <a:gd name="connsiteX4" fmla="*/ 1330519 w 2661038"/>
              <a:gd name="connsiteY4" fmla="*/ 0 h 266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1038" h="2661038">
                <a:moveTo>
                  <a:pt x="1330519" y="0"/>
                </a:moveTo>
                <a:cubicBezTo>
                  <a:pt x="2065344" y="0"/>
                  <a:pt x="2661038" y="595694"/>
                  <a:pt x="2661038" y="1330519"/>
                </a:cubicBezTo>
                <a:cubicBezTo>
                  <a:pt x="2661038" y="2065344"/>
                  <a:pt x="2065344" y="2661038"/>
                  <a:pt x="1330519" y="2661038"/>
                </a:cubicBezTo>
                <a:cubicBezTo>
                  <a:pt x="595694" y="2661038"/>
                  <a:pt x="0" y="2065344"/>
                  <a:pt x="0" y="1330519"/>
                </a:cubicBezTo>
                <a:cubicBezTo>
                  <a:pt x="0" y="595694"/>
                  <a:pt x="595694" y="0"/>
                  <a:pt x="1330519" y="0"/>
                </a:cubicBezTo>
                <a:close/>
              </a:path>
            </a:pathLst>
          </a:custGeom>
        </p:spPr>
        <p:txBody>
          <a:bodyPr wrap="square">
            <a:noAutofit/>
          </a:bodyPr>
          <a:lstStyle>
            <a:lvl1pPr marL="0" indent="0">
              <a:buNone/>
              <a:defRPr sz="3200"/>
            </a:lvl1pPr>
          </a:lstStyle>
          <a:p>
            <a:endParaRPr/>
          </a:p>
        </p:txBody>
      </p:sp>
      <p:sp>
        <p:nvSpPr>
          <p:cNvPr id="12" name="Picture Placeholder 11">
            <a:extLst>
              <a:ext uri="{FF2B5EF4-FFF2-40B4-BE49-F238E27FC236}">
                <a16:creationId xmlns:a16="http://schemas.microsoft.com/office/drawing/2014/main" id="{0FE55617-6A63-9648-BC09-D3BA85563191}"/>
              </a:ext>
            </a:extLst>
          </p:cNvPr>
          <p:cNvSpPr>
            <a:spLocks noGrp="1"/>
          </p:cNvSpPr>
          <p:nvPr>
            <p:ph type="pic" sz="quarter" idx="11"/>
          </p:nvPr>
        </p:nvSpPr>
        <p:spPr>
          <a:xfrm>
            <a:off x="2340677" y="9138281"/>
            <a:ext cx="2661038" cy="2661038"/>
          </a:xfrm>
          <a:custGeom>
            <a:avLst/>
            <a:gdLst>
              <a:gd name="connsiteX0" fmla="*/ 1330519 w 2661038"/>
              <a:gd name="connsiteY0" fmla="*/ 0 h 2661038"/>
              <a:gd name="connsiteX1" fmla="*/ 2661038 w 2661038"/>
              <a:gd name="connsiteY1" fmla="*/ 1330519 h 2661038"/>
              <a:gd name="connsiteX2" fmla="*/ 1330519 w 2661038"/>
              <a:gd name="connsiteY2" fmla="*/ 2661038 h 2661038"/>
              <a:gd name="connsiteX3" fmla="*/ 0 w 2661038"/>
              <a:gd name="connsiteY3" fmla="*/ 1330519 h 2661038"/>
              <a:gd name="connsiteX4" fmla="*/ 1330519 w 2661038"/>
              <a:gd name="connsiteY4" fmla="*/ 0 h 266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1038" h="2661038">
                <a:moveTo>
                  <a:pt x="1330519" y="0"/>
                </a:moveTo>
                <a:cubicBezTo>
                  <a:pt x="2065344" y="0"/>
                  <a:pt x="2661038" y="595694"/>
                  <a:pt x="2661038" y="1330519"/>
                </a:cubicBezTo>
                <a:cubicBezTo>
                  <a:pt x="2661038" y="2065344"/>
                  <a:pt x="2065344" y="2661038"/>
                  <a:pt x="1330519" y="2661038"/>
                </a:cubicBezTo>
                <a:cubicBezTo>
                  <a:pt x="595694" y="2661038"/>
                  <a:pt x="0" y="2065344"/>
                  <a:pt x="0" y="1330519"/>
                </a:cubicBezTo>
                <a:cubicBezTo>
                  <a:pt x="0" y="595694"/>
                  <a:pt x="595694" y="0"/>
                  <a:pt x="1330519" y="0"/>
                </a:cubicBezTo>
                <a:close/>
              </a:path>
            </a:pathLst>
          </a:custGeom>
        </p:spPr>
        <p:txBody>
          <a:bodyPr vert="horz" wrap="square" lIns="91440" tIns="45720" rIns="91440" bIns="45720" rtlCol="0">
            <a:noAutofit/>
          </a:bodyPr>
          <a:lstStyle>
            <a:lvl1pPr marL="0" indent="0">
              <a:buNone/>
              <a:defRPr sz="3200" dirty="0"/>
            </a:lvl1pPr>
          </a:lstStyle>
          <a:p>
            <a:pPr marL="457177" lvl="0" indent="-457177"/>
            <a:endParaRPr/>
          </a:p>
        </p:txBody>
      </p:sp>
      <p:sp>
        <p:nvSpPr>
          <p:cNvPr id="14" name="Picture Placeholder 13">
            <a:extLst>
              <a:ext uri="{FF2B5EF4-FFF2-40B4-BE49-F238E27FC236}">
                <a16:creationId xmlns:a16="http://schemas.microsoft.com/office/drawing/2014/main" id="{3625B5BD-033B-9540-99E8-C27E389135A6}"/>
              </a:ext>
            </a:extLst>
          </p:cNvPr>
          <p:cNvSpPr>
            <a:spLocks noGrp="1"/>
          </p:cNvSpPr>
          <p:nvPr>
            <p:ph type="pic" sz="quarter" idx="12"/>
          </p:nvPr>
        </p:nvSpPr>
        <p:spPr>
          <a:xfrm>
            <a:off x="13386629" y="9138281"/>
            <a:ext cx="2661038" cy="2661038"/>
          </a:xfrm>
          <a:custGeom>
            <a:avLst/>
            <a:gdLst>
              <a:gd name="connsiteX0" fmla="*/ 1330519 w 2661038"/>
              <a:gd name="connsiteY0" fmla="*/ 0 h 2661038"/>
              <a:gd name="connsiteX1" fmla="*/ 2661038 w 2661038"/>
              <a:gd name="connsiteY1" fmla="*/ 1330519 h 2661038"/>
              <a:gd name="connsiteX2" fmla="*/ 1330519 w 2661038"/>
              <a:gd name="connsiteY2" fmla="*/ 2661038 h 2661038"/>
              <a:gd name="connsiteX3" fmla="*/ 0 w 2661038"/>
              <a:gd name="connsiteY3" fmla="*/ 1330519 h 2661038"/>
              <a:gd name="connsiteX4" fmla="*/ 1330519 w 2661038"/>
              <a:gd name="connsiteY4" fmla="*/ 0 h 266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1038" h="2661038">
                <a:moveTo>
                  <a:pt x="1330519" y="0"/>
                </a:moveTo>
                <a:cubicBezTo>
                  <a:pt x="2065344" y="0"/>
                  <a:pt x="2661038" y="595694"/>
                  <a:pt x="2661038" y="1330519"/>
                </a:cubicBezTo>
                <a:cubicBezTo>
                  <a:pt x="2661038" y="2065344"/>
                  <a:pt x="2065344" y="2661038"/>
                  <a:pt x="1330519" y="2661038"/>
                </a:cubicBezTo>
                <a:cubicBezTo>
                  <a:pt x="595694" y="2661038"/>
                  <a:pt x="0" y="2065344"/>
                  <a:pt x="0" y="1330519"/>
                </a:cubicBezTo>
                <a:cubicBezTo>
                  <a:pt x="0" y="595694"/>
                  <a:pt x="595694" y="0"/>
                  <a:pt x="1330519" y="0"/>
                </a:cubicBezTo>
                <a:close/>
              </a:path>
            </a:pathLst>
          </a:custGeom>
        </p:spPr>
        <p:txBody>
          <a:bodyPr wrap="square">
            <a:noAutofit/>
          </a:bodyPr>
          <a:lstStyle>
            <a:lvl1pPr marL="0" indent="0">
              <a:buNone/>
              <a:defRPr sz="3200" b="0" i="0" kern="1200" dirty="0">
                <a:solidFill>
                  <a:schemeClr val="tx1"/>
                </a:solidFill>
                <a:latin typeface="Century Gothic" panose="020B0502020202020204" pitchFamily="34" charset="0"/>
                <a:ea typeface="+mn-ea"/>
                <a:cs typeface="+mn-cs"/>
              </a:defRPr>
            </a:lvl1pPr>
          </a:lstStyle>
          <a:p>
            <a:endParaRPr/>
          </a:p>
        </p:txBody>
      </p:sp>
      <p:sp>
        <p:nvSpPr>
          <p:cNvPr id="13" name="Picture Placeholder 12">
            <a:extLst>
              <a:ext uri="{FF2B5EF4-FFF2-40B4-BE49-F238E27FC236}">
                <a16:creationId xmlns:a16="http://schemas.microsoft.com/office/drawing/2014/main" id="{049A3716-2090-0249-9913-D0044266C01C}"/>
              </a:ext>
            </a:extLst>
          </p:cNvPr>
          <p:cNvSpPr>
            <a:spLocks noGrp="1"/>
          </p:cNvSpPr>
          <p:nvPr>
            <p:ph type="pic" sz="quarter" idx="13"/>
          </p:nvPr>
        </p:nvSpPr>
        <p:spPr>
          <a:xfrm>
            <a:off x="13386629" y="4153341"/>
            <a:ext cx="2661038" cy="2661038"/>
          </a:xfrm>
          <a:custGeom>
            <a:avLst/>
            <a:gdLst>
              <a:gd name="connsiteX0" fmla="*/ 1330519 w 2661038"/>
              <a:gd name="connsiteY0" fmla="*/ 0 h 2661038"/>
              <a:gd name="connsiteX1" fmla="*/ 2661038 w 2661038"/>
              <a:gd name="connsiteY1" fmla="*/ 1330519 h 2661038"/>
              <a:gd name="connsiteX2" fmla="*/ 1330519 w 2661038"/>
              <a:gd name="connsiteY2" fmla="*/ 2661038 h 2661038"/>
              <a:gd name="connsiteX3" fmla="*/ 0 w 2661038"/>
              <a:gd name="connsiteY3" fmla="*/ 1330519 h 2661038"/>
              <a:gd name="connsiteX4" fmla="*/ 1330519 w 2661038"/>
              <a:gd name="connsiteY4" fmla="*/ 0 h 266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1038" h="2661038">
                <a:moveTo>
                  <a:pt x="1330519" y="0"/>
                </a:moveTo>
                <a:cubicBezTo>
                  <a:pt x="2065344" y="0"/>
                  <a:pt x="2661038" y="595694"/>
                  <a:pt x="2661038" y="1330519"/>
                </a:cubicBezTo>
                <a:cubicBezTo>
                  <a:pt x="2661038" y="2065344"/>
                  <a:pt x="2065344" y="2661038"/>
                  <a:pt x="1330519" y="2661038"/>
                </a:cubicBezTo>
                <a:cubicBezTo>
                  <a:pt x="595694" y="2661038"/>
                  <a:pt x="0" y="2065344"/>
                  <a:pt x="0" y="1330519"/>
                </a:cubicBezTo>
                <a:cubicBezTo>
                  <a:pt x="0" y="595694"/>
                  <a:pt x="595694" y="0"/>
                  <a:pt x="1330519" y="0"/>
                </a:cubicBezTo>
                <a:close/>
              </a:path>
            </a:pathLst>
          </a:custGeom>
        </p:spPr>
        <p:txBody>
          <a:bodyPr wrap="square">
            <a:noAutofit/>
          </a:bodyPr>
          <a:lstStyle>
            <a:lvl1pPr marL="0" indent="0">
              <a:buNone/>
              <a:defRPr sz="3200" b="0" i="0" kern="1200" dirty="0">
                <a:solidFill>
                  <a:schemeClr val="tx1"/>
                </a:solidFill>
                <a:latin typeface="Century Gothic" panose="020B0502020202020204" pitchFamily="34" charset="0"/>
                <a:ea typeface="+mn-ea"/>
                <a:cs typeface="+mn-cs"/>
              </a:defRPr>
            </a:lvl1pPr>
          </a:lstStyle>
          <a:p>
            <a:endParaRPr/>
          </a:p>
        </p:txBody>
      </p:sp>
    </p:spTree>
    <p:extLst>
      <p:ext uri="{BB962C8B-B14F-4D97-AF65-F5344CB8AC3E}">
        <p14:creationId xmlns:p14="http://schemas.microsoft.com/office/powerpoint/2010/main" val="126062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291" y="730251"/>
            <a:ext cx="21029831"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291" y="3651250"/>
            <a:ext cx="21029831"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291" y="12712701"/>
            <a:ext cx="5486043" cy="730250"/>
          </a:xfrm>
          <a:prstGeom prst="rect">
            <a:avLst/>
          </a:prstGeom>
        </p:spPr>
        <p:txBody>
          <a:bodyPr vert="horz" lIns="91440" tIns="45720" rIns="91440" bIns="45720" rtlCol="0" anchor="ctr"/>
          <a:lstStyle>
            <a:lvl1pPr algn="l">
              <a:defRPr sz="2400" b="0" i="0">
                <a:solidFill>
                  <a:schemeClr val="tx1">
                    <a:tint val="75000"/>
                  </a:schemeClr>
                </a:solidFill>
                <a:latin typeface="Century Gothic" panose="020B0502020202020204" pitchFamily="34" charset="0"/>
              </a:defRPr>
            </a:lvl1pPr>
          </a:lstStyle>
          <a:p>
            <a:fld id="{A8EB6CB3-CBCD-0542-92EF-97F5266AB2B4}" type="datetimeFigureOut">
              <a:rPr lang="en-US" smtClean="0"/>
              <a:pPr/>
              <a:t>6/6/2021</a:t>
            </a:fld>
            <a:endParaRPr lang="en-US"/>
          </a:p>
        </p:txBody>
      </p:sp>
      <p:sp>
        <p:nvSpPr>
          <p:cNvPr id="5" name="Footer Placeholder 4"/>
          <p:cNvSpPr>
            <a:spLocks noGrp="1"/>
          </p:cNvSpPr>
          <p:nvPr>
            <p:ph type="ftr" sz="quarter" idx="3"/>
          </p:nvPr>
        </p:nvSpPr>
        <p:spPr>
          <a:xfrm>
            <a:off x="8076675" y="12712701"/>
            <a:ext cx="8229064" cy="730250"/>
          </a:xfrm>
          <a:prstGeom prst="rect">
            <a:avLst/>
          </a:prstGeom>
        </p:spPr>
        <p:txBody>
          <a:bodyPr vert="horz" lIns="91440" tIns="45720" rIns="91440" bIns="45720" rtlCol="0" anchor="ctr"/>
          <a:lstStyle>
            <a:lvl1pPr algn="ctr">
              <a:defRPr sz="2400" b="0" i="0">
                <a:solidFill>
                  <a:schemeClr val="tx1">
                    <a:tint val="75000"/>
                  </a:schemeClr>
                </a:solidFill>
                <a:latin typeface="Century Gothic" panose="020B0502020202020204" pitchFamily="34" charset="0"/>
              </a:defRPr>
            </a:lvl1pPr>
          </a:lstStyle>
          <a:p>
            <a:endParaRPr lang="en-US"/>
          </a:p>
        </p:txBody>
      </p:sp>
      <p:sp>
        <p:nvSpPr>
          <p:cNvPr id="6" name="Slide Number Placeholder 5"/>
          <p:cNvSpPr>
            <a:spLocks noGrp="1"/>
          </p:cNvSpPr>
          <p:nvPr>
            <p:ph type="sldNum" sz="quarter" idx="4"/>
          </p:nvPr>
        </p:nvSpPr>
        <p:spPr>
          <a:xfrm>
            <a:off x="17220079" y="12712701"/>
            <a:ext cx="5486043" cy="730250"/>
          </a:xfrm>
          <a:prstGeom prst="rect">
            <a:avLst/>
          </a:prstGeom>
        </p:spPr>
        <p:txBody>
          <a:bodyPr vert="horz" lIns="91440" tIns="45720" rIns="91440" bIns="45720" rtlCol="0" anchor="ctr"/>
          <a:lstStyle>
            <a:lvl1pPr algn="r">
              <a:defRPr sz="2400" b="0" i="0">
                <a:solidFill>
                  <a:schemeClr val="tx1">
                    <a:tint val="75000"/>
                  </a:schemeClr>
                </a:solidFill>
                <a:latin typeface="Century Gothic" panose="020B0502020202020204" pitchFamily="34" charset="0"/>
              </a:defRPr>
            </a:lvl1pPr>
          </a:lstStyle>
          <a:p>
            <a:fld id="{F3113448-419B-C144-A955-21B482989577}" type="slidenum">
              <a:rPr lang="en-US" smtClean="0"/>
              <a:pPr/>
              <a:t>‹#›</a:t>
            </a:fld>
            <a:endParaRPr lang="en-US"/>
          </a:p>
        </p:txBody>
      </p:sp>
    </p:spTree>
    <p:extLst>
      <p:ext uri="{BB962C8B-B14F-4D97-AF65-F5344CB8AC3E}">
        <p14:creationId xmlns:p14="http://schemas.microsoft.com/office/powerpoint/2010/main" val="294279362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13" r:id="rId17"/>
    <p:sldLayoutId id="2147483717" r:id="rId18"/>
    <p:sldLayoutId id="2147483719" r:id="rId19"/>
    <p:sldLayoutId id="2147483720" r:id="rId20"/>
    <p:sldLayoutId id="2147483722" r:id="rId21"/>
  </p:sldLayoutIdLst>
  <p:txStyles>
    <p:titleStyle>
      <a:lvl1pPr algn="l" defTabSz="1828709" rtl="0" eaLnBrk="1" latinLnBrk="0" hangingPunct="1">
        <a:lnSpc>
          <a:spcPct val="90000"/>
        </a:lnSpc>
        <a:spcBef>
          <a:spcPct val="0"/>
        </a:spcBef>
        <a:buNone/>
        <a:defRPr sz="8800" b="0" i="0" kern="1200">
          <a:solidFill>
            <a:schemeClr val="tx1"/>
          </a:solidFill>
          <a:latin typeface="Century Gothic" panose="020B0502020202020204" pitchFamily="34" charset="0"/>
          <a:ea typeface="+mj-ea"/>
          <a:cs typeface="+mj-cs"/>
        </a:defRPr>
      </a:lvl1pPr>
    </p:titleStyle>
    <p:bodyStyle>
      <a:lvl1pPr marL="457177" indent="-457177" algn="l" defTabSz="1828709" rtl="0" eaLnBrk="1" latinLnBrk="0" hangingPunct="1">
        <a:lnSpc>
          <a:spcPct val="90000"/>
        </a:lnSpc>
        <a:spcBef>
          <a:spcPts val="2000"/>
        </a:spcBef>
        <a:buFont typeface="Arial" panose="020B0604020202020204" pitchFamily="34" charset="0"/>
        <a:buChar char="•"/>
        <a:defRPr sz="5600" b="0" i="0" kern="1200">
          <a:solidFill>
            <a:schemeClr val="tx1"/>
          </a:solidFill>
          <a:latin typeface="Century Gothic" panose="020B0502020202020204" pitchFamily="34" charset="0"/>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b="0" i="0" kern="1200">
          <a:solidFill>
            <a:schemeClr val="tx1"/>
          </a:solidFill>
          <a:latin typeface="Century Gothic" panose="020B0502020202020204" pitchFamily="34" charset="0"/>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b="0" i="0" kern="1200">
          <a:solidFill>
            <a:schemeClr val="tx1"/>
          </a:solidFill>
          <a:latin typeface="Century Gothic" panose="020B0502020202020204" pitchFamily="34" charset="0"/>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b="0" i="0" kern="1200">
          <a:solidFill>
            <a:schemeClr val="tx1"/>
          </a:solidFill>
          <a:latin typeface="Century Gothic" panose="020B0502020202020204" pitchFamily="34" charset="0"/>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b="0" i="0" kern="1200">
          <a:solidFill>
            <a:schemeClr val="tx1"/>
          </a:solidFill>
          <a:latin typeface="Century Gothic" panose="020B0502020202020204" pitchFamily="34" charset="0"/>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8.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1.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A411647B-C580-42D3-A171-FC4BACB4FBC0}"/>
              </a:ext>
            </a:extLst>
          </p:cNvPr>
          <p:cNvSpPr/>
          <p:nvPr/>
        </p:nvSpPr>
        <p:spPr>
          <a:xfrm flipV="1">
            <a:off x="0" y="-26"/>
            <a:ext cx="24382413" cy="13716000"/>
          </a:xfrm>
          <a:prstGeom prst="round1Rect">
            <a:avLst>
              <a:gd name="adj" fmla="val 0"/>
            </a:avLst>
          </a:prstGeom>
          <a:solidFill>
            <a:srgbClr val="009D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a:p>
        </p:txBody>
      </p:sp>
      <p:sp>
        <p:nvSpPr>
          <p:cNvPr id="9" name="Rectangle: Diagonal Corners Rounded 8">
            <a:extLst>
              <a:ext uri="{FF2B5EF4-FFF2-40B4-BE49-F238E27FC236}">
                <a16:creationId xmlns:a16="http://schemas.microsoft.com/office/drawing/2014/main" id="{CEA547DE-DAAA-4B2A-A0B8-E34D5526F438}"/>
              </a:ext>
            </a:extLst>
          </p:cNvPr>
          <p:cNvSpPr/>
          <p:nvPr/>
        </p:nvSpPr>
        <p:spPr>
          <a:xfrm rot="16200000" flipV="1">
            <a:off x="9577964" y="-6814446"/>
            <a:ext cx="5226483" cy="24382413"/>
          </a:xfrm>
          <a:prstGeom prst="round2DiagRect">
            <a:avLst>
              <a:gd name="adj1" fmla="val 0"/>
              <a:gd name="adj2" fmla="val 37284"/>
            </a:avLst>
          </a:prstGeom>
          <a:solidFill>
            <a:srgbClr val="F5F3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914400"/>
            <a:r>
              <a:rPr lang="en-IN" dirty="0">
                <a:solidFill>
                  <a:schemeClr val="tx1"/>
                </a:solidFill>
              </a:rPr>
              <a:t>  </a:t>
            </a:r>
            <a:endParaRPr lang="en-US" dirty="0">
              <a:solidFill>
                <a:schemeClr val="tx1"/>
              </a:solidFill>
            </a:endParaRPr>
          </a:p>
        </p:txBody>
      </p:sp>
      <p:pic>
        <p:nvPicPr>
          <p:cNvPr id="3" name="Picture 2">
            <a:extLst>
              <a:ext uri="{FF2B5EF4-FFF2-40B4-BE49-F238E27FC236}">
                <a16:creationId xmlns:a16="http://schemas.microsoft.com/office/drawing/2014/main" id="{B5E9CF36-ADBB-4D2F-8E5C-EE4ACEABA62B}"/>
              </a:ext>
            </a:extLst>
          </p:cNvPr>
          <p:cNvPicPr>
            <a:picLocks noChangeAspect="1"/>
          </p:cNvPicPr>
          <p:nvPr/>
        </p:nvPicPr>
        <p:blipFill>
          <a:blip r:embed="rId2"/>
          <a:stretch>
            <a:fillRect/>
          </a:stretch>
        </p:blipFill>
        <p:spPr>
          <a:xfrm>
            <a:off x="5106510" y="3631564"/>
            <a:ext cx="14197490" cy="3489073"/>
          </a:xfrm>
          <a:prstGeom prst="rect">
            <a:avLst/>
          </a:prstGeom>
        </p:spPr>
      </p:pic>
      <p:sp>
        <p:nvSpPr>
          <p:cNvPr id="15" name="Rectangle 14">
            <a:extLst>
              <a:ext uri="{FF2B5EF4-FFF2-40B4-BE49-F238E27FC236}">
                <a16:creationId xmlns:a16="http://schemas.microsoft.com/office/drawing/2014/main" id="{DD909A8D-6F8E-4F49-BA77-338D10ED276B}"/>
              </a:ext>
            </a:extLst>
          </p:cNvPr>
          <p:cNvSpPr/>
          <p:nvPr/>
        </p:nvSpPr>
        <p:spPr>
          <a:xfrm>
            <a:off x="2199537" y="8858049"/>
            <a:ext cx="10521463" cy="4616264"/>
          </a:xfrm>
          <a:prstGeom prst="rect">
            <a:avLst/>
          </a:prstGeom>
          <a:noFill/>
        </p:spPr>
        <p:txBody>
          <a:bodyPr wrap="square" rtlCol="0">
            <a:spAutoFit/>
          </a:bodyPr>
          <a:lstStyle/>
          <a:p>
            <a:pPr>
              <a:lnSpc>
                <a:spcPts val="4400"/>
              </a:lnSpc>
            </a:pPr>
            <a:r>
              <a:rPr lang="en-US" sz="5400" b="1" dirty="0">
                <a:solidFill>
                  <a:schemeClr val="bg1"/>
                </a:solidFill>
                <a:latin typeface="Century Gothic"/>
              </a:rPr>
              <a:t>Adil </a:t>
            </a:r>
          </a:p>
          <a:p>
            <a:pPr>
              <a:lnSpc>
                <a:spcPts val="4400"/>
              </a:lnSpc>
            </a:pPr>
            <a:endParaRPr lang="en-US" sz="5400" b="1" dirty="0">
              <a:solidFill>
                <a:schemeClr val="bg1"/>
              </a:solidFill>
              <a:latin typeface="Century Gothic"/>
            </a:endParaRPr>
          </a:p>
          <a:p>
            <a:pPr>
              <a:lnSpc>
                <a:spcPts val="4400"/>
              </a:lnSpc>
            </a:pPr>
            <a:r>
              <a:rPr lang="en-US" sz="5400" b="1" dirty="0">
                <a:solidFill>
                  <a:schemeClr val="bg1"/>
                </a:solidFill>
                <a:latin typeface="Century Gothic"/>
              </a:rPr>
              <a:t>Rashmi </a:t>
            </a:r>
          </a:p>
          <a:p>
            <a:pPr>
              <a:lnSpc>
                <a:spcPts val="4400"/>
              </a:lnSpc>
            </a:pPr>
            <a:endParaRPr lang="en-US" sz="5400" b="1" dirty="0">
              <a:solidFill>
                <a:schemeClr val="bg1"/>
              </a:solidFill>
              <a:latin typeface="Century Gothic"/>
            </a:endParaRPr>
          </a:p>
          <a:p>
            <a:pPr>
              <a:lnSpc>
                <a:spcPts val="4400"/>
              </a:lnSpc>
            </a:pPr>
            <a:r>
              <a:rPr lang="en-US" sz="5400" b="1" dirty="0">
                <a:solidFill>
                  <a:schemeClr val="bg1"/>
                </a:solidFill>
                <a:latin typeface="Century Gothic"/>
              </a:rPr>
              <a:t>Kriti</a:t>
            </a:r>
          </a:p>
          <a:p>
            <a:pPr>
              <a:lnSpc>
                <a:spcPts val="4400"/>
              </a:lnSpc>
            </a:pPr>
            <a:endParaRPr lang="en-US" sz="5400" b="1" dirty="0">
              <a:solidFill>
                <a:schemeClr val="bg1"/>
              </a:solidFill>
              <a:latin typeface="Century Gothic"/>
            </a:endParaRPr>
          </a:p>
          <a:p>
            <a:pPr>
              <a:lnSpc>
                <a:spcPts val="4400"/>
              </a:lnSpc>
            </a:pPr>
            <a:r>
              <a:rPr lang="en-US" sz="5400" b="1" dirty="0">
                <a:solidFill>
                  <a:schemeClr val="bg1"/>
                </a:solidFill>
                <a:latin typeface="Century Gothic"/>
              </a:rPr>
              <a:t>Nilesh</a:t>
            </a:r>
          </a:p>
          <a:p>
            <a:pPr>
              <a:lnSpc>
                <a:spcPts val="4400"/>
              </a:lnSpc>
            </a:pPr>
            <a:endParaRPr lang="en-US" sz="5400" b="1" dirty="0">
              <a:solidFill>
                <a:schemeClr val="bg1"/>
              </a:solidFill>
              <a:latin typeface="Century Gothic"/>
            </a:endParaRPr>
          </a:p>
        </p:txBody>
      </p:sp>
    </p:spTree>
    <p:extLst>
      <p:ext uri="{BB962C8B-B14F-4D97-AF65-F5344CB8AC3E}">
        <p14:creationId xmlns:p14="http://schemas.microsoft.com/office/powerpoint/2010/main" val="282513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4000" fill="hold"/>
                                        <p:tgtEl>
                                          <p:spTgt spid="8"/>
                                        </p:tgtEl>
                                        <p:attrNameLst>
                                          <p:attrName>ppt_x</p:attrName>
                                        </p:attrNameLst>
                                      </p:cBhvr>
                                      <p:tavLst>
                                        <p:tav tm="0">
                                          <p:val>
                                            <p:strVal val="0-#ppt_w/2"/>
                                          </p:val>
                                        </p:tav>
                                        <p:tav tm="100000">
                                          <p:val>
                                            <p:strVal val="#ppt_x"/>
                                          </p:val>
                                        </p:tav>
                                      </p:tavLst>
                                    </p:anim>
                                    <p:anim calcmode="lin" valueType="num">
                                      <p:cBhvr additive="base">
                                        <p:cTn id="8" dur="40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4000" fill="hold"/>
                                        <p:tgtEl>
                                          <p:spTgt spid="9"/>
                                        </p:tgtEl>
                                        <p:attrNameLst>
                                          <p:attrName>ppt_w</p:attrName>
                                        </p:attrNameLst>
                                      </p:cBhvr>
                                      <p:tavLst>
                                        <p:tav tm="0">
                                          <p:val>
                                            <p:fltVal val="0"/>
                                          </p:val>
                                        </p:tav>
                                        <p:tav tm="100000">
                                          <p:val>
                                            <p:strVal val="#ppt_w"/>
                                          </p:val>
                                        </p:tav>
                                      </p:tavLst>
                                    </p:anim>
                                    <p:anim calcmode="lin" valueType="num">
                                      <p:cBhvr>
                                        <p:cTn id="12" dur="4000" fill="hold"/>
                                        <p:tgtEl>
                                          <p:spTgt spid="9"/>
                                        </p:tgtEl>
                                        <p:attrNameLst>
                                          <p:attrName>ppt_h</p:attrName>
                                        </p:attrNameLst>
                                      </p:cBhvr>
                                      <p:tavLst>
                                        <p:tav tm="0">
                                          <p:val>
                                            <p:fltVal val="0"/>
                                          </p:val>
                                        </p:tav>
                                        <p:tav tm="100000">
                                          <p:val>
                                            <p:strVal val="#ppt_h"/>
                                          </p:val>
                                        </p:tav>
                                      </p:tavLst>
                                    </p:anim>
                                    <p:animEffect transition="in" filter="fade">
                                      <p:cBhvr>
                                        <p:cTn id="13" dur="4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23C8CEB-7A26-4F56-8723-FE0504CDB24B}"/>
              </a:ext>
            </a:extLst>
          </p:cNvPr>
          <p:cNvGraphicFramePr>
            <a:graphicFrameLocks/>
          </p:cNvGraphicFramePr>
          <p:nvPr>
            <p:extLst>
              <p:ext uri="{D42A27DB-BD31-4B8C-83A1-F6EECF244321}">
                <p14:modId xmlns:p14="http://schemas.microsoft.com/office/powerpoint/2010/main" val="2438811561"/>
              </p:ext>
            </p:extLst>
          </p:nvPr>
        </p:nvGraphicFramePr>
        <p:xfrm>
          <a:off x="-906933" y="1573342"/>
          <a:ext cx="13302133" cy="11762066"/>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a:extLst>
              <a:ext uri="{FF2B5EF4-FFF2-40B4-BE49-F238E27FC236}">
                <a16:creationId xmlns:a16="http://schemas.microsoft.com/office/drawing/2014/main" id="{2E2EDD5A-D078-43AE-9059-B75873012339}"/>
              </a:ext>
            </a:extLst>
          </p:cNvPr>
          <p:cNvCxnSpPr>
            <a:cxnSpLocks/>
          </p:cNvCxnSpPr>
          <p:nvPr/>
        </p:nvCxnSpPr>
        <p:spPr>
          <a:xfrm>
            <a:off x="6647128" y="1935406"/>
            <a:ext cx="1341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B3517EA-F33E-485D-85BE-45D8AD9E6E19}"/>
              </a:ext>
            </a:extLst>
          </p:cNvPr>
          <p:cNvSpPr/>
          <p:nvPr/>
        </p:nvSpPr>
        <p:spPr>
          <a:xfrm>
            <a:off x="11795968" y="3863608"/>
            <a:ext cx="13034243" cy="5097870"/>
          </a:xfrm>
          <a:prstGeom prst="rect">
            <a:avLst/>
          </a:prstGeom>
          <a:noFill/>
        </p:spPr>
        <p:txBody>
          <a:bodyPr wrap="square" rtlCol="0">
            <a:spAutoFit/>
          </a:bodyPr>
          <a:lstStyle/>
          <a:p>
            <a:pPr marL="342900" indent="-342900">
              <a:lnSpc>
                <a:spcPts val="4400"/>
              </a:lnSpc>
              <a:buFont typeface="Wingdings" panose="05000000000000000000" pitchFamily="2" charset="2"/>
              <a:buChar char="Ø"/>
            </a:pPr>
            <a:r>
              <a:rPr lang="en-US" sz="2400" dirty="0">
                <a:solidFill>
                  <a:srgbClr val="364049"/>
                </a:solidFill>
                <a:latin typeface="Century Gothic"/>
              </a:rPr>
              <a:t>Maruti contributes to 50% of the total Car reg , while MFC has only 30% contribution, more focus on Maruti make vehicle </a:t>
            </a:r>
          </a:p>
          <a:p>
            <a:pPr marL="342900" indent="-342900">
              <a:lnSpc>
                <a:spcPts val="4400"/>
              </a:lnSpc>
              <a:buFont typeface="Wingdings" panose="05000000000000000000" pitchFamily="2" charset="2"/>
              <a:buChar char="Ø"/>
            </a:pPr>
            <a:endParaRPr lang="en-US" sz="2400" dirty="0">
              <a:solidFill>
                <a:srgbClr val="364049"/>
              </a:solidFill>
              <a:latin typeface="Century Gothic"/>
            </a:endParaRPr>
          </a:p>
          <a:p>
            <a:pPr marL="342900" indent="-342900">
              <a:lnSpc>
                <a:spcPts val="4400"/>
              </a:lnSpc>
              <a:buFont typeface="Wingdings" panose="05000000000000000000" pitchFamily="2" charset="2"/>
              <a:buChar char="Ø"/>
            </a:pPr>
            <a:r>
              <a:rPr lang="en-US" sz="2400" dirty="0">
                <a:solidFill>
                  <a:srgbClr val="364049"/>
                </a:solidFill>
                <a:latin typeface="Century Gothic"/>
              </a:rPr>
              <a:t>More focus on vehicles who are exiting from Indian market like GM </a:t>
            </a:r>
          </a:p>
          <a:p>
            <a:pPr marL="342900" indent="-342900">
              <a:lnSpc>
                <a:spcPts val="4400"/>
              </a:lnSpc>
              <a:buFont typeface="Wingdings" panose="05000000000000000000" pitchFamily="2" charset="2"/>
              <a:buChar char="Ø"/>
            </a:pPr>
            <a:endParaRPr lang="en-US" sz="2400" dirty="0">
              <a:solidFill>
                <a:srgbClr val="364049"/>
              </a:solidFill>
              <a:latin typeface="Century Gothic"/>
            </a:endParaRPr>
          </a:p>
          <a:p>
            <a:pPr marL="342900" indent="-342900">
              <a:lnSpc>
                <a:spcPts val="4400"/>
              </a:lnSpc>
              <a:buFont typeface="Wingdings" panose="05000000000000000000" pitchFamily="2" charset="2"/>
              <a:buChar char="Ø"/>
            </a:pPr>
            <a:r>
              <a:rPr lang="en-US" sz="2400" dirty="0">
                <a:solidFill>
                  <a:srgbClr val="364049"/>
                </a:solidFill>
                <a:latin typeface="Century Gothic"/>
              </a:rPr>
              <a:t>More focus on vehicle make like fiat whose network workshop is less</a:t>
            </a:r>
          </a:p>
          <a:p>
            <a:pPr marL="342900" indent="-342900">
              <a:lnSpc>
                <a:spcPts val="4400"/>
              </a:lnSpc>
              <a:buFont typeface="Wingdings" panose="05000000000000000000" pitchFamily="2" charset="2"/>
              <a:buChar char="Ø"/>
            </a:pPr>
            <a:endParaRPr lang="en-US" sz="2400" dirty="0">
              <a:solidFill>
                <a:srgbClr val="364049"/>
              </a:solidFill>
              <a:latin typeface="Century Gothic"/>
            </a:endParaRPr>
          </a:p>
          <a:p>
            <a:pPr marL="342900" indent="-342900">
              <a:lnSpc>
                <a:spcPts val="4400"/>
              </a:lnSpc>
              <a:buFont typeface="Wingdings" panose="05000000000000000000" pitchFamily="2" charset="2"/>
              <a:buChar char="Ø"/>
            </a:pPr>
            <a:r>
              <a:rPr lang="en-US" sz="2400" dirty="0">
                <a:solidFill>
                  <a:srgbClr val="364049"/>
                </a:solidFill>
                <a:latin typeface="Century Gothic"/>
              </a:rPr>
              <a:t>More focus on small segment vehicle as these are the price sensitive customers </a:t>
            </a:r>
          </a:p>
          <a:p>
            <a:pPr>
              <a:lnSpc>
                <a:spcPts val="4400"/>
              </a:lnSpc>
            </a:pPr>
            <a:endParaRPr lang="en-US" sz="2400" dirty="0">
              <a:solidFill>
                <a:srgbClr val="364049"/>
              </a:solidFill>
              <a:latin typeface="Century Gothic"/>
            </a:endParaRPr>
          </a:p>
        </p:txBody>
      </p:sp>
      <p:sp>
        <p:nvSpPr>
          <p:cNvPr id="11" name="Rectangle: Rounded Corners 53">
            <a:extLst>
              <a:ext uri="{FF2B5EF4-FFF2-40B4-BE49-F238E27FC236}">
                <a16:creationId xmlns:a16="http://schemas.microsoft.com/office/drawing/2014/main" id="{60334FD6-9F50-4DFC-9AD2-8624CAEEEEDB}"/>
              </a:ext>
            </a:extLst>
          </p:cNvPr>
          <p:cNvSpPr/>
          <p:nvPr/>
        </p:nvSpPr>
        <p:spPr>
          <a:xfrm>
            <a:off x="8184850" y="1430175"/>
            <a:ext cx="2357120" cy="874944"/>
          </a:xfrm>
          <a:prstGeom prst="roundRect">
            <a:avLst>
              <a:gd name="adj" fmla="val 31661"/>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Manufacturer</a:t>
            </a:r>
          </a:p>
        </p:txBody>
      </p:sp>
      <p:sp>
        <p:nvSpPr>
          <p:cNvPr id="12" name="Rectangle: Rounded Corners 53">
            <a:extLst>
              <a:ext uri="{FF2B5EF4-FFF2-40B4-BE49-F238E27FC236}">
                <a16:creationId xmlns:a16="http://schemas.microsoft.com/office/drawing/2014/main" id="{FD42BB52-955F-4F8E-991C-3BDF5CDAA3CC}"/>
              </a:ext>
            </a:extLst>
          </p:cNvPr>
          <p:cNvSpPr/>
          <p:nvPr/>
        </p:nvSpPr>
        <p:spPr>
          <a:xfrm>
            <a:off x="4999964" y="3683032"/>
            <a:ext cx="1496282"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MFC</a:t>
            </a:r>
          </a:p>
        </p:txBody>
      </p:sp>
      <p:sp>
        <p:nvSpPr>
          <p:cNvPr id="13" name="Rectangle 16">
            <a:extLst>
              <a:ext uri="{FF2B5EF4-FFF2-40B4-BE49-F238E27FC236}">
                <a16:creationId xmlns:a16="http://schemas.microsoft.com/office/drawing/2014/main" id="{5895B258-16C6-4368-96DF-D538DE86F970}"/>
              </a:ext>
            </a:extLst>
          </p:cNvPr>
          <p:cNvSpPr/>
          <p:nvPr/>
        </p:nvSpPr>
        <p:spPr>
          <a:xfrm>
            <a:off x="1932816" y="380592"/>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MFC v/s Manufacturer</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411084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2BE9F6E-50E4-4153-8A37-E6A609A6B394}"/>
              </a:ext>
            </a:extLst>
          </p:cNvPr>
          <p:cNvGraphicFramePr>
            <a:graphicFrameLocks noGrp="1"/>
          </p:cNvGraphicFramePr>
          <p:nvPr>
            <p:extLst>
              <p:ext uri="{D42A27DB-BD31-4B8C-83A1-F6EECF244321}">
                <p14:modId xmlns:p14="http://schemas.microsoft.com/office/powerpoint/2010/main" val="1289535848"/>
              </p:ext>
            </p:extLst>
          </p:nvPr>
        </p:nvGraphicFramePr>
        <p:xfrm>
          <a:off x="422117" y="1564373"/>
          <a:ext cx="4728381" cy="11894767"/>
        </p:xfrm>
        <a:graphic>
          <a:graphicData uri="http://schemas.openxmlformats.org/drawingml/2006/table">
            <a:tbl>
              <a:tblPr/>
              <a:tblGrid>
                <a:gridCol w="871889">
                  <a:extLst>
                    <a:ext uri="{9D8B030D-6E8A-4147-A177-3AD203B41FA5}">
                      <a16:colId xmlns:a16="http://schemas.microsoft.com/office/drawing/2014/main" val="4254976388"/>
                    </a:ext>
                  </a:extLst>
                </a:gridCol>
                <a:gridCol w="2904770">
                  <a:extLst>
                    <a:ext uri="{9D8B030D-6E8A-4147-A177-3AD203B41FA5}">
                      <a16:colId xmlns:a16="http://schemas.microsoft.com/office/drawing/2014/main" val="567383766"/>
                    </a:ext>
                  </a:extLst>
                </a:gridCol>
                <a:gridCol w="951722">
                  <a:extLst>
                    <a:ext uri="{9D8B030D-6E8A-4147-A177-3AD203B41FA5}">
                      <a16:colId xmlns:a16="http://schemas.microsoft.com/office/drawing/2014/main" val="3350635465"/>
                    </a:ext>
                  </a:extLst>
                </a:gridCol>
              </a:tblGrid>
              <a:tr h="1056300">
                <a:tc>
                  <a:txBody>
                    <a:bodyPr/>
                    <a:lstStyle/>
                    <a:p>
                      <a:pPr algn="ctr" fontAlgn="b"/>
                      <a:r>
                        <a:rPr lang="en-IN" sz="2000" b="0" i="0" u="none" strike="noStrike">
                          <a:solidFill>
                            <a:srgbClr val="000000"/>
                          </a:solidFill>
                          <a:effectLst/>
                          <a:latin typeface="Century Gothic" panose="020B0502020202020204" pitchFamily="34" charset="0"/>
                        </a:rPr>
                        <a:t>Sr no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n-IN" sz="2000" b="0" i="0" u="none" strike="noStrike">
                          <a:solidFill>
                            <a:srgbClr val="000000"/>
                          </a:solidFill>
                          <a:effectLst/>
                          <a:latin typeface="Century Gothic" panose="020B0502020202020204" pitchFamily="34" charset="0"/>
                        </a:rPr>
                        <a:t>Make model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n-IN" sz="2000" b="0" i="0" u="none" strike="noStrike">
                          <a:solidFill>
                            <a:srgbClr val="000000"/>
                          </a:solidFill>
                          <a:effectLst/>
                          <a:latin typeface="Century Gothic" panose="020B0502020202020204" pitchFamily="34" charset="0"/>
                        </a:rPr>
                        <a:t>Avg revenue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956837748"/>
                  </a:ext>
                </a:extLst>
              </a:tr>
              <a:tr h="376216">
                <a:tc>
                  <a:txBody>
                    <a:bodyPr/>
                    <a:lstStyle/>
                    <a:p>
                      <a:pPr algn="ctr" fontAlgn="b"/>
                      <a:r>
                        <a:rPr lang="en-IN" sz="2000" b="0" i="0" u="none" strike="noStrike">
                          <a:solidFill>
                            <a:srgbClr val="000000"/>
                          </a:solidFill>
                          <a:effectLst/>
                          <a:latin typeface="Century Gothic" panose="020B050202020202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LAND ROVER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9238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9323574"/>
                  </a:ext>
                </a:extLst>
              </a:tr>
              <a:tr h="376216">
                <a:tc>
                  <a:txBody>
                    <a:bodyPr/>
                    <a:lstStyle/>
                    <a:p>
                      <a:pPr algn="ctr" fontAlgn="b"/>
                      <a:r>
                        <a:rPr lang="en-IN" sz="2000" b="0" i="0" u="none" strike="noStrike">
                          <a:solidFill>
                            <a:srgbClr val="000000"/>
                          </a:solidFill>
                          <a:effectLst/>
                          <a:latin typeface="Century Gothic" panose="020B050202020202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MERCEDES BENZ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6814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831722"/>
                  </a:ext>
                </a:extLst>
              </a:tr>
              <a:tr h="632787">
                <a:tc>
                  <a:txBody>
                    <a:bodyPr/>
                    <a:lstStyle/>
                    <a:p>
                      <a:pPr algn="ctr" fontAlgn="b"/>
                      <a:r>
                        <a:rPr lang="en-IN" sz="2000" b="0" i="0" u="none" strike="noStrike">
                          <a:solidFill>
                            <a:srgbClr val="000000"/>
                          </a:solidFill>
                          <a:effectLst/>
                          <a:latin typeface="Century Gothic" panose="020B050202020202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MAHINDRA &amp;  MAHINDRA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6638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9624996"/>
                  </a:ext>
                </a:extLst>
              </a:tr>
              <a:tr h="376216">
                <a:tc>
                  <a:txBody>
                    <a:bodyPr/>
                    <a:lstStyle/>
                    <a:p>
                      <a:pPr algn="ctr" fontAlgn="b"/>
                      <a:r>
                        <a:rPr lang="en-IN" sz="2000" b="0" i="0" u="none" strike="noStrike">
                          <a:solidFill>
                            <a:srgbClr val="000000"/>
                          </a:solidFill>
                          <a:effectLst/>
                          <a:latin typeface="Century Gothic" panose="020B050202020202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BMW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6608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0824825"/>
                  </a:ext>
                </a:extLst>
              </a:tr>
              <a:tr h="376216">
                <a:tc>
                  <a:txBody>
                    <a:bodyPr/>
                    <a:lstStyle/>
                    <a:p>
                      <a:pPr algn="ctr" fontAlgn="b"/>
                      <a:r>
                        <a:rPr lang="en-IN" sz="2000" b="0" i="0" u="none" strike="noStrike">
                          <a:solidFill>
                            <a:srgbClr val="000000"/>
                          </a:solidFill>
                          <a:effectLst/>
                          <a:latin typeface="Century Gothic" panose="020B050202020202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SKODA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5813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3354471"/>
                  </a:ext>
                </a:extLst>
              </a:tr>
              <a:tr h="376216">
                <a:tc>
                  <a:txBody>
                    <a:bodyPr/>
                    <a:lstStyle/>
                    <a:p>
                      <a:pPr algn="ctr" fontAlgn="b"/>
                      <a:r>
                        <a:rPr lang="en-IN" sz="2000" b="0" i="0" u="none" strike="noStrike">
                          <a:solidFill>
                            <a:srgbClr val="000000"/>
                          </a:solidFill>
                          <a:effectLst/>
                          <a:latin typeface="Century Gothic" panose="020B050202020202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TOYOTA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5679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4394141"/>
                  </a:ext>
                </a:extLst>
              </a:tr>
              <a:tr h="376216">
                <a:tc>
                  <a:txBody>
                    <a:bodyPr/>
                    <a:lstStyle/>
                    <a:p>
                      <a:pPr algn="ctr" fontAlgn="b"/>
                      <a:r>
                        <a:rPr lang="en-IN" sz="2000" b="0" i="0" u="none" strike="noStrike">
                          <a:solidFill>
                            <a:srgbClr val="000000"/>
                          </a:solidFill>
                          <a:effectLst/>
                          <a:latin typeface="Century Gothic" panose="020B050202020202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MITSUBISHI MOTORS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5058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263597"/>
                  </a:ext>
                </a:extLst>
              </a:tr>
              <a:tr h="376216">
                <a:tc>
                  <a:txBody>
                    <a:bodyPr/>
                    <a:lstStyle/>
                    <a:p>
                      <a:pPr algn="ctr" fontAlgn="b"/>
                      <a:r>
                        <a:rPr lang="en-IN" sz="2000" b="0" i="0" u="none" strike="noStrike">
                          <a:solidFill>
                            <a:srgbClr val="000000"/>
                          </a:solidFill>
                          <a:effectLst/>
                          <a:latin typeface="Century Gothic" panose="020B050202020202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FORCE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4984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68367"/>
                  </a:ext>
                </a:extLst>
              </a:tr>
              <a:tr h="376216">
                <a:tc>
                  <a:txBody>
                    <a:bodyPr/>
                    <a:lstStyle/>
                    <a:p>
                      <a:pPr algn="ctr" fontAlgn="b"/>
                      <a:r>
                        <a:rPr lang="en-IN" sz="2000" b="0" i="0" u="none" strike="noStrike">
                          <a:solidFill>
                            <a:srgbClr val="000000"/>
                          </a:solidFill>
                          <a:effectLst/>
                          <a:latin typeface="Century Gothic" panose="020B050202020202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FIAT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4631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2017474"/>
                  </a:ext>
                </a:extLst>
              </a:tr>
              <a:tr h="376216">
                <a:tc>
                  <a:txBody>
                    <a:bodyPr/>
                    <a:lstStyle/>
                    <a:p>
                      <a:pPr algn="ctr" fontAlgn="b"/>
                      <a:r>
                        <a:rPr lang="en-IN" sz="2000" b="0" i="0" u="none" strike="noStrike">
                          <a:solidFill>
                            <a:srgbClr val="000000"/>
                          </a:solidFill>
                          <a:effectLst/>
                          <a:latin typeface="Century Gothic" panose="020B050202020202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TATA MOTORS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4554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9870483"/>
                  </a:ext>
                </a:extLst>
              </a:tr>
              <a:tr h="376216">
                <a:tc>
                  <a:txBody>
                    <a:bodyPr/>
                    <a:lstStyle/>
                    <a:p>
                      <a:pPr algn="ctr" fontAlgn="b"/>
                      <a:r>
                        <a:rPr lang="en-IN" sz="2000" b="0" i="0" u="none" strike="noStrike">
                          <a:solidFill>
                            <a:srgbClr val="000000"/>
                          </a:solidFill>
                          <a:effectLst/>
                          <a:latin typeface="Century Gothic" panose="020B050202020202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FORD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4508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6247681"/>
                  </a:ext>
                </a:extLst>
              </a:tr>
              <a:tr h="376216">
                <a:tc>
                  <a:txBody>
                    <a:bodyPr/>
                    <a:lstStyle/>
                    <a:p>
                      <a:pPr algn="ctr" fontAlgn="b"/>
                      <a:r>
                        <a:rPr lang="en-IN" sz="2000" b="0" i="0" u="none" strike="noStrike">
                          <a:solidFill>
                            <a:srgbClr val="000000"/>
                          </a:solidFill>
                          <a:effectLst/>
                          <a:latin typeface="Century Gothic" panose="020B050202020202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HONDA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4449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0861014"/>
                  </a:ext>
                </a:extLst>
              </a:tr>
              <a:tr h="376216">
                <a:tc>
                  <a:txBody>
                    <a:bodyPr/>
                    <a:lstStyle/>
                    <a:p>
                      <a:pPr algn="ctr" fontAlgn="b"/>
                      <a:r>
                        <a:rPr lang="en-IN" sz="2000" b="0" i="0" u="none" strike="noStrike">
                          <a:solidFill>
                            <a:srgbClr val="000000"/>
                          </a:solidFill>
                          <a:effectLst/>
                          <a:latin typeface="Century Gothic" panose="020B050202020202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VOLKSWAGEN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4320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0303686"/>
                  </a:ext>
                </a:extLst>
              </a:tr>
              <a:tr h="424064">
                <a:tc>
                  <a:txBody>
                    <a:bodyPr/>
                    <a:lstStyle/>
                    <a:p>
                      <a:pPr algn="ctr" fontAlgn="b"/>
                      <a:r>
                        <a:rPr lang="en-IN" sz="2000" b="0" i="0" u="none" strike="noStrike">
                          <a:solidFill>
                            <a:srgbClr val="000000"/>
                          </a:solidFill>
                          <a:effectLst/>
                          <a:latin typeface="Century Gothic" panose="020B0502020202020204" pitchFamily="34" charset="0"/>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PREMIER AUTOMOBILES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4287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4469"/>
                  </a:ext>
                </a:extLst>
              </a:tr>
              <a:tr h="376216">
                <a:tc>
                  <a:txBody>
                    <a:bodyPr/>
                    <a:lstStyle/>
                    <a:p>
                      <a:pPr algn="ctr" fontAlgn="b"/>
                      <a:r>
                        <a:rPr lang="en-IN" sz="2000" b="0" i="0" u="none" strike="noStrike">
                          <a:solidFill>
                            <a:srgbClr val="000000"/>
                          </a:solidFill>
                          <a:effectLst/>
                          <a:latin typeface="Century Gothic" panose="020B050202020202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GENERAL MOTORS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7837749"/>
                  </a:ext>
                </a:extLst>
              </a:tr>
              <a:tr h="376216">
                <a:tc>
                  <a:txBody>
                    <a:bodyPr/>
                    <a:lstStyle/>
                    <a:p>
                      <a:pPr algn="ctr" fontAlgn="b"/>
                      <a:r>
                        <a:rPr lang="en-IN" sz="2000" b="0" i="0" u="none" strike="noStrike">
                          <a:solidFill>
                            <a:srgbClr val="000000"/>
                          </a:solidFill>
                          <a:effectLst/>
                          <a:latin typeface="Century Gothic" panose="020B050202020202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RENAULT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3977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7155830"/>
                  </a:ext>
                </a:extLst>
              </a:tr>
              <a:tr h="376216">
                <a:tc>
                  <a:txBody>
                    <a:bodyPr/>
                    <a:lstStyle/>
                    <a:p>
                      <a:pPr algn="ctr" fontAlgn="b"/>
                      <a:r>
                        <a:rPr lang="en-IN" sz="2000" b="0" i="0" u="none" strike="noStrike">
                          <a:solidFill>
                            <a:srgbClr val="000000"/>
                          </a:solidFill>
                          <a:effectLst/>
                          <a:latin typeface="Century Gothic" panose="020B0502020202020204" pitchFamily="34" charset="0"/>
                        </a:rPr>
                        <a:t>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AUDI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3917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432811"/>
                  </a:ext>
                </a:extLst>
              </a:tr>
              <a:tr h="376216">
                <a:tc>
                  <a:txBody>
                    <a:bodyPr/>
                    <a:lstStyle/>
                    <a:p>
                      <a:pPr algn="ctr" fontAlgn="b"/>
                      <a:r>
                        <a:rPr lang="en-IN" sz="2000" b="0" i="0" u="none" strike="noStrike">
                          <a:solidFill>
                            <a:srgbClr val="000000"/>
                          </a:solidFill>
                          <a:effectLst/>
                          <a:latin typeface="Century Gothic" panose="020B0502020202020204" pitchFamily="34" charset="0"/>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PORCHE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3848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6259169"/>
                  </a:ext>
                </a:extLst>
              </a:tr>
              <a:tr h="376216">
                <a:tc>
                  <a:txBody>
                    <a:bodyPr/>
                    <a:lstStyle/>
                    <a:p>
                      <a:pPr algn="ctr" fontAlgn="b"/>
                      <a:r>
                        <a:rPr lang="en-IN" sz="2000" b="0" i="0" u="none" strike="noStrike">
                          <a:solidFill>
                            <a:srgbClr val="000000"/>
                          </a:solidFill>
                          <a:effectLst/>
                          <a:latin typeface="Century Gothic" panose="020B0502020202020204" pitchFamily="34" charset="0"/>
                        </a:rPr>
                        <a:t>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HYUNDAI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3741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3417222"/>
                  </a:ext>
                </a:extLst>
              </a:tr>
              <a:tr h="376216">
                <a:tc>
                  <a:txBody>
                    <a:bodyPr/>
                    <a:lstStyle/>
                    <a:p>
                      <a:pPr algn="ctr" fontAlgn="b"/>
                      <a:r>
                        <a:rPr lang="en-IN" sz="2000" b="0" i="0" u="none" strike="noStrike">
                          <a:solidFill>
                            <a:srgbClr val="000000"/>
                          </a:solidFill>
                          <a:effectLst/>
                          <a:latin typeface="Century Gothic" panose="020B050202020202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NISSAN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3695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752728"/>
                  </a:ext>
                </a:extLst>
              </a:tr>
              <a:tr h="376216">
                <a:tc>
                  <a:txBody>
                    <a:bodyPr/>
                    <a:lstStyle/>
                    <a:p>
                      <a:pPr algn="ctr" fontAlgn="b"/>
                      <a:r>
                        <a:rPr lang="en-IN" sz="2000" b="0" i="0" u="none" strike="noStrike">
                          <a:solidFill>
                            <a:srgbClr val="000000"/>
                          </a:solidFill>
                          <a:effectLst/>
                          <a:latin typeface="Century Gothic" panose="020B0502020202020204" pitchFamily="34" charset="0"/>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DAEWOO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3456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2445575"/>
                  </a:ext>
                </a:extLst>
              </a:tr>
              <a:tr h="376216">
                <a:tc>
                  <a:txBody>
                    <a:bodyPr/>
                    <a:lstStyle/>
                    <a:p>
                      <a:pPr algn="ctr" fontAlgn="b"/>
                      <a:r>
                        <a:rPr lang="en-IN" sz="2000" b="0" i="0" u="none" strike="noStrike">
                          <a:solidFill>
                            <a:srgbClr val="000000"/>
                          </a:solidFill>
                          <a:effectLst/>
                          <a:latin typeface="Century Gothic" panose="020B050202020202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MARUTI SUZUKI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3278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246978"/>
                  </a:ext>
                </a:extLst>
              </a:tr>
              <a:tr h="376216">
                <a:tc>
                  <a:txBody>
                    <a:bodyPr/>
                    <a:lstStyle/>
                    <a:p>
                      <a:pPr algn="ctr" fontAlgn="b"/>
                      <a:r>
                        <a:rPr lang="en-IN" sz="2000" b="0" i="0" u="none" strike="noStrike">
                          <a:solidFill>
                            <a:srgbClr val="000000"/>
                          </a:solidFill>
                          <a:effectLst/>
                          <a:latin typeface="Century Gothic" panose="020B050202020202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HINDUSTAN MOTORS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2979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4384044"/>
                  </a:ext>
                </a:extLst>
              </a:tr>
              <a:tr h="376216">
                <a:tc>
                  <a:txBody>
                    <a:bodyPr/>
                    <a:lstStyle/>
                    <a:p>
                      <a:pPr algn="ctr" fontAlgn="b"/>
                      <a:r>
                        <a:rPr lang="en-IN" sz="2000" b="0" i="0" u="none" strike="noStrike">
                          <a:solidFill>
                            <a:srgbClr val="000000"/>
                          </a:solidFill>
                          <a:effectLst/>
                          <a:latin typeface="Century Gothic" panose="020B0502020202020204" pitchFamily="34" charset="0"/>
                        </a:rPr>
                        <a:t>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VOLVO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2438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8481784"/>
                  </a:ext>
                </a:extLst>
              </a:tr>
              <a:tr h="376216">
                <a:tc>
                  <a:txBody>
                    <a:bodyPr/>
                    <a:lstStyle/>
                    <a:p>
                      <a:pPr algn="ctr" fontAlgn="b"/>
                      <a:r>
                        <a:rPr lang="en-IN" sz="2000" b="0" i="0" u="none" strike="noStrike">
                          <a:solidFill>
                            <a:srgbClr val="000000"/>
                          </a:solidFill>
                          <a:effectLst/>
                          <a:latin typeface="Century Gothic" panose="020B050202020202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SONALIKA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2055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5355506"/>
                  </a:ext>
                </a:extLst>
              </a:tr>
              <a:tr h="376216">
                <a:tc>
                  <a:txBody>
                    <a:bodyPr/>
                    <a:lstStyle/>
                    <a:p>
                      <a:pPr algn="ctr" fontAlgn="b"/>
                      <a:r>
                        <a:rPr lang="en-IN" sz="2000" b="0" i="0" u="none" strike="noStrike">
                          <a:solidFill>
                            <a:srgbClr val="000000"/>
                          </a:solidFill>
                          <a:effectLst/>
                          <a:latin typeface="Century Gothic" panose="020B0502020202020204" pitchFamily="34" charset="0"/>
                        </a:rPr>
                        <a:t>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SAN MOTORS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756130"/>
                  </a:ext>
                </a:extLst>
              </a:tr>
              <a:tr h="376216">
                <a:tc>
                  <a:txBody>
                    <a:bodyPr/>
                    <a:lstStyle/>
                    <a:p>
                      <a:pPr algn="ctr" fontAlgn="b"/>
                      <a:r>
                        <a:rPr lang="en-IN" sz="2000" b="0" i="0" u="none" strike="noStrike">
                          <a:solidFill>
                            <a:srgbClr val="000000"/>
                          </a:solidFill>
                          <a:effectLst/>
                          <a:latin typeface="Century Gothic" panose="020B0502020202020204" pitchFamily="34" charset="0"/>
                        </a:rPr>
                        <a:t>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MORRIS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4769464"/>
                  </a:ext>
                </a:extLst>
              </a:tr>
              <a:tr h="376216">
                <a:tc>
                  <a:txBody>
                    <a:bodyPr/>
                    <a:lstStyle/>
                    <a:p>
                      <a:pPr algn="ctr" fontAlgn="b"/>
                      <a:r>
                        <a:rPr lang="en-IN" sz="2000" b="0" i="0" u="none" strike="noStrike">
                          <a:solidFill>
                            <a:srgbClr val="000000"/>
                          </a:solidFill>
                          <a:effectLst/>
                          <a:latin typeface="Century Gothic" panose="020B050202020202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JEEP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entury Gothic" panose="020B0502020202020204" pitchFamily="34" charset="0"/>
                        </a:rPr>
                        <a:t>179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3933655"/>
                  </a:ext>
                </a:extLst>
              </a:tr>
            </a:tbl>
          </a:graphicData>
        </a:graphic>
      </p:graphicFrame>
      <p:sp>
        <p:nvSpPr>
          <p:cNvPr id="9" name="TextBox 8">
            <a:extLst>
              <a:ext uri="{FF2B5EF4-FFF2-40B4-BE49-F238E27FC236}">
                <a16:creationId xmlns:a16="http://schemas.microsoft.com/office/drawing/2014/main" id="{331FF8A3-ECA4-4AD7-B116-94FA01179F6E}"/>
              </a:ext>
            </a:extLst>
          </p:cNvPr>
          <p:cNvSpPr txBox="1"/>
          <p:nvPr/>
        </p:nvSpPr>
        <p:spPr>
          <a:xfrm>
            <a:off x="14874240" y="7669521"/>
            <a:ext cx="8676640" cy="2677656"/>
          </a:xfrm>
          <a:prstGeom prst="rect">
            <a:avLst/>
          </a:prstGeom>
          <a:noFill/>
        </p:spPr>
        <p:txBody>
          <a:bodyPr wrap="square">
            <a:spAutoFit/>
          </a:bodyPr>
          <a:lstStyle/>
          <a:p>
            <a:r>
              <a:rPr lang="en-IN" sz="2800" b="0" i="0" dirty="0">
                <a:solidFill>
                  <a:srgbClr val="000000"/>
                </a:solidFill>
                <a:effectLst/>
                <a:latin typeface="Century Gothic" panose="020B0502020202020204" pitchFamily="34" charset="0"/>
              </a:rPr>
              <a:t>Mahindra Scorpio, Maruti Swift, Hyundai </a:t>
            </a:r>
            <a:r>
              <a:rPr lang="en-IN" sz="2800" b="0" i="0" dirty="0" err="1">
                <a:solidFill>
                  <a:srgbClr val="000000"/>
                </a:solidFill>
                <a:effectLst/>
                <a:latin typeface="Century Gothic" panose="020B0502020202020204" pitchFamily="34" charset="0"/>
              </a:rPr>
              <a:t>Santro</a:t>
            </a:r>
            <a:r>
              <a:rPr lang="en-IN" sz="2800" b="0" i="0" dirty="0">
                <a:solidFill>
                  <a:srgbClr val="000000"/>
                </a:solidFill>
                <a:effectLst/>
                <a:latin typeface="Century Gothic" panose="020B0502020202020204" pitchFamily="34" charset="0"/>
              </a:rPr>
              <a:t>, Tata Indica, Mahindra </a:t>
            </a:r>
            <a:r>
              <a:rPr lang="en-IN" sz="2800" b="0" i="0" dirty="0" err="1">
                <a:solidFill>
                  <a:srgbClr val="000000"/>
                </a:solidFill>
                <a:effectLst/>
                <a:latin typeface="Century Gothic" panose="020B0502020202020204" pitchFamily="34" charset="0"/>
              </a:rPr>
              <a:t>Xylo</a:t>
            </a:r>
            <a:r>
              <a:rPr lang="en-IN" sz="2800" b="0" i="0" dirty="0">
                <a:solidFill>
                  <a:srgbClr val="000000"/>
                </a:solidFill>
                <a:effectLst/>
                <a:latin typeface="Century Gothic" panose="020B0502020202020204" pitchFamily="34" charset="0"/>
              </a:rPr>
              <a:t>, Bolero are most serviced cars also generates high revenue. High end cars like Land Rover, Mercedes Benz, BMW, Audi etc. are less in no to be serviced but still average revenue is more than low end cars.</a:t>
            </a:r>
            <a:endParaRPr lang="en-IN" sz="2800" dirty="0">
              <a:latin typeface="Century Gothic" panose="020B0502020202020204" pitchFamily="34" charset="0"/>
            </a:endParaRPr>
          </a:p>
        </p:txBody>
      </p:sp>
      <p:sp>
        <p:nvSpPr>
          <p:cNvPr id="11" name="TextBox 10">
            <a:extLst>
              <a:ext uri="{FF2B5EF4-FFF2-40B4-BE49-F238E27FC236}">
                <a16:creationId xmlns:a16="http://schemas.microsoft.com/office/drawing/2014/main" id="{FA95A895-4C2B-4DAC-A338-190CA7DAE5B3}"/>
              </a:ext>
            </a:extLst>
          </p:cNvPr>
          <p:cNvSpPr txBox="1"/>
          <p:nvPr/>
        </p:nvSpPr>
        <p:spPr>
          <a:xfrm>
            <a:off x="15036800" y="11087664"/>
            <a:ext cx="9144000" cy="1384995"/>
          </a:xfrm>
          <a:prstGeom prst="rect">
            <a:avLst/>
          </a:prstGeom>
          <a:noFill/>
        </p:spPr>
        <p:txBody>
          <a:bodyPr wrap="square">
            <a:spAutoFit/>
          </a:bodyPr>
          <a:lstStyle/>
          <a:p>
            <a:pPr marL="457200" indent="-457200" algn="l">
              <a:buFont typeface="Wingdings" panose="05000000000000000000" pitchFamily="2" charset="2"/>
              <a:buChar char="Ø"/>
            </a:pPr>
            <a:r>
              <a:rPr lang="en-US" sz="2800" b="0" i="0" dirty="0">
                <a:solidFill>
                  <a:srgbClr val="000000"/>
                </a:solidFill>
                <a:effectLst/>
                <a:latin typeface="Century Gothic" panose="020B0502020202020204" pitchFamily="34" charset="0"/>
              </a:rPr>
              <a:t>Offers, promotions or programs are needed to attract high end cars more.</a:t>
            </a:r>
          </a:p>
          <a:p>
            <a:pPr marL="457200" indent="-457200" algn="l">
              <a:buFont typeface="Wingdings" panose="05000000000000000000" pitchFamily="2" charset="2"/>
              <a:buChar char="Ø"/>
            </a:pPr>
            <a:r>
              <a:rPr lang="en-US" sz="2800" b="0" i="0" dirty="0">
                <a:solidFill>
                  <a:srgbClr val="000000"/>
                </a:solidFill>
                <a:effectLst/>
                <a:latin typeface="Century Gothic" panose="020B0502020202020204" pitchFamily="34" charset="0"/>
              </a:rPr>
              <a:t>This can help to manage inventory in better way.</a:t>
            </a:r>
          </a:p>
        </p:txBody>
      </p:sp>
      <p:pic>
        <p:nvPicPr>
          <p:cNvPr id="12" name="Picture 11">
            <a:extLst>
              <a:ext uri="{FF2B5EF4-FFF2-40B4-BE49-F238E27FC236}">
                <a16:creationId xmlns:a16="http://schemas.microsoft.com/office/drawing/2014/main" id="{B094EEA4-7C27-449D-898B-0802657D1BEE}"/>
              </a:ext>
            </a:extLst>
          </p:cNvPr>
          <p:cNvPicPr>
            <a:picLocks noChangeAspect="1"/>
          </p:cNvPicPr>
          <p:nvPr/>
        </p:nvPicPr>
        <p:blipFill>
          <a:blip r:embed="rId2"/>
          <a:stretch>
            <a:fillRect/>
          </a:stretch>
        </p:blipFill>
        <p:spPr>
          <a:xfrm>
            <a:off x="5435520" y="1564373"/>
            <a:ext cx="8504000" cy="5284903"/>
          </a:xfrm>
          <a:prstGeom prst="rect">
            <a:avLst/>
          </a:prstGeom>
        </p:spPr>
      </p:pic>
      <p:pic>
        <p:nvPicPr>
          <p:cNvPr id="13" name="Picture 12">
            <a:extLst>
              <a:ext uri="{FF2B5EF4-FFF2-40B4-BE49-F238E27FC236}">
                <a16:creationId xmlns:a16="http://schemas.microsoft.com/office/drawing/2014/main" id="{F08F38BB-E16B-4025-BCE3-592E687313B9}"/>
              </a:ext>
            </a:extLst>
          </p:cNvPr>
          <p:cNvPicPr>
            <a:picLocks noChangeAspect="1"/>
          </p:cNvPicPr>
          <p:nvPr/>
        </p:nvPicPr>
        <p:blipFill>
          <a:blip r:embed="rId3"/>
          <a:stretch>
            <a:fillRect/>
          </a:stretch>
        </p:blipFill>
        <p:spPr>
          <a:xfrm>
            <a:off x="5435520" y="7146322"/>
            <a:ext cx="8504000" cy="6419954"/>
          </a:xfrm>
          <a:prstGeom prst="rect">
            <a:avLst/>
          </a:prstGeom>
        </p:spPr>
      </p:pic>
      <p:pic>
        <p:nvPicPr>
          <p:cNvPr id="14" name="Picture 13">
            <a:extLst>
              <a:ext uri="{FF2B5EF4-FFF2-40B4-BE49-F238E27FC236}">
                <a16:creationId xmlns:a16="http://schemas.microsoft.com/office/drawing/2014/main" id="{E001D59C-48C0-47CF-A7EA-D9A5D7C66A46}"/>
              </a:ext>
            </a:extLst>
          </p:cNvPr>
          <p:cNvPicPr>
            <a:picLocks noChangeAspect="1"/>
          </p:cNvPicPr>
          <p:nvPr/>
        </p:nvPicPr>
        <p:blipFill>
          <a:blip r:embed="rId4"/>
          <a:stretch>
            <a:fillRect/>
          </a:stretch>
        </p:blipFill>
        <p:spPr>
          <a:xfrm>
            <a:off x="14874240" y="1564373"/>
            <a:ext cx="7960325" cy="5284903"/>
          </a:xfrm>
          <a:prstGeom prst="rect">
            <a:avLst/>
          </a:prstGeom>
        </p:spPr>
      </p:pic>
      <p:sp>
        <p:nvSpPr>
          <p:cNvPr id="15" name="Rectangle 16">
            <a:extLst>
              <a:ext uri="{FF2B5EF4-FFF2-40B4-BE49-F238E27FC236}">
                <a16:creationId xmlns:a16="http://schemas.microsoft.com/office/drawing/2014/main" id="{3CAD6E93-7785-4B4F-9980-CCEC34FC1937}"/>
              </a:ext>
            </a:extLst>
          </p:cNvPr>
          <p:cNvSpPr/>
          <p:nvPr/>
        </p:nvSpPr>
        <p:spPr>
          <a:xfrm>
            <a:off x="2252618" y="4221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Revenue v/s make &amp; model</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sp>
        <p:nvSpPr>
          <p:cNvPr id="16" name="Rectangle: Rounded Corners 53">
            <a:extLst>
              <a:ext uri="{FF2B5EF4-FFF2-40B4-BE49-F238E27FC236}">
                <a16:creationId xmlns:a16="http://schemas.microsoft.com/office/drawing/2014/main" id="{E34CF634-F5E4-4004-A82F-D8DF49F95041}"/>
              </a:ext>
            </a:extLst>
          </p:cNvPr>
          <p:cNvSpPr/>
          <p:nvPr/>
        </p:nvSpPr>
        <p:spPr>
          <a:xfrm>
            <a:off x="18784425" y="1740951"/>
            <a:ext cx="3497077" cy="585013"/>
          </a:xfrm>
          <a:prstGeom prst="roundRect">
            <a:avLst>
              <a:gd name="adj" fmla="val 31661"/>
            </a:avLst>
          </a:prstGeom>
          <a:solidFill>
            <a:srgbClr val="10CF9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Model wise revenue</a:t>
            </a:r>
          </a:p>
        </p:txBody>
      </p:sp>
    </p:spTree>
    <p:extLst>
      <p:ext uri="{BB962C8B-B14F-4D97-AF65-F5344CB8AC3E}">
        <p14:creationId xmlns:p14="http://schemas.microsoft.com/office/powerpoint/2010/main" val="382813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a:extLst>
              <a:ext uri="{FF2B5EF4-FFF2-40B4-BE49-F238E27FC236}">
                <a16:creationId xmlns:a16="http://schemas.microsoft.com/office/drawing/2014/main" id="{4ADBEBD3-131B-40F7-99F0-CC86F1D970E2}"/>
              </a:ext>
            </a:extLst>
          </p:cNvPr>
          <p:cNvSpPr/>
          <p:nvPr/>
        </p:nvSpPr>
        <p:spPr>
          <a:xfrm>
            <a:off x="2252618" y="4221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Marketing campaigns</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pic>
        <p:nvPicPr>
          <p:cNvPr id="6" name="Picture 5">
            <a:extLst>
              <a:ext uri="{FF2B5EF4-FFF2-40B4-BE49-F238E27FC236}">
                <a16:creationId xmlns:a16="http://schemas.microsoft.com/office/drawing/2014/main" id="{D69D875F-7291-4C75-A76B-CC7EA9508AA6}"/>
              </a:ext>
            </a:extLst>
          </p:cNvPr>
          <p:cNvPicPr>
            <a:picLocks noChangeAspect="1"/>
          </p:cNvPicPr>
          <p:nvPr/>
        </p:nvPicPr>
        <p:blipFill>
          <a:blip r:embed="rId2"/>
          <a:stretch>
            <a:fillRect/>
          </a:stretch>
        </p:blipFill>
        <p:spPr>
          <a:xfrm>
            <a:off x="480695" y="2253614"/>
            <a:ext cx="7904880" cy="9775826"/>
          </a:xfrm>
          <a:prstGeom prst="rect">
            <a:avLst/>
          </a:prstGeom>
        </p:spPr>
      </p:pic>
      <p:pic>
        <p:nvPicPr>
          <p:cNvPr id="10" name="Picture 9">
            <a:extLst>
              <a:ext uri="{FF2B5EF4-FFF2-40B4-BE49-F238E27FC236}">
                <a16:creationId xmlns:a16="http://schemas.microsoft.com/office/drawing/2014/main" id="{20C24FFF-E61F-4D92-94BA-CDCE20E8EB62}"/>
              </a:ext>
            </a:extLst>
          </p:cNvPr>
          <p:cNvPicPr>
            <a:picLocks noChangeAspect="1"/>
          </p:cNvPicPr>
          <p:nvPr/>
        </p:nvPicPr>
        <p:blipFill>
          <a:blip r:embed="rId3"/>
          <a:stretch>
            <a:fillRect/>
          </a:stretch>
        </p:blipFill>
        <p:spPr>
          <a:xfrm>
            <a:off x="8554720" y="2285046"/>
            <a:ext cx="8087761" cy="9744393"/>
          </a:xfrm>
          <a:prstGeom prst="rect">
            <a:avLst/>
          </a:prstGeom>
        </p:spPr>
      </p:pic>
      <p:sp>
        <p:nvSpPr>
          <p:cNvPr id="12" name="TextBox 11">
            <a:extLst>
              <a:ext uri="{FF2B5EF4-FFF2-40B4-BE49-F238E27FC236}">
                <a16:creationId xmlns:a16="http://schemas.microsoft.com/office/drawing/2014/main" id="{C20F21BA-C178-4B48-8819-4A5AA3C95A83}"/>
              </a:ext>
            </a:extLst>
          </p:cNvPr>
          <p:cNvSpPr txBox="1"/>
          <p:nvPr/>
        </p:nvSpPr>
        <p:spPr>
          <a:xfrm>
            <a:off x="16784720" y="2399159"/>
            <a:ext cx="7259237" cy="9448740"/>
          </a:xfrm>
          <a:prstGeom prst="rect">
            <a:avLst/>
          </a:prstGeom>
          <a:noFill/>
        </p:spPr>
        <p:txBody>
          <a:bodyPr wrap="square">
            <a:spAutoFit/>
          </a:bodyPr>
          <a:lstStyle/>
          <a:p>
            <a:r>
              <a:rPr lang="en-US" sz="2400" b="0" i="0" dirty="0">
                <a:solidFill>
                  <a:srgbClr val="000000"/>
                </a:solidFill>
                <a:effectLst/>
                <a:latin typeface="Helvetica Neue"/>
              </a:rPr>
              <a:t>Here we studied the customer data. We have data origin column which tells about how customer came to MFC. Highest no. of customers has visited MFC through existing customer reference and employee reference. It means customer are happy with the services.</a:t>
            </a:r>
          </a:p>
          <a:p>
            <a:pPr marL="457200" lvl="1"/>
            <a:endParaRPr lang="en-US" sz="2400" dirty="0">
              <a:solidFill>
                <a:srgbClr val="000000"/>
              </a:solidFill>
              <a:latin typeface="Helvetica Neue"/>
            </a:endParaRPr>
          </a:p>
          <a:p>
            <a:pPr marL="914400" lvl="1" indent="-457200">
              <a:buFont typeface="Wingdings" panose="05000000000000000000" pitchFamily="2" charset="2"/>
              <a:buChar char="Ø"/>
            </a:pPr>
            <a:r>
              <a:rPr lang="en-US" sz="2400" b="0" i="0" dirty="0">
                <a:solidFill>
                  <a:srgbClr val="000000"/>
                </a:solidFill>
                <a:effectLst/>
                <a:latin typeface="Helvetica Neue"/>
              </a:rPr>
              <a:t>Outdoor camps &amp; workshops, fleets also brought significant amount of customers. We can focus more promotional activities on them to increase customers. (Marketing resources)</a:t>
            </a:r>
          </a:p>
          <a:p>
            <a:pPr marL="914400" lvl="1" indent="-457200">
              <a:buFont typeface="Wingdings" panose="05000000000000000000" pitchFamily="2" charset="2"/>
              <a:buChar char="Ø"/>
            </a:pPr>
            <a:endParaRPr lang="en-US" sz="2400" dirty="0">
              <a:solidFill>
                <a:srgbClr val="000000"/>
              </a:solidFill>
              <a:latin typeface="Helvetica Neue"/>
            </a:endParaRPr>
          </a:p>
          <a:p>
            <a:pPr marL="914400" lvl="1" indent="-457200">
              <a:buFont typeface="Wingdings" panose="05000000000000000000" pitchFamily="2" charset="2"/>
              <a:buChar char="Ø"/>
            </a:pPr>
            <a:r>
              <a:rPr lang="en-US" sz="2400" b="0" i="0" dirty="0">
                <a:solidFill>
                  <a:srgbClr val="000000"/>
                </a:solidFill>
                <a:effectLst/>
                <a:latin typeface="Helvetica Neue"/>
              </a:rPr>
              <a:t>We can see the lowest contributing sources are radio ad, TV ad, </a:t>
            </a:r>
            <a:r>
              <a:rPr lang="en-US" sz="2400" b="0" i="0" dirty="0" err="1">
                <a:solidFill>
                  <a:srgbClr val="000000"/>
                </a:solidFill>
                <a:effectLst/>
                <a:latin typeface="Helvetica Neue"/>
              </a:rPr>
              <a:t>snapdeal</a:t>
            </a:r>
            <a:r>
              <a:rPr lang="en-US" sz="2400" b="0" i="0" dirty="0">
                <a:solidFill>
                  <a:srgbClr val="000000"/>
                </a:solidFill>
                <a:effectLst/>
                <a:latin typeface="Helvetica Neue"/>
              </a:rPr>
              <a:t> &amp; other websites, so the cost can be deducted for promotion on these resources OR better promotional activities with offers can be planned to increase the sales</a:t>
            </a:r>
            <a:r>
              <a:rPr lang="en-US" sz="3200" b="0" i="0" dirty="0">
                <a:solidFill>
                  <a:srgbClr val="000000"/>
                </a:solidFill>
                <a:effectLst/>
                <a:latin typeface="Helvetica Neue"/>
              </a:rPr>
              <a:t>.</a:t>
            </a:r>
          </a:p>
          <a:p>
            <a:pPr marL="342900" indent="-342900">
              <a:buFont typeface="Wingdings" panose="05000000000000000000" pitchFamily="2" charset="2"/>
              <a:buChar char="Ø"/>
            </a:pPr>
            <a:endParaRPr lang="en-US" sz="2400" b="0" i="0" dirty="0">
              <a:solidFill>
                <a:srgbClr val="000000"/>
              </a:solidFill>
              <a:effectLst/>
              <a:latin typeface="Helvetica Neue"/>
            </a:endParaRPr>
          </a:p>
          <a:p>
            <a:pPr marL="342900" indent="-342900">
              <a:buFont typeface="Wingdings" panose="05000000000000000000" pitchFamily="2" charset="2"/>
              <a:buChar char="Ø"/>
            </a:pPr>
            <a:endParaRPr lang="en-US" sz="2400" dirty="0">
              <a:solidFill>
                <a:srgbClr val="000000"/>
              </a:solidFill>
              <a:latin typeface="Helvetica Neue"/>
            </a:endParaRPr>
          </a:p>
          <a:p>
            <a:endParaRPr lang="en-US" sz="2400" dirty="0">
              <a:solidFill>
                <a:srgbClr val="000000"/>
              </a:solidFill>
              <a:latin typeface="Helvetica Neue"/>
            </a:endParaRPr>
          </a:p>
          <a:p>
            <a:endParaRPr lang="en-US" sz="2400" dirty="0">
              <a:solidFill>
                <a:srgbClr val="000000"/>
              </a:solidFill>
              <a:latin typeface="Helvetica Neue"/>
            </a:endParaRPr>
          </a:p>
          <a:p>
            <a:endParaRPr lang="en-US" sz="2400" dirty="0">
              <a:solidFill>
                <a:srgbClr val="000000"/>
              </a:solidFill>
              <a:latin typeface="Helvetica Neue"/>
            </a:endParaRPr>
          </a:p>
          <a:p>
            <a:endParaRPr lang="en-IN" sz="2400" dirty="0"/>
          </a:p>
        </p:txBody>
      </p:sp>
    </p:spTree>
    <p:extLst>
      <p:ext uri="{BB962C8B-B14F-4D97-AF65-F5344CB8AC3E}">
        <p14:creationId xmlns:p14="http://schemas.microsoft.com/office/powerpoint/2010/main" val="198176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245AE4-473F-4B85-A620-778397B2611B}"/>
              </a:ext>
            </a:extLst>
          </p:cNvPr>
          <p:cNvPicPr>
            <a:picLocks noChangeAspect="1"/>
          </p:cNvPicPr>
          <p:nvPr/>
        </p:nvPicPr>
        <p:blipFill>
          <a:blip r:embed="rId2"/>
          <a:stretch>
            <a:fillRect/>
          </a:stretch>
        </p:blipFill>
        <p:spPr>
          <a:xfrm>
            <a:off x="1678502" y="1486818"/>
            <a:ext cx="6831016" cy="3960383"/>
          </a:xfrm>
          <a:prstGeom prst="rect">
            <a:avLst/>
          </a:prstGeom>
        </p:spPr>
      </p:pic>
      <p:pic>
        <p:nvPicPr>
          <p:cNvPr id="7" name="Picture 6">
            <a:extLst>
              <a:ext uri="{FF2B5EF4-FFF2-40B4-BE49-F238E27FC236}">
                <a16:creationId xmlns:a16="http://schemas.microsoft.com/office/drawing/2014/main" id="{BB7FD12B-6F6D-4F21-BA0E-5E2A8080BF56}"/>
              </a:ext>
            </a:extLst>
          </p:cNvPr>
          <p:cNvPicPr>
            <a:picLocks noChangeAspect="1"/>
          </p:cNvPicPr>
          <p:nvPr/>
        </p:nvPicPr>
        <p:blipFill>
          <a:blip r:embed="rId3"/>
          <a:stretch>
            <a:fillRect/>
          </a:stretch>
        </p:blipFill>
        <p:spPr>
          <a:xfrm>
            <a:off x="1456168" y="5664855"/>
            <a:ext cx="6829416" cy="4236748"/>
          </a:xfrm>
          <a:prstGeom prst="rect">
            <a:avLst/>
          </a:prstGeom>
        </p:spPr>
      </p:pic>
      <p:sp>
        <p:nvSpPr>
          <p:cNvPr id="8" name="Rectangle 16">
            <a:extLst>
              <a:ext uri="{FF2B5EF4-FFF2-40B4-BE49-F238E27FC236}">
                <a16:creationId xmlns:a16="http://schemas.microsoft.com/office/drawing/2014/main" id="{E0592419-C784-4FDF-AEC8-53DB3845E418}"/>
              </a:ext>
            </a:extLst>
          </p:cNvPr>
          <p:cNvSpPr/>
          <p:nvPr/>
        </p:nvSpPr>
        <p:spPr>
          <a:xfrm>
            <a:off x="1991361" y="219581"/>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Inventory planning</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pic>
        <p:nvPicPr>
          <p:cNvPr id="9" name="Picture 8">
            <a:extLst>
              <a:ext uri="{FF2B5EF4-FFF2-40B4-BE49-F238E27FC236}">
                <a16:creationId xmlns:a16="http://schemas.microsoft.com/office/drawing/2014/main" id="{B7D6F71C-9EC5-4FD2-8898-BEEE5216BFD9}"/>
              </a:ext>
            </a:extLst>
          </p:cNvPr>
          <p:cNvPicPr>
            <a:picLocks noChangeAspect="1"/>
          </p:cNvPicPr>
          <p:nvPr/>
        </p:nvPicPr>
        <p:blipFill>
          <a:blip r:embed="rId4"/>
          <a:stretch>
            <a:fillRect/>
          </a:stretch>
        </p:blipFill>
        <p:spPr>
          <a:xfrm>
            <a:off x="9319267" y="1515826"/>
            <a:ext cx="13988602" cy="8385777"/>
          </a:xfrm>
          <a:prstGeom prst="rect">
            <a:avLst/>
          </a:prstGeom>
        </p:spPr>
      </p:pic>
      <p:sp>
        <p:nvSpPr>
          <p:cNvPr id="10" name="TextBox 9">
            <a:extLst>
              <a:ext uri="{FF2B5EF4-FFF2-40B4-BE49-F238E27FC236}">
                <a16:creationId xmlns:a16="http://schemas.microsoft.com/office/drawing/2014/main" id="{0CFA79D2-2D38-406A-8021-6D2C69876CF5}"/>
              </a:ext>
            </a:extLst>
          </p:cNvPr>
          <p:cNvSpPr txBox="1"/>
          <p:nvPr/>
        </p:nvSpPr>
        <p:spPr>
          <a:xfrm>
            <a:off x="1091604" y="10521022"/>
            <a:ext cx="22637073" cy="3416320"/>
          </a:xfrm>
          <a:prstGeom prst="rect">
            <a:avLst/>
          </a:prstGeom>
          <a:noFill/>
        </p:spPr>
        <p:txBody>
          <a:bodyPr wrap="square">
            <a:spAutoFit/>
          </a:bodyPr>
          <a:lstStyle/>
          <a:p>
            <a:pPr marL="800100" lvl="1" indent="-342900" algn="just">
              <a:buFont typeface="Wingdings" panose="05000000000000000000" pitchFamily="2" charset="2"/>
              <a:buChar char="Ø"/>
            </a:pPr>
            <a:r>
              <a:rPr lang="en-US" sz="2400" dirty="0">
                <a:solidFill>
                  <a:srgbClr val="000000"/>
                </a:solidFill>
                <a:latin typeface="Century Gothic" panose="020B0502020202020204" pitchFamily="34" charset="0"/>
              </a:rPr>
              <a:t>May to Oct are peak months on terms of </a:t>
            </a:r>
            <a:r>
              <a:rPr lang="en-US" sz="2400" b="0" i="0" dirty="0">
                <a:solidFill>
                  <a:srgbClr val="000000"/>
                </a:solidFill>
                <a:effectLst/>
                <a:latin typeface="Century Gothic" panose="020B0502020202020204" pitchFamily="34" charset="0"/>
              </a:rPr>
              <a:t>revenue generating . It means after the rains people tend to take the services more, so supply chain of the materials and man power management should be planned properly as per the demand in these months.</a:t>
            </a: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From November to February the demand of services is significantly less. Some Year-end offers or Seasons’ end sale can be offered to customers to increase the revenue of these months.</a:t>
            </a: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For inventory planning business growth, marketing campaign for slack period (low demand period) to be considered.</a:t>
            </a:r>
          </a:p>
          <a:p>
            <a:endParaRPr lang="en-US" sz="2400" dirty="0">
              <a:solidFill>
                <a:srgbClr val="000000"/>
              </a:solidFill>
              <a:latin typeface="Helvetica Neue"/>
            </a:endParaRPr>
          </a:p>
          <a:p>
            <a:endParaRPr lang="en-US" sz="2400" dirty="0">
              <a:solidFill>
                <a:srgbClr val="000000"/>
              </a:solidFill>
              <a:latin typeface="Helvetica Neue"/>
            </a:endParaRPr>
          </a:p>
          <a:p>
            <a:endParaRPr lang="en-US" sz="2400" dirty="0">
              <a:solidFill>
                <a:srgbClr val="000000"/>
              </a:solidFill>
              <a:latin typeface="Helvetica Neue"/>
            </a:endParaRPr>
          </a:p>
          <a:p>
            <a:endParaRPr lang="en-IN" sz="2400" dirty="0"/>
          </a:p>
        </p:txBody>
      </p:sp>
    </p:spTree>
    <p:extLst>
      <p:ext uri="{BB962C8B-B14F-4D97-AF65-F5344CB8AC3E}">
        <p14:creationId xmlns:p14="http://schemas.microsoft.com/office/powerpoint/2010/main" val="138233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64932C-7E13-4148-B319-B06604F263E2}"/>
              </a:ext>
            </a:extLst>
          </p:cNvPr>
          <p:cNvPicPr>
            <a:picLocks noChangeAspect="1"/>
          </p:cNvPicPr>
          <p:nvPr/>
        </p:nvPicPr>
        <p:blipFill>
          <a:blip r:embed="rId2"/>
          <a:stretch>
            <a:fillRect/>
          </a:stretch>
        </p:blipFill>
        <p:spPr>
          <a:xfrm>
            <a:off x="8022827" y="1365567"/>
            <a:ext cx="7847093" cy="6234114"/>
          </a:xfrm>
          <a:prstGeom prst="rect">
            <a:avLst/>
          </a:prstGeom>
        </p:spPr>
      </p:pic>
      <p:pic>
        <p:nvPicPr>
          <p:cNvPr id="9" name="Picture 8">
            <a:extLst>
              <a:ext uri="{FF2B5EF4-FFF2-40B4-BE49-F238E27FC236}">
                <a16:creationId xmlns:a16="http://schemas.microsoft.com/office/drawing/2014/main" id="{70DF42FB-A7DE-436B-A8F2-81EB0CE60123}"/>
              </a:ext>
            </a:extLst>
          </p:cNvPr>
          <p:cNvPicPr>
            <a:picLocks noChangeAspect="1"/>
          </p:cNvPicPr>
          <p:nvPr/>
        </p:nvPicPr>
        <p:blipFill>
          <a:blip r:embed="rId3"/>
          <a:stretch>
            <a:fillRect/>
          </a:stretch>
        </p:blipFill>
        <p:spPr>
          <a:xfrm>
            <a:off x="329089" y="1324927"/>
            <a:ext cx="7483317" cy="11212513"/>
          </a:xfrm>
          <a:prstGeom prst="rect">
            <a:avLst/>
          </a:prstGeom>
        </p:spPr>
      </p:pic>
      <p:pic>
        <p:nvPicPr>
          <p:cNvPr id="11" name="Picture 10">
            <a:extLst>
              <a:ext uri="{FF2B5EF4-FFF2-40B4-BE49-F238E27FC236}">
                <a16:creationId xmlns:a16="http://schemas.microsoft.com/office/drawing/2014/main" id="{165FB87D-39E3-4929-A5DE-B62A159C4A59}"/>
              </a:ext>
            </a:extLst>
          </p:cNvPr>
          <p:cNvPicPr>
            <a:picLocks noChangeAspect="1"/>
          </p:cNvPicPr>
          <p:nvPr/>
        </p:nvPicPr>
        <p:blipFill>
          <a:blip r:embed="rId4"/>
          <a:stretch>
            <a:fillRect/>
          </a:stretch>
        </p:blipFill>
        <p:spPr>
          <a:xfrm>
            <a:off x="16206231" y="1324927"/>
            <a:ext cx="7847093" cy="6234114"/>
          </a:xfrm>
          <a:prstGeom prst="rect">
            <a:avLst/>
          </a:prstGeom>
        </p:spPr>
      </p:pic>
      <p:sp>
        <p:nvSpPr>
          <p:cNvPr id="12" name="TextBox 11">
            <a:extLst>
              <a:ext uri="{FF2B5EF4-FFF2-40B4-BE49-F238E27FC236}">
                <a16:creationId xmlns:a16="http://schemas.microsoft.com/office/drawing/2014/main" id="{DF726725-28AA-440B-805B-319184161AAC}"/>
              </a:ext>
            </a:extLst>
          </p:cNvPr>
          <p:cNvSpPr txBox="1"/>
          <p:nvPr/>
        </p:nvSpPr>
        <p:spPr>
          <a:xfrm>
            <a:off x="8528254" y="7559041"/>
            <a:ext cx="12195110" cy="2492990"/>
          </a:xfrm>
          <a:prstGeom prst="rect">
            <a:avLst/>
          </a:prstGeom>
          <a:noFill/>
        </p:spPr>
        <p:txBody>
          <a:bodyPr wrap="square">
            <a:spAutoFit/>
          </a:bodyPr>
          <a:lstStyle/>
          <a:p>
            <a:pPr algn="l"/>
            <a:endParaRPr lang="en-US" b="0" i="0" dirty="0">
              <a:solidFill>
                <a:srgbClr val="000000"/>
              </a:solidFill>
              <a:effectLst/>
              <a:latin typeface="Helvetica Neue"/>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Absolute model takes service time</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Team should be trained to handle these model better to reduce service time.</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p:txBody>
      </p:sp>
      <p:sp>
        <p:nvSpPr>
          <p:cNvPr id="13" name="Rectangle 16">
            <a:extLst>
              <a:ext uri="{FF2B5EF4-FFF2-40B4-BE49-F238E27FC236}">
                <a16:creationId xmlns:a16="http://schemas.microsoft.com/office/drawing/2014/main" id="{F5FBDF45-5BBF-4971-A9E4-C6754DAF26AB}"/>
              </a:ext>
            </a:extLst>
          </p:cNvPr>
          <p:cNvSpPr/>
          <p:nvPr/>
        </p:nvSpPr>
        <p:spPr>
          <a:xfrm>
            <a:off x="2090058" y="128977"/>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Service time</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828286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5AC4AFB-2E58-407E-AF08-93FAD7E5056A}"/>
              </a:ext>
            </a:extLst>
          </p:cNvPr>
          <p:cNvGraphicFramePr>
            <a:graphicFrameLocks/>
          </p:cNvGraphicFramePr>
          <p:nvPr>
            <p:extLst>
              <p:ext uri="{D42A27DB-BD31-4B8C-83A1-F6EECF244321}">
                <p14:modId xmlns:p14="http://schemas.microsoft.com/office/powerpoint/2010/main" val="212061454"/>
              </p:ext>
            </p:extLst>
          </p:nvPr>
        </p:nvGraphicFramePr>
        <p:xfrm>
          <a:off x="13510727" y="1048549"/>
          <a:ext cx="9884327" cy="828559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16">
            <a:extLst>
              <a:ext uri="{FF2B5EF4-FFF2-40B4-BE49-F238E27FC236}">
                <a16:creationId xmlns:a16="http://schemas.microsoft.com/office/drawing/2014/main" id="{3204A5AA-D4B2-4217-9184-681346AFB5D7}"/>
              </a:ext>
            </a:extLst>
          </p:cNvPr>
          <p:cNvSpPr/>
          <p:nvPr/>
        </p:nvSpPr>
        <p:spPr>
          <a:xfrm>
            <a:off x="2252618" y="5237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Expansion plan</a:t>
            </a:r>
          </a:p>
        </p:txBody>
      </p:sp>
      <p:sp>
        <p:nvSpPr>
          <p:cNvPr id="6" name="Rectangle 5">
            <a:extLst>
              <a:ext uri="{FF2B5EF4-FFF2-40B4-BE49-F238E27FC236}">
                <a16:creationId xmlns:a16="http://schemas.microsoft.com/office/drawing/2014/main" id="{93432B7D-C03C-40B9-80BE-88ECD8526924}"/>
              </a:ext>
            </a:extLst>
          </p:cNvPr>
          <p:cNvSpPr/>
          <p:nvPr/>
        </p:nvSpPr>
        <p:spPr>
          <a:xfrm>
            <a:off x="13212144" y="9334139"/>
            <a:ext cx="10473995" cy="4533613"/>
          </a:xfrm>
          <a:prstGeom prst="rect">
            <a:avLst/>
          </a:prstGeom>
          <a:noFill/>
        </p:spPr>
        <p:txBody>
          <a:bodyPr wrap="square" rtlCol="0">
            <a:spAutoFit/>
          </a:bodyPr>
          <a:lstStyle/>
          <a:p>
            <a:pPr marL="342900" indent="-342900">
              <a:lnSpc>
                <a:spcPts val="4400"/>
              </a:lnSpc>
              <a:buFont typeface="Wingdings" panose="05000000000000000000" pitchFamily="2" charset="2"/>
              <a:buChar char="Ø"/>
            </a:pPr>
            <a:r>
              <a:rPr lang="en-US" sz="2400" dirty="0">
                <a:solidFill>
                  <a:srgbClr val="364049"/>
                </a:solidFill>
                <a:latin typeface="Century Gothic"/>
              </a:rPr>
              <a:t>Presence in Delhi to be increased as it contributes to 9% of total vehicle while MFC is getting only 1%  </a:t>
            </a:r>
          </a:p>
          <a:p>
            <a:pPr marL="342900" indent="-342900">
              <a:lnSpc>
                <a:spcPts val="4400"/>
              </a:lnSpc>
              <a:buFont typeface="Wingdings" panose="05000000000000000000" pitchFamily="2" charset="2"/>
              <a:buChar char="Ø"/>
            </a:pPr>
            <a:r>
              <a:rPr lang="en-US" sz="2400" dirty="0">
                <a:solidFill>
                  <a:srgbClr val="364049"/>
                </a:solidFill>
                <a:latin typeface="Century Gothic"/>
              </a:rPr>
              <a:t>Gujrat had 9% of total vehicle reg while in MFC it had only 5% share</a:t>
            </a:r>
          </a:p>
          <a:p>
            <a:pPr marL="342900" indent="-342900">
              <a:lnSpc>
                <a:spcPts val="4400"/>
              </a:lnSpc>
              <a:buFont typeface="Wingdings" panose="05000000000000000000" pitchFamily="2" charset="2"/>
              <a:buChar char="Ø"/>
            </a:pPr>
            <a:r>
              <a:rPr lang="en-US" sz="2400" dirty="0">
                <a:solidFill>
                  <a:srgbClr val="364049"/>
                </a:solidFill>
                <a:latin typeface="Century Gothic"/>
              </a:rPr>
              <a:t>Kerala has 8% of registered vehicle and in MFC share it contributes only 1%</a:t>
            </a:r>
          </a:p>
          <a:p>
            <a:pPr marL="342900" indent="-342900">
              <a:lnSpc>
                <a:spcPts val="4400"/>
              </a:lnSpc>
              <a:buFont typeface="Wingdings" panose="05000000000000000000" pitchFamily="2" charset="2"/>
              <a:buChar char="Ø"/>
            </a:pPr>
            <a:r>
              <a:rPr lang="en-US" sz="2400" dirty="0">
                <a:solidFill>
                  <a:srgbClr val="364049"/>
                </a:solidFill>
                <a:latin typeface="Century Gothic"/>
              </a:rPr>
              <a:t>Not much presence in West Bengal and Jharkhand which together contributes to 6% of total vehicle base</a:t>
            </a:r>
          </a:p>
          <a:p>
            <a:pPr>
              <a:lnSpc>
                <a:spcPts val="4400"/>
              </a:lnSpc>
            </a:pPr>
            <a:endParaRPr lang="en-US" sz="2400" dirty="0">
              <a:solidFill>
                <a:srgbClr val="364049"/>
              </a:solidFill>
              <a:latin typeface="Century Gothic"/>
            </a:endParaRPr>
          </a:p>
        </p:txBody>
      </p:sp>
      <p:pic>
        <p:nvPicPr>
          <p:cNvPr id="7" name="Picture 6">
            <a:extLst>
              <a:ext uri="{FF2B5EF4-FFF2-40B4-BE49-F238E27FC236}">
                <a16:creationId xmlns:a16="http://schemas.microsoft.com/office/drawing/2014/main" id="{365EBCD5-14FD-480A-89C0-7D511456956D}"/>
              </a:ext>
            </a:extLst>
          </p:cNvPr>
          <p:cNvPicPr>
            <a:picLocks noChangeAspect="1"/>
          </p:cNvPicPr>
          <p:nvPr/>
        </p:nvPicPr>
        <p:blipFill>
          <a:blip r:embed="rId3"/>
          <a:stretch>
            <a:fillRect/>
          </a:stretch>
        </p:blipFill>
        <p:spPr>
          <a:xfrm>
            <a:off x="130626" y="1573341"/>
            <a:ext cx="12335072" cy="11989801"/>
          </a:xfrm>
          <a:prstGeom prst="rect">
            <a:avLst/>
          </a:prstGeom>
        </p:spPr>
      </p:pic>
    </p:spTree>
    <p:extLst>
      <p:ext uri="{BB962C8B-B14F-4D97-AF65-F5344CB8AC3E}">
        <p14:creationId xmlns:p14="http://schemas.microsoft.com/office/powerpoint/2010/main" val="134922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58F0008-14F6-4290-977E-962BBAF8DAA7}"/>
              </a:ext>
            </a:extLst>
          </p:cNvPr>
          <p:cNvPicPr>
            <a:picLocks noChangeAspect="1"/>
          </p:cNvPicPr>
          <p:nvPr/>
        </p:nvPicPr>
        <p:blipFill>
          <a:blip r:embed="rId2"/>
          <a:stretch>
            <a:fillRect/>
          </a:stretch>
        </p:blipFill>
        <p:spPr>
          <a:xfrm>
            <a:off x="1018772" y="1871920"/>
            <a:ext cx="11172434" cy="11078970"/>
          </a:xfrm>
          <a:prstGeom prst="rect">
            <a:avLst/>
          </a:prstGeom>
        </p:spPr>
      </p:pic>
      <p:sp>
        <p:nvSpPr>
          <p:cNvPr id="10" name="Rectangle 16">
            <a:extLst>
              <a:ext uri="{FF2B5EF4-FFF2-40B4-BE49-F238E27FC236}">
                <a16:creationId xmlns:a16="http://schemas.microsoft.com/office/drawing/2014/main" id="{40AAC4C7-5687-4EF5-9FDD-07ADF33B0069}"/>
              </a:ext>
            </a:extLst>
          </p:cNvPr>
          <p:cNvSpPr/>
          <p:nvPr/>
        </p:nvSpPr>
        <p:spPr>
          <a:xfrm>
            <a:off x="2252618" y="4221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Expansion plan </a:t>
            </a:r>
            <a:r>
              <a:rPr lang="en-US" sz="5000" b="1" dirty="0" err="1">
                <a:solidFill>
                  <a:srgbClr val="364049"/>
                </a:solidFill>
                <a:latin typeface="Century Gothic" panose="020B0502020202020204" pitchFamily="34" charset="0"/>
              </a:rPr>
              <a:t>cont</a:t>
            </a:r>
            <a:r>
              <a:rPr lang="en-US" sz="5000" b="1" dirty="0">
                <a:solidFill>
                  <a:srgbClr val="364049"/>
                </a:solidFill>
                <a:latin typeface="Century Gothic" panose="020B0502020202020204" pitchFamily="34" charset="0"/>
              </a:rPr>
              <a:t>…</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sp>
        <p:nvSpPr>
          <p:cNvPr id="6" name="Rectangle 5">
            <a:extLst>
              <a:ext uri="{FF2B5EF4-FFF2-40B4-BE49-F238E27FC236}">
                <a16:creationId xmlns:a16="http://schemas.microsoft.com/office/drawing/2014/main" id="{9C9593BF-F1BB-4CCC-8018-8B8585D8398D}"/>
              </a:ext>
            </a:extLst>
          </p:cNvPr>
          <p:cNvSpPr/>
          <p:nvPr/>
        </p:nvSpPr>
        <p:spPr>
          <a:xfrm>
            <a:off x="12596328" y="3063968"/>
            <a:ext cx="10935476" cy="4533613"/>
          </a:xfrm>
          <a:prstGeom prst="rect">
            <a:avLst/>
          </a:prstGeom>
          <a:noFill/>
        </p:spPr>
        <p:txBody>
          <a:bodyPr wrap="square" rtlCol="0">
            <a:spAutoFit/>
          </a:bodyPr>
          <a:lstStyle/>
          <a:p>
            <a:pPr marL="342900" indent="-342900">
              <a:lnSpc>
                <a:spcPts val="4400"/>
              </a:lnSpc>
              <a:buFont typeface="Wingdings" panose="05000000000000000000" pitchFamily="2" charset="2"/>
              <a:buChar char="Ø"/>
            </a:pPr>
            <a:r>
              <a:rPr lang="en-US" sz="2400" dirty="0">
                <a:solidFill>
                  <a:srgbClr val="364049"/>
                </a:solidFill>
                <a:latin typeface="Century Gothic"/>
              </a:rPr>
              <a:t>Maharashtra , TN,AP, Uttarakhand and Kerala are top states with highest average service time and hence more MFC service station can be planned to improve customer experience and attract more customers </a:t>
            </a:r>
          </a:p>
          <a:p>
            <a:pPr marL="342900" indent="-342900">
              <a:lnSpc>
                <a:spcPts val="4400"/>
              </a:lnSpc>
              <a:buFont typeface="Wingdings" panose="05000000000000000000" pitchFamily="2" charset="2"/>
              <a:buChar char="Ø"/>
            </a:pPr>
            <a:endParaRPr lang="en-US" sz="2400" dirty="0">
              <a:solidFill>
                <a:srgbClr val="364049"/>
              </a:solidFill>
              <a:latin typeface="Century Gothic"/>
            </a:endParaRPr>
          </a:p>
          <a:p>
            <a:pPr marL="342900" indent="-342900">
              <a:lnSpc>
                <a:spcPts val="4400"/>
              </a:lnSpc>
              <a:buFont typeface="Wingdings" panose="05000000000000000000" pitchFamily="2" charset="2"/>
              <a:buChar char="Ø"/>
            </a:pPr>
            <a:r>
              <a:rPr lang="en-US" sz="2400" dirty="0">
                <a:solidFill>
                  <a:srgbClr val="364049"/>
                </a:solidFill>
                <a:latin typeface="Century Gothic"/>
              </a:rPr>
              <a:t>These top 5 states have good presence hence can look for 2</a:t>
            </a:r>
            <a:r>
              <a:rPr lang="en-US" sz="2400" baseline="30000" dirty="0">
                <a:solidFill>
                  <a:srgbClr val="364049"/>
                </a:solidFill>
                <a:latin typeface="Century Gothic"/>
              </a:rPr>
              <a:t>nd</a:t>
            </a:r>
            <a:r>
              <a:rPr lang="en-US" sz="2400" dirty="0">
                <a:solidFill>
                  <a:srgbClr val="364049"/>
                </a:solidFill>
                <a:latin typeface="Century Gothic"/>
              </a:rPr>
              <a:t> step to have a specialized workshop to cater high end customers </a:t>
            </a:r>
          </a:p>
          <a:p>
            <a:pPr>
              <a:lnSpc>
                <a:spcPts val="4400"/>
              </a:lnSpc>
            </a:pPr>
            <a:endParaRPr lang="en-US" sz="2400" dirty="0">
              <a:solidFill>
                <a:srgbClr val="364049"/>
              </a:solidFill>
              <a:latin typeface="Century Gothic"/>
            </a:endParaRPr>
          </a:p>
        </p:txBody>
      </p:sp>
    </p:spTree>
    <p:extLst>
      <p:ext uri="{BB962C8B-B14F-4D97-AF65-F5344CB8AC3E}">
        <p14:creationId xmlns:p14="http://schemas.microsoft.com/office/powerpoint/2010/main" val="167163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a:extLst>
              <a:ext uri="{FF2B5EF4-FFF2-40B4-BE49-F238E27FC236}">
                <a16:creationId xmlns:a16="http://schemas.microsoft.com/office/drawing/2014/main" id="{B1B375B5-3FB2-406E-AAD0-118B25367CF0}"/>
              </a:ext>
            </a:extLst>
          </p:cNvPr>
          <p:cNvSpPr/>
          <p:nvPr/>
        </p:nvSpPr>
        <p:spPr>
          <a:xfrm>
            <a:off x="2090058" y="128977"/>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Efficiency </a:t>
            </a:r>
          </a:p>
        </p:txBody>
      </p:sp>
      <p:graphicFrame>
        <p:nvGraphicFramePr>
          <p:cNvPr id="6" name="Table 5">
            <a:extLst>
              <a:ext uri="{FF2B5EF4-FFF2-40B4-BE49-F238E27FC236}">
                <a16:creationId xmlns:a16="http://schemas.microsoft.com/office/drawing/2014/main" id="{1467648F-691E-41AE-83E5-C212363A7584}"/>
              </a:ext>
            </a:extLst>
          </p:cNvPr>
          <p:cNvGraphicFramePr>
            <a:graphicFrameLocks noGrp="1"/>
          </p:cNvGraphicFramePr>
          <p:nvPr>
            <p:extLst>
              <p:ext uri="{D42A27DB-BD31-4B8C-83A1-F6EECF244321}">
                <p14:modId xmlns:p14="http://schemas.microsoft.com/office/powerpoint/2010/main" val="3764143247"/>
              </p:ext>
            </p:extLst>
          </p:nvPr>
        </p:nvGraphicFramePr>
        <p:xfrm>
          <a:off x="12596326" y="1492664"/>
          <a:ext cx="9946433" cy="5617257"/>
        </p:xfrm>
        <a:graphic>
          <a:graphicData uri="http://schemas.openxmlformats.org/drawingml/2006/table">
            <a:tbl>
              <a:tblPr/>
              <a:tblGrid>
                <a:gridCol w="5029094">
                  <a:extLst>
                    <a:ext uri="{9D8B030D-6E8A-4147-A177-3AD203B41FA5}">
                      <a16:colId xmlns:a16="http://schemas.microsoft.com/office/drawing/2014/main" val="274546036"/>
                    </a:ext>
                  </a:extLst>
                </a:gridCol>
                <a:gridCol w="4917339">
                  <a:extLst>
                    <a:ext uri="{9D8B030D-6E8A-4147-A177-3AD203B41FA5}">
                      <a16:colId xmlns:a16="http://schemas.microsoft.com/office/drawing/2014/main" val="1756235570"/>
                    </a:ext>
                  </a:extLst>
                </a:gridCol>
              </a:tblGrid>
              <a:tr h="562281">
                <a:tc>
                  <a:txBody>
                    <a:bodyPr/>
                    <a:lstStyle/>
                    <a:p>
                      <a:pPr algn="ctr" fontAlgn="b"/>
                      <a:r>
                        <a:rPr lang="en-IN" sz="2400" b="1" i="0" u="none" strike="noStrike" dirty="0">
                          <a:solidFill>
                            <a:srgbClr val="000000"/>
                          </a:solidFill>
                          <a:effectLst/>
                          <a:latin typeface="Calibri" panose="020F0502020204030204" pitchFamily="34" charset="0"/>
                        </a:rPr>
                        <a:t>Order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IN" sz="2400" b="1" i="0" u="none" strike="noStrike" dirty="0">
                          <a:solidFill>
                            <a:srgbClr val="000000"/>
                          </a:solidFill>
                          <a:effectLst/>
                          <a:latin typeface="Calibri" panose="020F0502020204030204" pitchFamily="34" charset="0"/>
                        </a:rPr>
                        <a:t>TAT (Days)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770793482"/>
                  </a:ext>
                </a:extLst>
              </a:tr>
              <a:tr h="554556">
                <a:tc>
                  <a:txBody>
                    <a:bodyPr/>
                    <a:lstStyle/>
                    <a:p>
                      <a:pPr algn="ctr" fontAlgn="b"/>
                      <a:r>
                        <a:rPr lang="en-IN" sz="2000" b="0" i="0" u="none" strike="noStrike">
                          <a:solidFill>
                            <a:srgbClr val="000000"/>
                          </a:solidFill>
                          <a:effectLst/>
                          <a:latin typeface="Calibri" panose="020F0502020204030204" pitchFamily="34" charset="0"/>
                        </a:rPr>
                        <a:t>Workshop Damage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9589297"/>
                  </a:ext>
                </a:extLst>
              </a:tr>
              <a:tr h="562281">
                <a:tc>
                  <a:txBody>
                    <a:bodyPr/>
                    <a:lstStyle/>
                    <a:p>
                      <a:pPr algn="ctr" fontAlgn="b"/>
                      <a:r>
                        <a:rPr lang="en-IN" sz="2000" b="0" i="0" u="none" strike="noStrike">
                          <a:solidFill>
                            <a:srgbClr val="000000"/>
                          </a:solidFill>
                          <a:effectLst/>
                          <a:latin typeface="Calibri" panose="020F0502020204030204" pitchFamily="34" charset="0"/>
                        </a:rPr>
                        <a:t>Accidental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9 days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0317255"/>
                  </a:ext>
                </a:extLst>
              </a:tr>
              <a:tr h="562281">
                <a:tc>
                  <a:txBody>
                    <a:bodyPr/>
                    <a:lstStyle/>
                    <a:p>
                      <a:pPr algn="ctr" fontAlgn="b"/>
                      <a:r>
                        <a:rPr lang="en-IN" sz="2000" b="0" i="0" u="none" strike="noStrike" dirty="0">
                          <a:solidFill>
                            <a:srgbClr val="000000"/>
                          </a:solidFill>
                          <a:effectLst/>
                          <a:latin typeface="Calibri" panose="020F0502020204030204" pitchFamily="34" charset="0"/>
                        </a:rPr>
                        <a:t>WBW 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5 days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6291296"/>
                  </a:ext>
                </a:extLst>
              </a:tr>
              <a:tr h="562281">
                <a:tc>
                  <a:txBody>
                    <a:bodyPr/>
                    <a:lstStyle/>
                    <a:p>
                      <a:pPr algn="ctr" fontAlgn="b"/>
                      <a:r>
                        <a:rPr lang="en-IN" sz="2000" b="0" i="0" u="none" strike="noStrike" dirty="0">
                          <a:solidFill>
                            <a:srgbClr val="000000"/>
                          </a:solidFill>
                          <a:effectLst/>
                          <a:latin typeface="Calibri" panose="020F0502020204030204" pitchFamily="34" charset="0"/>
                        </a:rPr>
                        <a:t>Mechanical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3 days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8756535"/>
                  </a:ext>
                </a:extLst>
              </a:tr>
              <a:tr h="562281">
                <a:tc>
                  <a:txBody>
                    <a:bodyPr/>
                    <a:lstStyle/>
                    <a:p>
                      <a:pPr algn="ctr" fontAlgn="b"/>
                      <a:r>
                        <a:rPr lang="en-IN" sz="2000" b="0" i="0" u="none" strike="noStrike">
                          <a:solidFill>
                            <a:srgbClr val="000000"/>
                          </a:solidFill>
                          <a:effectLst/>
                          <a:latin typeface="Calibri" panose="020F0502020204030204" pitchFamily="34" charset="0"/>
                        </a:rPr>
                        <a:t>Paid service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3 days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5761658"/>
                  </a:ext>
                </a:extLst>
              </a:tr>
              <a:tr h="562281">
                <a:tc>
                  <a:txBody>
                    <a:bodyPr/>
                    <a:lstStyle/>
                    <a:p>
                      <a:pPr algn="ctr" fontAlgn="b"/>
                      <a:r>
                        <a:rPr lang="en-IN" sz="2000" b="0" i="0" u="none" strike="noStrike">
                          <a:solidFill>
                            <a:srgbClr val="000000"/>
                          </a:solidFill>
                          <a:effectLst/>
                          <a:latin typeface="Calibri" panose="020F0502020204030204" pitchFamily="34" charset="0"/>
                        </a:rPr>
                        <a:t>Repeat 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3 days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4471129"/>
                  </a:ext>
                </a:extLst>
              </a:tr>
              <a:tr h="562281">
                <a:tc>
                  <a:txBody>
                    <a:bodyPr/>
                    <a:lstStyle/>
                    <a:p>
                      <a:pPr algn="ctr" fontAlgn="b"/>
                      <a:r>
                        <a:rPr lang="en-IN" sz="2000" b="0" i="0" u="none" strike="noStrike">
                          <a:solidFill>
                            <a:srgbClr val="000000"/>
                          </a:solidFill>
                          <a:effectLst/>
                          <a:latin typeface="Calibri" panose="020F0502020204030204" pitchFamily="34" charset="0"/>
                        </a:rPr>
                        <a:t>SMC redemption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 days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6518510"/>
                  </a:ext>
                </a:extLst>
              </a:tr>
              <a:tr h="562281">
                <a:tc>
                  <a:txBody>
                    <a:bodyPr/>
                    <a:lstStyle/>
                    <a:p>
                      <a:pPr algn="ctr" fontAlgn="b"/>
                      <a:r>
                        <a:rPr lang="en-IN" sz="2000" b="0" i="0" u="none" strike="noStrike" dirty="0">
                          <a:solidFill>
                            <a:srgbClr val="000000"/>
                          </a:solidFill>
                          <a:effectLst/>
                          <a:latin typeface="Calibri" panose="020F0502020204030204" pitchFamily="34" charset="0"/>
                        </a:rPr>
                        <a:t>Running repair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2 days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8355184"/>
                  </a:ext>
                </a:extLst>
              </a:tr>
              <a:tr h="564453">
                <a:tc>
                  <a:txBody>
                    <a:bodyPr/>
                    <a:lstStyle/>
                    <a:p>
                      <a:pPr algn="ctr" fontAlgn="b"/>
                      <a:r>
                        <a:rPr lang="en-IN" sz="2000" b="0" i="0" u="none" strike="noStrike">
                          <a:solidFill>
                            <a:srgbClr val="000000"/>
                          </a:solidFill>
                          <a:effectLst/>
                          <a:latin typeface="Calibri" panose="020F0502020204030204" pitchFamily="34" charset="0"/>
                        </a:rPr>
                        <a:t>SMC value package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10 hours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4662929"/>
                  </a:ext>
                </a:extLst>
              </a:tr>
            </a:tbl>
          </a:graphicData>
        </a:graphic>
      </p:graphicFrame>
      <p:sp>
        <p:nvSpPr>
          <p:cNvPr id="8" name="TextBox 7">
            <a:extLst>
              <a:ext uri="{FF2B5EF4-FFF2-40B4-BE49-F238E27FC236}">
                <a16:creationId xmlns:a16="http://schemas.microsoft.com/office/drawing/2014/main" id="{A7A83085-F9D0-4ED0-95C8-21EB22DBDF73}"/>
              </a:ext>
            </a:extLst>
          </p:cNvPr>
          <p:cNvSpPr txBox="1"/>
          <p:nvPr/>
        </p:nvSpPr>
        <p:spPr>
          <a:xfrm>
            <a:off x="11596574" y="8101949"/>
            <a:ext cx="12195110" cy="5262979"/>
          </a:xfrm>
          <a:prstGeom prst="rect">
            <a:avLst/>
          </a:prstGeom>
          <a:noFill/>
        </p:spPr>
        <p:txBody>
          <a:bodyPr wrap="square">
            <a:spAutoFit/>
          </a:bodyPr>
          <a:lstStyle/>
          <a:p>
            <a:pPr algn="l"/>
            <a:r>
              <a:rPr lang="en-US" sz="2400" b="0" i="0" dirty="0">
                <a:solidFill>
                  <a:srgbClr val="000000"/>
                </a:solidFill>
                <a:effectLst/>
                <a:latin typeface="Century Gothic" panose="020B0502020202020204" pitchFamily="34" charset="0"/>
              </a:rPr>
              <a:t>To increase workshop efficiency and giving the exact </a:t>
            </a:r>
            <a:r>
              <a:rPr lang="en-US" sz="2400" dirty="0">
                <a:solidFill>
                  <a:srgbClr val="000000"/>
                </a:solidFill>
                <a:latin typeface="Century Gothic" panose="020B0502020202020204" pitchFamily="34" charset="0"/>
              </a:rPr>
              <a:t>vehicle delivery </a:t>
            </a:r>
            <a:r>
              <a:rPr lang="en-US" sz="2400" b="0" i="0" dirty="0">
                <a:solidFill>
                  <a:srgbClr val="000000"/>
                </a:solidFill>
                <a:effectLst/>
                <a:latin typeface="Century Gothic" panose="020B0502020202020204" pitchFamily="34" charset="0"/>
              </a:rPr>
              <a:t>time to </a:t>
            </a:r>
            <a:r>
              <a:rPr lang="en-US" sz="2400" dirty="0">
                <a:solidFill>
                  <a:srgbClr val="000000"/>
                </a:solidFill>
                <a:latin typeface="Century Gothic" panose="020B0502020202020204" pitchFamily="34" charset="0"/>
              </a:rPr>
              <a:t>customer to collect his car without any reminder, will save time of workshop and of customer and will lead to better customer experience.</a:t>
            </a: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By having fix TAT vehicles delivery can be planned more effectively and accurately</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Fixed time for each type of service to standardize the customer experience</a:t>
            </a: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Effective use of time by knowing targe time to complete the job</a:t>
            </a:r>
          </a:p>
          <a:p>
            <a:pPr marL="800100" lvl="1" indent="-342900" algn="l">
              <a:buFont typeface="Wingdings" panose="05000000000000000000" pitchFamily="2" charset="2"/>
              <a:buChar char="Ø"/>
            </a:pPr>
            <a:endParaRPr lang="en-US" sz="2400" dirty="0">
              <a:solidFill>
                <a:srgbClr val="000000"/>
              </a:solidFill>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Informed customer will be a happy customer as it will improve customer experience </a:t>
            </a:r>
          </a:p>
          <a:p>
            <a:pPr marL="457200" lvl="1" algn="l"/>
            <a:endParaRPr lang="en-US" sz="2400" dirty="0">
              <a:solidFill>
                <a:srgbClr val="000000"/>
              </a:solidFill>
              <a:latin typeface="Century Gothic" panose="020B0502020202020204" pitchFamily="34" charset="0"/>
            </a:endParaRPr>
          </a:p>
        </p:txBody>
      </p:sp>
      <p:pic>
        <p:nvPicPr>
          <p:cNvPr id="12" name="Picture 11">
            <a:extLst>
              <a:ext uri="{FF2B5EF4-FFF2-40B4-BE49-F238E27FC236}">
                <a16:creationId xmlns:a16="http://schemas.microsoft.com/office/drawing/2014/main" id="{BCCC26E0-DFA7-4F76-9FF3-9CB085918495}"/>
              </a:ext>
            </a:extLst>
          </p:cNvPr>
          <p:cNvPicPr>
            <a:picLocks noChangeAspect="1"/>
          </p:cNvPicPr>
          <p:nvPr/>
        </p:nvPicPr>
        <p:blipFill>
          <a:blip r:embed="rId2"/>
          <a:stretch>
            <a:fillRect/>
          </a:stretch>
        </p:blipFill>
        <p:spPr>
          <a:xfrm>
            <a:off x="746449" y="7747079"/>
            <a:ext cx="10468947" cy="5802622"/>
          </a:xfrm>
          <a:prstGeom prst="rect">
            <a:avLst/>
          </a:prstGeom>
        </p:spPr>
      </p:pic>
      <p:pic>
        <p:nvPicPr>
          <p:cNvPr id="7" name="Picture 6">
            <a:extLst>
              <a:ext uri="{FF2B5EF4-FFF2-40B4-BE49-F238E27FC236}">
                <a16:creationId xmlns:a16="http://schemas.microsoft.com/office/drawing/2014/main" id="{6FFFDE69-63BF-4A04-B6EF-9361A2487BCB}"/>
              </a:ext>
            </a:extLst>
          </p:cNvPr>
          <p:cNvPicPr>
            <a:picLocks noChangeAspect="1"/>
          </p:cNvPicPr>
          <p:nvPr/>
        </p:nvPicPr>
        <p:blipFill>
          <a:blip r:embed="rId3"/>
          <a:stretch>
            <a:fillRect/>
          </a:stretch>
        </p:blipFill>
        <p:spPr>
          <a:xfrm>
            <a:off x="746449" y="1492663"/>
            <a:ext cx="10618237" cy="5940312"/>
          </a:xfrm>
          <a:prstGeom prst="rect">
            <a:avLst/>
          </a:prstGeom>
        </p:spPr>
      </p:pic>
    </p:spTree>
    <p:extLst>
      <p:ext uri="{BB962C8B-B14F-4D97-AF65-F5344CB8AC3E}">
        <p14:creationId xmlns:p14="http://schemas.microsoft.com/office/powerpoint/2010/main" val="2846915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C76798-C3CD-435E-94DE-D5F6419BD377}"/>
              </a:ext>
            </a:extLst>
          </p:cNvPr>
          <p:cNvPicPr>
            <a:picLocks noChangeAspect="1"/>
          </p:cNvPicPr>
          <p:nvPr/>
        </p:nvPicPr>
        <p:blipFill>
          <a:blip r:embed="rId2"/>
          <a:stretch>
            <a:fillRect/>
          </a:stretch>
        </p:blipFill>
        <p:spPr>
          <a:xfrm>
            <a:off x="2104718" y="2316991"/>
            <a:ext cx="8774775" cy="5879137"/>
          </a:xfrm>
          <a:prstGeom prst="rect">
            <a:avLst/>
          </a:prstGeom>
        </p:spPr>
      </p:pic>
      <p:pic>
        <p:nvPicPr>
          <p:cNvPr id="7" name="Picture 6">
            <a:extLst>
              <a:ext uri="{FF2B5EF4-FFF2-40B4-BE49-F238E27FC236}">
                <a16:creationId xmlns:a16="http://schemas.microsoft.com/office/drawing/2014/main" id="{ABEE1519-B5C6-4B2C-95C4-1504FA85C036}"/>
              </a:ext>
            </a:extLst>
          </p:cNvPr>
          <p:cNvPicPr>
            <a:picLocks noChangeAspect="1"/>
          </p:cNvPicPr>
          <p:nvPr/>
        </p:nvPicPr>
        <p:blipFill>
          <a:blip r:embed="rId3"/>
          <a:stretch>
            <a:fillRect/>
          </a:stretch>
        </p:blipFill>
        <p:spPr>
          <a:xfrm>
            <a:off x="13939935" y="2316991"/>
            <a:ext cx="8981024" cy="5862027"/>
          </a:xfrm>
          <a:prstGeom prst="rect">
            <a:avLst/>
          </a:prstGeom>
        </p:spPr>
      </p:pic>
      <p:sp>
        <p:nvSpPr>
          <p:cNvPr id="9" name="Rectangle 16">
            <a:extLst>
              <a:ext uri="{FF2B5EF4-FFF2-40B4-BE49-F238E27FC236}">
                <a16:creationId xmlns:a16="http://schemas.microsoft.com/office/drawing/2014/main" id="{6F7539BE-FB8D-493C-B827-91251B9231BE}"/>
              </a:ext>
            </a:extLst>
          </p:cNvPr>
          <p:cNvSpPr/>
          <p:nvPr/>
        </p:nvSpPr>
        <p:spPr>
          <a:xfrm>
            <a:off x="2090058" y="128977"/>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Customer Segregation </a:t>
            </a:r>
          </a:p>
        </p:txBody>
      </p:sp>
      <p:pic>
        <p:nvPicPr>
          <p:cNvPr id="10" name="Picture 9">
            <a:extLst>
              <a:ext uri="{FF2B5EF4-FFF2-40B4-BE49-F238E27FC236}">
                <a16:creationId xmlns:a16="http://schemas.microsoft.com/office/drawing/2014/main" id="{A6A23986-D629-4093-B3BB-65EA0D4BF193}"/>
              </a:ext>
            </a:extLst>
          </p:cNvPr>
          <p:cNvPicPr>
            <a:picLocks noChangeAspect="1"/>
          </p:cNvPicPr>
          <p:nvPr/>
        </p:nvPicPr>
        <p:blipFill>
          <a:blip r:embed="rId4"/>
          <a:stretch>
            <a:fillRect/>
          </a:stretch>
        </p:blipFill>
        <p:spPr>
          <a:xfrm>
            <a:off x="2090058" y="8537705"/>
            <a:ext cx="8789435" cy="4711764"/>
          </a:xfrm>
          <a:prstGeom prst="rect">
            <a:avLst/>
          </a:prstGeom>
        </p:spPr>
      </p:pic>
      <p:pic>
        <p:nvPicPr>
          <p:cNvPr id="11" name="Picture 10">
            <a:extLst>
              <a:ext uri="{FF2B5EF4-FFF2-40B4-BE49-F238E27FC236}">
                <a16:creationId xmlns:a16="http://schemas.microsoft.com/office/drawing/2014/main" id="{9A0D50EB-04B3-4100-9DC9-1E5CAE0E56E9}"/>
              </a:ext>
            </a:extLst>
          </p:cNvPr>
          <p:cNvPicPr>
            <a:picLocks noChangeAspect="1"/>
          </p:cNvPicPr>
          <p:nvPr/>
        </p:nvPicPr>
        <p:blipFill>
          <a:blip r:embed="rId5"/>
          <a:stretch>
            <a:fillRect/>
          </a:stretch>
        </p:blipFill>
        <p:spPr>
          <a:xfrm>
            <a:off x="13939935" y="8537705"/>
            <a:ext cx="8981022" cy="4469168"/>
          </a:xfrm>
          <a:prstGeom prst="rect">
            <a:avLst/>
          </a:prstGeom>
        </p:spPr>
      </p:pic>
      <p:cxnSp>
        <p:nvCxnSpPr>
          <p:cNvPr id="13" name="Straight Connector 12">
            <a:extLst>
              <a:ext uri="{FF2B5EF4-FFF2-40B4-BE49-F238E27FC236}">
                <a16:creationId xmlns:a16="http://schemas.microsoft.com/office/drawing/2014/main" id="{7D92EB49-DDDE-4CE6-B10B-D9B118A3D4E4}"/>
              </a:ext>
            </a:extLst>
          </p:cNvPr>
          <p:cNvCxnSpPr>
            <a:cxnSpLocks/>
          </p:cNvCxnSpPr>
          <p:nvPr/>
        </p:nvCxnSpPr>
        <p:spPr>
          <a:xfrm>
            <a:off x="12447037" y="1996751"/>
            <a:ext cx="0" cy="11010122"/>
          </a:xfrm>
          <a:prstGeom prst="line">
            <a:avLst/>
          </a:prstGeom>
          <a:ln w="57150"/>
        </p:spPr>
        <p:style>
          <a:lnRef idx="3">
            <a:schemeClr val="dk1"/>
          </a:lnRef>
          <a:fillRef idx="0">
            <a:schemeClr val="dk1"/>
          </a:fillRef>
          <a:effectRef idx="2">
            <a:schemeClr val="dk1"/>
          </a:effectRef>
          <a:fontRef idx="minor">
            <a:schemeClr val="tx1"/>
          </a:fontRef>
        </p:style>
      </p:cxnSp>
      <p:sp>
        <p:nvSpPr>
          <p:cNvPr id="15" name="Rectangle: Rounded Corners 53">
            <a:extLst>
              <a:ext uri="{FF2B5EF4-FFF2-40B4-BE49-F238E27FC236}">
                <a16:creationId xmlns:a16="http://schemas.microsoft.com/office/drawing/2014/main" id="{6BAC68FA-E4A8-45DE-B4F0-866090065C26}"/>
              </a:ext>
            </a:extLst>
          </p:cNvPr>
          <p:cNvSpPr/>
          <p:nvPr/>
        </p:nvSpPr>
        <p:spPr>
          <a:xfrm>
            <a:off x="2104718" y="1327707"/>
            <a:ext cx="8966016" cy="703620"/>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2400" b="1" dirty="0">
                <a:solidFill>
                  <a:srgbClr val="FFFFFF"/>
                </a:solidFill>
                <a:latin typeface="Century Gothic" panose="020B0502020202020204" pitchFamily="34" charset="0"/>
              </a:rPr>
              <a:t>Clustering basis customer </a:t>
            </a:r>
            <a:endPar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endParaRPr>
          </a:p>
        </p:txBody>
      </p:sp>
      <p:sp>
        <p:nvSpPr>
          <p:cNvPr id="16" name="Rectangle: Rounded Corners 53">
            <a:extLst>
              <a:ext uri="{FF2B5EF4-FFF2-40B4-BE49-F238E27FC236}">
                <a16:creationId xmlns:a16="http://schemas.microsoft.com/office/drawing/2014/main" id="{7BA0FD5D-1E28-45F6-8731-ABBA5AD0E3C9}"/>
              </a:ext>
            </a:extLst>
          </p:cNvPr>
          <p:cNvSpPr/>
          <p:nvPr/>
        </p:nvSpPr>
        <p:spPr>
          <a:xfrm>
            <a:off x="13939934" y="1293131"/>
            <a:ext cx="8981017" cy="738196"/>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2400" b="1" dirty="0">
                <a:solidFill>
                  <a:srgbClr val="FFFFFF"/>
                </a:solidFill>
                <a:latin typeface="Century Gothic" panose="020B0502020202020204" pitchFamily="34" charset="0"/>
              </a:rPr>
              <a:t>Clustering basis make model </a:t>
            </a:r>
            <a:endPar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endParaRPr>
          </a:p>
        </p:txBody>
      </p:sp>
    </p:spTree>
    <p:extLst>
      <p:ext uri="{BB962C8B-B14F-4D97-AF65-F5344CB8AC3E}">
        <p14:creationId xmlns:p14="http://schemas.microsoft.com/office/powerpoint/2010/main" val="11222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a:extLst>
              <a:ext uri="{FF2B5EF4-FFF2-40B4-BE49-F238E27FC236}">
                <a16:creationId xmlns:a16="http://schemas.microsoft.com/office/drawing/2014/main" id="{B5097779-86AD-4C45-8B35-A81434416464}"/>
              </a:ext>
            </a:extLst>
          </p:cNvPr>
          <p:cNvSpPr/>
          <p:nvPr/>
        </p:nvSpPr>
        <p:spPr>
          <a:xfrm>
            <a:off x="2090058" y="128977"/>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Customer Segregation </a:t>
            </a:r>
          </a:p>
        </p:txBody>
      </p:sp>
      <p:graphicFrame>
        <p:nvGraphicFramePr>
          <p:cNvPr id="6" name="Table 5">
            <a:extLst>
              <a:ext uri="{FF2B5EF4-FFF2-40B4-BE49-F238E27FC236}">
                <a16:creationId xmlns:a16="http://schemas.microsoft.com/office/drawing/2014/main" id="{21871C61-822A-4266-B20B-22F4B4232967}"/>
              </a:ext>
            </a:extLst>
          </p:cNvPr>
          <p:cNvGraphicFramePr>
            <a:graphicFrameLocks noGrp="1"/>
          </p:cNvGraphicFramePr>
          <p:nvPr>
            <p:extLst>
              <p:ext uri="{D42A27DB-BD31-4B8C-83A1-F6EECF244321}">
                <p14:modId xmlns:p14="http://schemas.microsoft.com/office/powerpoint/2010/main" val="913761084"/>
              </p:ext>
            </p:extLst>
          </p:nvPr>
        </p:nvGraphicFramePr>
        <p:xfrm>
          <a:off x="1317465" y="1701158"/>
          <a:ext cx="3507399" cy="3193960"/>
        </p:xfrm>
        <a:graphic>
          <a:graphicData uri="http://schemas.openxmlformats.org/drawingml/2006/table">
            <a:tbl>
              <a:tblPr/>
              <a:tblGrid>
                <a:gridCol w="3507399">
                  <a:extLst>
                    <a:ext uri="{9D8B030D-6E8A-4147-A177-3AD203B41FA5}">
                      <a16:colId xmlns:a16="http://schemas.microsoft.com/office/drawing/2014/main" val="1646194691"/>
                    </a:ext>
                  </a:extLst>
                </a:gridCol>
              </a:tblGrid>
              <a:tr h="558094">
                <a:tc>
                  <a:txBody>
                    <a:bodyPr/>
                    <a:lstStyle/>
                    <a:p>
                      <a:pPr algn="ctr" fontAlgn="b"/>
                      <a:r>
                        <a:rPr lang="en-IN" sz="1700" b="1" i="0" u="none" strike="noStrike" dirty="0">
                          <a:solidFill>
                            <a:srgbClr val="000000"/>
                          </a:solidFill>
                          <a:effectLst/>
                          <a:latin typeface="Arial" panose="020B0604020202020204" pitchFamily="34" charset="0"/>
                        </a:rPr>
                        <a:t>Low revenue </a:t>
                      </a:r>
                      <a:r>
                        <a:rPr lang="en-IN" sz="1700" b="1" i="0" u="none" strike="noStrike" dirty="0" err="1">
                          <a:solidFill>
                            <a:srgbClr val="000000"/>
                          </a:solidFill>
                          <a:effectLst/>
                          <a:latin typeface="Arial" panose="020B0604020202020204" pitchFamily="34" charset="0"/>
                        </a:rPr>
                        <a:t>eraning</a:t>
                      </a:r>
                      <a:r>
                        <a:rPr lang="en-IN" sz="1700" b="1" i="0" u="none" strike="noStrike" dirty="0">
                          <a:solidFill>
                            <a:srgbClr val="000000"/>
                          </a:solidFill>
                          <a:effectLst/>
                          <a:latin typeface="Arial" panose="020B0604020202020204" pitchFamily="34" charset="0"/>
                        </a:rPr>
                        <a:t> cluster </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734566116"/>
                  </a:ext>
                </a:extLst>
              </a:tr>
              <a:tr h="436513">
                <a:tc>
                  <a:txBody>
                    <a:bodyPr/>
                    <a:lstStyle/>
                    <a:p>
                      <a:pPr algn="l" fontAlgn="ctr"/>
                      <a:r>
                        <a:rPr lang="en-IN" sz="1700" b="1" i="0" u="none" strike="noStrike" dirty="0">
                          <a:solidFill>
                            <a:srgbClr val="000000"/>
                          </a:solidFill>
                          <a:effectLst/>
                          <a:latin typeface="Arial" panose="020B0604020202020204" pitchFamily="34" charset="0"/>
                        </a:rPr>
                        <a:t>Customer ID</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77866192"/>
                  </a:ext>
                </a:extLst>
              </a:tr>
              <a:tr h="436513">
                <a:tc>
                  <a:txBody>
                    <a:bodyPr/>
                    <a:lstStyle/>
                    <a:p>
                      <a:pPr algn="l" fontAlgn="ctr"/>
                      <a:r>
                        <a:rPr lang="en-IN" sz="1700" b="0" i="0" u="none" strike="noStrike">
                          <a:solidFill>
                            <a:srgbClr val="000000"/>
                          </a:solidFill>
                          <a:effectLst/>
                          <a:latin typeface="Arial" panose="020B0604020202020204" pitchFamily="34" charset="0"/>
                        </a:rPr>
                        <a:t>E1205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328259"/>
                  </a:ext>
                </a:extLst>
              </a:tr>
              <a:tr h="436513">
                <a:tc>
                  <a:txBody>
                    <a:bodyPr/>
                    <a:lstStyle/>
                    <a:p>
                      <a:pPr algn="l" fontAlgn="ctr"/>
                      <a:r>
                        <a:rPr lang="en-IN" sz="1700" b="0" i="0" u="none" strike="noStrike">
                          <a:solidFill>
                            <a:srgbClr val="000000"/>
                          </a:solidFill>
                          <a:effectLst/>
                          <a:latin typeface="Arial" panose="020B0604020202020204" pitchFamily="34" charset="0"/>
                        </a:rPr>
                        <a:t>MFCWP01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5022624"/>
                  </a:ext>
                </a:extLst>
              </a:tr>
              <a:tr h="436513">
                <a:tc>
                  <a:txBody>
                    <a:bodyPr/>
                    <a:lstStyle/>
                    <a:p>
                      <a:pPr algn="l" fontAlgn="ctr"/>
                      <a:r>
                        <a:rPr lang="en-IN" sz="1700" b="0" i="0" u="none" strike="noStrike" dirty="0">
                          <a:solidFill>
                            <a:srgbClr val="000000"/>
                          </a:solidFill>
                          <a:effectLst/>
                          <a:latin typeface="Arial" panose="020B0604020202020204" pitchFamily="34" charset="0"/>
                        </a:rPr>
                        <a:t>MFM15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6666796"/>
                  </a:ext>
                </a:extLst>
              </a:tr>
              <a:tr h="436513">
                <a:tc>
                  <a:txBody>
                    <a:bodyPr/>
                    <a:lstStyle/>
                    <a:p>
                      <a:pPr algn="l" fontAlgn="ctr"/>
                      <a:r>
                        <a:rPr lang="en-IN" sz="1700" b="0" i="0" u="none" strike="noStrike">
                          <a:solidFill>
                            <a:srgbClr val="000000"/>
                          </a:solidFill>
                          <a:effectLst/>
                          <a:latin typeface="Arial" panose="020B0604020202020204" pitchFamily="34" charset="0"/>
                        </a:rPr>
                        <a:t>E11111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0062581"/>
                  </a:ext>
                </a:extLst>
              </a:tr>
              <a:tr h="453301">
                <a:tc>
                  <a:txBody>
                    <a:bodyPr/>
                    <a:lstStyle/>
                    <a:p>
                      <a:pPr algn="l" fontAlgn="ctr"/>
                      <a:r>
                        <a:rPr lang="en-IN" sz="1700" b="0" i="0" u="none" strike="noStrike" dirty="0">
                          <a:solidFill>
                            <a:srgbClr val="000000"/>
                          </a:solidFill>
                          <a:effectLst/>
                          <a:latin typeface="Arial" panose="020B0604020202020204" pitchFamily="34" charset="0"/>
                        </a:rPr>
                        <a:t>148721</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9944734"/>
                  </a:ext>
                </a:extLst>
              </a:tr>
            </a:tbl>
          </a:graphicData>
        </a:graphic>
      </p:graphicFrame>
      <p:graphicFrame>
        <p:nvGraphicFramePr>
          <p:cNvPr id="8" name="Table 7">
            <a:extLst>
              <a:ext uri="{FF2B5EF4-FFF2-40B4-BE49-F238E27FC236}">
                <a16:creationId xmlns:a16="http://schemas.microsoft.com/office/drawing/2014/main" id="{47F5F46E-5492-4769-9E88-6A58178FDFB2}"/>
              </a:ext>
            </a:extLst>
          </p:cNvPr>
          <p:cNvGraphicFramePr>
            <a:graphicFrameLocks noGrp="1"/>
          </p:cNvGraphicFramePr>
          <p:nvPr>
            <p:extLst>
              <p:ext uri="{D42A27DB-BD31-4B8C-83A1-F6EECF244321}">
                <p14:modId xmlns:p14="http://schemas.microsoft.com/office/powerpoint/2010/main" val="641510501"/>
              </p:ext>
            </p:extLst>
          </p:nvPr>
        </p:nvGraphicFramePr>
        <p:xfrm>
          <a:off x="5181600" y="1701573"/>
          <a:ext cx="5059680" cy="3193960"/>
        </p:xfrm>
        <a:graphic>
          <a:graphicData uri="http://schemas.openxmlformats.org/drawingml/2006/table">
            <a:tbl>
              <a:tblPr/>
              <a:tblGrid>
                <a:gridCol w="5059680">
                  <a:extLst>
                    <a:ext uri="{9D8B030D-6E8A-4147-A177-3AD203B41FA5}">
                      <a16:colId xmlns:a16="http://schemas.microsoft.com/office/drawing/2014/main" val="2150921832"/>
                    </a:ext>
                  </a:extLst>
                </a:gridCol>
              </a:tblGrid>
              <a:tr h="537629">
                <a:tc>
                  <a:txBody>
                    <a:bodyPr/>
                    <a:lstStyle/>
                    <a:p>
                      <a:pPr algn="ctr" fontAlgn="b"/>
                      <a:r>
                        <a:rPr lang="en-US" sz="1700" b="1" i="0" u="none" strike="noStrike">
                          <a:solidFill>
                            <a:srgbClr val="000000"/>
                          </a:solidFill>
                          <a:effectLst/>
                          <a:latin typeface="Arial" panose="020B0604020202020204" pitchFamily="34" charset="0"/>
                        </a:rPr>
                        <a:t>Low revenue eraning cluster car model </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490090546"/>
                  </a:ext>
                </a:extLst>
              </a:tr>
              <a:tr h="420506">
                <a:tc>
                  <a:txBody>
                    <a:bodyPr/>
                    <a:lstStyle/>
                    <a:p>
                      <a:pPr algn="l" fontAlgn="ctr"/>
                      <a:r>
                        <a:rPr lang="en-IN" sz="1700" b="1" i="0" u="none" strike="noStrike" dirty="0">
                          <a:solidFill>
                            <a:srgbClr val="000000"/>
                          </a:solidFill>
                          <a:effectLst/>
                          <a:latin typeface="Arial" panose="020B0604020202020204" pitchFamily="34" charset="0"/>
                        </a:rPr>
                        <a:t>Make Model</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835776672"/>
                  </a:ext>
                </a:extLst>
              </a:tr>
              <a:tr h="420506">
                <a:tc>
                  <a:txBody>
                    <a:bodyPr/>
                    <a:lstStyle/>
                    <a:p>
                      <a:pPr algn="l" fontAlgn="ctr"/>
                      <a:r>
                        <a:rPr lang="en-IN" sz="1700" b="0" i="0" u="none" strike="noStrike">
                          <a:solidFill>
                            <a:srgbClr val="000000"/>
                          </a:solidFill>
                          <a:effectLst/>
                          <a:latin typeface="Arial" panose="020B0604020202020204" pitchFamily="34" charset="0"/>
                        </a:rPr>
                        <a:t>TATA MOTORS - VISTA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66511"/>
                  </a:ext>
                </a:extLst>
              </a:tr>
              <a:tr h="420506">
                <a:tc>
                  <a:txBody>
                    <a:bodyPr/>
                    <a:lstStyle/>
                    <a:p>
                      <a:pPr algn="l" fontAlgn="ctr"/>
                      <a:r>
                        <a:rPr lang="en-IN" sz="1700" b="0" i="0" u="none" strike="noStrike">
                          <a:solidFill>
                            <a:srgbClr val="000000"/>
                          </a:solidFill>
                          <a:effectLst/>
                          <a:latin typeface="Arial" panose="020B0604020202020204" pitchFamily="34" charset="0"/>
                        </a:rPr>
                        <a:t>HYUNDAI - VERNA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1357265"/>
                  </a:ext>
                </a:extLst>
              </a:tr>
              <a:tr h="420506">
                <a:tc>
                  <a:txBody>
                    <a:bodyPr/>
                    <a:lstStyle/>
                    <a:p>
                      <a:pPr algn="l" fontAlgn="ctr"/>
                      <a:r>
                        <a:rPr lang="en-IN" sz="1700" b="0" i="0" u="none" strike="noStrike">
                          <a:solidFill>
                            <a:srgbClr val="000000"/>
                          </a:solidFill>
                          <a:effectLst/>
                          <a:latin typeface="Arial" panose="020B0604020202020204" pitchFamily="34" charset="0"/>
                        </a:rPr>
                        <a:t>TATA MOTORS - INDIGO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899710"/>
                  </a:ext>
                </a:extLst>
              </a:tr>
              <a:tr h="537629">
                <a:tc>
                  <a:txBody>
                    <a:bodyPr/>
                    <a:lstStyle/>
                    <a:p>
                      <a:pPr algn="l" fontAlgn="ctr"/>
                      <a:r>
                        <a:rPr lang="en-IN" sz="1700" b="0" i="0" u="none" strike="noStrike">
                          <a:solidFill>
                            <a:srgbClr val="000000"/>
                          </a:solidFill>
                          <a:effectLst/>
                          <a:latin typeface="Arial" panose="020B0604020202020204" pitchFamily="34" charset="0"/>
                        </a:rPr>
                        <a:t>MAHINDRA &amp;  MAHINDRA - BOLERO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8637301"/>
                  </a:ext>
                </a:extLst>
              </a:tr>
              <a:tr h="436678">
                <a:tc>
                  <a:txBody>
                    <a:bodyPr/>
                    <a:lstStyle/>
                    <a:p>
                      <a:pPr algn="l" fontAlgn="ctr"/>
                      <a:r>
                        <a:rPr lang="en-IN" sz="1700" b="0" i="0" u="none" strike="noStrike" dirty="0">
                          <a:solidFill>
                            <a:srgbClr val="000000"/>
                          </a:solidFill>
                          <a:effectLst/>
                          <a:latin typeface="Arial" panose="020B0604020202020204" pitchFamily="34" charset="0"/>
                        </a:rPr>
                        <a:t>HONDA - CITY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44779"/>
                  </a:ext>
                </a:extLst>
              </a:tr>
            </a:tbl>
          </a:graphicData>
        </a:graphic>
      </p:graphicFrame>
      <p:graphicFrame>
        <p:nvGraphicFramePr>
          <p:cNvPr id="10" name="Table 9">
            <a:extLst>
              <a:ext uri="{FF2B5EF4-FFF2-40B4-BE49-F238E27FC236}">
                <a16:creationId xmlns:a16="http://schemas.microsoft.com/office/drawing/2014/main" id="{D4BC980D-A8B0-4358-8C03-C0138C0E60DB}"/>
              </a:ext>
            </a:extLst>
          </p:cNvPr>
          <p:cNvGraphicFramePr>
            <a:graphicFrameLocks noGrp="1"/>
          </p:cNvGraphicFramePr>
          <p:nvPr>
            <p:extLst>
              <p:ext uri="{D42A27DB-BD31-4B8C-83A1-F6EECF244321}">
                <p14:modId xmlns:p14="http://schemas.microsoft.com/office/powerpoint/2010/main" val="1121965268"/>
              </p:ext>
            </p:extLst>
          </p:nvPr>
        </p:nvGraphicFramePr>
        <p:xfrm>
          <a:off x="13445173" y="1734536"/>
          <a:ext cx="3612332" cy="3076837"/>
        </p:xfrm>
        <a:graphic>
          <a:graphicData uri="http://schemas.openxmlformats.org/drawingml/2006/table">
            <a:tbl>
              <a:tblPr/>
              <a:tblGrid>
                <a:gridCol w="3612332">
                  <a:extLst>
                    <a:ext uri="{9D8B030D-6E8A-4147-A177-3AD203B41FA5}">
                      <a16:colId xmlns:a16="http://schemas.microsoft.com/office/drawing/2014/main" val="3036518606"/>
                    </a:ext>
                  </a:extLst>
                </a:gridCol>
              </a:tblGrid>
              <a:tr h="537629">
                <a:tc>
                  <a:txBody>
                    <a:bodyPr/>
                    <a:lstStyle/>
                    <a:p>
                      <a:pPr algn="ctr" fontAlgn="b"/>
                      <a:r>
                        <a:rPr lang="en-IN" sz="1700" b="1" i="0" u="none" strike="noStrike">
                          <a:solidFill>
                            <a:srgbClr val="000000"/>
                          </a:solidFill>
                          <a:effectLst/>
                          <a:latin typeface="Arial" panose="020B0604020202020204" pitchFamily="34" charset="0"/>
                        </a:rPr>
                        <a:t>Medium revenue eraning cluster </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046662657"/>
                  </a:ext>
                </a:extLst>
              </a:tr>
              <a:tr h="420506">
                <a:tc>
                  <a:txBody>
                    <a:bodyPr/>
                    <a:lstStyle/>
                    <a:p>
                      <a:pPr algn="l" fontAlgn="ctr"/>
                      <a:r>
                        <a:rPr lang="en-IN" sz="1700" b="1" i="0" u="none" strike="noStrike">
                          <a:solidFill>
                            <a:srgbClr val="000000"/>
                          </a:solidFill>
                          <a:effectLst/>
                          <a:latin typeface="Arial" panose="020B0604020202020204" pitchFamily="34" charset="0"/>
                        </a:rPr>
                        <a:t>Customer ID</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588697727"/>
                  </a:ext>
                </a:extLst>
              </a:tr>
              <a:tr h="420506">
                <a:tc>
                  <a:txBody>
                    <a:bodyPr/>
                    <a:lstStyle/>
                    <a:p>
                      <a:pPr algn="l" fontAlgn="ctr"/>
                      <a:r>
                        <a:rPr lang="en-IN" sz="1700" b="0" i="0" u="none" strike="noStrike">
                          <a:solidFill>
                            <a:srgbClr val="000000"/>
                          </a:solidFill>
                          <a:effectLst/>
                          <a:latin typeface="Arial" panose="020B0604020202020204" pitchFamily="34" charset="0"/>
                        </a:rPr>
                        <a:t>MFCCM14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8256001"/>
                  </a:ext>
                </a:extLst>
              </a:tr>
              <a:tr h="420506">
                <a:tc>
                  <a:txBody>
                    <a:bodyPr/>
                    <a:lstStyle/>
                    <a:p>
                      <a:pPr algn="l" fontAlgn="ctr"/>
                      <a:r>
                        <a:rPr lang="en-IN" sz="1700" b="0" i="0" u="none" strike="noStrike">
                          <a:solidFill>
                            <a:srgbClr val="000000"/>
                          </a:solidFill>
                          <a:effectLst/>
                          <a:latin typeface="Arial" panose="020B0604020202020204" pitchFamily="34" charset="0"/>
                        </a:rPr>
                        <a:t>12466</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1391376"/>
                  </a:ext>
                </a:extLst>
              </a:tr>
              <a:tr h="420506">
                <a:tc>
                  <a:txBody>
                    <a:bodyPr/>
                    <a:lstStyle/>
                    <a:p>
                      <a:pPr algn="l" fontAlgn="ctr"/>
                      <a:r>
                        <a:rPr lang="en-IN" sz="1700" b="0" i="0" u="none" strike="noStrike">
                          <a:solidFill>
                            <a:srgbClr val="000000"/>
                          </a:solidFill>
                          <a:effectLst/>
                          <a:latin typeface="Arial" panose="020B0604020202020204" pitchFamily="34" charset="0"/>
                        </a:rPr>
                        <a:t>E1506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815529"/>
                  </a:ext>
                </a:extLst>
              </a:tr>
              <a:tr h="420506">
                <a:tc>
                  <a:txBody>
                    <a:bodyPr/>
                    <a:lstStyle/>
                    <a:p>
                      <a:pPr algn="l" fontAlgn="ctr"/>
                      <a:r>
                        <a:rPr lang="en-IN" sz="1700" b="0" i="0" u="none" strike="noStrike">
                          <a:solidFill>
                            <a:srgbClr val="000000"/>
                          </a:solidFill>
                          <a:effectLst/>
                          <a:latin typeface="Arial" panose="020B0604020202020204" pitchFamily="34" charset="0"/>
                        </a:rPr>
                        <a:t>MFCC018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2280433"/>
                  </a:ext>
                </a:extLst>
              </a:tr>
              <a:tr h="436678">
                <a:tc>
                  <a:txBody>
                    <a:bodyPr/>
                    <a:lstStyle/>
                    <a:p>
                      <a:pPr algn="l" fontAlgn="ctr"/>
                      <a:r>
                        <a:rPr lang="en-IN" sz="1700" b="0" i="0" u="none" strike="noStrike" dirty="0">
                          <a:solidFill>
                            <a:srgbClr val="000000"/>
                          </a:solidFill>
                          <a:effectLst/>
                          <a:latin typeface="Arial" panose="020B0604020202020204" pitchFamily="34" charset="0"/>
                        </a:rPr>
                        <a:t>17046</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7098888"/>
                  </a:ext>
                </a:extLst>
              </a:tr>
            </a:tbl>
          </a:graphicData>
        </a:graphic>
      </p:graphicFrame>
      <p:graphicFrame>
        <p:nvGraphicFramePr>
          <p:cNvPr id="12" name="Table 11">
            <a:extLst>
              <a:ext uri="{FF2B5EF4-FFF2-40B4-BE49-F238E27FC236}">
                <a16:creationId xmlns:a16="http://schemas.microsoft.com/office/drawing/2014/main" id="{EC390D31-AE13-4203-8012-02EF18C2FB83}"/>
              </a:ext>
            </a:extLst>
          </p:cNvPr>
          <p:cNvGraphicFramePr>
            <a:graphicFrameLocks noGrp="1"/>
          </p:cNvGraphicFramePr>
          <p:nvPr>
            <p:extLst>
              <p:ext uri="{D42A27DB-BD31-4B8C-83A1-F6EECF244321}">
                <p14:modId xmlns:p14="http://schemas.microsoft.com/office/powerpoint/2010/main" val="2022146381"/>
              </p:ext>
            </p:extLst>
          </p:nvPr>
        </p:nvGraphicFramePr>
        <p:xfrm>
          <a:off x="17414240" y="1739976"/>
          <a:ext cx="4641850" cy="3076837"/>
        </p:xfrm>
        <a:graphic>
          <a:graphicData uri="http://schemas.openxmlformats.org/drawingml/2006/table">
            <a:tbl>
              <a:tblPr/>
              <a:tblGrid>
                <a:gridCol w="4641850">
                  <a:extLst>
                    <a:ext uri="{9D8B030D-6E8A-4147-A177-3AD203B41FA5}">
                      <a16:colId xmlns:a16="http://schemas.microsoft.com/office/drawing/2014/main" val="603598065"/>
                    </a:ext>
                  </a:extLst>
                </a:gridCol>
              </a:tblGrid>
              <a:tr h="537629">
                <a:tc>
                  <a:txBody>
                    <a:bodyPr/>
                    <a:lstStyle/>
                    <a:p>
                      <a:pPr algn="ctr" fontAlgn="b"/>
                      <a:r>
                        <a:rPr lang="en-US" sz="1700" b="1" i="0" u="none" strike="noStrike">
                          <a:solidFill>
                            <a:srgbClr val="000000"/>
                          </a:solidFill>
                          <a:effectLst/>
                          <a:latin typeface="Arial" panose="020B0604020202020204" pitchFamily="34" charset="0"/>
                        </a:rPr>
                        <a:t>Medium revenue eraning cluster car model </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560633394"/>
                  </a:ext>
                </a:extLst>
              </a:tr>
              <a:tr h="420506">
                <a:tc>
                  <a:txBody>
                    <a:bodyPr/>
                    <a:lstStyle/>
                    <a:p>
                      <a:pPr algn="l" fontAlgn="ctr"/>
                      <a:r>
                        <a:rPr lang="en-IN" sz="1700" b="1" i="0" u="none" strike="noStrike" dirty="0">
                          <a:solidFill>
                            <a:srgbClr val="000000"/>
                          </a:solidFill>
                          <a:effectLst/>
                          <a:latin typeface="Arial" panose="020B0604020202020204" pitchFamily="34" charset="0"/>
                        </a:rPr>
                        <a:t>Make Model</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90055567"/>
                  </a:ext>
                </a:extLst>
              </a:tr>
              <a:tr h="420506">
                <a:tc>
                  <a:txBody>
                    <a:bodyPr/>
                    <a:lstStyle/>
                    <a:p>
                      <a:pPr algn="l" fontAlgn="ctr"/>
                      <a:r>
                        <a:rPr lang="en-IN" sz="1700" b="0" i="0" u="none" strike="noStrike">
                          <a:solidFill>
                            <a:srgbClr val="000000"/>
                          </a:solidFill>
                          <a:effectLst/>
                          <a:latin typeface="Arial" panose="020B0604020202020204" pitchFamily="34" charset="0"/>
                        </a:rPr>
                        <a:t>MARUTI SUZUKI - EECO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297062"/>
                  </a:ext>
                </a:extLst>
              </a:tr>
              <a:tr h="420506">
                <a:tc>
                  <a:txBody>
                    <a:bodyPr/>
                    <a:lstStyle/>
                    <a:p>
                      <a:pPr algn="l" fontAlgn="ctr"/>
                      <a:r>
                        <a:rPr lang="en-IN" sz="1700" b="0" i="0" u="none" strike="noStrike">
                          <a:solidFill>
                            <a:srgbClr val="000000"/>
                          </a:solidFill>
                          <a:effectLst/>
                          <a:latin typeface="Arial" panose="020B0604020202020204" pitchFamily="34" charset="0"/>
                        </a:rPr>
                        <a:t>TATA MOTORS - SUMO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91609"/>
                  </a:ext>
                </a:extLst>
              </a:tr>
              <a:tr h="420506">
                <a:tc>
                  <a:txBody>
                    <a:bodyPr/>
                    <a:lstStyle/>
                    <a:p>
                      <a:pPr algn="l" fontAlgn="ctr"/>
                      <a:r>
                        <a:rPr lang="en-IN" sz="1700" b="0" i="0" u="none" strike="noStrike">
                          <a:solidFill>
                            <a:srgbClr val="000000"/>
                          </a:solidFill>
                          <a:effectLst/>
                          <a:latin typeface="Arial" panose="020B0604020202020204" pitchFamily="34" charset="0"/>
                        </a:rPr>
                        <a:t>HYUNDAI - SANTRO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2375357"/>
                  </a:ext>
                </a:extLst>
              </a:tr>
              <a:tr h="420506">
                <a:tc>
                  <a:txBody>
                    <a:bodyPr/>
                    <a:lstStyle/>
                    <a:p>
                      <a:pPr algn="l" fontAlgn="ctr"/>
                      <a:r>
                        <a:rPr lang="en-IN" sz="1700" b="0" i="0" u="none" strike="noStrike">
                          <a:solidFill>
                            <a:srgbClr val="000000"/>
                          </a:solidFill>
                          <a:effectLst/>
                          <a:latin typeface="Arial" panose="020B0604020202020204" pitchFamily="34" charset="0"/>
                        </a:rPr>
                        <a:t>MARUTI SUZUKI - 800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5947869"/>
                  </a:ext>
                </a:extLst>
              </a:tr>
              <a:tr h="436678">
                <a:tc>
                  <a:txBody>
                    <a:bodyPr/>
                    <a:lstStyle/>
                    <a:p>
                      <a:pPr algn="l" fontAlgn="ctr"/>
                      <a:r>
                        <a:rPr lang="en-IN" sz="1700" b="0" i="0" u="none" strike="noStrike" dirty="0">
                          <a:solidFill>
                            <a:srgbClr val="000000"/>
                          </a:solidFill>
                          <a:effectLst/>
                          <a:latin typeface="Arial" panose="020B0604020202020204" pitchFamily="34" charset="0"/>
                        </a:rPr>
                        <a:t>GENERAL MOTORS - TAVERA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8867692"/>
                  </a:ext>
                </a:extLst>
              </a:tr>
            </a:tbl>
          </a:graphicData>
        </a:graphic>
      </p:graphicFrame>
      <p:graphicFrame>
        <p:nvGraphicFramePr>
          <p:cNvPr id="14" name="Table 13">
            <a:extLst>
              <a:ext uri="{FF2B5EF4-FFF2-40B4-BE49-F238E27FC236}">
                <a16:creationId xmlns:a16="http://schemas.microsoft.com/office/drawing/2014/main" id="{271D5144-2A36-489B-9976-5EA9517BE028}"/>
              </a:ext>
            </a:extLst>
          </p:cNvPr>
          <p:cNvGraphicFramePr>
            <a:graphicFrameLocks noGrp="1"/>
          </p:cNvGraphicFramePr>
          <p:nvPr>
            <p:extLst>
              <p:ext uri="{D42A27DB-BD31-4B8C-83A1-F6EECF244321}">
                <p14:modId xmlns:p14="http://schemas.microsoft.com/office/powerpoint/2010/main" val="2028588002"/>
              </p:ext>
            </p:extLst>
          </p:nvPr>
        </p:nvGraphicFramePr>
        <p:xfrm>
          <a:off x="1570593" y="7707583"/>
          <a:ext cx="3180978" cy="3311082"/>
        </p:xfrm>
        <a:graphic>
          <a:graphicData uri="http://schemas.openxmlformats.org/drawingml/2006/table">
            <a:tbl>
              <a:tblPr/>
              <a:tblGrid>
                <a:gridCol w="3180978">
                  <a:extLst>
                    <a:ext uri="{9D8B030D-6E8A-4147-A177-3AD203B41FA5}">
                      <a16:colId xmlns:a16="http://schemas.microsoft.com/office/drawing/2014/main" val="2340126790"/>
                    </a:ext>
                  </a:extLst>
                </a:gridCol>
              </a:tblGrid>
              <a:tr h="578560">
                <a:tc>
                  <a:txBody>
                    <a:bodyPr/>
                    <a:lstStyle/>
                    <a:p>
                      <a:pPr algn="ctr" fontAlgn="b"/>
                      <a:r>
                        <a:rPr lang="en-IN" sz="1700" b="1" i="0" u="none" strike="noStrike">
                          <a:solidFill>
                            <a:srgbClr val="000000"/>
                          </a:solidFill>
                          <a:effectLst/>
                          <a:latin typeface="Arial" panose="020B0604020202020204" pitchFamily="34" charset="0"/>
                        </a:rPr>
                        <a:t>High revenue earning cluster</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780720731"/>
                  </a:ext>
                </a:extLst>
              </a:tr>
              <a:tr h="452520">
                <a:tc>
                  <a:txBody>
                    <a:bodyPr/>
                    <a:lstStyle/>
                    <a:p>
                      <a:pPr algn="l" fontAlgn="ctr"/>
                      <a:r>
                        <a:rPr lang="en-IN" sz="1700" b="1" i="0" u="none" strike="noStrike">
                          <a:solidFill>
                            <a:srgbClr val="000000"/>
                          </a:solidFill>
                          <a:effectLst/>
                          <a:latin typeface="Arial" panose="020B0604020202020204" pitchFamily="34" charset="0"/>
                        </a:rPr>
                        <a:t>Customer ID</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373842606"/>
                  </a:ext>
                </a:extLst>
              </a:tr>
              <a:tr h="452520">
                <a:tc>
                  <a:txBody>
                    <a:bodyPr/>
                    <a:lstStyle/>
                    <a:p>
                      <a:pPr algn="l" fontAlgn="ctr"/>
                      <a:r>
                        <a:rPr lang="en-IN" sz="1700" b="0" i="0" u="none" strike="noStrike">
                          <a:solidFill>
                            <a:srgbClr val="000000"/>
                          </a:solidFill>
                          <a:effectLst/>
                          <a:latin typeface="Arial" panose="020B0604020202020204" pitchFamily="34" charset="0"/>
                        </a:rPr>
                        <a:t>241519</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8446526"/>
                  </a:ext>
                </a:extLst>
              </a:tr>
              <a:tr h="452520">
                <a:tc>
                  <a:txBody>
                    <a:bodyPr/>
                    <a:lstStyle/>
                    <a:p>
                      <a:pPr algn="l" fontAlgn="ctr"/>
                      <a:r>
                        <a:rPr lang="en-IN" sz="1700" b="0" i="0" u="none" strike="noStrike">
                          <a:solidFill>
                            <a:srgbClr val="000000"/>
                          </a:solidFill>
                          <a:effectLst/>
                          <a:latin typeface="Arial" panose="020B0604020202020204" pitchFamily="34" charset="0"/>
                        </a:rPr>
                        <a:t>144414</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010061"/>
                  </a:ext>
                </a:extLst>
              </a:tr>
              <a:tr h="452520">
                <a:tc>
                  <a:txBody>
                    <a:bodyPr/>
                    <a:lstStyle/>
                    <a:p>
                      <a:pPr algn="l" fontAlgn="ctr"/>
                      <a:r>
                        <a:rPr lang="en-IN" sz="1700" b="0" i="0" u="none" strike="noStrike">
                          <a:solidFill>
                            <a:srgbClr val="000000"/>
                          </a:solidFill>
                          <a:effectLst/>
                          <a:latin typeface="Arial" panose="020B0604020202020204" pitchFamily="34" charset="0"/>
                        </a:rPr>
                        <a:t>50109</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7667269"/>
                  </a:ext>
                </a:extLst>
              </a:tr>
              <a:tr h="452520">
                <a:tc>
                  <a:txBody>
                    <a:bodyPr/>
                    <a:lstStyle/>
                    <a:p>
                      <a:pPr algn="l" fontAlgn="ctr"/>
                      <a:r>
                        <a:rPr lang="en-IN" sz="1700" b="0" i="0" u="none" strike="noStrike">
                          <a:solidFill>
                            <a:srgbClr val="000000"/>
                          </a:solidFill>
                          <a:effectLst/>
                          <a:latin typeface="Arial" panose="020B0604020202020204" pitchFamily="34" charset="0"/>
                        </a:rPr>
                        <a:t>149537</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1206054"/>
                  </a:ext>
                </a:extLst>
              </a:tr>
              <a:tr h="469922">
                <a:tc>
                  <a:txBody>
                    <a:bodyPr/>
                    <a:lstStyle/>
                    <a:p>
                      <a:pPr algn="l" fontAlgn="ctr"/>
                      <a:r>
                        <a:rPr lang="en-IN" sz="1700" b="0" i="0" u="none" strike="noStrike" dirty="0">
                          <a:solidFill>
                            <a:srgbClr val="000000"/>
                          </a:solidFill>
                          <a:effectLst/>
                          <a:latin typeface="Arial" panose="020B0604020202020204" pitchFamily="34" charset="0"/>
                        </a:rPr>
                        <a:t>172057</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5609729"/>
                  </a:ext>
                </a:extLst>
              </a:tr>
            </a:tbl>
          </a:graphicData>
        </a:graphic>
      </p:graphicFrame>
      <p:graphicFrame>
        <p:nvGraphicFramePr>
          <p:cNvPr id="16" name="Table 15">
            <a:extLst>
              <a:ext uri="{FF2B5EF4-FFF2-40B4-BE49-F238E27FC236}">
                <a16:creationId xmlns:a16="http://schemas.microsoft.com/office/drawing/2014/main" id="{B9E6D199-FBA0-44E4-8F8C-1618466B1C0E}"/>
              </a:ext>
            </a:extLst>
          </p:cNvPr>
          <p:cNvGraphicFramePr>
            <a:graphicFrameLocks noGrp="1"/>
          </p:cNvGraphicFramePr>
          <p:nvPr>
            <p:extLst>
              <p:ext uri="{D42A27DB-BD31-4B8C-83A1-F6EECF244321}">
                <p14:modId xmlns:p14="http://schemas.microsoft.com/office/powerpoint/2010/main" val="1996573908"/>
              </p:ext>
            </p:extLst>
          </p:nvPr>
        </p:nvGraphicFramePr>
        <p:xfrm>
          <a:off x="5181600" y="7719296"/>
          <a:ext cx="5059680" cy="3311083"/>
        </p:xfrm>
        <a:graphic>
          <a:graphicData uri="http://schemas.openxmlformats.org/drawingml/2006/table">
            <a:tbl>
              <a:tblPr/>
              <a:tblGrid>
                <a:gridCol w="5059680">
                  <a:extLst>
                    <a:ext uri="{9D8B030D-6E8A-4147-A177-3AD203B41FA5}">
                      <a16:colId xmlns:a16="http://schemas.microsoft.com/office/drawing/2014/main" val="3711361306"/>
                    </a:ext>
                  </a:extLst>
                </a:gridCol>
              </a:tblGrid>
              <a:tr h="537629">
                <a:tc>
                  <a:txBody>
                    <a:bodyPr/>
                    <a:lstStyle/>
                    <a:p>
                      <a:pPr algn="ctr" fontAlgn="b"/>
                      <a:r>
                        <a:rPr lang="en-US" sz="1700" b="1" i="0" u="none" strike="noStrike">
                          <a:solidFill>
                            <a:srgbClr val="000000"/>
                          </a:solidFill>
                          <a:effectLst/>
                          <a:latin typeface="Arial" panose="020B0604020202020204" pitchFamily="34" charset="0"/>
                        </a:rPr>
                        <a:t>High revenue earning cluster car model</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21289008"/>
                  </a:ext>
                </a:extLst>
              </a:tr>
              <a:tr h="420506">
                <a:tc>
                  <a:txBody>
                    <a:bodyPr/>
                    <a:lstStyle/>
                    <a:p>
                      <a:pPr algn="l" fontAlgn="ctr"/>
                      <a:r>
                        <a:rPr lang="en-IN" sz="1700" b="1" i="0" u="none" strike="noStrike">
                          <a:solidFill>
                            <a:srgbClr val="000000"/>
                          </a:solidFill>
                          <a:effectLst/>
                          <a:latin typeface="Arial" panose="020B0604020202020204" pitchFamily="34" charset="0"/>
                        </a:rPr>
                        <a:t>Make Model</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687344681"/>
                  </a:ext>
                </a:extLst>
              </a:tr>
              <a:tr h="537629">
                <a:tc>
                  <a:txBody>
                    <a:bodyPr/>
                    <a:lstStyle/>
                    <a:p>
                      <a:pPr algn="l" fontAlgn="ctr"/>
                      <a:r>
                        <a:rPr lang="en-IN" sz="1700" b="0" i="0" u="none" strike="noStrike">
                          <a:solidFill>
                            <a:srgbClr val="000000"/>
                          </a:solidFill>
                          <a:effectLst/>
                          <a:latin typeface="Arial" panose="020B0604020202020204" pitchFamily="34" charset="0"/>
                        </a:rPr>
                        <a:t>MAHINDRA &amp;  MAHINDRA - LOGAN D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449532"/>
                  </a:ext>
                </a:extLst>
              </a:tr>
              <a:tr h="420506">
                <a:tc>
                  <a:txBody>
                    <a:bodyPr/>
                    <a:lstStyle/>
                    <a:p>
                      <a:pPr algn="l" fontAlgn="ctr"/>
                      <a:r>
                        <a:rPr lang="en-IN" sz="1700" b="0" i="0" u="none" strike="noStrike">
                          <a:solidFill>
                            <a:srgbClr val="000000"/>
                          </a:solidFill>
                          <a:effectLst/>
                          <a:latin typeface="Arial" panose="020B0604020202020204" pitchFamily="34" charset="0"/>
                        </a:rPr>
                        <a:t>TOYOTA - INNOVA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5525757"/>
                  </a:ext>
                </a:extLst>
              </a:tr>
              <a:tr h="420506">
                <a:tc>
                  <a:txBody>
                    <a:bodyPr/>
                    <a:lstStyle/>
                    <a:p>
                      <a:pPr algn="l" fontAlgn="ctr"/>
                      <a:r>
                        <a:rPr lang="en-IN" sz="1700" b="0" i="0" u="none" strike="noStrike">
                          <a:solidFill>
                            <a:srgbClr val="000000"/>
                          </a:solidFill>
                          <a:effectLst/>
                          <a:latin typeface="Arial" panose="020B0604020202020204" pitchFamily="34" charset="0"/>
                        </a:rPr>
                        <a:t>MARUTI SUZUKI - RITZ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7250993"/>
                  </a:ext>
                </a:extLst>
              </a:tr>
              <a:tr h="537629">
                <a:tc>
                  <a:txBody>
                    <a:bodyPr/>
                    <a:lstStyle/>
                    <a:p>
                      <a:pPr algn="l" fontAlgn="ctr"/>
                      <a:r>
                        <a:rPr lang="sv-SE" sz="1700" b="0" i="0" u="none" strike="noStrike">
                          <a:solidFill>
                            <a:srgbClr val="000000"/>
                          </a:solidFill>
                          <a:effectLst/>
                          <a:latin typeface="Arial" panose="020B0604020202020204" pitchFamily="34" charset="0"/>
                        </a:rPr>
                        <a:t>MAHINDRA &amp;  MAHINDRA - BOLERO PIK UP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445636"/>
                  </a:ext>
                </a:extLst>
              </a:tr>
              <a:tr h="436678">
                <a:tc>
                  <a:txBody>
                    <a:bodyPr/>
                    <a:lstStyle/>
                    <a:p>
                      <a:pPr algn="l" fontAlgn="ctr"/>
                      <a:r>
                        <a:rPr lang="en-IN" sz="1700" b="0" i="0" u="none" strike="noStrike" dirty="0">
                          <a:solidFill>
                            <a:srgbClr val="000000"/>
                          </a:solidFill>
                          <a:effectLst/>
                          <a:latin typeface="Arial" panose="020B0604020202020204" pitchFamily="34" charset="0"/>
                        </a:rPr>
                        <a:t>MAHINDRA &amp;  MAHINDRA - BOLERO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5070577"/>
                  </a:ext>
                </a:extLst>
              </a:tr>
            </a:tbl>
          </a:graphicData>
        </a:graphic>
      </p:graphicFrame>
      <p:graphicFrame>
        <p:nvGraphicFramePr>
          <p:cNvPr id="18" name="Table 17">
            <a:extLst>
              <a:ext uri="{FF2B5EF4-FFF2-40B4-BE49-F238E27FC236}">
                <a16:creationId xmlns:a16="http://schemas.microsoft.com/office/drawing/2014/main" id="{D66929C1-24B3-4C5A-8988-79EEC71C7BD4}"/>
              </a:ext>
            </a:extLst>
          </p:cNvPr>
          <p:cNvGraphicFramePr>
            <a:graphicFrameLocks noGrp="1"/>
          </p:cNvGraphicFramePr>
          <p:nvPr>
            <p:extLst>
              <p:ext uri="{D42A27DB-BD31-4B8C-83A1-F6EECF244321}">
                <p14:modId xmlns:p14="http://schemas.microsoft.com/office/powerpoint/2010/main" val="2129519782"/>
              </p:ext>
            </p:extLst>
          </p:nvPr>
        </p:nvGraphicFramePr>
        <p:xfrm>
          <a:off x="13445174" y="7713022"/>
          <a:ext cx="3786186" cy="3076837"/>
        </p:xfrm>
        <a:graphic>
          <a:graphicData uri="http://schemas.openxmlformats.org/drawingml/2006/table">
            <a:tbl>
              <a:tblPr/>
              <a:tblGrid>
                <a:gridCol w="3786186">
                  <a:extLst>
                    <a:ext uri="{9D8B030D-6E8A-4147-A177-3AD203B41FA5}">
                      <a16:colId xmlns:a16="http://schemas.microsoft.com/office/drawing/2014/main" val="1884397698"/>
                    </a:ext>
                  </a:extLst>
                </a:gridCol>
              </a:tblGrid>
              <a:tr h="537629">
                <a:tc>
                  <a:txBody>
                    <a:bodyPr/>
                    <a:lstStyle/>
                    <a:p>
                      <a:pPr algn="ctr" fontAlgn="b"/>
                      <a:r>
                        <a:rPr lang="en-US" sz="1700" b="1" i="0" u="none" strike="noStrike">
                          <a:solidFill>
                            <a:srgbClr val="000000"/>
                          </a:solidFill>
                          <a:effectLst/>
                          <a:latin typeface="Arial" panose="020B0604020202020204" pitchFamily="34" charset="0"/>
                        </a:rPr>
                        <a:t>Very High revenue earning cluster</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244062824"/>
                  </a:ext>
                </a:extLst>
              </a:tr>
              <a:tr h="420506">
                <a:tc>
                  <a:txBody>
                    <a:bodyPr/>
                    <a:lstStyle/>
                    <a:p>
                      <a:pPr algn="l" fontAlgn="ctr"/>
                      <a:r>
                        <a:rPr lang="en-IN" sz="1700" b="1" i="0" u="none" strike="noStrike">
                          <a:solidFill>
                            <a:srgbClr val="000000"/>
                          </a:solidFill>
                          <a:effectLst/>
                          <a:latin typeface="Arial" panose="020B0604020202020204" pitchFamily="34" charset="0"/>
                        </a:rPr>
                        <a:t>Customer ID</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986207546"/>
                  </a:ext>
                </a:extLst>
              </a:tr>
              <a:tr h="420506">
                <a:tc>
                  <a:txBody>
                    <a:bodyPr/>
                    <a:lstStyle/>
                    <a:p>
                      <a:pPr algn="l" fontAlgn="ctr"/>
                      <a:r>
                        <a:rPr lang="en-IN" sz="1700" b="0" i="0" u="none" strike="noStrike">
                          <a:solidFill>
                            <a:srgbClr val="000000"/>
                          </a:solidFill>
                          <a:effectLst/>
                          <a:latin typeface="Arial" panose="020B0604020202020204" pitchFamily="34" charset="0"/>
                        </a:rPr>
                        <a:t>MFCCM14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7133410"/>
                  </a:ext>
                </a:extLst>
              </a:tr>
              <a:tr h="420506">
                <a:tc>
                  <a:txBody>
                    <a:bodyPr/>
                    <a:lstStyle/>
                    <a:p>
                      <a:pPr algn="l" fontAlgn="ctr"/>
                      <a:r>
                        <a:rPr lang="en-IN" sz="1700" b="0" i="0" u="none" strike="noStrike">
                          <a:solidFill>
                            <a:srgbClr val="000000"/>
                          </a:solidFill>
                          <a:effectLst/>
                          <a:latin typeface="Arial" panose="020B0604020202020204" pitchFamily="34" charset="0"/>
                        </a:rPr>
                        <a:t>164806</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655991"/>
                  </a:ext>
                </a:extLst>
              </a:tr>
              <a:tr h="420506">
                <a:tc>
                  <a:txBody>
                    <a:bodyPr/>
                    <a:lstStyle/>
                    <a:p>
                      <a:pPr algn="l" fontAlgn="ctr"/>
                      <a:r>
                        <a:rPr lang="en-IN" sz="1700" b="0" i="0" u="none" strike="noStrike">
                          <a:solidFill>
                            <a:srgbClr val="000000"/>
                          </a:solidFill>
                          <a:effectLst/>
                          <a:latin typeface="Arial" panose="020B0604020202020204" pitchFamily="34" charset="0"/>
                        </a:rPr>
                        <a:t>171679</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6524498"/>
                  </a:ext>
                </a:extLst>
              </a:tr>
              <a:tr h="420506">
                <a:tc>
                  <a:txBody>
                    <a:bodyPr/>
                    <a:lstStyle/>
                    <a:p>
                      <a:pPr algn="l" fontAlgn="ctr"/>
                      <a:r>
                        <a:rPr lang="en-IN" sz="1700" b="0" i="0" u="none" strike="noStrike">
                          <a:solidFill>
                            <a:srgbClr val="000000"/>
                          </a:solidFill>
                          <a:effectLst/>
                          <a:latin typeface="Arial" panose="020B0604020202020204" pitchFamily="34" charset="0"/>
                        </a:rPr>
                        <a:t>188257</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2321032"/>
                  </a:ext>
                </a:extLst>
              </a:tr>
              <a:tr h="436678">
                <a:tc>
                  <a:txBody>
                    <a:bodyPr/>
                    <a:lstStyle/>
                    <a:p>
                      <a:pPr algn="l" fontAlgn="ctr"/>
                      <a:r>
                        <a:rPr lang="en-IN" sz="1700" b="0" i="0" u="none" strike="noStrike" dirty="0">
                          <a:solidFill>
                            <a:srgbClr val="000000"/>
                          </a:solidFill>
                          <a:effectLst/>
                          <a:latin typeface="Arial" panose="020B0604020202020204" pitchFamily="34" charset="0"/>
                        </a:rPr>
                        <a:t>88486</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5536844"/>
                  </a:ext>
                </a:extLst>
              </a:tr>
            </a:tbl>
          </a:graphicData>
        </a:graphic>
      </p:graphicFrame>
      <p:graphicFrame>
        <p:nvGraphicFramePr>
          <p:cNvPr id="20" name="Table 19">
            <a:extLst>
              <a:ext uri="{FF2B5EF4-FFF2-40B4-BE49-F238E27FC236}">
                <a16:creationId xmlns:a16="http://schemas.microsoft.com/office/drawing/2014/main" id="{6C0DB3F7-B79C-444D-9DEF-116E94006A4A}"/>
              </a:ext>
            </a:extLst>
          </p:cNvPr>
          <p:cNvGraphicFramePr>
            <a:graphicFrameLocks noGrp="1"/>
          </p:cNvGraphicFramePr>
          <p:nvPr>
            <p:extLst>
              <p:ext uri="{D42A27DB-BD31-4B8C-83A1-F6EECF244321}">
                <p14:modId xmlns:p14="http://schemas.microsoft.com/office/powerpoint/2010/main" val="2299560425"/>
              </p:ext>
            </p:extLst>
          </p:nvPr>
        </p:nvGraphicFramePr>
        <p:xfrm>
          <a:off x="17661389" y="7707998"/>
          <a:ext cx="4641850" cy="3193960"/>
        </p:xfrm>
        <a:graphic>
          <a:graphicData uri="http://schemas.openxmlformats.org/drawingml/2006/table">
            <a:tbl>
              <a:tblPr/>
              <a:tblGrid>
                <a:gridCol w="4641850">
                  <a:extLst>
                    <a:ext uri="{9D8B030D-6E8A-4147-A177-3AD203B41FA5}">
                      <a16:colId xmlns:a16="http://schemas.microsoft.com/office/drawing/2014/main" val="3780453514"/>
                    </a:ext>
                  </a:extLst>
                </a:gridCol>
              </a:tblGrid>
              <a:tr h="537629">
                <a:tc>
                  <a:txBody>
                    <a:bodyPr/>
                    <a:lstStyle/>
                    <a:p>
                      <a:pPr algn="ctr" fontAlgn="b"/>
                      <a:r>
                        <a:rPr lang="en-US" sz="1700" b="1" i="0" u="none" strike="noStrike">
                          <a:solidFill>
                            <a:srgbClr val="000000"/>
                          </a:solidFill>
                          <a:effectLst/>
                          <a:latin typeface="Arial" panose="020B0604020202020204" pitchFamily="34" charset="0"/>
                        </a:rPr>
                        <a:t>Vey High revenue earning cluster car model</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315021885"/>
                  </a:ext>
                </a:extLst>
              </a:tr>
              <a:tr h="420506">
                <a:tc>
                  <a:txBody>
                    <a:bodyPr/>
                    <a:lstStyle/>
                    <a:p>
                      <a:pPr algn="l" fontAlgn="ctr"/>
                      <a:r>
                        <a:rPr lang="en-IN" sz="1700" b="1" i="0" u="none" strike="noStrike">
                          <a:solidFill>
                            <a:srgbClr val="000000"/>
                          </a:solidFill>
                          <a:effectLst/>
                          <a:latin typeface="Arial" panose="020B0604020202020204" pitchFamily="34" charset="0"/>
                        </a:rPr>
                        <a:t>Make Model</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931754206"/>
                  </a:ext>
                </a:extLst>
              </a:tr>
              <a:tr h="420506">
                <a:tc>
                  <a:txBody>
                    <a:bodyPr/>
                    <a:lstStyle/>
                    <a:p>
                      <a:pPr algn="l" fontAlgn="ctr"/>
                      <a:r>
                        <a:rPr lang="en-IN" sz="1700" b="0" i="0" u="none" strike="noStrike">
                          <a:solidFill>
                            <a:srgbClr val="000000"/>
                          </a:solidFill>
                          <a:effectLst/>
                          <a:latin typeface="Arial" panose="020B0604020202020204" pitchFamily="34" charset="0"/>
                        </a:rPr>
                        <a:t>MARUTI SUZUKI - SWIFT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2556431"/>
                  </a:ext>
                </a:extLst>
              </a:tr>
              <a:tr h="537629">
                <a:tc>
                  <a:txBody>
                    <a:bodyPr/>
                    <a:lstStyle/>
                    <a:p>
                      <a:pPr algn="l" fontAlgn="ctr"/>
                      <a:r>
                        <a:rPr lang="en-IN" sz="1700" b="0" i="0" u="none" strike="noStrike" dirty="0">
                          <a:solidFill>
                            <a:srgbClr val="000000"/>
                          </a:solidFill>
                          <a:effectLst/>
                          <a:latin typeface="Arial" panose="020B0604020202020204" pitchFamily="34" charset="0"/>
                        </a:rPr>
                        <a:t>MAHINDRA &amp;  MAHINDRA - SCORPIO CRDE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2820910"/>
                  </a:ext>
                </a:extLst>
              </a:tr>
              <a:tr h="420506">
                <a:tc>
                  <a:txBody>
                    <a:bodyPr/>
                    <a:lstStyle/>
                    <a:p>
                      <a:pPr algn="l" fontAlgn="ctr"/>
                      <a:r>
                        <a:rPr lang="en-IN" sz="1700" b="0" i="0" u="none" strike="noStrike">
                          <a:solidFill>
                            <a:srgbClr val="000000"/>
                          </a:solidFill>
                          <a:effectLst/>
                          <a:latin typeface="Arial" panose="020B0604020202020204" pitchFamily="34" charset="0"/>
                        </a:rPr>
                        <a:t>MAHINDRA &amp;  MAHINDRA - XYLO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4185486"/>
                  </a:ext>
                </a:extLst>
              </a:tr>
              <a:tr h="420506">
                <a:tc>
                  <a:txBody>
                    <a:bodyPr/>
                    <a:lstStyle/>
                    <a:p>
                      <a:pPr algn="l" fontAlgn="ctr"/>
                      <a:r>
                        <a:rPr lang="en-IN" sz="1700" b="0" i="0" u="none" strike="noStrike">
                          <a:solidFill>
                            <a:srgbClr val="000000"/>
                          </a:solidFill>
                          <a:effectLst/>
                          <a:latin typeface="Arial" panose="020B0604020202020204" pitchFamily="34" charset="0"/>
                        </a:rPr>
                        <a:t>HYUNDAI - SANTRO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3279218"/>
                  </a:ext>
                </a:extLst>
              </a:tr>
              <a:tr h="436678">
                <a:tc>
                  <a:txBody>
                    <a:bodyPr/>
                    <a:lstStyle/>
                    <a:p>
                      <a:pPr algn="l" fontAlgn="ctr"/>
                      <a:r>
                        <a:rPr lang="en-IN" sz="1700" b="0" i="0" u="none" strike="noStrike" dirty="0">
                          <a:solidFill>
                            <a:srgbClr val="000000"/>
                          </a:solidFill>
                          <a:effectLst/>
                          <a:latin typeface="Arial" panose="020B0604020202020204" pitchFamily="34" charset="0"/>
                        </a:rPr>
                        <a:t>MARUTI SUZUKI - ALTO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6482012"/>
                  </a:ext>
                </a:extLst>
              </a:tr>
            </a:tbl>
          </a:graphicData>
        </a:graphic>
      </p:graphicFrame>
      <p:sp>
        <p:nvSpPr>
          <p:cNvPr id="21" name="TextBox 20">
            <a:extLst>
              <a:ext uri="{FF2B5EF4-FFF2-40B4-BE49-F238E27FC236}">
                <a16:creationId xmlns:a16="http://schemas.microsoft.com/office/drawing/2014/main" id="{77DF4B3F-E8AE-41B6-B351-2E1B90359954}"/>
              </a:ext>
            </a:extLst>
          </p:cNvPr>
          <p:cNvSpPr txBox="1"/>
          <p:nvPr/>
        </p:nvSpPr>
        <p:spPr>
          <a:xfrm>
            <a:off x="787818" y="4568507"/>
            <a:ext cx="10114501" cy="2492990"/>
          </a:xfrm>
          <a:prstGeom prst="rect">
            <a:avLst/>
          </a:prstGeom>
          <a:noFill/>
        </p:spPr>
        <p:txBody>
          <a:bodyPr wrap="square">
            <a:spAutoFit/>
          </a:bodyPr>
          <a:lstStyle/>
          <a:p>
            <a:pPr algn="l"/>
            <a:endParaRPr lang="en-US" b="0" i="0" dirty="0">
              <a:solidFill>
                <a:srgbClr val="000000"/>
              </a:solidFill>
              <a:effectLst/>
              <a:latin typeface="Helvetica Neue"/>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These customer will be sold </a:t>
            </a:r>
            <a:r>
              <a:rPr lang="en-US" sz="2400" dirty="0">
                <a:solidFill>
                  <a:srgbClr val="000000"/>
                </a:solidFill>
                <a:latin typeface="Century Gothic" panose="020B0502020202020204" pitchFamily="34" charset="0"/>
              </a:rPr>
              <a:t>low ticket size product </a:t>
            </a: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Experience representative to be deployed to cross sell product to higher segment in the list </a:t>
            </a: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These customer will be in our lowest priority</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p:txBody>
      </p:sp>
      <p:sp>
        <p:nvSpPr>
          <p:cNvPr id="22" name="TextBox 21">
            <a:extLst>
              <a:ext uri="{FF2B5EF4-FFF2-40B4-BE49-F238E27FC236}">
                <a16:creationId xmlns:a16="http://schemas.microsoft.com/office/drawing/2014/main" id="{A9FFC4A8-4D8A-47E4-B364-74A3C626BE4E}"/>
              </a:ext>
            </a:extLst>
          </p:cNvPr>
          <p:cNvSpPr txBox="1"/>
          <p:nvPr/>
        </p:nvSpPr>
        <p:spPr>
          <a:xfrm>
            <a:off x="13143364" y="4470904"/>
            <a:ext cx="9480260" cy="2862322"/>
          </a:xfrm>
          <a:prstGeom prst="rect">
            <a:avLst/>
          </a:prstGeom>
          <a:noFill/>
        </p:spPr>
        <p:txBody>
          <a:bodyPr wrap="square">
            <a:spAutoFit/>
          </a:bodyPr>
          <a:lstStyle/>
          <a:p>
            <a:pPr algn="l"/>
            <a:endParaRPr lang="en-US" b="0" i="0" dirty="0">
              <a:solidFill>
                <a:srgbClr val="000000"/>
              </a:solidFill>
              <a:effectLst/>
              <a:latin typeface="Helvetica Neue"/>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Thes</a:t>
            </a:r>
            <a:r>
              <a:rPr lang="en-US" sz="2400" dirty="0">
                <a:solidFill>
                  <a:srgbClr val="000000"/>
                </a:solidFill>
                <a:latin typeface="Century Gothic" panose="020B0502020202020204" pitchFamily="34" charset="0"/>
              </a:rPr>
              <a:t>e customer to be pitched with high ticket size product </a:t>
            </a: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Best tele caller to be deployed to convince these customers .</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p:txBody>
      </p:sp>
      <p:sp>
        <p:nvSpPr>
          <p:cNvPr id="23" name="TextBox 22">
            <a:extLst>
              <a:ext uri="{FF2B5EF4-FFF2-40B4-BE49-F238E27FC236}">
                <a16:creationId xmlns:a16="http://schemas.microsoft.com/office/drawing/2014/main" id="{2E225107-B6E4-4F3D-AEC5-786CF8C99A7E}"/>
              </a:ext>
            </a:extLst>
          </p:cNvPr>
          <p:cNvSpPr txBox="1"/>
          <p:nvPr/>
        </p:nvSpPr>
        <p:spPr>
          <a:xfrm>
            <a:off x="1079121" y="10849029"/>
            <a:ext cx="22224169" cy="2123658"/>
          </a:xfrm>
          <a:prstGeom prst="rect">
            <a:avLst/>
          </a:prstGeom>
          <a:noFill/>
        </p:spPr>
        <p:txBody>
          <a:bodyPr wrap="square">
            <a:spAutoFit/>
          </a:bodyPr>
          <a:lstStyle/>
          <a:p>
            <a:pPr algn="l"/>
            <a:endParaRPr lang="en-US" b="0" i="0" dirty="0">
              <a:solidFill>
                <a:srgbClr val="000000"/>
              </a:solidFill>
              <a:effectLst/>
              <a:latin typeface="Helvetica Neue"/>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These are the customer with high paying capacity, top products can be sold to these customers </a:t>
            </a: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Special offers to retain these type of customers </a:t>
            </a:r>
            <a:endParaRPr lang="en-US" sz="2400" dirty="0">
              <a:solidFill>
                <a:srgbClr val="000000"/>
              </a:solidFill>
              <a:latin typeface="Century Gothic" panose="020B0502020202020204" pitchFamily="34" charset="0"/>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Special kindly of service to be offered to these kind of customers </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p:txBody>
      </p:sp>
      <p:cxnSp>
        <p:nvCxnSpPr>
          <p:cNvPr id="24" name="Straight Connector 23">
            <a:extLst>
              <a:ext uri="{FF2B5EF4-FFF2-40B4-BE49-F238E27FC236}">
                <a16:creationId xmlns:a16="http://schemas.microsoft.com/office/drawing/2014/main" id="{FCAD1212-BE95-41AB-B8AD-F1AAB4B4C5BD}"/>
              </a:ext>
            </a:extLst>
          </p:cNvPr>
          <p:cNvCxnSpPr>
            <a:cxnSpLocks/>
          </p:cNvCxnSpPr>
          <p:nvPr/>
        </p:nvCxnSpPr>
        <p:spPr>
          <a:xfrm>
            <a:off x="11837437" y="1775176"/>
            <a:ext cx="0" cy="5064746"/>
          </a:xfrm>
          <a:prstGeom prst="line">
            <a:avLst/>
          </a:prstGeom>
          <a:ln w="5715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E379A501-F741-4EFE-AFE3-11690F35F75D}"/>
              </a:ext>
            </a:extLst>
          </p:cNvPr>
          <p:cNvCxnSpPr>
            <a:cxnSpLocks/>
          </p:cNvCxnSpPr>
          <p:nvPr/>
        </p:nvCxnSpPr>
        <p:spPr>
          <a:xfrm flipH="1">
            <a:off x="1317468" y="6985609"/>
            <a:ext cx="21306156" cy="31676"/>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219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09" name="Rectangle: Single Corner Rounded 208">
            <a:extLst>
              <a:ext uri="{FF2B5EF4-FFF2-40B4-BE49-F238E27FC236}">
                <a16:creationId xmlns:a16="http://schemas.microsoft.com/office/drawing/2014/main" id="{5DB1DE31-B8A7-4283-802B-BCE5D3F06518}"/>
              </a:ext>
            </a:extLst>
          </p:cNvPr>
          <p:cNvSpPr/>
          <p:nvPr/>
        </p:nvSpPr>
        <p:spPr>
          <a:xfrm flipV="1">
            <a:off x="0" y="-26"/>
            <a:ext cx="11518363" cy="13716000"/>
          </a:xfrm>
          <a:prstGeom prst="round1Rect">
            <a:avLst>
              <a:gd name="adj" fmla="val 0"/>
            </a:avLst>
          </a:prstGeom>
          <a:solidFill>
            <a:srgbClr val="009D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a:p>
        </p:txBody>
      </p:sp>
      <p:sp>
        <p:nvSpPr>
          <p:cNvPr id="52" name="Freeform: Shape 51">
            <a:extLst>
              <a:ext uri="{FF2B5EF4-FFF2-40B4-BE49-F238E27FC236}">
                <a16:creationId xmlns:a16="http://schemas.microsoft.com/office/drawing/2014/main" id="{853F82DD-302F-4F97-B2B7-D9E388BF9560}"/>
              </a:ext>
            </a:extLst>
          </p:cNvPr>
          <p:cNvSpPr/>
          <p:nvPr/>
        </p:nvSpPr>
        <p:spPr>
          <a:xfrm rot="10800000">
            <a:off x="1713747" y="3751668"/>
            <a:ext cx="5136265" cy="9889243"/>
          </a:xfrm>
          <a:custGeom>
            <a:avLst/>
            <a:gdLst>
              <a:gd name="connsiteX0" fmla="*/ 3504382 w 3560602"/>
              <a:gd name="connsiteY0" fmla="*/ 6743059 h 6855499"/>
              <a:gd name="connsiteX1" fmla="*/ 3560602 w 3560602"/>
              <a:gd name="connsiteY1" fmla="*/ 6799279 h 6855499"/>
              <a:gd name="connsiteX2" fmla="*/ 3504382 w 3560602"/>
              <a:gd name="connsiteY2" fmla="*/ 6855499 h 6855499"/>
              <a:gd name="connsiteX3" fmla="*/ 3448162 w 3560602"/>
              <a:gd name="connsiteY3" fmla="*/ 6799279 h 6855499"/>
              <a:gd name="connsiteX4" fmla="*/ 3504382 w 3560602"/>
              <a:gd name="connsiteY4" fmla="*/ 6743059 h 6855499"/>
              <a:gd name="connsiteX5" fmla="*/ 3073362 w 3560602"/>
              <a:gd name="connsiteY5" fmla="*/ 6743059 h 6855499"/>
              <a:gd name="connsiteX6" fmla="*/ 3129582 w 3560602"/>
              <a:gd name="connsiteY6" fmla="*/ 6799279 h 6855499"/>
              <a:gd name="connsiteX7" fmla="*/ 3073362 w 3560602"/>
              <a:gd name="connsiteY7" fmla="*/ 6855499 h 6855499"/>
              <a:gd name="connsiteX8" fmla="*/ 3017142 w 3560602"/>
              <a:gd name="connsiteY8" fmla="*/ 6799279 h 6855499"/>
              <a:gd name="connsiteX9" fmla="*/ 3073362 w 3560602"/>
              <a:gd name="connsiteY9" fmla="*/ 6743059 h 6855499"/>
              <a:gd name="connsiteX10" fmla="*/ 2642341 w 3560602"/>
              <a:gd name="connsiteY10" fmla="*/ 6743059 h 6855499"/>
              <a:gd name="connsiteX11" fmla="*/ 2698562 w 3560602"/>
              <a:gd name="connsiteY11" fmla="*/ 6799279 h 6855499"/>
              <a:gd name="connsiteX12" fmla="*/ 2642341 w 3560602"/>
              <a:gd name="connsiteY12" fmla="*/ 6855499 h 6855499"/>
              <a:gd name="connsiteX13" fmla="*/ 2586121 w 3560602"/>
              <a:gd name="connsiteY13" fmla="*/ 6799279 h 6855499"/>
              <a:gd name="connsiteX14" fmla="*/ 2642341 w 3560602"/>
              <a:gd name="connsiteY14" fmla="*/ 6743059 h 6855499"/>
              <a:gd name="connsiteX15" fmla="*/ 2211321 w 3560602"/>
              <a:gd name="connsiteY15" fmla="*/ 6743059 h 6855499"/>
              <a:gd name="connsiteX16" fmla="*/ 2267541 w 3560602"/>
              <a:gd name="connsiteY16" fmla="*/ 6799279 h 6855499"/>
              <a:gd name="connsiteX17" fmla="*/ 2211321 w 3560602"/>
              <a:gd name="connsiteY17" fmla="*/ 6855499 h 6855499"/>
              <a:gd name="connsiteX18" fmla="*/ 2155101 w 3560602"/>
              <a:gd name="connsiteY18" fmla="*/ 6799279 h 6855499"/>
              <a:gd name="connsiteX19" fmla="*/ 2211321 w 3560602"/>
              <a:gd name="connsiteY19" fmla="*/ 6743059 h 6855499"/>
              <a:gd name="connsiteX20" fmla="*/ 1780301 w 3560602"/>
              <a:gd name="connsiteY20" fmla="*/ 6743059 h 6855499"/>
              <a:gd name="connsiteX21" fmla="*/ 1836521 w 3560602"/>
              <a:gd name="connsiteY21" fmla="*/ 6799279 h 6855499"/>
              <a:gd name="connsiteX22" fmla="*/ 1780301 w 3560602"/>
              <a:gd name="connsiteY22" fmla="*/ 6855499 h 6855499"/>
              <a:gd name="connsiteX23" fmla="*/ 1724081 w 3560602"/>
              <a:gd name="connsiteY23" fmla="*/ 6799279 h 6855499"/>
              <a:gd name="connsiteX24" fmla="*/ 1780301 w 3560602"/>
              <a:gd name="connsiteY24" fmla="*/ 6743059 h 6855499"/>
              <a:gd name="connsiteX25" fmla="*/ 1349281 w 3560602"/>
              <a:gd name="connsiteY25" fmla="*/ 6743059 h 6855499"/>
              <a:gd name="connsiteX26" fmla="*/ 1405502 w 3560602"/>
              <a:gd name="connsiteY26" fmla="*/ 6799279 h 6855499"/>
              <a:gd name="connsiteX27" fmla="*/ 1349281 w 3560602"/>
              <a:gd name="connsiteY27" fmla="*/ 6855499 h 6855499"/>
              <a:gd name="connsiteX28" fmla="*/ 1293061 w 3560602"/>
              <a:gd name="connsiteY28" fmla="*/ 6799279 h 6855499"/>
              <a:gd name="connsiteX29" fmla="*/ 1349281 w 3560602"/>
              <a:gd name="connsiteY29" fmla="*/ 6743059 h 6855499"/>
              <a:gd name="connsiteX30" fmla="*/ 918261 w 3560602"/>
              <a:gd name="connsiteY30" fmla="*/ 6743059 h 6855499"/>
              <a:gd name="connsiteX31" fmla="*/ 974481 w 3560602"/>
              <a:gd name="connsiteY31" fmla="*/ 6799279 h 6855499"/>
              <a:gd name="connsiteX32" fmla="*/ 918261 w 3560602"/>
              <a:gd name="connsiteY32" fmla="*/ 6855499 h 6855499"/>
              <a:gd name="connsiteX33" fmla="*/ 862041 w 3560602"/>
              <a:gd name="connsiteY33" fmla="*/ 6799279 h 6855499"/>
              <a:gd name="connsiteX34" fmla="*/ 918261 w 3560602"/>
              <a:gd name="connsiteY34" fmla="*/ 6743059 h 6855499"/>
              <a:gd name="connsiteX35" fmla="*/ 487241 w 3560602"/>
              <a:gd name="connsiteY35" fmla="*/ 6743059 h 6855499"/>
              <a:gd name="connsiteX36" fmla="*/ 543461 w 3560602"/>
              <a:gd name="connsiteY36" fmla="*/ 6799279 h 6855499"/>
              <a:gd name="connsiteX37" fmla="*/ 487241 w 3560602"/>
              <a:gd name="connsiteY37" fmla="*/ 6855499 h 6855499"/>
              <a:gd name="connsiteX38" fmla="*/ 431021 w 3560602"/>
              <a:gd name="connsiteY38" fmla="*/ 6799279 h 6855499"/>
              <a:gd name="connsiteX39" fmla="*/ 487241 w 3560602"/>
              <a:gd name="connsiteY39" fmla="*/ 6743059 h 6855499"/>
              <a:gd name="connsiteX40" fmla="*/ 56221 w 3560602"/>
              <a:gd name="connsiteY40" fmla="*/ 6743059 h 6855499"/>
              <a:gd name="connsiteX41" fmla="*/ 112441 w 3560602"/>
              <a:gd name="connsiteY41" fmla="*/ 6799279 h 6855499"/>
              <a:gd name="connsiteX42" fmla="*/ 56221 w 3560602"/>
              <a:gd name="connsiteY42" fmla="*/ 6855499 h 6855499"/>
              <a:gd name="connsiteX43" fmla="*/ 1 w 3560602"/>
              <a:gd name="connsiteY43" fmla="*/ 6799279 h 6855499"/>
              <a:gd name="connsiteX44" fmla="*/ 56221 w 3560602"/>
              <a:gd name="connsiteY44" fmla="*/ 6743059 h 6855499"/>
              <a:gd name="connsiteX45" fmla="*/ 3504382 w 3560602"/>
              <a:gd name="connsiteY45" fmla="*/ 6345109 h 6855499"/>
              <a:gd name="connsiteX46" fmla="*/ 3560602 w 3560602"/>
              <a:gd name="connsiteY46" fmla="*/ 6401329 h 6855499"/>
              <a:gd name="connsiteX47" fmla="*/ 3504382 w 3560602"/>
              <a:gd name="connsiteY47" fmla="*/ 6457549 h 6855499"/>
              <a:gd name="connsiteX48" fmla="*/ 3448162 w 3560602"/>
              <a:gd name="connsiteY48" fmla="*/ 6401329 h 6855499"/>
              <a:gd name="connsiteX49" fmla="*/ 3504382 w 3560602"/>
              <a:gd name="connsiteY49" fmla="*/ 6345109 h 6855499"/>
              <a:gd name="connsiteX50" fmla="*/ 3073362 w 3560602"/>
              <a:gd name="connsiteY50" fmla="*/ 6345109 h 6855499"/>
              <a:gd name="connsiteX51" fmla="*/ 3129582 w 3560602"/>
              <a:gd name="connsiteY51" fmla="*/ 6401329 h 6855499"/>
              <a:gd name="connsiteX52" fmla="*/ 3073362 w 3560602"/>
              <a:gd name="connsiteY52" fmla="*/ 6457549 h 6855499"/>
              <a:gd name="connsiteX53" fmla="*/ 3017142 w 3560602"/>
              <a:gd name="connsiteY53" fmla="*/ 6401329 h 6855499"/>
              <a:gd name="connsiteX54" fmla="*/ 3073362 w 3560602"/>
              <a:gd name="connsiteY54" fmla="*/ 6345109 h 6855499"/>
              <a:gd name="connsiteX55" fmla="*/ 2642341 w 3560602"/>
              <a:gd name="connsiteY55" fmla="*/ 6345109 h 6855499"/>
              <a:gd name="connsiteX56" fmla="*/ 2698562 w 3560602"/>
              <a:gd name="connsiteY56" fmla="*/ 6401329 h 6855499"/>
              <a:gd name="connsiteX57" fmla="*/ 2642341 w 3560602"/>
              <a:gd name="connsiteY57" fmla="*/ 6457549 h 6855499"/>
              <a:gd name="connsiteX58" fmla="*/ 2586121 w 3560602"/>
              <a:gd name="connsiteY58" fmla="*/ 6401329 h 6855499"/>
              <a:gd name="connsiteX59" fmla="*/ 2642341 w 3560602"/>
              <a:gd name="connsiteY59" fmla="*/ 6345109 h 6855499"/>
              <a:gd name="connsiteX60" fmla="*/ 2211321 w 3560602"/>
              <a:gd name="connsiteY60" fmla="*/ 6345109 h 6855499"/>
              <a:gd name="connsiteX61" fmla="*/ 2267541 w 3560602"/>
              <a:gd name="connsiteY61" fmla="*/ 6401329 h 6855499"/>
              <a:gd name="connsiteX62" fmla="*/ 2211321 w 3560602"/>
              <a:gd name="connsiteY62" fmla="*/ 6457549 h 6855499"/>
              <a:gd name="connsiteX63" fmla="*/ 2155101 w 3560602"/>
              <a:gd name="connsiteY63" fmla="*/ 6401329 h 6855499"/>
              <a:gd name="connsiteX64" fmla="*/ 2211321 w 3560602"/>
              <a:gd name="connsiteY64" fmla="*/ 6345109 h 6855499"/>
              <a:gd name="connsiteX65" fmla="*/ 1780301 w 3560602"/>
              <a:gd name="connsiteY65" fmla="*/ 6345109 h 6855499"/>
              <a:gd name="connsiteX66" fmla="*/ 1836521 w 3560602"/>
              <a:gd name="connsiteY66" fmla="*/ 6401329 h 6855499"/>
              <a:gd name="connsiteX67" fmla="*/ 1780301 w 3560602"/>
              <a:gd name="connsiteY67" fmla="*/ 6457549 h 6855499"/>
              <a:gd name="connsiteX68" fmla="*/ 1724081 w 3560602"/>
              <a:gd name="connsiteY68" fmla="*/ 6401329 h 6855499"/>
              <a:gd name="connsiteX69" fmla="*/ 1780301 w 3560602"/>
              <a:gd name="connsiteY69" fmla="*/ 6345109 h 6855499"/>
              <a:gd name="connsiteX70" fmla="*/ 1349281 w 3560602"/>
              <a:gd name="connsiteY70" fmla="*/ 6345109 h 6855499"/>
              <a:gd name="connsiteX71" fmla="*/ 1405502 w 3560602"/>
              <a:gd name="connsiteY71" fmla="*/ 6401329 h 6855499"/>
              <a:gd name="connsiteX72" fmla="*/ 1349281 w 3560602"/>
              <a:gd name="connsiteY72" fmla="*/ 6457549 h 6855499"/>
              <a:gd name="connsiteX73" fmla="*/ 1293061 w 3560602"/>
              <a:gd name="connsiteY73" fmla="*/ 6401329 h 6855499"/>
              <a:gd name="connsiteX74" fmla="*/ 1349281 w 3560602"/>
              <a:gd name="connsiteY74" fmla="*/ 6345109 h 6855499"/>
              <a:gd name="connsiteX75" fmla="*/ 918261 w 3560602"/>
              <a:gd name="connsiteY75" fmla="*/ 6345109 h 6855499"/>
              <a:gd name="connsiteX76" fmla="*/ 974481 w 3560602"/>
              <a:gd name="connsiteY76" fmla="*/ 6401329 h 6855499"/>
              <a:gd name="connsiteX77" fmla="*/ 918261 w 3560602"/>
              <a:gd name="connsiteY77" fmla="*/ 6457549 h 6855499"/>
              <a:gd name="connsiteX78" fmla="*/ 862041 w 3560602"/>
              <a:gd name="connsiteY78" fmla="*/ 6401329 h 6855499"/>
              <a:gd name="connsiteX79" fmla="*/ 918261 w 3560602"/>
              <a:gd name="connsiteY79" fmla="*/ 6345109 h 6855499"/>
              <a:gd name="connsiteX80" fmla="*/ 487241 w 3560602"/>
              <a:gd name="connsiteY80" fmla="*/ 6345109 h 6855499"/>
              <a:gd name="connsiteX81" fmla="*/ 543461 w 3560602"/>
              <a:gd name="connsiteY81" fmla="*/ 6401329 h 6855499"/>
              <a:gd name="connsiteX82" fmla="*/ 487241 w 3560602"/>
              <a:gd name="connsiteY82" fmla="*/ 6457549 h 6855499"/>
              <a:gd name="connsiteX83" fmla="*/ 431021 w 3560602"/>
              <a:gd name="connsiteY83" fmla="*/ 6401329 h 6855499"/>
              <a:gd name="connsiteX84" fmla="*/ 487241 w 3560602"/>
              <a:gd name="connsiteY84" fmla="*/ 6345109 h 6855499"/>
              <a:gd name="connsiteX85" fmla="*/ 56221 w 3560602"/>
              <a:gd name="connsiteY85" fmla="*/ 6345109 h 6855499"/>
              <a:gd name="connsiteX86" fmla="*/ 112441 w 3560602"/>
              <a:gd name="connsiteY86" fmla="*/ 6401329 h 6855499"/>
              <a:gd name="connsiteX87" fmla="*/ 56221 w 3560602"/>
              <a:gd name="connsiteY87" fmla="*/ 6457549 h 6855499"/>
              <a:gd name="connsiteX88" fmla="*/ 1 w 3560602"/>
              <a:gd name="connsiteY88" fmla="*/ 6401329 h 6855499"/>
              <a:gd name="connsiteX89" fmla="*/ 56221 w 3560602"/>
              <a:gd name="connsiteY89" fmla="*/ 6345109 h 6855499"/>
              <a:gd name="connsiteX90" fmla="*/ 3504382 w 3560602"/>
              <a:gd name="connsiteY90" fmla="*/ 5947160 h 6855499"/>
              <a:gd name="connsiteX91" fmla="*/ 3560602 w 3560602"/>
              <a:gd name="connsiteY91" fmla="*/ 6003380 h 6855499"/>
              <a:gd name="connsiteX92" fmla="*/ 3504382 w 3560602"/>
              <a:gd name="connsiteY92" fmla="*/ 6059600 h 6855499"/>
              <a:gd name="connsiteX93" fmla="*/ 3448162 w 3560602"/>
              <a:gd name="connsiteY93" fmla="*/ 6003380 h 6855499"/>
              <a:gd name="connsiteX94" fmla="*/ 3504382 w 3560602"/>
              <a:gd name="connsiteY94" fmla="*/ 5947160 h 6855499"/>
              <a:gd name="connsiteX95" fmla="*/ 3073362 w 3560602"/>
              <a:gd name="connsiteY95" fmla="*/ 5947160 h 6855499"/>
              <a:gd name="connsiteX96" fmla="*/ 3129582 w 3560602"/>
              <a:gd name="connsiteY96" fmla="*/ 6003380 h 6855499"/>
              <a:gd name="connsiteX97" fmla="*/ 3073362 w 3560602"/>
              <a:gd name="connsiteY97" fmla="*/ 6059600 h 6855499"/>
              <a:gd name="connsiteX98" fmla="*/ 3017142 w 3560602"/>
              <a:gd name="connsiteY98" fmla="*/ 6003380 h 6855499"/>
              <a:gd name="connsiteX99" fmla="*/ 3073362 w 3560602"/>
              <a:gd name="connsiteY99" fmla="*/ 5947160 h 6855499"/>
              <a:gd name="connsiteX100" fmla="*/ 2642341 w 3560602"/>
              <a:gd name="connsiteY100" fmla="*/ 5947160 h 6855499"/>
              <a:gd name="connsiteX101" fmla="*/ 2698562 w 3560602"/>
              <a:gd name="connsiteY101" fmla="*/ 6003380 h 6855499"/>
              <a:gd name="connsiteX102" fmla="*/ 2642341 w 3560602"/>
              <a:gd name="connsiteY102" fmla="*/ 6059600 h 6855499"/>
              <a:gd name="connsiteX103" fmla="*/ 2586121 w 3560602"/>
              <a:gd name="connsiteY103" fmla="*/ 6003380 h 6855499"/>
              <a:gd name="connsiteX104" fmla="*/ 2642341 w 3560602"/>
              <a:gd name="connsiteY104" fmla="*/ 5947160 h 6855499"/>
              <a:gd name="connsiteX105" fmla="*/ 2211321 w 3560602"/>
              <a:gd name="connsiteY105" fmla="*/ 5947160 h 6855499"/>
              <a:gd name="connsiteX106" fmla="*/ 2267541 w 3560602"/>
              <a:gd name="connsiteY106" fmla="*/ 6003380 h 6855499"/>
              <a:gd name="connsiteX107" fmla="*/ 2211321 w 3560602"/>
              <a:gd name="connsiteY107" fmla="*/ 6059600 h 6855499"/>
              <a:gd name="connsiteX108" fmla="*/ 2155101 w 3560602"/>
              <a:gd name="connsiteY108" fmla="*/ 6003380 h 6855499"/>
              <a:gd name="connsiteX109" fmla="*/ 2211321 w 3560602"/>
              <a:gd name="connsiteY109" fmla="*/ 5947160 h 6855499"/>
              <a:gd name="connsiteX110" fmla="*/ 1780301 w 3560602"/>
              <a:gd name="connsiteY110" fmla="*/ 5947160 h 6855499"/>
              <a:gd name="connsiteX111" fmla="*/ 1836521 w 3560602"/>
              <a:gd name="connsiteY111" fmla="*/ 6003380 h 6855499"/>
              <a:gd name="connsiteX112" fmla="*/ 1780301 w 3560602"/>
              <a:gd name="connsiteY112" fmla="*/ 6059600 h 6855499"/>
              <a:gd name="connsiteX113" fmla="*/ 1724081 w 3560602"/>
              <a:gd name="connsiteY113" fmla="*/ 6003380 h 6855499"/>
              <a:gd name="connsiteX114" fmla="*/ 1780301 w 3560602"/>
              <a:gd name="connsiteY114" fmla="*/ 5947160 h 6855499"/>
              <a:gd name="connsiteX115" fmla="*/ 1349281 w 3560602"/>
              <a:gd name="connsiteY115" fmla="*/ 5947160 h 6855499"/>
              <a:gd name="connsiteX116" fmla="*/ 1405502 w 3560602"/>
              <a:gd name="connsiteY116" fmla="*/ 6003380 h 6855499"/>
              <a:gd name="connsiteX117" fmla="*/ 1349281 w 3560602"/>
              <a:gd name="connsiteY117" fmla="*/ 6059600 h 6855499"/>
              <a:gd name="connsiteX118" fmla="*/ 1293061 w 3560602"/>
              <a:gd name="connsiteY118" fmla="*/ 6003380 h 6855499"/>
              <a:gd name="connsiteX119" fmla="*/ 1349281 w 3560602"/>
              <a:gd name="connsiteY119" fmla="*/ 5947160 h 6855499"/>
              <a:gd name="connsiteX120" fmla="*/ 918261 w 3560602"/>
              <a:gd name="connsiteY120" fmla="*/ 5947160 h 6855499"/>
              <a:gd name="connsiteX121" fmla="*/ 974481 w 3560602"/>
              <a:gd name="connsiteY121" fmla="*/ 6003380 h 6855499"/>
              <a:gd name="connsiteX122" fmla="*/ 918261 w 3560602"/>
              <a:gd name="connsiteY122" fmla="*/ 6059600 h 6855499"/>
              <a:gd name="connsiteX123" fmla="*/ 862041 w 3560602"/>
              <a:gd name="connsiteY123" fmla="*/ 6003380 h 6855499"/>
              <a:gd name="connsiteX124" fmla="*/ 918261 w 3560602"/>
              <a:gd name="connsiteY124" fmla="*/ 5947160 h 6855499"/>
              <a:gd name="connsiteX125" fmla="*/ 487241 w 3560602"/>
              <a:gd name="connsiteY125" fmla="*/ 5947160 h 6855499"/>
              <a:gd name="connsiteX126" fmla="*/ 543461 w 3560602"/>
              <a:gd name="connsiteY126" fmla="*/ 6003380 h 6855499"/>
              <a:gd name="connsiteX127" fmla="*/ 487241 w 3560602"/>
              <a:gd name="connsiteY127" fmla="*/ 6059600 h 6855499"/>
              <a:gd name="connsiteX128" fmla="*/ 431021 w 3560602"/>
              <a:gd name="connsiteY128" fmla="*/ 6003380 h 6855499"/>
              <a:gd name="connsiteX129" fmla="*/ 487241 w 3560602"/>
              <a:gd name="connsiteY129" fmla="*/ 5947160 h 6855499"/>
              <a:gd name="connsiteX130" fmla="*/ 56221 w 3560602"/>
              <a:gd name="connsiteY130" fmla="*/ 5947160 h 6855499"/>
              <a:gd name="connsiteX131" fmla="*/ 112441 w 3560602"/>
              <a:gd name="connsiteY131" fmla="*/ 6003380 h 6855499"/>
              <a:gd name="connsiteX132" fmla="*/ 56221 w 3560602"/>
              <a:gd name="connsiteY132" fmla="*/ 6059600 h 6855499"/>
              <a:gd name="connsiteX133" fmla="*/ 1 w 3560602"/>
              <a:gd name="connsiteY133" fmla="*/ 6003380 h 6855499"/>
              <a:gd name="connsiteX134" fmla="*/ 56221 w 3560602"/>
              <a:gd name="connsiteY134" fmla="*/ 5947160 h 6855499"/>
              <a:gd name="connsiteX135" fmla="*/ 3504382 w 3560602"/>
              <a:gd name="connsiteY135" fmla="*/ 5549210 h 6855499"/>
              <a:gd name="connsiteX136" fmla="*/ 3560602 w 3560602"/>
              <a:gd name="connsiteY136" fmla="*/ 5605430 h 6855499"/>
              <a:gd name="connsiteX137" fmla="*/ 3504382 w 3560602"/>
              <a:gd name="connsiteY137" fmla="*/ 5661650 h 6855499"/>
              <a:gd name="connsiteX138" fmla="*/ 3448162 w 3560602"/>
              <a:gd name="connsiteY138" fmla="*/ 5605430 h 6855499"/>
              <a:gd name="connsiteX139" fmla="*/ 3504382 w 3560602"/>
              <a:gd name="connsiteY139" fmla="*/ 5549210 h 6855499"/>
              <a:gd name="connsiteX140" fmla="*/ 3073362 w 3560602"/>
              <a:gd name="connsiteY140" fmla="*/ 5549210 h 6855499"/>
              <a:gd name="connsiteX141" fmla="*/ 3129582 w 3560602"/>
              <a:gd name="connsiteY141" fmla="*/ 5605430 h 6855499"/>
              <a:gd name="connsiteX142" fmla="*/ 3073362 w 3560602"/>
              <a:gd name="connsiteY142" fmla="*/ 5661650 h 6855499"/>
              <a:gd name="connsiteX143" fmla="*/ 3017142 w 3560602"/>
              <a:gd name="connsiteY143" fmla="*/ 5605430 h 6855499"/>
              <a:gd name="connsiteX144" fmla="*/ 3073362 w 3560602"/>
              <a:gd name="connsiteY144" fmla="*/ 5549210 h 6855499"/>
              <a:gd name="connsiteX145" fmla="*/ 2642341 w 3560602"/>
              <a:gd name="connsiteY145" fmla="*/ 5549210 h 6855499"/>
              <a:gd name="connsiteX146" fmla="*/ 2698562 w 3560602"/>
              <a:gd name="connsiteY146" fmla="*/ 5605430 h 6855499"/>
              <a:gd name="connsiteX147" fmla="*/ 2642341 w 3560602"/>
              <a:gd name="connsiteY147" fmla="*/ 5661650 h 6855499"/>
              <a:gd name="connsiteX148" fmla="*/ 2586121 w 3560602"/>
              <a:gd name="connsiteY148" fmla="*/ 5605430 h 6855499"/>
              <a:gd name="connsiteX149" fmla="*/ 2642341 w 3560602"/>
              <a:gd name="connsiteY149" fmla="*/ 5549210 h 6855499"/>
              <a:gd name="connsiteX150" fmla="*/ 2211321 w 3560602"/>
              <a:gd name="connsiteY150" fmla="*/ 5549210 h 6855499"/>
              <a:gd name="connsiteX151" fmla="*/ 2267541 w 3560602"/>
              <a:gd name="connsiteY151" fmla="*/ 5605430 h 6855499"/>
              <a:gd name="connsiteX152" fmla="*/ 2211321 w 3560602"/>
              <a:gd name="connsiteY152" fmla="*/ 5661650 h 6855499"/>
              <a:gd name="connsiteX153" fmla="*/ 2155101 w 3560602"/>
              <a:gd name="connsiteY153" fmla="*/ 5605430 h 6855499"/>
              <a:gd name="connsiteX154" fmla="*/ 2211321 w 3560602"/>
              <a:gd name="connsiteY154" fmla="*/ 5549210 h 6855499"/>
              <a:gd name="connsiteX155" fmla="*/ 1780301 w 3560602"/>
              <a:gd name="connsiteY155" fmla="*/ 5549210 h 6855499"/>
              <a:gd name="connsiteX156" fmla="*/ 1836521 w 3560602"/>
              <a:gd name="connsiteY156" fmla="*/ 5605430 h 6855499"/>
              <a:gd name="connsiteX157" fmla="*/ 1780301 w 3560602"/>
              <a:gd name="connsiteY157" fmla="*/ 5661650 h 6855499"/>
              <a:gd name="connsiteX158" fmla="*/ 1724081 w 3560602"/>
              <a:gd name="connsiteY158" fmla="*/ 5605430 h 6855499"/>
              <a:gd name="connsiteX159" fmla="*/ 1780301 w 3560602"/>
              <a:gd name="connsiteY159" fmla="*/ 5549210 h 6855499"/>
              <a:gd name="connsiteX160" fmla="*/ 1349281 w 3560602"/>
              <a:gd name="connsiteY160" fmla="*/ 5549210 h 6855499"/>
              <a:gd name="connsiteX161" fmla="*/ 1405502 w 3560602"/>
              <a:gd name="connsiteY161" fmla="*/ 5605430 h 6855499"/>
              <a:gd name="connsiteX162" fmla="*/ 1349281 w 3560602"/>
              <a:gd name="connsiteY162" fmla="*/ 5661650 h 6855499"/>
              <a:gd name="connsiteX163" fmla="*/ 1293061 w 3560602"/>
              <a:gd name="connsiteY163" fmla="*/ 5605430 h 6855499"/>
              <a:gd name="connsiteX164" fmla="*/ 1349281 w 3560602"/>
              <a:gd name="connsiteY164" fmla="*/ 5549210 h 6855499"/>
              <a:gd name="connsiteX165" fmla="*/ 918261 w 3560602"/>
              <a:gd name="connsiteY165" fmla="*/ 5549210 h 6855499"/>
              <a:gd name="connsiteX166" fmla="*/ 974481 w 3560602"/>
              <a:gd name="connsiteY166" fmla="*/ 5605430 h 6855499"/>
              <a:gd name="connsiteX167" fmla="*/ 918261 w 3560602"/>
              <a:gd name="connsiteY167" fmla="*/ 5661650 h 6855499"/>
              <a:gd name="connsiteX168" fmla="*/ 862041 w 3560602"/>
              <a:gd name="connsiteY168" fmla="*/ 5605430 h 6855499"/>
              <a:gd name="connsiteX169" fmla="*/ 918261 w 3560602"/>
              <a:gd name="connsiteY169" fmla="*/ 5549210 h 6855499"/>
              <a:gd name="connsiteX170" fmla="*/ 487241 w 3560602"/>
              <a:gd name="connsiteY170" fmla="*/ 5549210 h 6855499"/>
              <a:gd name="connsiteX171" fmla="*/ 543461 w 3560602"/>
              <a:gd name="connsiteY171" fmla="*/ 5605430 h 6855499"/>
              <a:gd name="connsiteX172" fmla="*/ 487241 w 3560602"/>
              <a:gd name="connsiteY172" fmla="*/ 5661650 h 6855499"/>
              <a:gd name="connsiteX173" fmla="*/ 431021 w 3560602"/>
              <a:gd name="connsiteY173" fmla="*/ 5605430 h 6855499"/>
              <a:gd name="connsiteX174" fmla="*/ 487241 w 3560602"/>
              <a:gd name="connsiteY174" fmla="*/ 5549210 h 6855499"/>
              <a:gd name="connsiteX175" fmla="*/ 56221 w 3560602"/>
              <a:gd name="connsiteY175" fmla="*/ 5549210 h 6855499"/>
              <a:gd name="connsiteX176" fmla="*/ 112441 w 3560602"/>
              <a:gd name="connsiteY176" fmla="*/ 5605430 h 6855499"/>
              <a:gd name="connsiteX177" fmla="*/ 56221 w 3560602"/>
              <a:gd name="connsiteY177" fmla="*/ 5661650 h 6855499"/>
              <a:gd name="connsiteX178" fmla="*/ 1 w 3560602"/>
              <a:gd name="connsiteY178" fmla="*/ 5605430 h 6855499"/>
              <a:gd name="connsiteX179" fmla="*/ 56221 w 3560602"/>
              <a:gd name="connsiteY179" fmla="*/ 5549210 h 6855499"/>
              <a:gd name="connsiteX180" fmla="*/ 3504382 w 3560602"/>
              <a:gd name="connsiteY180" fmla="*/ 5173344 h 6855499"/>
              <a:gd name="connsiteX181" fmla="*/ 3560602 w 3560602"/>
              <a:gd name="connsiteY181" fmla="*/ 5229564 h 6855499"/>
              <a:gd name="connsiteX182" fmla="*/ 3504382 w 3560602"/>
              <a:gd name="connsiteY182" fmla="*/ 5285785 h 6855499"/>
              <a:gd name="connsiteX183" fmla="*/ 3448162 w 3560602"/>
              <a:gd name="connsiteY183" fmla="*/ 5229564 h 6855499"/>
              <a:gd name="connsiteX184" fmla="*/ 3504382 w 3560602"/>
              <a:gd name="connsiteY184" fmla="*/ 5173344 h 6855499"/>
              <a:gd name="connsiteX185" fmla="*/ 3073362 w 3560602"/>
              <a:gd name="connsiteY185" fmla="*/ 5173344 h 6855499"/>
              <a:gd name="connsiteX186" fmla="*/ 3129582 w 3560602"/>
              <a:gd name="connsiteY186" fmla="*/ 5229564 h 6855499"/>
              <a:gd name="connsiteX187" fmla="*/ 3073362 w 3560602"/>
              <a:gd name="connsiteY187" fmla="*/ 5285785 h 6855499"/>
              <a:gd name="connsiteX188" fmla="*/ 3017142 w 3560602"/>
              <a:gd name="connsiteY188" fmla="*/ 5229564 h 6855499"/>
              <a:gd name="connsiteX189" fmla="*/ 3073362 w 3560602"/>
              <a:gd name="connsiteY189" fmla="*/ 5173344 h 6855499"/>
              <a:gd name="connsiteX190" fmla="*/ 2642341 w 3560602"/>
              <a:gd name="connsiteY190" fmla="*/ 5173344 h 6855499"/>
              <a:gd name="connsiteX191" fmla="*/ 2698562 w 3560602"/>
              <a:gd name="connsiteY191" fmla="*/ 5229564 h 6855499"/>
              <a:gd name="connsiteX192" fmla="*/ 2642341 w 3560602"/>
              <a:gd name="connsiteY192" fmla="*/ 5285785 h 6855499"/>
              <a:gd name="connsiteX193" fmla="*/ 2586121 w 3560602"/>
              <a:gd name="connsiteY193" fmla="*/ 5229564 h 6855499"/>
              <a:gd name="connsiteX194" fmla="*/ 2642341 w 3560602"/>
              <a:gd name="connsiteY194" fmla="*/ 5173344 h 6855499"/>
              <a:gd name="connsiteX195" fmla="*/ 2211321 w 3560602"/>
              <a:gd name="connsiteY195" fmla="*/ 5173344 h 6855499"/>
              <a:gd name="connsiteX196" fmla="*/ 2267541 w 3560602"/>
              <a:gd name="connsiteY196" fmla="*/ 5229564 h 6855499"/>
              <a:gd name="connsiteX197" fmla="*/ 2211321 w 3560602"/>
              <a:gd name="connsiteY197" fmla="*/ 5285785 h 6855499"/>
              <a:gd name="connsiteX198" fmla="*/ 2155101 w 3560602"/>
              <a:gd name="connsiteY198" fmla="*/ 5229564 h 6855499"/>
              <a:gd name="connsiteX199" fmla="*/ 2211321 w 3560602"/>
              <a:gd name="connsiteY199" fmla="*/ 5173344 h 6855499"/>
              <a:gd name="connsiteX200" fmla="*/ 1780301 w 3560602"/>
              <a:gd name="connsiteY200" fmla="*/ 5173344 h 6855499"/>
              <a:gd name="connsiteX201" fmla="*/ 1836521 w 3560602"/>
              <a:gd name="connsiteY201" fmla="*/ 5229564 h 6855499"/>
              <a:gd name="connsiteX202" fmla="*/ 1780301 w 3560602"/>
              <a:gd name="connsiteY202" fmla="*/ 5285785 h 6855499"/>
              <a:gd name="connsiteX203" fmla="*/ 1724081 w 3560602"/>
              <a:gd name="connsiteY203" fmla="*/ 5229564 h 6855499"/>
              <a:gd name="connsiteX204" fmla="*/ 1780301 w 3560602"/>
              <a:gd name="connsiteY204" fmla="*/ 5173344 h 6855499"/>
              <a:gd name="connsiteX205" fmla="*/ 1349281 w 3560602"/>
              <a:gd name="connsiteY205" fmla="*/ 5173344 h 6855499"/>
              <a:gd name="connsiteX206" fmla="*/ 1405502 w 3560602"/>
              <a:gd name="connsiteY206" fmla="*/ 5229564 h 6855499"/>
              <a:gd name="connsiteX207" fmla="*/ 1349281 w 3560602"/>
              <a:gd name="connsiteY207" fmla="*/ 5285785 h 6855499"/>
              <a:gd name="connsiteX208" fmla="*/ 1293061 w 3560602"/>
              <a:gd name="connsiteY208" fmla="*/ 5229564 h 6855499"/>
              <a:gd name="connsiteX209" fmla="*/ 1349281 w 3560602"/>
              <a:gd name="connsiteY209" fmla="*/ 5173344 h 6855499"/>
              <a:gd name="connsiteX210" fmla="*/ 918261 w 3560602"/>
              <a:gd name="connsiteY210" fmla="*/ 5173344 h 6855499"/>
              <a:gd name="connsiteX211" fmla="*/ 974481 w 3560602"/>
              <a:gd name="connsiteY211" fmla="*/ 5229564 h 6855499"/>
              <a:gd name="connsiteX212" fmla="*/ 918261 w 3560602"/>
              <a:gd name="connsiteY212" fmla="*/ 5285785 h 6855499"/>
              <a:gd name="connsiteX213" fmla="*/ 862041 w 3560602"/>
              <a:gd name="connsiteY213" fmla="*/ 5229564 h 6855499"/>
              <a:gd name="connsiteX214" fmla="*/ 918261 w 3560602"/>
              <a:gd name="connsiteY214" fmla="*/ 5173344 h 6855499"/>
              <a:gd name="connsiteX215" fmla="*/ 487241 w 3560602"/>
              <a:gd name="connsiteY215" fmla="*/ 5173344 h 6855499"/>
              <a:gd name="connsiteX216" fmla="*/ 543461 w 3560602"/>
              <a:gd name="connsiteY216" fmla="*/ 5229564 h 6855499"/>
              <a:gd name="connsiteX217" fmla="*/ 487241 w 3560602"/>
              <a:gd name="connsiteY217" fmla="*/ 5285785 h 6855499"/>
              <a:gd name="connsiteX218" fmla="*/ 431021 w 3560602"/>
              <a:gd name="connsiteY218" fmla="*/ 5229564 h 6855499"/>
              <a:gd name="connsiteX219" fmla="*/ 487241 w 3560602"/>
              <a:gd name="connsiteY219" fmla="*/ 5173344 h 6855499"/>
              <a:gd name="connsiteX220" fmla="*/ 56221 w 3560602"/>
              <a:gd name="connsiteY220" fmla="*/ 5173344 h 6855499"/>
              <a:gd name="connsiteX221" fmla="*/ 112441 w 3560602"/>
              <a:gd name="connsiteY221" fmla="*/ 5229564 h 6855499"/>
              <a:gd name="connsiteX222" fmla="*/ 56221 w 3560602"/>
              <a:gd name="connsiteY222" fmla="*/ 5285785 h 6855499"/>
              <a:gd name="connsiteX223" fmla="*/ 1 w 3560602"/>
              <a:gd name="connsiteY223" fmla="*/ 5229564 h 6855499"/>
              <a:gd name="connsiteX224" fmla="*/ 56221 w 3560602"/>
              <a:gd name="connsiteY224" fmla="*/ 5173344 h 6855499"/>
              <a:gd name="connsiteX225" fmla="*/ 3504382 w 3560602"/>
              <a:gd name="connsiteY225" fmla="*/ 4775394 h 6855499"/>
              <a:gd name="connsiteX226" fmla="*/ 3560602 w 3560602"/>
              <a:gd name="connsiteY226" fmla="*/ 4831615 h 6855499"/>
              <a:gd name="connsiteX227" fmla="*/ 3504382 w 3560602"/>
              <a:gd name="connsiteY227" fmla="*/ 4887835 h 6855499"/>
              <a:gd name="connsiteX228" fmla="*/ 3448162 w 3560602"/>
              <a:gd name="connsiteY228" fmla="*/ 4831615 h 6855499"/>
              <a:gd name="connsiteX229" fmla="*/ 3504382 w 3560602"/>
              <a:gd name="connsiteY229" fmla="*/ 4775394 h 6855499"/>
              <a:gd name="connsiteX230" fmla="*/ 3073362 w 3560602"/>
              <a:gd name="connsiteY230" fmla="*/ 4775394 h 6855499"/>
              <a:gd name="connsiteX231" fmla="*/ 3129582 w 3560602"/>
              <a:gd name="connsiteY231" fmla="*/ 4831615 h 6855499"/>
              <a:gd name="connsiteX232" fmla="*/ 3073362 w 3560602"/>
              <a:gd name="connsiteY232" fmla="*/ 4887835 h 6855499"/>
              <a:gd name="connsiteX233" fmla="*/ 3017142 w 3560602"/>
              <a:gd name="connsiteY233" fmla="*/ 4831615 h 6855499"/>
              <a:gd name="connsiteX234" fmla="*/ 3073362 w 3560602"/>
              <a:gd name="connsiteY234" fmla="*/ 4775394 h 6855499"/>
              <a:gd name="connsiteX235" fmla="*/ 2642341 w 3560602"/>
              <a:gd name="connsiteY235" fmla="*/ 4775394 h 6855499"/>
              <a:gd name="connsiteX236" fmla="*/ 2698562 w 3560602"/>
              <a:gd name="connsiteY236" fmla="*/ 4831615 h 6855499"/>
              <a:gd name="connsiteX237" fmla="*/ 2642341 w 3560602"/>
              <a:gd name="connsiteY237" fmla="*/ 4887835 h 6855499"/>
              <a:gd name="connsiteX238" fmla="*/ 2586121 w 3560602"/>
              <a:gd name="connsiteY238" fmla="*/ 4831615 h 6855499"/>
              <a:gd name="connsiteX239" fmla="*/ 2642341 w 3560602"/>
              <a:gd name="connsiteY239" fmla="*/ 4775394 h 6855499"/>
              <a:gd name="connsiteX240" fmla="*/ 2211321 w 3560602"/>
              <a:gd name="connsiteY240" fmla="*/ 4775394 h 6855499"/>
              <a:gd name="connsiteX241" fmla="*/ 2267541 w 3560602"/>
              <a:gd name="connsiteY241" fmla="*/ 4831615 h 6855499"/>
              <a:gd name="connsiteX242" fmla="*/ 2211321 w 3560602"/>
              <a:gd name="connsiteY242" fmla="*/ 4887835 h 6855499"/>
              <a:gd name="connsiteX243" fmla="*/ 2155101 w 3560602"/>
              <a:gd name="connsiteY243" fmla="*/ 4831615 h 6855499"/>
              <a:gd name="connsiteX244" fmla="*/ 2211321 w 3560602"/>
              <a:gd name="connsiteY244" fmla="*/ 4775394 h 6855499"/>
              <a:gd name="connsiteX245" fmla="*/ 1780301 w 3560602"/>
              <a:gd name="connsiteY245" fmla="*/ 4775394 h 6855499"/>
              <a:gd name="connsiteX246" fmla="*/ 1836521 w 3560602"/>
              <a:gd name="connsiteY246" fmla="*/ 4831615 h 6855499"/>
              <a:gd name="connsiteX247" fmla="*/ 1780301 w 3560602"/>
              <a:gd name="connsiteY247" fmla="*/ 4887835 h 6855499"/>
              <a:gd name="connsiteX248" fmla="*/ 1724081 w 3560602"/>
              <a:gd name="connsiteY248" fmla="*/ 4831615 h 6855499"/>
              <a:gd name="connsiteX249" fmla="*/ 1780301 w 3560602"/>
              <a:gd name="connsiteY249" fmla="*/ 4775394 h 6855499"/>
              <a:gd name="connsiteX250" fmla="*/ 1349281 w 3560602"/>
              <a:gd name="connsiteY250" fmla="*/ 4775394 h 6855499"/>
              <a:gd name="connsiteX251" fmla="*/ 1405501 w 3560602"/>
              <a:gd name="connsiteY251" fmla="*/ 4831615 h 6855499"/>
              <a:gd name="connsiteX252" fmla="*/ 1349281 w 3560602"/>
              <a:gd name="connsiteY252" fmla="*/ 4887835 h 6855499"/>
              <a:gd name="connsiteX253" fmla="*/ 1293061 w 3560602"/>
              <a:gd name="connsiteY253" fmla="*/ 4831615 h 6855499"/>
              <a:gd name="connsiteX254" fmla="*/ 1349281 w 3560602"/>
              <a:gd name="connsiteY254" fmla="*/ 4775394 h 6855499"/>
              <a:gd name="connsiteX255" fmla="*/ 918261 w 3560602"/>
              <a:gd name="connsiteY255" fmla="*/ 4775394 h 6855499"/>
              <a:gd name="connsiteX256" fmla="*/ 974481 w 3560602"/>
              <a:gd name="connsiteY256" fmla="*/ 4831615 h 6855499"/>
              <a:gd name="connsiteX257" fmla="*/ 918261 w 3560602"/>
              <a:gd name="connsiteY257" fmla="*/ 4887835 h 6855499"/>
              <a:gd name="connsiteX258" fmla="*/ 862041 w 3560602"/>
              <a:gd name="connsiteY258" fmla="*/ 4831615 h 6855499"/>
              <a:gd name="connsiteX259" fmla="*/ 918261 w 3560602"/>
              <a:gd name="connsiteY259" fmla="*/ 4775394 h 6855499"/>
              <a:gd name="connsiteX260" fmla="*/ 487241 w 3560602"/>
              <a:gd name="connsiteY260" fmla="*/ 4775394 h 6855499"/>
              <a:gd name="connsiteX261" fmla="*/ 543461 w 3560602"/>
              <a:gd name="connsiteY261" fmla="*/ 4831615 h 6855499"/>
              <a:gd name="connsiteX262" fmla="*/ 487241 w 3560602"/>
              <a:gd name="connsiteY262" fmla="*/ 4887835 h 6855499"/>
              <a:gd name="connsiteX263" fmla="*/ 431021 w 3560602"/>
              <a:gd name="connsiteY263" fmla="*/ 4831615 h 6855499"/>
              <a:gd name="connsiteX264" fmla="*/ 487241 w 3560602"/>
              <a:gd name="connsiteY264" fmla="*/ 4775394 h 6855499"/>
              <a:gd name="connsiteX265" fmla="*/ 56220 w 3560602"/>
              <a:gd name="connsiteY265" fmla="*/ 4775394 h 6855499"/>
              <a:gd name="connsiteX266" fmla="*/ 112441 w 3560602"/>
              <a:gd name="connsiteY266" fmla="*/ 4831615 h 6855499"/>
              <a:gd name="connsiteX267" fmla="*/ 56220 w 3560602"/>
              <a:gd name="connsiteY267" fmla="*/ 4887835 h 6855499"/>
              <a:gd name="connsiteX268" fmla="*/ 0 w 3560602"/>
              <a:gd name="connsiteY268" fmla="*/ 4831615 h 6855499"/>
              <a:gd name="connsiteX269" fmla="*/ 56220 w 3560602"/>
              <a:gd name="connsiteY269" fmla="*/ 4775394 h 6855499"/>
              <a:gd name="connsiteX270" fmla="*/ 3504382 w 3560602"/>
              <a:gd name="connsiteY270" fmla="*/ 4377445 h 6855499"/>
              <a:gd name="connsiteX271" fmla="*/ 3560602 w 3560602"/>
              <a:gd name="connsiteY271" fmla="*/ 4433665 h 6855499"/>
              <a:gd name="connsiteX272" fmla="*/ 3504382 w 3560602"/>
              <a:gd name="connsiteY272" fmla="*/ 4489885 h 6855499"/>
              <a:gd name="connsiteX273" fmla="*/ 3448162 w 3560602"/>
              <a:gd name="connsiteY273" fmla="*/ 4433665 h 6855499"/>
              <a:gd name="connsiteX274" fmla="*/ 3504382 w 3560602"/>
              <a:gd name="connsiteY274" fmla="*/ 4377445 h 6855499"/>
              <a:gd name="connsiteX275" fmla="*/ 3073362 w 3560602"/>
              <a:gd name="connsiteY275" fmla="*/ 4377445 h 6855499"/>
              <a:gd name="connsiteX276" fmla="*/ 3129582 w 3560602"/>
              <a:gd name="connsiteY276" fmla="*/ 4433665 h 6855499"/>
              <a:gd name="connsiteX277" fmla="*/ 3073362 w 3560602"/>
              <a:gd name="connsiteY277" fmla="*/ 4489885 h 6855499"/>
              <a:gd name="connsiteX278" fmla="*/ 3017142 w 3560602"/>
              <a:gd name="connsiteY278" fmla="*/ 4433665 h 6855499"/>
              <a:gd name="connsiteX279" fmla="*/ 3073362 w 3560602"/>
              <a:gd name="connsiteY279" fmla="*/ 4377445 h 6855499"/>
              <a:gd name="connsiteX280" fmla="*/ 2642341 w 3560602"/>
              <a:gd name="connsiteY280" fmla="*/ 4377445 h 6855499"/>
              <a:gd name="connsiteX281" fmla="*/ 2698562 w 3560602"/>
              <a:gd name="connsiteY281" fmla="*/ 4433665 h 6855499"/>
              <a:gd name="connsiteX282" fmla="*/ 2642341 w 3560602"/>
              <a:gd name="connsiteY282" fmla="*/ 4489885 h 6855499"/>
              <a:gd name="connsiteX283" fmla="*/ 2586121 w 3560602"/>
              <a:gd name="connsiteY283" fmla="*/ 4433665 h 6855499"/>
              <a:gd name="connsiteX284" fmla="*/ 2642341 w 3560602"/>
              <a:gd name="connsiteY284" fmla="*/ 4377445 h 6855499"/>
              <a:gd name="connsiteX285" fmla="*/ 2211321 w 3560602"/>
              <a:gd name="connsiteY285" fmla="*/ 4377445 h 6855499"/>
              <a:gd name="connsiteX286" fmla="*/ 2267541 w 3560602"/>
              <a:gd name="connsiteY286" fmla="*/ 4433665 h 6855499"/>
              <a:gd name="connsiteX287" fmla="*/ 2211321 w 3560602"/>
              <a:gd name="connsiteY287" fmla="*/ 4489885 h 6855499"/>
              <a:gd name="connsiteX288" fmla="*/ 2155101 w 3560602"/>
              <a:gd name="connsiteY288" fmla="*/ 4433665 h 6855499"/>
              <a:gd name="connsiteX289" fmla="*/ 2211321 w 3560602"/>
              <a:gd name="connsiteY289" fmla="*/ 4377445 h 6855499"/>
              <a:gd name="connsiteX290" fmla="*/ 1780301 w 3560602"/>
              <a:gd name="connsiteY290" fmla="*/ 4377445 h 6855499"/>
              <a:gd name="connsiteX291" fmla="*/ 1836521 w 3560602"/>
              <a:gd name="connsiteY291" fmla="*/ 4433665 h 6855499"/>
              <a:gd name="connsiteX292" fmla="*/ 1780301 w 3560602"/>
              <a:gd name="connsiteY292" fmla="*/ 4489885 h 6855499"/>
              <a:gd name="connsiteX293" fmla="*/ 1724081 w 3560602"/>
              <a:gd name="connsiteY293" fmla="*/ 4433665 h 6855499"/>
              <a:gd name="connsiteX294" fmla="*/ 1780301 w 3560602"/>
              <a:gd name="connsiteY294" fmla="*/ 4377445 h 6855499"/>
              <a:gd name="connsiteX295" fmla="*/ 1349281 w 3560602"/>
              <a:gd name="connsiteY295" fmla="*/ 4377445 h 6855499"/>
              <a:gd name="connsiteX296" fmla="*/ 1405501 w 3560602"/>
              <a:gd name="connsiteY296" fmla="*/ 4433665 h 6855499"/>
              <a:gd name="connsiteX297" fmla="*/ 1349281 w 3560602"/>
              <a:gd name="connsiteY297" fmla="*/ 4489885 h 6855499"/>
              <a:gd name="connsiteX298" fmla="*/ 1293061 w 3560602"/>
              <a:gd name="connsiteY298" fmla="*/ 4433665 h 6855499"/>
              <a:gd name="connsiteX299" fmla="*/ 1349281 w 3560602"/>
              <a:gd name="connsiteY299" fmla="*/ 4377445 h 6855499"/>
              <a:gd name="connsiteX300" fmla="*/ 918261 w 3560602"/>
              <a:gd name="connsiteY300" fmla="*/ 4377445 h 6855499"/>
              <a:gd name="connsiteX301" fmla="*/ 974481 w 3560602"/>
              <a:gd name="connsiteY301" fmla="*/ 4433665 h 6855499"/>
              <a:gd name="connsiteX302" fmla="*/ 918261 w 3560602"/>
              <a:gd name="connsiteY302" fmla="*/ 4489885 h 6855499"/>
              <a:gd name="connsiteX303" fmla="*/ 862041 w 3560602"/>
              <a:gd name="connsiteY303" fmla="*/ 4433665 h 6855499"/>
              <a:gd name="connsiteX304" fmla="*/ 918261 w 3560602"/>
              <a:gd name="connsiteY304" fmla="*/ 4377445 h 6855499"/>
              <a:gd name="connsiteX305" fmla="*/ 487241 w 3560602"/>
              <a:gd name="connsiteY305" fmla="*/ 4377445 h 6855499"/>
              <a:gd name="connsiteX306" fmla="*/ 543461 w 3560602"/>
              <a:gd name="connsiteY306" fmla="*/ 4433665 h 6855499"/>
              <a:gd name="connsiteX307" fmla="*/ 487241 w 3560602"/>
              <a:gd name="connsiteY307" fmla="*/ 4489885 h 6855499"/>
              <a:gd name="connsiteX308" fmla="*/ 431021 w 3560602"/>
              <a:gd name="connsiteY308" fmla="*/ 4433665 h 6855499"/>
              <a:gd name="connsiteX309" fmla="*/ 487241 w 3560602"/>
              <a:gd name="connsiteY309" fmla="*/ 4377445 h 6855499"/>
              <a:gd name="connsiteX310" fmla="*/ 56221 w 3560602"/>
              <a:gd name="connsiteY310" fmla="*/ 4377445 h 6855499"/>
              <a:gd name="connsiteX311" fmla="*/ 112441 w 3560602"/>
              <a:gd name="connsiteY311" fmla="*/ 4433665 h 6855499"/>
              <a:gd name="connsiteX312" fmla="*/ 56221 w 3560602"/>
              <a:gd name="connsiteY312" fmla="*/ 4489885 h 6855499"/>
              <a:gd name="connsiteX313" fmla="*/ 0 w 3560602"/>
              <a:gd name="connsiteY313" fmla="*/ 4433665 h 6855499"/>
              <a:gd name="connsiteX314" fmla="*/ 56221 w 3560602"/>
              <a:gd name="connsiteY314" fmla="*/ 4377445 h 6855499"/>
              <a:gd name="connsiteX315" fmla="*/ 3504382 w 3560602"/>
              <a:gd name="connsiteY315" fmla="*/ 3979495 h 6855499"/>
              <a:gd name="connsiteX316" fmla="*/ 3560602 w 3560602"/>
              <a:gd name="connsiteY316" fmla="*/ 4035715 h 6855499"/>
              <a:gd name="connsiteX317" fmla="*/ 3504382 w 3560602"/>
              <a:gd name="connsiteY317" fmla="*/ 4091936 h 6855499"/>
              <a:gd name="connsiteX318" fmla="*/ 3448162 w 3560602"/>
              <a:gd name="connsiteY318" fmla="*/ 4035715 h 6855499"/>
              <a:gd name="connsiteX319" fmla="*/ 3504382 w 3560602"/>
              <a:gd name="connsiteY319" fmla="*/ 3979495 h 6855499"/>
              <a:gd name="connsiteX320" fmla="*/ 3073362 w 3560602"/>
              <a:gd name="connsiteY320" fmla="*/ 3979495 h 6855499"/>
              <a:gd name="connsiteX321" fmla="*/ 3129582 w 3560602"/>
              <a:gd name="connsiteY321" fmla="*/ 4035715 h 6855499"/>
              <a:gd name="connsiteX322" fmla="*/ 3073362 w 3560602"/>
              <a:gd name="connsiteY322" fmla="*/ 4091936 h 6855499"/>
              <a:gd name="connsiteX323" fmla="*/ 3017142 w 3560602"/>
              <a:gd name="connsiteY323" fmla="*/ 4035715 h 6855499"/>
              <a:gd name="connsiteX324" fmla="*/ 3073362 w 3560602"/>
              <a:gd name="connsiteY324" fmla="*/ 3979495 h 6855499"/>
              <a:gd name="connsiteX325" fmla="*/ 2642341 w 3560602"/>
              <a:gd name="connsiteY325" fmla="*/ 3979495 h 6855499"/>
              <a:gd name="connsiteX326" fmla="*/ 2698562 w 3560602"/>
              <a:gd name="connsiteY326" fmla="*/ 4035715 h 6855499"/>
              <a:gd name="connsiteX327" fmla="*/ 2642341 w 3560602"/>
              <a:gd name="connsiteY327" fmla="*/ 4091936 h 6855499"/>
              <a:gd name="connsiteX328" fmla="*/ 2586121 w 3560602"/>
              <a:gd name="connsiteY328" fmla="*/ 4035715 h 6855499"/>
              <a:gd name="connsiteX329" fmla="*/ 2642341 w 3560602"/>
              <a:gd name="connsiteY329" fmla="*/ 3979495 h 6855499"/>
              <a:gd name="connsiteX330" fmla="*/ 2211321 w 3560602"/>
              <a:gd name="connsiteY330" fmla="*/ 3979495 h 6855499"/>
              <a:gd name="connsiteX331" fmla="*/ 2267541 w 3560602"/>
              <a:gd name="connsiteY331" fmla="*/ 4035715 h 6855499"/>
              <a:gd name="connsiteX332" fmla="*/ 2211321 w 3560602"/>
              <a:gd name="connsiteY332" fmla="*/ 4091936 h 6855499"/>
              <a:gd name="connsiteX333" fmla="*/ 2155101 w 3560602"/>
              <a:gd name="connsiteY333" fmla="*/ 4035715 h 6855499"/>
              <a:gd name="connsiteX334" fmla="*/ 2211321 w 3560602"/>
              <a:gd name="connsiteY334" fmla="*/ 3979495 h 6855499"/>
              <a:gd name="connsiteX335" fmla="*/ 1780301 w 3560602"/>
              <a:gd name="connsiteY335" fmla="*/ 3979495 h 6855499"/>
              <a:gd name="connsiteX336" fmla="*/ 1836521 w 3560602"/>
              <a:gd name="connsiteY336" fmla="*/ 4035715 h 6855499"/>
              <a:gd name="connsiteX337" fmla="*/ 1780301 w 3560602"/>
              <a:gd name="connsiteY337" fmla="*/ 4091936 h 6855499"/>
              <a:gd name="connsiteX338" fmla="*/ 1724081 w 3560602"/>
              <a:gd name="connsiteY338" fmla="*/ 4035715 h 6855499"/>
              <a:gd name="connsiteX339" fmla="*/ 1780301 w 3560602"/>
              <a:gd name="connsiteY339" fmla="*/ 3979495 h 6855499"/>
              <a:gd name="connsiteX340" fmla="*/ 1349281 w 3560602"/>
              <a:gd name="connsiteY340" fmla="*/ 3979495 h 6855499"/>
              <a:gd name="connsiteX341" fmla="*/ 1405502 w 3560602"/>
              <a:gd name="connsiteY341" fmla="*/ 4035715 h 6855499"/>
              <a:gd name="connsiteX342" fmla="*/ 1349281 w 3560602"/>
              <a:gd name="connsiteY342" fmla="*/ 4091936 h 6855499"/>
              <a:gd name="connsiteX343" fmla="*/ 1293061 w 3560602"/>
              <a:gd name="connsiteY343" fmla="*/ 4035715 h 6855499"/>
              <a:gd name="connsiteX344" fmla="*/ 1349281 w 3560602"/>
              <a:gd name="connsiteY344" fmla="*/ 3979495 h 6855499"/>
              <a:gd name="connsiteX345" fmla="*/ 918261 w 3560602"/>
              <a:gd name="connsiteY345" fmla="*/ 3979495 h 6855499"/>
              <a:gd name="connsiteX346" fmla="*/ 974481 w 3560602"/>
              <a:gd name="connsiteY346" fmla="*/ 4035715 h 6855499"/>
              <a:gd name="connsiteX347" fmla="*/ 918261 w 3560602"/>
              <a:gd name="connsiteY347" fmla="*/ 4091936 h 6855499"/>
              <a:gd name="connsiteX348" fmla="*/ 862041 w 3560602"/>
              <a:gd name="connsiteY348" fmla="*/ 4035715 h 6855499"/>
              <a:gd name="connsiteX349" fmla="*/ 918261 w 3560602"/>
              <a:gd name="connsiteY349" fmla="*/ 3979495 h 6855499"/>
              <a:gd name="connsiteX350" fmla="*/ 487241 w 3560602"/>
              <a:gd name="connsiteY350" fmla="*/ 3979495 h 6855499"/>
              <a:gd name="connsiteX351" fmla="*/ 543461 w 3560602"/>
              <a:gd name="connsiteY351" fmla="*/ 4035715 h 6855499"/>
              <a:gd name="connsiteX352" fmla="*/ 487241 w 3560602"/>
              <a:gd name="connsiteY352" fmla="*/ 4091936 h 6855499"/>
              <a:gd name="connsiteX353" fmla="*/ 431021 w 3560602"/>
              <a:gd name="connsiteY353" fmla="*/ 4035715 h 6855499"/>
              <a:gd name="connsiteX354" fmla="*/ 487241 w 3560602"/>
              <a:gd name="connsiteY354" fmla="*/ 3979495 h 6855499"/>
              <a:gd name="connsiteX355" fmla="*/ 56221 w 3560602"/>
              <a:gd name="connsiteY355" fmla="*/ 3979495 h 6855499"/>
              <a:gd name="connsiteX356" fmla="*/ 112441 w 3560602"/>
              <a:gd name="connsiteY356" fmla="*/ 4035715 h 6855499"/>
              <a:gd name="connsiteX357" fmla="*/ 56221 w 3560602"/>
              <a:gd name="connsiteY357" fmla="*/ 4091936 h 6855499"/>
              <a:gd name="connsiteX358" fmla="*/ 0 w 3560602"/>
              <a:gd name="connsiteY358" fmla="*/ 4035715 h 6855499"/>
              <a:gd name="connsiteX359" fmla="*/ 56221 w 3560602"/>
              <a:gd name="connsiteY359" fmla="*/ 3979495 h 6855499"/>
              <a:gd name="connsiteX360" fmla="*/ 3504382 w 3560602"/>
              <a:gd name="connsiteY360" fmla="*/ 3581546 h 6855499"/>
              <a:gd name="connsiteX361" fmla="*/ 3560602 w 3560602"/>
              <a:gd name="connsiteY361" fmla="*/ 3637765 h 6855499"/>
              <a:gd name="connsiteX362" fmla="*/ 3504382 w 3560602"/>
              <a:gd name="connsiteY362" fmla="*/ 3693986 h 6855499"/>
              <a:gd name="connsiteX363" fmla="*/ 3448162 w 3560602"/>
              <a:gd name="connsiteY363" fmla="*/ 3637765 h 6855499"/>
              <a:gd name="connsiteX364" fmla="*/ 3504382 w 3560602"/>
              <a:gd name="connsiteY364" fmla="*/ 3581546 h 6855499"/>
              <a:gd name="connsiteX365" fmla="*/ 3073362 w 3560602"/>
              <a:gd name="connsiteY365" fmla="*/ 3581546 h 6855499"/>
              <a:gd name="connsiteX366" fmla="*/ 3129582 w 3560602"/>
              <a:gd name="connsiteY366" fmla="*/ 3637765 h 6855499"/>
              <a:gd name="connsiteX367" fmla="*/ 3073362 w 3560602"/>
              <a:gd name="connsiteY367" fmla="*/ 3693986 h 6855499"/>
              <a:gd name="connsiteX368" fmla="*/ 3017142 w 3560602"/>
              <a:gd name="connsiteY368" fmla="*/ 3637765 h 6855499"/>
              <a:gd name="connsiteX369" fmla="*/ 3073362 w 3560602"/>
              <a:gd name="connsiteY369" fmla="*/ 3581546 h 6855499"/>
              <a:gd name="connsiteX370" fmla="*/ 2642341 w 3560602"/>
              <a:gd name="connsiteY370" fmla="*/ 3581546 h 6855499"/>
              <a:gd name="connsiteX371" fmla="*/ 2698562 w 3560602"/>
              <a:gd name="connsiteY371" fmla="*/ 3637765 h 6855499"/>
              <a:gd name="connsiteX372" fmla="*/ 2642341 w 3560602"/>
              <a:gd name="connsiteY372" fmla="*/ 3693986 h 6855499"/>
              <a:gd name="connsiteX373" fmla="*/ 2586121 w 3560602"/>
              <a:gd name="connsiteY373" fmla="*/ 3637765 h 6855499"/>
              <a:gd name="connsiteX374" fmla="*/ 2642341 w 3560602"/>
              <a:gd name="connsiteY374" fmla="*/ 3581546 h 6855499"/>
              <a:gd name="connsiteX375" fmla="*/ 2211321 w 3560602"/>
              <a:gd name="connsiteY375" fmla="*/ 3581546 h 6855499"/>
              <a:gd name="connsiteX376" fmla="*/ 2267541 w 3560602"/>
              <a:gd name="connsiteY376" fmla="*/ 3637765 h 6855499"/>
              <a:gd name="connsiteX377" fmla="*/ 2211321 w 3560602"/>
              <a:gd name="connsiteY377" fmla="*/ 3693986 h 6855499"/>
              <a:gd name="connsiteX378" fmla="*/ 2155101 w 3560602"/>
              <a:gd name="connsiteY378" fmla="*/ 3637765 h 6855499"/>
              <a:gd name="connsiteX379" fmla="*/ 2211321 w 3560602"/>
              <a:gd name="connsiteY379" fmla="*/ 3581546 h 6855499"/>
              <a:gd name="connsiteX380" fmla="*/ 1780301 w 3560602"/>
              <a:gd name="connsiteY380" fmla="*/ 3581546 h 6855499"/>
              <a:gd name="connsiteX381" fmla="*/ 1836521 w 3560602"/>
              <a:gd name="connsiteY381" fmla="*/ 3637765 h 6855499"/>
              <a:gd name="connsiteX382" fmla="*/ 1780301 w 3560602"/>
              <a:gd name="connsiteY382" fmla="*/ 3693986 h 6855499"/>
              <a:gd name="connsiteX383" fmla="*/ 1724081 w 3560602"/>
              <a:gd name="connsiteY383" fmla="*/ 3637765 h 6855499"/>
              <a:gd name="connsiteX384" fmla="*/ 1780301 w 3560602"/>
              <a:gd name="connsiteY384" fmla="*/ 3581546 h 6855499"/>
              <a:gd name="connsiteX385" fmla="*/ 1349281 w 3560602"/>
              <a:gd name="connsiteY385" fmla="*/ 3581546 h 6855499"/>
              <a:gd name="connsiteX386" fmla="*/ 1405502 w 3560602"/>
              <a:gd name="connsiteY386" fmla="*/ 3637765 h 6855499"/>
              <a:gd name="connsiteX387" fmla="*/ 1349281 w 3560602"/>
              <a:gd name="connsiteY387" fmla="*/ 3693986 h 6855499"/>
              <a:gd name="connsiteX388" fmla="*/ 1293061 w 3560602"/>
              <a:gd name="connsiteY388" fmla="*/ 3637765 h 6855499"/>
              <a:gd name="connsiteX389" fmla="*/ 1349281 w 3560602"/>
              <a:gd name="connsiteY389" fmla="*/ 3581546 h 6855499"/>
              <a:gd name="connsiteX390" fmla="*/ 918261 w 3560602"/>
              <a:gd name="connsiteY390" fmla="*/ 3581546 h 6855499"/>
              <a:gd name="connsiteX391" fmla="*/ 974481 w 3560602"/>
              <a:gd name="connsiteY391" fmla="*/ 3637765 h 6855499"/>
              <a:gd name="connsiteX392" fmla="*/ 918261 w 3560602"/>
              <a:gd name="connsiteY392" fmla="*/ 3693986 h 6855499"/>
              <a:gd name="connsiteX393" fmla="*/ 862041 w 3560602"/>
              <a:gd name="connsiteY393" fmla="*/ 3637765 h 6855499"/>
              <a:gd name="connsiteX394" fmla="*/ 918261 w 3560602"/>
              <a:gd name="connsiteY394" fmla="*/ 3581546 h 6855499"/>
              <a:gd name="connsiteX395" fmla="*/ 487241 w 3560602"/>
              <a:gd name="connsiteY395" fmla="*/ 3581546 h 6855499"/>
              <a:gd name="connsiteX396" fmla="*/ 543461 w 3560602"/>
              <a:gd name="connsiteY396" fmla="*/ 3637765 h 6855499"/>
              <a:gd name="connsiteX397" fmla="*/ 487241 w 3560602"/>
              <a:gd name="connsiteY397" fmla="*/ 3693986 h 6855499"/>
              <a:gd name="connsiteX398" fmla="*/ 431021 w 3560602"/>
              <a:gd name="connsiteY398" fmla="*/ 3637765 h 6855499"/>
              <a:gd name="connsiteX399" fmla="*/ 487241 w 3560602"/>
              <a:gd name="connsiteY399" fmla="*/ 3581546 h 6855499"/>
              <a:gd name="connsiteX400" fmla="*/ 56221 w 3560602"/>
              <a:gd name="connsiteY400" fmla="*/ 3581546 h 6855499"/>
              <a:gd name="connsiteX401" fmla="*/ 112441 w 3560602"/>
              <a:gd name="connsiteY401" fmla="*/ 3637765 h 6855499"/>
              <a:gd name="connsiteX402" fmla="*/ 56221 w 3560602"/>
              <a:gd name="connsiteY402" fmla="*/ 3693986 h 6855499"/>
              <a:gd name="connsiteX403" fmla="*/ 0 w 3560602"/>
              <a:gd name="connsiteY403" fmla="*/ 3637765 h 6855499"/>
              <a:gd name="connsiteX404" fmla="*/ 56221 w 3560602"/>
              <a:gd name="connsiteY404" fmla="*/ 3581546 h 6855499"/>
              <a:gd name="connsiteX405" fmla="*/ 3504382 w 3560602"/>
              <a:gd name="connsiteY405" fmla="*/ 3183596 h 6855499"/>
              <a:gd name="connsiteX406" fmla="*/ 3560602 w 3560602"/>
              <a:gd name="connsiteY406" fmla="*/ 3239816 h 6855499"/>
              <a:gd name="connsiteX407" fmla="*/ 3504382 w 3560602"/>
              <a:gd name="connsiteY407" fmla="*/ 3296036 h 6855499"/>
              <a:gd name="connsiteX408" fmla="*/ 3448162 w 3560602"/>
              <a:gd name="connsiteY408" fmla="*/ 3239816 h 6855499"/>
              <a:gd name="connsiteX409" fmla="*/ 3504382 w 3560602"/>
              <a:gd name="connsiteY409" fmla="*/ 3183596 h 6855499"/>
              <a:gd name="connsiteX410" fmla="*/ 3073362 w 3560602"/>
              <a:gd name="connsiteY410" fmla="*/ 3183596 h 6855499"/>
              <a:gd name="connsiteX411" fmla="*/ 3129582 w 3560602"/>
              <a:gd name="connsiteY411" fmla="*/ 3239816 h 6855499"/>
              <a:gd name="connsiteX412" fmla="*/ 3073362 w 3560602"/>
              <a:gd name="connsiteY412" fmla="*/ 3296036 h 6855499"/>
              <a:gd name="connsiteX413" fmla="*/ 3017142 w 3560602"/>
              <a:gd name="connsiteY413" fmla="*/ 3239816 h 6855499"/>
              <a:gd name="connsiteX414" fmla="*/ 3073362 w 3560602"/>
              <a:gd name="connsiteY414" fmla="*/ 3183596 h 6855499"/>
              <a:gd name="connsiteX415" fmla="*/ 2642341 w 3560602"/>
              <a:gd name="connsiteY415" fmla="*/ 3183596 h 6855499"/>
              <a:gd name="connsiteX416" fmla="*/ 2698562 w 3560602"/>
              <a:gd name="connsiteY416" fmla="*/ 3239816 h 6855499"/>
              <a:gd name="connsiteX417" fmla="*/ 2642341 w 3560602"/>
              <a:gd name="connsiteY417" fmla="*/ 3296036 h 6855499"/>
              <a:gd name="connsiteX418" fmla="*/ 2586121 w 3560602"/>
              <a:gd name="connsiteY418" fmla="*/ 3239816 h 6855499"/>
              <a:gd name="connsiteX419" fmla="*/ 2642341 w 3560602"/>
              <a:gd name="connsiteY419" fmla="*/ 3183596 h 6855499"/>
              <a:gd name="connsiteX420" fmla="*/ 2211321 w 3560602"/>
              <a:gd name="connsiteY420" fmla="*/ 3183596 h 6855499"/>
              <a:gd name="connsiteX421" fmla="*/ 2267541 w 3560602"/>
              <a:gd name="connsiteY421" fmla="*/ 3239816 h 6855499"/>
              <a:gd name="connsiteX422" fmla="*/ 2211321 w 3560602"/>
              <a:gd name="connsiteY422" fmla="*/ 3296036 h 6855499"/>
              <a:gd name="connsiteX423" fmla="*/ 2155101 w 3560602"/>
              <a:gd name="connsiteY423" fmla="*/ 3239816 h 6855499"/>
              <a:gd name="connsiteX424" fmla="*/ 2211321 w 3560602"/>
              <a:gd name="connsiteY424" fmla="*/ 3183596 h 6855499"/>
              <a:gd name="connsiteX425" fmla="*/ 1780301 w 3560602"/>
              <a:gd name="connsiteY425" fmla="*/ 3183596 h 6855499"/>
              <a:gd name="connsiteX426" fmla="*/ 1836521 w 3560602"/>
              <a:gd name="connsiteY426" fmla="*/ 3239816 h 6855499"/>
              <a:gd name="connsiteX427" fmla="*/ 1780301 w 3560602"/>
              <a:gd name="connsiteY427" fmla="*/ 3296036 h 6855499"/>
              <a:gd name="connsiteX428" fmla="*/ 1724081 w 3560602"/>
              <a:gd name="connsiteY428" fmla="*/ 3239816 h 6855499"/>
              <a:gd name="connsiteX429" fmla="*/ 1780301 w 3560602"/>
              <a:gd name="connsiteY429" fmla="*/ 3183596 h 6855499"/>
              <a:gd name="connsiteX430" fmla="*/ 1349281 w 3560602"/>
              <a:gd name="connsiteY430" fmla="*/ 3183596 h 6855499"/>
              <a:gd name="connsiteX431" fmla="*/ 1405502 w 3560602"/>
              <a:gd name="connsiteY431" fmla="*/ 3239816 h 6855499"/>
              <a:gd name="connsiteX432" fmla="*/ 1349281 w 3560602"/>
              <a:gd name="connsiteY432" fmla="*/ 3296036 h 6855499"/>
              <a:gd name="connsiteX433" fmla="*/ 1293061 w 3560602"/>
              <a:gd name="connsiteY433" fmla="*/ 3239816 h 6855499"/>
              <a:gd name="connsiteX434" fmla="*/ 1349281 w 3560602"/>
              <a:gd name="connsiteY434" fmla="*/ 3183596 h 6855499"/>
              <a:gd name="connsiteX435" fmla="*/ 918261 w 3560602"/>
              <a:gd name="connsiteY435" fmla="*/ 3183596 h 6855499"/>
              <a:gd name="connsiteX436" fmla="*/ 974481 w 3560602"/>
              <a:gd name="connsiteY436" fmla="*/ 3239816 h 6855499"/>
              <a:gd name="connsiteX437" fmla="*/ 918261 w 3560602"/>
              <a:gd name="connsiteY437" fmla="*/ 3296036 h 6855499"/>
              <a:gd name="connsiteX438" fmla="*/ 862041 w 3560602"/>
              <a:gd name="connsiteY438" fmla="*/ 3239816 h 6855499"/>
              <a:gd name="connsiteX439" fmla="*/ 918261 w 3560602"/>
              <a:gd name="connsiteY439" fmla="*/ 3183596 h 6855499"/>
              <a:gd name="connsiteX440" fmla="*/ 487241 w 3560602"/>
              <a:gd name="connsiteY440" fmla="*/ 3183596 h 6855499"/>
              <a:gd name="connsiteX441" fmla="*/ 543461 w 3560602"/>
              <a:gd name="connsiteY441" fmla="*/ 3239816 h 6855499"/>
              <a:gd name="connsiteX442" fmla="*/ 487241 w 3560602"/>
              <a:gd name="connsiteY442" fmla="*/ 3296036 h 6855499"/>
              <a:gd name="connsiteX443" fmla="*/ 431021 w 3560602"/>
              <a:gd name="connsiteY443" fmla="*/ 3239816 h 6855499"/>
              <a:gd name="connsiteX444" fmla="*/ 487241 w 3560602"/>
              <a:gd name="connsiteY444" fmla="*/ 3183596 h 6855499"/>
              <a:gd name="connsiteX445" fmla="*/ 56221 w 3560602"/>
              <a:gd name="connsiteY445" fmla="*/ 3183596 h 6855499"/>
              <a:gd name="connsiteX446" fmla="*/ 112441 w 3560602"/>
              <a:gd name="connsiteY446" fmla="*/ 3239816 h 6855499"/>
              <a:gd name="connsiteX447" fmla="*/ 56221 w 3560602"/>
              <a:gd name="connsiteY447" fmla="*/ 3296036 h 6855499"/>
              <a:gd name="connsiteX448" fmla="*/ 0 w 3560602"/>
              <a:gd name="connsiteY448" fmla="*/ 3239816 h 6855499"/>
              <a:gd name="connsiteX449" fmla="*/ 56221 w 3560602"/>
              <a:gd name="connsiteY449" fmla="*/ 3183596 h 6855499"/>
              <a:gd name="connsiteX450" fmla="*/ 3504382 w 3560602"/>
              <a:gd name="connsiteY450" fmla="*/ 2785646 h 6855499"/>
              <a:gd name="connsiteX451" fmla="*/ 3560602 w 3560602"/>
              <a:gd name="connsiteY451" fmla="*/ 2841866 h 6855499"/>
              <a:gd name="connsiteX452" fmla="*/ 3504382 w 3560602"/>
              <a:gd name="connsiteY452" fmla="*/ 2898087 h 6855499"/>
              <a:gd name="connsiteX453" fmla="*/ 3448162 w 3560602"/>
              <a:gd name="connsiteY453" fmla="*/ 2841866 h 6855499"/>
              <a:gd name="connsiteX454" fmla="*/ 3504382 w 3560602"/>
              <a:gd name="connsiteY454" fmla="*/ 2785646 h 6855499"/>
              <a:gd name="connsiteX455" fmla="*/ 3073362 w 3560602"/>
              <a:gd name="connsiteY455" fmla="*/ 2785646 h 6855499"/>
              <a:gd name="connsiteX456" fmla="*/ 3129582 w 3560602"/>
              <a:gd name="connsiteY456" fmla="*/ 2841866 h 6855499"/>
              <a:gd name="connsiteX457" fmla="*/ 3073362 w 3560602"/>
              <a:gd name="connsiteY457" fmla="*/ 2898087 h 6855499"/>
              <a:gd name="connsiteX458" fmla="*/ 3017142 w 3560602"/>
              <a:gd name="connsiteY458" fmla="*/ 2841866 h 6855499"/>
              <a:gd name="connsiteX459" fmla="*/ 3073362 w 3560602"/>
              <a:gd name="connsiteY459" fmla="*/ 2785646 h 6855499"/>
              <a:gd name="connsiteX460" fmla="*/ 2642341 w 3560602"/>
              <a:gd name="connsiteY460" fmla="*/ 2785646 h 6855499"/>
              <a:gd name="connsiteX461" fmla="*/ 2698562 w 3560602"/>
              <a:gd name="connsiteY461" fmla="*/ 2841866 h 6855499"/>
              <a:gd name="connsiteX462" fmla="*/ 2642341 w 3560602"/>
              <a:gd name="connsiteY462" fmla="*/ 2898087 h 6855499"/>
              <a:gd name="connsiteX463" fmla="*/ 2586121 w 3560602"/>
              <a:gd name="connsiteY463" fmla="*/ 2841866 h 6855499"/>
              <a:gd name="connsiteX464" fmla="*/ 2642341 w 3560602"/>
              <a:gd name="connsiteY464" fmla="*/ 2785646 h 6855499"/>
              <a:gd name="connsiteX465" fmla="*/ 2211321 w 3560602"/>
              <a:gd name="connsiteY465" fmla="*/ 2785646 h 6855499"/>
              <a:gd name="connsiteX466" fmla="*/ 2267541 w 3560602"/>
              <a:gd name="connsiteY466" fmla="*/ 2841866 h 6855499"/>
              <a:gd name="connsiteX467" fmla="*/ 2211321 w 3560602"/>
              <a:gd name="connsiteY467" fmla="*/ 2898087 h 6855499"/>
              <a:gd name="connsiteX468" fmla="*/ 2155101 w 3560602"/>
              <a:gd name="connsiteY468" fmla="*/ 2841866 h 6855499"/>
              <a:gd name="connsiteX469" fmla="*/ 2211321 w 3560602"/>
              <a:gd name="connsiteY469" fmla="*/ 2785646 h 6855499"/>
              <a:gd name="connsiteX470" fmla="*/ 1780301 w 3560602"/>
              <a:gd name="connsiteY470" fmla="*/ 2785646 h 6855499"/>
              <a:gd name="connsiteX471" fmla="*/ 1836521 w 3560602"/>
              <a:gd name="connsiteY471" fmla="*/ 2841866 h 6855499"/>
              <a:gd name="connsiteX472" fmla="*/ 1780301 w 3560602"/>
              <a:gd name="connsiteY472" fmla="*/ 2898087 h 6855499"/>
              <a:gd name="connsiteX473" fmla="*/ 1724081 w 3560602"/>
              <a:gd name="connsiteY473" fmla="*/ 2841866 h 6855499"/>
              <a:gd name="connsiteX474" fmla="*/ 1780301 w 3560602"/>
              <a:gd name="connsiteY474" fmla="*/ 2785646 h 6855499"/>
              <a:gd name="connsiteX475" fmla="*/ 1349281 w 3560602"/>
              <a:gd name="connsiteY475" fmla="*/ 2785646 h 6855499"/>
              <a:gd name="connsiteX476" fmla="*/ 1405502 w 3560602"/>
              <a:gd name="connsiteY476" fmla="*/ 2841866 h 6855499"/>
              <a:gd name="connsiteX477" fmla="*/ 1349281 w 3560602"/>
              <a:gd name="connsiteY477" fmla="*/ 2898087 h 6855499"/>
              <a:gd name="connsiteX478" fmla="*/ 1293061 w 3560602"/>
              <a:gd name="connsiteY478" fmla="*/ 2841866 h 6855499"/>
              <a:gd name="connsiteX479" fmla="*/ 1349281 w 3560602"/>
              <a:gd name="connsiteY479" fmla="*/ 2785646 h 6855499"/>
              <a:gd name="connsiteX480" fmla="*/ 918261 w 3560602"/>
              <a:gd name="connsiteY480" fmla="*/ 2785646 h 6855499"/>
              <a:gd name="connsiteX481" fmla="*/ 974481 w 3560602"/>
              <a:gd name="connsiteY481" fmla="*/ 2841866 h 6855499"/>
              <a:gd name="connsiteX482" fmla="*/ 918261 w 3560602"/>
              <a:gd name="connsiteY482" fmla="*/ 2898087 h 6855499"/>
              <a:gd name="connsiteX483" fmla="*/ 862041 w 3560602"/>
              <a:gd name="connsiteY483" fmla="*/ 2841866 h 6855499"/>
              <a:gd name="connsiteX484" fmla="*/ 918261 w 3560602"/>
              <a:gd name="connsiteY484" fmla="*/ 2785646 h 6855499"/>
              <a:gd name="connsiteX485" fmla="*/ 487241 w 3560602"/>
              <a:gd name="connsiteY485" fmla="*/ 2785646 h 6855499"/>
              <a:gd name="connsiteX486" fmla="*/ 543461 w 3560602"/>
              <a:gd name="connsiteY486" fmla="*/ 2841866 h 6855499"/>
              <a:gd name="connsiteX487" fmla="*/ 487241 w 3560602"/>
              <a:gd name="connsiteY487" fmla="*/ 2898087 h 6855499"/>
              <a:gd name="connsiteX488" fmla="*/ 431021 w 3560602"/>
              <a:gd name="connsiteY488" fmla="*/ 2841866 h 6855499"/>
              <a:gd name="connsiteX489" fmla="*/ 487241 w 3560602"/>
              <a:gd name="connsiteY489" fmla="*/ 2785646 h 6855499"/>
              <a:gd name="connsiteX490" fmla="*/ 56221 w 3560602"/>
              <a:gd name="connsiteY490" fmla="*/ 2785646 h 6855499"/>
              <a:gd name="connsiteX491" fmla="*/ 112441 w 3560602"/>
              <a:gd name="connsiteY491" fmla="*/ 2841866 h 6855499"/>
              <a:gd name="connsiteX492" fmla="*/ 56221 w 3560602"/>
              <a:gd name="connsiteY492" fmla="*/ 2898087 h 6855499"/>
              <a:gd name="connsiteX493" fmla="*/ 0 w 3560602"/>
              <a:gd name="connsiteY493" fmla="*/ 2841866 h 6855499"/>
              <a:gd name="connsiteX494" fmla="*/ 56221 w 3560602"/>
              <a:gd name="connsiteY494" fmla="*/ 2785646 h 6855499"/>
              <a:gd name="connsiteX495" fmla="*/ 3504382 w 3560602"/>
              <a:gd name="connsiteY495" fmla="*/ 2387697 h 6855499"/>
              <a:gd name="connsiteX496" fmla="*/ 3560602 w 3560602"/>
              <a:gd name="connsiteY496" fmla="*/ 2443917 h 6855499"/>
              <a:gd name="connsiteX497" fmla="*/ 3504382 w 3560602"/>
              <a:gd name="connsiteY497" fmla="*/ 2500137 h 6855499"/>
              <a:gd name="connsiteX498" fmla="*/ 3448162 w 3560602"/>
              <a:gd name="connsiteY498" fmla="*/ 2443917 h 6855499"/>
              <a:gd name="connsiteX499" fmla="*/ 3504382 w 3560602"/>
              <a:gd name="connsiteY499" fmla="*/ 2387697 h 6855499"/>
              <a:gd name="connsiteX500" fmla="*/ 3073362 w 3560602"/>
              <a:gd name="connsiteY500" fmla="*/ 2387697 h 6855499"/>
              <a:gd name="connsiteX501" fmla="*/ 3129582 w 3560602"/>
              <a:gd name="connsiteY501" fmla="*/ 2443917 h 6855499"/>
              <a:gd name="connsiteX502" fmla="*/ 3073362 w 3560602"/>
              <a:gd name="connsiteY502" fmla="*/ 2500137 h 6855499"/>
              <a:gd name="connsiteX503" fmla="*/ 3017142 w 3560602"/>
              <a:gd name="connsiteY503" fmla="*/ 2443917 h 6855499"/>
              <a:gd name="connsiteX504" fmla="*/ 3073362 w 3560602"/>
              <a:gd name="connsiteY504" fmla="*/ 2387697 h 6855499"/>
              <a:gd name="connsiteX505" fmla="*/ 2642341 w 3560602"/>
              <a:gd name="connsiteY505" fmla="*/ 2387697 h 6855499"/>
              <a:gd name="connsiteX506" fmla="*/ 2698562 w 3560602"/>
              <a:gd name="connsiteY506" fmla="*/ 2443917 h 6855499"/>
              <a:gd name="connsiteX507" fmla="*/ 2642341 w 3560602"/>
              <a:gd name="connsiteY507" fmla="*/ 2500137 h 6855499"/>
              <a:gd name="connsiteX508" fmla="*/ 2586121 w 3560602"/>
              <a:gd name="connsiteY508" fmla="*/ 2443917 h 6855499"/>
              <a:gd name="connsiteX509" fmla="*/ 2642341 w 3560602"/>
              <a:gd name="connsiteY509" fmla="*/ 2387697 h 6855499"/>
              <a:gd name="connsiteX510" fmla="*/ 2211321 w 3560602"/>
              <a:gd name="connsiteY510" fmla="*/ 2387697 h 6855499"/>
              <a:gd name="connsiteX511" fmla="*/ 2267541 w 3560602"/>
              <a:gd name="connsiteY511" fmla="*/ 2443917 h 6855499"/>
              <a:gd name="connsiteX512" fmla="*/ 2211321 w 3560602"/>
              <a:gd name="connsiteY512" fmla="*/ 2500137 h 6855499"/>
              <a:gd name="connsiteX513" fmla="*/ 2155101 w 3560602"/>
              <a:gd name="connsiteY513" fmla="*/ 2443917 h 6855499"/>
              <a:gd name="connsiteX514" fmla="*/ 2211321 w 3560602"/>
              <a:gd name="connsiteY514" fmla="*/ 2387697 h 6855499"/>
              <a:gd name="connsiteX515" fmla="*/ 1780301 w 3560602"/>
              <a:gd name="connsiteY515" fmla="*/ 2387697 h 6855499"/>
              <a:gd name="connsiteX516" fmla="*/ 1836521 w 3560602"/>
              <a:gd name="connsiteY516" fmla="*/ 2443917 h 6855499"/>
              <a:gd name="connsiteX517" fmla="*/ 1780301 w 3560602"/>
              <a:gd name="connsiteY517" fmla="*/ 2500137 h 6855499"/>
              <a:gd name="connsiteX518" fmla="*/ 1724081 w 3560602"/>
              <a:gd name="connsiteY518" fmla="*/ 2443917 h 6855499"/>
              <a:gd name="connsiteX519" fmla="*/ 1780301 w 3560602"/>
              <a:gd name="connsiteY519" fmla="*/ 2387697 h 6855499"/>
              <a:gd name="connsiteX520" fmla="*/ 1349281 w 3560602"/>
              <a:gd name="connsiteY520" fmla="*/ 2387697 h 6855499"/>
              <a:gd name="connsiteX521" fmla="*/ 1405502 w 3560602"/>
              <a:gd name="connsiteY521" fmla="*/ 2443917 h 6855499"/>
              <a:gd name="connsiteX522" fmla="*/ 1349281 w 3560602"/>
              <a:gd name="connsiteY522" fmla="*/ 2500137 h 6855499"/>
              <a:gd name="connsiteX523" fmla="*/ 1293061 w 3560602"/>
              <a:gd name="connsiteY523" fmla="*/ 2443917 h 6855499"/>
              <a:gd name="connsiteX524" fmla="*/ 1349281 w 3560602"/>
              <a:gd name="connsiteY524" fmla="*/ 2387697 h 6855499"/>
              <a:gd name="connsiteX525" fmla="*/ 918261 w 3560602"/>
              <a:gd name="connsiteY525" fmla="*/ 2387697 h 6855499"/>
              <a:gd name="connsiteX526" fmla="*/ 974481 w 3560602"/>
              <a:gd name="connsiteY526" fmla="*/ 2443917 h 6855499"/>
              <a:gd name="connsiteX527" fmla="*/ 918261 w 3560602"/>
              <a:gd name="connsiteY527" fmla="*/ 2500137 h 6855499"/>
              <a:gd name="connsiteX528" fmla="*/ 862041 w 3560602"/>
              <a:gd name="connsiteY528" fmla="*/ 2443917 h 6855499"/>
              <a:gd name="connsiteX529" fmla="*/ 918261 w 3560602"/>
              <a:gd name="connsiteY529" fmla="*/ 2387697 h 6855499"/>
              <a:gd name="connsiteX530" fmla="*/ 487241 w 3560602"/>
              <a:gd name="connsiteY530" fmla="*/ 2387697 h 6855499"/>
              <a:gd name="connsiteX531" fmla="*/ 543461 w 3560602"/>
              <a:gd name="connsiteY531" fmla="*/ 2443917 h 6855499"/>
              <a:gd name="connsiteX532" fmla="*/ 487241 w 3560602"/>
              <a:gd name="connsiteY532" fmla="*/ 2500137 h 6855499"/>
              <a:gd name="connsiteX533" fmla="*/ 431021 w 3560602"/>
              <a:gd name="connsiteY533" fmla="*/ 2443917 h 6855499"/>
              <a:gd name="connsiteX534" fmla="*/ 487241 w 3560602"/>
              <a:gd name="connsiteY534" fmla="*/ 2387697 h 6855499"/>
              <a:gd name="connsiteX535" fmla="*/ 56221 w 3560602"/>
              <a:gd name="connsiteY535" fmla="*/ 2387697 h 6855499"/>
              <a:gd name="connsiteX536" fmla="*/ 112441 w 3560602"/>
              <a:gd name="connsiteY536" fmla="*/ 2443917 h 6855499"/>
              <a:gd name="connsiteX537" fmla="*/ 56221 w 3560602"/>
              <a:gd name="connsiteY537" fmla="*/ 2500137 h 6855499"/>
              <a:gd name="connsiteX538" fmla="*/ 1 w 3560602"/>
              <a:gd name="connsiteY538" fmla="*/ 2443917 h 6855499"/>
              <a:gd name="connsiteX539" fmla="*/ 56221 w 3560602"/>
              <a:gd name="connsiteY539" fmla="*/ 2387697 h 6855499"/>
              <a:gd name="connsiteX540" fmla="*/ 3504382 w 3560602"/>
              <a:gd name="connsiteY540" fmla="*/ 1989747 h 6855499"/>
              <a:gd name="connsiteX541" fmla="*/ 3560602 w 3560602"/>
              <a:gd name="connsiteY541" fmla="*/ 2045967 h 6855499"/>
              <a:gd name="connsiteX542" fmla="*/ 3504382 w 3560602"/>
              <a:gd name="connsiteY542" fmla="*/ 2102187 h 6855499"/>
              <a:gd name="connsiteX543" fmla="*/ 3448162 w 3560602"/>
              <a:gd name="connsiteY543" fmla="*/ 2045967 h 6855499"/>
              <a:gd name="connsiteX544" fmla="*/ 3504382 w 3560602"/>
              <a:gd name="connsiteY544" fmla="*/ 1989747 h 6855499"/>
              <a:gd name="connsiteX545" fmla="*/ 3073362 w 3560602"/>
              <a:gd name="connsiteY545" fmla="*/ 1989747 h 6855499"/>
              <a:gd name="connsiteX546" fmla="*/ 3129582 w 3560602"/>
              <a:gd name="connsiteY546" fmla="*/ 2045967 h 6855499"/>
              <a:gd name="connsiteX547" fmla="*/ 3073362 w 3560602"/>
              <a:gd name="connsiteY547" fmla="*/ 2102187 h 6855499"/>
              <a:gd name="connsiteX548" fmla="*/ 3017142 w 3560602"/>
              <a:gd name="connsiteY548" fmla="*/ 2045967 h 6855499"/>
              <a:gd name="connsiteX549" fmla="*/ 3073362 w 3560602"/>
              <a:gd name="connsiteY549" fmla="*/ 1989747 h 6855499"/>
              <a:gd name="connsiteX550" fmla="*/ 2642341 w 3560602"/>
              <a:gd name="connsiteY550" fmla="*/ 1989747 h 6855499"/>
              <a:gd name="connsiteX551" fmla="*/ 2698562 w 3560602"/>
              <a:gd name="connsiteY551" fmla="*/ 2045967 h 6855499"/>
              <a:gd name="connsiteX552" fmla="*/ 2642341 w 3560602"/>
              <a:gd name="connsiteY552" fmla="*/ 2102187 h 6855499"/>
              <a:gd name="connsiteX553" fmla="*/ 2586121 w 3560602"/>
              <a:gd name="connsiteY553" fmla="*/ 2045967 h 6855499"/>
              <a:gd name="connsiteX554" fmla="*/ 2642341 w 3560602"/>
              <a:gd name="connsiteY554" fmla="*/ 1989747 h 6855499"/>
              <a:gd name="connsiteX555" fmla="*/ 2211321 w 3560602"/>
              <a:gd name="connsiteY555" fmla="*/ 1989747 h 6855499"/>
              <a:gd name="connsiteX556" fmla="*/ 2267541 w 3560602"/>
              <a:gd name="connsiteY556" fmla="*/ 2045967 h 6855499"/>
              <a:gd name="connsiteX557" fmla="*/ 2211321 w 3560602"/>
              <a:gd name="connsiteY557" fmla="*/ 2102187 h 6855499"/>
              <a:gd name="connsiteX558" fmla="*/ 2155101 w 3560602"/>
              <a:gd name="connsiteY558" fmla="*/ 2045967 h 6855499"/>
              <a:gd name="connsiteX559" fmla="*/ 2211321 w 3560602"/>
              <a:gd name="connsiteY559" fmla="*/ 1989747 h 6855499"/>
              <a:gd name="connsiteX560" fmla="*/ 1780301 w 3560602"/>
              <a:gd name="connsiteY560" fmla="*/ 1989747 h 6855499"/>
              <a:gd name="connsiteX561" fmla="*/ 1836521 w 3560602"/>
              <a:gd name="connsiteY561" fmla="*/ 2045967 h 6855499"/>
              <a:gd name="connsiteX562" fmla="*/ 1780301 w 3560602"/>
              <a:gd name="connsiteY562" fmla="*/ 2102187 h 6855499"/>
              <a:gd name="connsiteX563" fmla="*/ 1724081 w 3560602"/>
              <a:gd name="connsiteY563" fmla="*/ 2045967 h 6855499"/>
              <a:gd name="connsiteX564" fmla="*/ 1780301 w 3560602"/>
              <a:gd name="connsiteY564" fmla="*/ 1989747 h 6855499"/>
              <a:gd name="connsiteX565" fmla="*/ 1349281 w 3560602"/>
              <a:gd name="connsiteY565" fmla="*/ 1989747 h 6855499"/>
              <a:gd name="connsiteX566" fmla="*/ 1405502 w 3560602"/>
              <a:gd name="connsiteY566" fmla="*/ 2045967 h 6855499"/>
              <a:gd name="connsiteX567" fmla="*/ 1349281 w 3560602"/>
              <a:gd name="connsiteY567" fmla="*/ 2102187 h 6855499"/>
              <a:gd name="connsiteX568" fmla="*/ 1293061 w 3560602"/>
              <a:gd name="connsiteY568" fmla="*/ 2045967 h 6855499"/>
              <a:gd name="connsiteX569" fmla="*/ 1349281 w 3560602"/>
              <a:gd name="connsiteY569" fmla="*/ 1989747 h 6855499"/>
              <a:gd name="connsiteX570" fmla="*/ 918261 w 3560602"/>
              <a:gd name="connsiteY570" fmla="*/ 1989747 h 6855499"/>
              <a:gd name="connsiteX571" fmla="*/ 974481 w 3560602"/>
              <a:gd name="connsiteY571" fmla="*/ 2045967 h 6855499"/>
              <a:gd name="connsiteX572" fmla="*/ 918261 w 3560602"/>
              <a:gd name="connsiteY572" fmla="*/ 2102187 h 6855499"/>
              <a:gd name="connsiteX573" fmla="*/ 862041 w 3560602"/>
              <a:gd name="connsiteY573" fmla="*/ 2045967 h 6855499"/>
              <a:gd name="connsiteX574" fmla="*/ 918261 w 3560602"/>
              <a:gd name="connsiteY574" fmla="*/ 1989747 h 6855499"/>
              <a:gd name="connsiteX575" fmla="*/ 487241 w 3560602"/>
              <a:gd name="connsiteY575" fmla="*/ 1989747 h 6855499"/>
              <a:gd name="connsiteX576" fmla="*/ 543461 w 3560602"/>
              <a:gd name="connsiteY576" fmla="*/ 2045967 h 6855499"/>
              <a:gd name="connsiteX577" fmla="*/ 487241 w 3560602"/>
              <a:gd name="connsiteY577" fmla="*/ 2102187 h 6855499"/>
              <a:gd name="connsiteX578" fmla="*/ 431021 w 3560602"/>
              <a:gd name="connsiteY578" fmla="*/ 2045967 h 6855499"/>
              <a:gd name="connsiteX579" fmla="*/ 487241 w 3560602"/>
              <a:gd name="connsiteY579" fmla="*/ 1989747 h 6855499"/>
              <a:gd name="connsiteX580" fmla="*/ 56221 w 3560602"/>
              <a:gd name="connsiteY580" fmla="*/ 1989747 h 6855499"/>
              <a:gd name="connsiteX581" fmla="*/ 112441 w 3560602"/>
              <a:gd name="connsiteY581" fmla="*/ 2045967 h 6855499"/>
              <a:gd name="connsiteX582" fmla="*/ 56221 w 3560602"/>
              <a:gd name="connsiteY582" fmla="*/ 2102187 h 6855499"/>
              <a:gd name="connsiteX583" fmla="*/ 1 w 3560602"/>
              <a:gd name="connsiteY583" fmla="*/ 2045967 h 6855499"/>
              <a:gd name="connsiteX584" fmla="*/ 56221 w 3560602"/>
              <a:gd name="connsiteY584" fmla="*/ 1989747 h 6855499"/>
              <a:gd name="connsiteX585" fmla="*/ 3504382 w 3560602"/>
              <a:gd name="connsiteY585" fmla="*/ 1591798 h 6855499"/>
              <a:gd name="connsiteX586" fmla="*/ 3560602 w 3560602"/>
              <a:gd name="connsiteY586" fmla="*/ 1648018 h 6855499"/>
              <a:gd name="connsiteX587" fmla="*/ 3504382 w 3560602"/>
              <a:gd name="connsiteY587" fmla="*/ 1704238 h 6855499"/>
              <a:gd name="connsiteX588" fmla="*/ 3448162 w 3560602"/>
              <a:gd name="connsiteY588" fmla="*/ 1648018 h 6855499"/>
              <a:gd name="connsiteX589" fmla="*/ 3504382 w 3560602"/>
              <a:gd name="connsiteY589" fmla="*/ 1591798 h 6855499"/>
              <a:gd name="connsiteX590" fmla="*/ 3073362 w 3560602"/>
              <a:gd name="connsiteY590" fmla="*/ 1591798 h 6855499"/>
              <a:gd name="connsiteX591" fmla="*/ 3129582 w 3560602"/>
              <a:gd name="connsiteY591" fmla="*/ 1648018 h 6855499"/>
              <a:gd name="connsiteX592" fmla="*/ 3073362 w 3560602"/>
              <a:gd name="connsiteY592" fmla="*/ 1704238 h 6855499"/>
              <a:gd name="connsiteX593" fmla="*/ 3017142 w 3560602"/>
              <a:gd name="connsiteY593" fmla="*/ 1648018 h 6855499"/>
              <a:gd name="connsiteX594" fmla="*/ 3073362 w 3560602"/>
              <a:gd name="connsiteY594" fmla="*/ 1591798 h 6855499"/>
              <a:gd name="connsiteX595" fmla="*/ 2642341 w 3560602"/>
              <a:gd name="connsiteY595" fmla="*/ 1591798 h 6855499"/>
              <a:gd name="connsiteX596" fmla="*/ 2698562 w 3560602"/>
              <a:gd name="connsiteY596" fmla="*/ 1648018 h 6855499"/>
              <a:gd name="connsiteX597" fmla="*/ 2642341 w 3560602"/>
              <a:gd name="connsiteY597" fmla="*/ 1704238 h 6855499"/>
              <a:gd name="connsiteX598" fmla="*/ 2586121 w 3560602"/>
              <a:gd name="connsiteY598" fmla="*/ 1648018 h 6855499"/>
              <a:gd name="connsiteX599" fmla="*/ 2642341 w 3560602"/>
              <a:gd name="connsiteY599" fmla="*/ 1591798 h 6855499"/>
              <a:gd name="connsiteX600" fmla="*/ 2211321 w 3560602"/>
              <a:gd name="connsiteY600" fmla="*/ 1591798 h 6855499"/>
              <a:gd name="connsiteX601" fmla="*/ 2267541 w 3560602"/>
              <a:gd name="connsiteY601" fmla="*/ 1648018 h 6855499"/>
              <a:gd name="connsiteX602" fmla="*/ 2211321 w 3560602"/>
              <a:gd name="connsiteY602" fmla="*/ 1704238 h 6855499"/>
              <a:gd name="connsiteX603" fmla="*/ 2155101 w 3560602"/>
              <a:gd name="connsiteY603" fmla="*/ 1648018 h 6855499"/>
              <a:gd name="connsiteX604" fmla="*/ 2211321 w 3560602"/>
              <a:gd name="connsiteY604" fmla="*/ 1591798 h 6855499"/>
              <a:gd name="connsiteX605" fmla="*/ 1780301 w 3560602"/>
              <a:gd name="connsiteY605" fmla="*/ 1591798 h 6855499"/>
              <a:gd name="connsiteX606" fmla="*/ 1836521 w 3560602"/>
              <a:gd name="connsiteY606" fmla="*/ 1648018 h 6855499"/>
              <a:gd name="connsiteX607" fmla="*/ 1780301 w 3560602"/>
              <a:gd name="connsiteY607" fmla="*/ 1704238 h 6855499"/>
              <a:gd name="connsiteX608" fmla="*/ 1724081 w 3560602"/>
              <a:gd name="connsiteY608" fmla="*/ 1648018 h 6855499"/>
              <a:gd name="connsiteX609" fmla="*/ 1780301 w 3560602"/>
              <a:gd name="connsiteY609" fmla="*/ 1591798 h 6855499"/>
              <a:gd name="connsiteX610" fmla="*/ 1349281 w 3560602"/>
              <a:gd name="connsiteY610" fmla="*/ 1591798 h 6855499"/>
              <a:gd name="connsiteX611" fmla="*/ 1405502 w 3560602"/>
              <a:gd name="connsiteY611" fmla="*/ 1648018 h 6855499"/>
              <a:gd name="connsiteX612" fmla="*/ 1349281 w 3560602"/>
              <a:gd name="connsiteY612" fmla="*/ 1704238 h 6855499"/>
              <a:gd name="connsiteX613" fmla="*/ 1293061 w 3560602"/>
              <a:gd name="connsiteY613" fmla="*/ 1648018 h 6855499"/>
              <a:gd name="connsiteX614" fmla="*/ 1349281 w 3560602"/>
              <a:gd name="connsiteY614" fmla="*/ 1591798 h 6855499"/>
              <a:gd name="connsiteX615" fmla="*/ 918261 w 3560602"/>
              <a:gd name="connsiteY615" fmla="*/ 1591798 h 6855499"/>
              <a:gd name="connsiteX616" fmla="*/ 974481 w 3560602"/>
              <a:gd name="connsiteY616" fmla="*/ 1648018 h 6855499"/>
              <a:gd name="connsiteX617" fmla="*/ 918261 w 3560602"/>
              <a:gd name="connsiteY617" fmla="*/ 1704238 h 6855499"/>
              <a:gd name="connsiteX618" fmla="*/ 862041 w 3560602"/>
              <a:gd name="connsiteY618" fmla="*/ 1648018 h 6855499"/>
              <a:gd name="connsiteX619" fmla="*/ 918261 w 3560602"/>
              <a:gd name="connsiteY619" fmla="*/ 1591798 h 6855499"/>
              <a:gd name="connsiteX620" fmla="*/ 487241 w 3560602"/>
              <a:gd name="connsiteY620" fmla="*/ 1591798 h 6855499"/>
              <a:gd name="connsiteX621" fmla="*/ 543461 w 3560602"/>
              <a:gd name="connsiteY621" fmla="*/ 1648018 h 6855499"/>
              <a:gd name="connsiteX622" fmla="*/ 487241 w 3560602"/>
              <a:gd name="connsiteY622" fmla="*/ 1704238 h 6855499"/>
              <a:gd name="connsiteX623" fmla="*/ 431021 w 3560602"/>
              <a:gd name="connsiteY623" fmla="*/ 1648018 h 6855499"/>
              <a:gd name="connsiteX624" fmla="*/ 487241 w 3560602"/>
              <a:gd name="connsiteY624" fmla="*/ 1591798 h 6855499"/>
              <a:gd name="connsiteX625" fmla="*/ 56221 w 3560602"/>
              <a:gd name="connsiteY625" fmla="*/ 1591798 h 6855499"/>
              <a:gd name="connsiteX626" fmla="*/ 112441 w 3560602"/>
              <a:gd name="connsiteY626" fmla="*/ 1648018 h 6855499"/>
              <a:gd name="connsiteX627" fmla="*/ 56221 w 3560602"/>
              <a:gd name="connsiteY627" fmla="*/ 1704238 h 6855499"/>
              <a:gd name="connsiteX628" fmla="*/ 1 w 3560602"/>
              <a:gd name="connsiteY628" fmla="*/ 1648018 h 6855499"/>
              <a:gd name="connsiteX629" fmla="*/ 56221 w 3560602"/>
              <a:gd name="connsiteY629" fmla="*/ 1591798 h 6855499"/>
              <a:gd name="connsiteX630" fmla="*/ 3504382 w 3560602"/>
              <a:gd name="connsiteY630" fmla="*/ 1193849 h 6855499"/>
              <a:gd name="connsiteX631" fmla="*/ 3560602 w 3560602"/>
              <a:gd name="connsiteY631" fmla="*/ 1250069 h 6855499"/>
              <a:gd name="connsiteX632" fmla="*/ 3504382 w 3560602"/>
              <a:gd name="connsiteY632" fmla="*/ 1306289 h 6855499"/>
              <a:gd name="connsiteX633" fmla="*/ 3448162 w 3560602"/>
              <a:gd name="connsiteY633" fmla="*/ 1250069 h 6855499"/>
              <a:gd name="connsiteX634" fmla="*/ 3504382 w 3560602"/>
              <a:gd name="connsiteY634" fmla="*/ 1193849 h 6855499"/>
              <a:gd name="connsiteX635" fmla="*/ 3073362 w 3560602"/>
              <a:gd name="connsiteY635" fmla="*/ 1193849 h 6855499"/>
              <a:gd name="connsiteX636" fmla="*/ 3129582 w 3560602"/>
              <a:gd name="connsiteY636" fmla="*/ 1250069 h 6855499"/>
              <a:gd name="connsiteX637" fmla="*/ 3073362 w 3560602"/>
              <a:gd name="connsiteY637" fmla="*/ 1306289 h 6855499"/>
              <a:gd name="connsiteX638" fmla="*/ 3017142 w 3560602"/>
              <a:gd name="connsiteY638" fmla="*/ 1250069 h 6855499"/>
              <a:gd name="connsiteX639" fmla="*/ 3073362 w 3560602"/>
              <a:gd name="connsiteY639" fmla="*/ 1193849 h 6855499"/>
              <a:gd name="connsiteX640" fmla="*/ 2642341 w 3560602"/>
              <a:gd name="connsiteY640" fmla="*/ 1193849 h 6855499"/>
              <a:gd name="connsiteX641" fmla="*/ 2698562 w 3560602"/>
              <a:gd name="connsiteY641" fmla="*/ 1250069 h 6855499"/>
              <a:gd name="connsiteX642" fmla="*/ 2642341 w 3560602"/>
              <a:gd name="connsiteY642" fmla="*/ 1306289 h 6855499"/>
              <a:gd name="connsiteX643" fmla="*/ 2586121 w 3560602"/>
              <a:gd name="connsiteY643" fmla="*/ 1250069 h 6855499"/>
              <a:gd name="connsiteX644" fmla="*/ 2642341 w 3560602"/>
              <a:gd name="connsiteY644" fmla="*/ 1193849 h 6855499"/>
              <a:gd name="connsiteX645" fmla="*/ 2211321 w 3560602"/>
              <a:gd name="connsiteY645" fmla="*/ 1193849 h 6855499"/>
              <a:gd name="connsiteX646" fmla="*/ 2267541 w 3560602"/>
              <a:gd name="connsiteY646" fmla="*/ 1250069 h 6855499"/>
              <a:gd name="connsiteX647" fmla="*/ 2211321 w 3560602"/>
              <a:gd name="connsiteY647" fmla="*/ 1306289 h 6855499"/>
              <a:gd name="connsiteX648" fmla="*/ 2155101 w 3560602"/>
              <a:gd name="connsiteY648" fmla="*/ 1250069 h 6855499"/>
              <a:gd name="connsiteX649" fmla="*/ 2211321 w 3560602"/>
              <a:gd name="connsiteY649" fmla="*/ 1193849 h 6855499"/>
              <a:gd name="connsiteX650" fmla="*/ 1780301 w 3560602"/>
              <a:gd name="connsiteY650" fmla="*/ 1193849 h 6855499"/>
              <a:gd name="connsiteX651" fmla="*/ 1836521 w 3560602"/>
              <a:gd name="connsiteY651" fmla="*/ 1250069 h 6855499"/>
              <a:gd name="connsiteX652" fmla="*/ 1780301 w 3560602"/>
              <a:gd name="connsiteY652" fmla="*/ 1306289 h 6855499"/>
              <a:gd name="connsiteX653" fmla="*/ 1724081 w 3560602"/>
              <a:gd name="connsiteY653" fmla="*/ 1250069 h 6855499"/>
              <a:gd name="connsiteX654" fmla="*/ 1780301 w 3560602"/>
              <a:gd name="connsiteY654" fmla="*/ 1193849 h 6855499"/>
              <a:gd name="connsiteX655" fmla="*/ 1349281 w 3560602"/>
              <a:gd name="connsiteY655" fmla="*/ 1193849 h 6855499"/>
              <a:gd name="connsiteX656" fmla="*/ 1405502 w 3560602"/>
              <a:gd name="connsiteY656" fmla="*/ 1250069 h 6855499"/>
              <a:gd name="connsiteX657" fmla="*/ 1349281 w 3560602"/>
              <a:gd name="connsiteY657" fmla="*/ 1306289 h 6855499"/>
              <a:gd name="connsiteX658" fmla="*/ 1293061 w 3560602"/>
              <a:gd name="connsiteY658" fmla="*/ 1250069 h 6855499"/>
              <a:gd name="connsiteX659" fmla="*/ 1349281 w 3560602"/>
              <a:gd name="connsiteY659" fmla="*/ 1193849 h 6855499"/>
              <a:gd name="connsiteX660" fmla="*/ 918261 w 3560602"/>
              <a:gd name="connsiteY660" fmla="*/ 1193849 h 6855499"/>
              <a:gd name="connsiteX661" fmla="*/ 974481 w 3560602"/>
              <a:gd name="connsiteY661" fmla="*/ 1250069 h 6855499"/>
              <a:gd name="connsiteX662" fmla="*/ 918261 w 3560602"/>
              <a:gd name="connsiteY662" fmla="*/ 1306289 h 6855499"/>
              <a:gd name="connsiteX663" fmla="*/ 862041 w 3560602"/>
              <a:gd name="connsiteY663" fmla="*/ 1250069 h 6855499"/>
              <a:gd name="connsiteX664" fmla="*/ 918261 w 3560602"/>
              <a:gd name="connsiteY664" fmla="*/ 1193849 h 6855499"/>
              <a:gd name="connsiteX665" fmla="*/ 487241 w 3560602"/>
              <a:gd name="connsiteY665" fmla="*/ 1193849 h 6855499"/>
              <a:gd name="connsiteX666" fmla="*/ 543461 w 3560602"/>
              <a:gd name="connsiteY666" fmla="*/ 1250069 h 6855499"/>
              <a:gd name="connsiteX667" fmla="*/ 487241 w 3560602"/>
              <a:gd name="connsiteY667" fmla="*/ 1306289 h 6855499"/>
              <a:gd name="connsiteX668" fmla="*/ 431021 w 3560602"/>
              <a:gd name="connsiteY668" fmla="*/ 1250069 h 6855499"/>
              <a:gd name="connsiteX669" fmla="*/ 487241 w 3560602"/>
              <a:gd name="connsiteY669" fmla="*/ 1193849 h 6855499"/>
              <a:gd name="connsiteX670" fmla="*/ 56221 w 3560602"/>
              <a:gd name="connsiteY670" fmla="*/ 1193849 h 6855499"/>
              <a:gd name="connsiteX671" fmla="*/ 112441 w 3560602"/>
              <a:gd name="connsiteY671" fmla="*/ 1250069 h 6855499"/>
              <a:gd name="connsiteX672" fmla="*/ 56221 w 3560602"/>
              <a:gd name="connsiteY672" fmla="*/ 1306289 h 6855499"/>
              <a:gd name="connsiteX673" fmla="*/ 1 w 3560602"/>
              <a:gd name="connsiteY673" fmla="*/ 1250069 h 6855499"/>
              <a:gd name="connsiteX674" fmla="*/ 56221 w 3560602"/>
              <a:gd name="connsiteY674" fmla="*/ 1193849 h 6855499"/>
              <a:gd name="connsiteX675" fmla="*/ 3504382 w 3560602"/>
              <a:gd name="connsiteY675" fmla="*/ 795899 h 6855499"/>
              <a:gd name="connsiteX676" fmla="*/ 3560602 w 3560602"/>
              <a:gd name="connsiteY676" fmla="*/ 852120 h 6855499"/>
              <a:gd name="connsiteX677" fmla="*/ 3504382 w 3560602"/>
              <a:gd name="connsiteY677" fmla="*/ 908340 h 6855499"/>
              <a:gd name="connsiteX678" fmla="*/ 3448162 w 3560602"/>
              <a:gd name="connsiteY678" fmla="*/ 852120 h 6855499"/>
              <a:gd name="connsiteX679" fmla="*/ 3504382 w 3560602"/>
              <a:gd name="connsiteY679" fmla="*/ 795899 h 6855499"/>
              <a:gd name="connsiteX680" fmla="*/ 3073362 w 3560602"/>
              <a:gd name="connsiteY680" fmla="*/ 795899 h 6855499"/>
              <a:gd name="connsiteX681" fmla="*/ 3129582 w 3560602"/>
              <a:gd name="connsiteY681" fmla="*/ 852120 h 6855499"/>
              <a:gd name="connsiteX682" fmla="*/ 3073362 w 3560602"/>
              <a:gd name="connsiteY682" fmla="*/ 908340 h 6855499"/>
              <a:gd name="connsiteX683" fmla="*/ 3017142 w 3560602"/>
              <a:gd name="connsiteY683" fmla="*/ 852120 h 6855499"/>
              <a:gd name="connsiteX684" fmla="*/ 3073362 w 3560602"/>
              <a:gd name="connsiteY684" fmla="*/ 795899 h 6855499"/>
              <a:gd name="connsiteX685" fmla="*/ 2642341 w 3560602"/>
              <a:gd name="connsiteY685" fmla="*/ 795899 h 6855499"/>
              <a:gd name="connsiteX686" fmla="*/ 2698562 w 3560602"/>
              <a:gd name="connsiteY686" fmla="*/ 852120 h 6855499"/>
              <a:gd name="connsiteX687" fmla="*/ 2642341 w 3560602"/>
              <a:gd name="connsiteY687" fmla="*/ 908340 h 6855499"/>
              <a:gd name="connsiteX688" fmla="*/ 2586121 w 3560602"/>
              <a:gd name="connsiteY688" fmla="*/ 852120 h 6855499"/>
              <a:gd name="connsiteX689" fmla="*/ 2642341 w 3560602"/>
              <a:gd name="connsiteY689" fmla="*/ 795899 h 6855499"/>
              <a:gd name="connsiteX690" fmla="*/ 2211321 w 3560602"/>
              <a:gd name="connsiteY690" fmla="*/ 795899 h 6855499"/>
              <a:gd name="connsiteX691" fmla="*/ 2267541 w 3560602"/>
              <a:gd name="connsiteY691" fmla="*/ 852120 h 6855499"/>
              <a:gd name="connsiteX692" fmla="*/ 2211321 w 3560602"/>
              <a:gd name="connsiteY692" fmla="*/ 908340 h 6855499"/>
              <a:gd name="connsiteX693" fmla="*/ 2155101 w 3560602"/>
              <a:gd name="connsiteY693" fmla="*/ 852120 h 6855499"/>
              <a:gd name="connsiteX694" fmla="*/ 2211321 w 3560602"/>
              <a:gd name="connsiteY694" fmla="*/ 795899 h 6855499"/>
              <a:gd name="connsiteX695" fmla="*/ 1780301 w 3560602"/>
              <a:gd name="connsiteY695" fmla="*/ 795899 h 6855499"/>
              <a:gd name="connsiteX696" fmla="*/ 1836521 w 3560602"/>
              <a:gd name="connsiteY696" fmla="*/ 852120 h 6855499"/>
              <a:gd name="connsiteX697" fmla="*/ 1780301 w 3560602"/>
              <a:gd name="connsiteY697" fmla="*/ 908340 h 6855499"/>
              <a:gd name="connsiteX698" fmla="*/ 1724081 w 3560602"/>
              <a:gd name="connsiteY698" fmla="*/ 852120 h 6855499"/>
              <a:gd name="connsiteX699" fmla="*/ 1780301 w 3560602"/>
              <a:gd name="connsiteY699" fmla="*/ 795899 h 6855499"/>
              <a:gd name="connsiteX700" fmla="*/ 1349281 w 3560602"/>
              <a:gd name="connsiteY700" fmla="*/ 795899 h 6855499"/>
              <a:gd name="connsiteX701" fmla="*/ 1405502 w 3560602"/>
              <a:gd name="connsiteY701" fmla="*/ 852120 h 6855499"/>
              <a:gd name="connsiteX702" fmla="*/ 1349281 w 3560602"/>
              <a:gd name="connsiteY702" fmla="*/ 908340 h 6855499"/>
              <a:gd name="connsiteX703" fmla="*/ 1293061 w 3560602"/>
              <a:gd name="connsiteY703" fmla="*/ 852120 h 6855499"/>
              <a:gd name="connsiteX704" fmla="*/ 1349281 w 3560602"/>
              <a:gd name="connsiteY704" fmla="*/ 795899 h 6855499"/>
              <a:gd name="connsiteX705" fmla="*/ 918261 w 3560602"/>
              <a:gd name="connsiteY705" fmla="*/ 795899 h 6855499"/>
              <a:gd name="connsiteX706" fmla="*/ 974481 w 3560602"/>
              <a:gd name="connsiteY706" fmla="*/ 852120 h 6855499"/>
              <a:gd name="connsiteX707" fmla="*/ 918261 w 3560602"/>
              <a:gd name="connsiteY707" fmla="*/ 908340 h 6855499"/>
              <a:gd name="connsiteX708" fmla="*/ 862041 w 3560602"/>
              <a:gd name="connsiteY708" fmla="*/ 852120 h 6855499"/>
              <a:gd name="connsiteX709" fmla="*/ 918261 w 3560602"/>
              <a:gd name="connsiteY709" fmla="*/ 795899 h 6855499"/>
              <a:gd name="connsiteX710" fmla="*/ 487241 w 3560602"/>
              <a:gd name="connsiteY710" fmla="*/ 795899 h 6855499"/>
              <a:gd name="connsiteX711" fmla="*/ 543461 w 3560602"/>
              <a:gd name="connsiteY711" fmla="*/ 852120 h 6855499"/>
              <a:gd name="connsiteX712" fmla="*/ 487241 w 3560602"/>
              <a:gd name="connsiteY712" fmla="*/ 908340 h 6855499"/>
              <a:gd name="connsiteX713" fmla="*/ 431021 w 3560602"/>
              <a:gd name="connsiteY713" fmla="*/ 852120 h 6855499"/>
              <a:gd name="connsiteX714" fmla="*/ 487241 w 3560602"/>
              <a:gd name="connsiteY714" fmla="*/ 795899 h 6855499"/>
              <a:gd name="connsiteX715" fmla="*/ 56221 w 3560602"/>
              <a:gd name="connsiteY715" fmla="*/ 795899 h 6855499"/>
              <a:gd name="connsiteX716" fmla="*/ 112441 w 3560602"/>
              <a:gd name="connsiteY716" fmla="*/ 852120 h 6855499"/>
              <a:gd name="connsiteX717" fmla="*/ 56221 w 3560602"/>
              <a:gd name="connsiteY717" fmla="*/ 908340 h 6855499"/>
              <a:gd name="connsiteX718" fmla="*/ 1 w 3560602"/>
              <a:gd name="connsiteY718" fmla="*/ 852120 h 6855499"/>
              <a:gd name="connsiteX719" fmla="*/ 56221 w 3560602"/>
              <a:gd name="connsiteY719" fmla="*/ 795899 h 6855499"/>
              <a:gd name="connsiteX720" fmla="*/ 3504382 w 3560602"/>
              <a:gd name="connsiteY720" fmla="*/ 397950 h 6855499"/>
              <a:gd name="connsiteX721" fmla="*/ 3560602 w 3560602"/>
              <a:gd name="connsiteY721" fmla="*/ 454170 h 6855499"/>
              <a:gd name="connsiteX722" fmla="*/ 3504382 w 3560602"/>
              <a:gd name="connsiteY722" fmla="*/ 510390 h 6855499"/>
              <a:gd name="connsiteX723" fmla="*/ 3448162 w 3560602"/>
              <a:gd name="connsiteY723" fmla="*/ 454170 h 6855499"/>
              <a:gd name="connsiteX724" fmla="*/ 3504382 w 3560602"/>
              <a:gd name="connsiteY724" fmla="*/ 397950 h 6855499"/>
              <a:gd name="connsiteX725" fmla="*/ 3073362 w 3560602"/>
              <a:gd name="connsiteY725" fmla="*/ 397950 h 6855499"/>
              <a:gd name="connsiteX726" fmla="*/ 3129582 w 3560602"/>
              <a:gd name="connsiteY726" fmla="*/ 454170 h 6855499"/>
              <a:gd name="connsiteX727" fmla="*/ 3073362 w 3560602"/>
              <a:gd name="connsiteY727" fmla="*/ 510390 h 6855499"/>
              <a:gd name="connsiteX728" fmla="*/ 3017142 w 3560602"/>
              <a:gd name="connsiteY728" fmla="*/ 454170 h 6855499"/>
              <a:gd name="connsiteX729" fmla="*/ 3073362 w 3560602"/>
              <a:gd name="connsiteY729" fmla="*/ 397950 h 6855499"/>
              <a:gd name="connsiteX730" fmla="*/ 2642341 w 3560602"/>
              <a:gd name="connsiteY730" fmla="*/ 397950 h 6855499"/>
              <a:gd name="connsiteX731" fmla="*/ 2698562 w 3560602"/>
              <a:gd name="connsiteY731" fmla="*/ 454170 h 6855499"/>
              <a:gd name="connsiteX732" fmla="*/ 2642341 w 3560602"/>
              <a:gd name="connsiteY732" fmla="*/ 510390 h 6855499"/>
              <a:gd name="connsiteX733" fmla="*/ 2586121 w 3560602"/>
              <a:gd name="connsiteY733" fmla="*/ 454170 h 6855499"/>
              <a:gd name="connsiteX734" fmla="*/ 2642341 w 3560602"/>
              <a:gd name="connsiteY734" fmla="*/ 397950 h 6855499"/>
              <a:gd name="connsiteX735" fmla="*/ 2211321 w 3560602"/>
              <a:gd name="connsiteY735" fmla="*/ 397950 h 6855499"/>
              <a:gd name="connsiteX736" fmla="*/ 2267541 w 3560602"/>
              <a:gd name="connsiteY736" fmla="*/ 454170 h 6855499"/>
              <a:gd name="connsiteX737" fmla="*/ 2211321 w 3560602"/>
              <a:gd name="connsiteY737" fmla="*/ 510390 h 6855499"/>
              <a:gd name="connsiteX738" fmla="*/ 2155101 w 3560602"/>
              <a:gd name="connsiteY738" fmla="*/ 454170 h 6855499"/>
              <a:gd name="connsiteX739" fmla="*/ 2211321 w 3560602"/>
              <a:gd name="connsiteY739" fmla="*/ 397950 h 6855499"/>
              <a:gd name="connsiteX740" fmla="*/ 1780301 w 3560602"/>
              <a:gd name="connsiteY740" fmla="*/ 397950 h 6855499"/>
              <a:gd name="connsiteX741" fmla="*/ 1836521 w 3560602"/>
              <a:gd name="connsiteY741" fmla="*/ 454170 h 6855499"/>
              <a:gd name="connsiteX742" fmla="*/ 1780301 w 3560602"/>
              <a:gd name="connsiteY742" fmla="*/ 510390 h 6855499"/>
              <a:gd name="connsiteX743" fmla="*/ 1724081 w 3560602"/>
              <a:gd name="connsiteY743" fmla="*/ 454170 h 6855499"/>
              <a:gd name="connsiteX744" fmla="*/ 1780301 w 3560602"/>
              <a:gd name="connsiteY744" fmla="*/ 397950 h 6855499"/>
              <a:gd name="connsiteX745" fmla="*/ 1349281 w 3560602"/>
              <a:gd name="connsiteY745" fmla="*/ 397950 h 6855499"/>
              <a:gd name="connsiteX746" fmla="*/ 1405502 w 3560602"/>
              <a:gd name="connsiteY746" fmla="*/ 454170 h 6855499"/>
              <a:gd name="connsiteX747" fmla="*/ 1349281 w 3560602"/>
              <a:gd name="connsiteY747" fmla="*/ 510390 h 6855499"/>
              <a:gd name="connsiteX748" fmla="*/ 1293061 w 3560602"/>
              <a:gd name="connsiteY748" fmla="*/ 454170 h 6855499"/>
              <a:gd name="connsiteX749" fmla="*/ 1349281 w 3560602"/>
              <a:gd name="connsiteY749" fmla="*/ 397950 h 6855499"/>
              <a:gd name="connsiteX750" fmla="*/ 918261 w 3560602"/>
              <a:gd name="connsiteY750" fmla="*/ 397950 h 6855499"/>
              <a:gd name="connsiteX751" fmla="*/ 974481 w 3560602"/>
              <a:gd name="connsiteY751" fmla="*/ 454170 h 6855499"/>
              <a:gd name="connsiteX752" fmla="*/ 918261 w 3560602"/>
              <a:gd name="connsiteY752" fmla="*/ 510390 h 6855499"/>
              <a:gd name="connsiteX753" fmla="*/ 862041 w 3560602"/>
              <a:gd name="connsiteY753" fmla="*/ 454170 h 6855499"/>
              <a:gd name="connsiteX754" fmla="*/ 918261 w 3560602"/>
              <a:gd name="connsiteY754" fmla="*/ 397950 h 6855499"/>
              <a:gd name="connsiteX755" fmla="*/ 487241 w 3560602"/>
              <a:gd name="connsiteY755" fmla="*/ 397950 h 6855499"/>
              <a:gd name="connsiteX756" fmla="*/ 543461 w 3560602"/>
              <a:gd name="connsiteY756" fmla="*/ 454170 h 6855499"/>
              <a:gd name="connsiteX757" fmla="*/ 487241 w 3560602"/>
              <a:gd name="connsiteY757" fmla="*/ 510390 h 6855499"/>
              <a:gd name="connsiteX758" fmla="*/ 431021 w 3560602"/>
              <a:gd name="connsiteY758" fmla="*/ 454170 h 6855499"/>
              <a:gd name="connsiteX759" fmla="*/ 487241 w 3560602"/>
              <a:gd name="connsiteY759" fmla="*/ 397950 h 6855499"/>
              <a:gd name="connsiteX760" fmla="*/ 56221 w 3560602"/>
              <a:gd name="connsiteY760" fmla="*/ 397950 h 6855499"/>
              <a:gd name="connsiteX761" fmla="*/ 112441 w 3560602"/>
              <a:gd name="connsiteY761" fmla="*/ 454170 h 6855499"/>
              <a:gd name="connsiteX762" fmla="*/ 56221 w 3560602"/>
              <a:gd name="connsiteY762" fmla="*/ 510390 h 6855499"/>
              <a:gd name="connsiteX763" fmla="*/ 1 w 3560602"/>
              <a:gd name="connsiteY763" fmla="*/ 454170 h 6855499"/>
              <a:gd name="connsiteX764" fmla="*/ 56221 w 3560602"/>
              <a:gd name="connsiteY764" fmla="*/ 397950 h 6855499"/>
              <a:gd name="connsiteX765" fmla="*/ 3504382 w 3560602"/>
              <a:gd name="connsiteY765" fmla="*/ 0 h 6855499"/>
              <a:gd name="connsiteX766" fmla="*/ 3560602 w 3560602"/>
              <a:gd name="connsiteY766" fmla="*/ 56221 h 6855499"/>
              <a:gd name="connsiteX767" fmla="*/ 3504382 w 3560602"/>
              <a:gd name="connsiteY767" fmla="*/ 112441 h 6855499"/>
              <a:gd name="connsiteX768" fmla="*/ 3448162 w 3560602"/>
              <a:gd name="connsiteY768" fmla="*/ 56221 h 6855499"/>
              <a:gd name="connsiteX769" fmla="*/ 3504382 w 3560602"/>
              <a:gd name="connsiteY769" fmla="*/ 0 h 6855499"/>
              <a:gd name="connsiteX770" fmla="*/ 3073362 w 3560602"/>
              <a:gd name="connsiteY770" fmla="*/ 0 h 6855499"/>
              <a:gd name="connsiteX771" fmla="*/ 3129582 w 3560602"/>
              <a:gd name="connsiteY771" fmla="*/ 56221 h 6855499"/>
              <a:gd name="connsiteX772" fmla="*/ 3073362 w 3560602"/>
              <a:gd name="connsiteY772" fmla="*/ 112441 h 6855499"/>
              <a:gd name="connsiteX773" fmla="*/ 3017142 w 3560602"/>
              <a:gd name="connsiteY773" fmla="*/ 56221 h 6855499"/>
              <a:gd name="connsiteX774" fmla="*/ 3073362 w 3560602"/>
              <a:gd name="connsiteY774" fmla="*/ 0 h 6855499"/>
              <a:gd name="connsiteX775" fmla="*/ 2642341 w 3560602"/>
              <a:gd name="connsiteY775" fmla="*/ 0 h 6855499"/>
              <a:gd name="connsiteX776" fmla="*/ 2698562 w 3560602"/>
              <a:gd name="connsiteY776" fmla="*/ 56221 h 6855499"/>
              <a:gd name="connsiteX777" fmla="*/ 2642341 w 3560602"/>
              <a:gd name="connsiteY777" fmla="*/ 112441 h 6855499"/>
              <a:gd name="connsiteX778" fmla="*/ 2586121 w 3560602"/>
              <a:gd name="connsiteY778" fmla="*/ 56221 h 6855499"/>
              <a:gd name="connsiteX779" fmla="*/ 2642341 w 3560602"/>
              <a:gd name="connsiteY779" fmla="*/ 0 h 6855499"/>
              <a:gd name="connsiteX780" fmla="*/ 2211321 w 3560602"/>
              <a:gd name="connsiteY780" fmla="*/ 0 h 6855499"/>
              <a:gd name="connsiteX781" fmla="*/ 2267541 w 3560602"/>
              <a:gd name="connsiteY781" fmla="*/ 56221 h 6855499"/>
              <a:gd name="connsiteX782" fmla="*/ 2211321 w 3560602"/>
              <a:gd name="connsiteY782" fmla="*/ 112441 h 6855499"/>
              <a:gd name="connsiteX783" fmla="*/ 2155101 w 3560602"/>
              <a:gd name="connsiteY783" fmla="*/ 56221 h 6855499"/>
              <a:gd name="connsiteX784" fmla="*/ 2211321 w 3560602"/>
              <a:gd name="connsiteY784" fmla="*/ 0 h 6855499"/>
              <a:gd name="connsiteX785" fmla="*/ 1780301 w 3560602"/>
              <a:gd name="connsiteY785" fmla="*/ 0 h 6855499"/>
              <a:gd name="connsiteX786" fmla="*/ 1836521 w 3560602"/>
              <a:gd name="connsiteY786" fmla="*/ 56221 h 6855499"/>
              <a:gd name="connsiteX787" fmla="*/ 1780301 w 3560602"/>
              <a:gd name="connsiteY787" fmla="*/ 112441 h 6855499"/>
              <a:gd name="connsiteX788" fmla="*/ 1724081 w 3560602"/>
              <a:gd name="connsiteY788" fmla="*/ 56221 h 6855499"/>
              <a:gd name="connsiteX789" fmla="*/ 1780301 w 3560602"/>
              <a:gd name="connsiteY789" fmla="*/ 0 h 6855499"/>
              <a:gd name="connsiteX790" fmla="*/ 1349281 w 3560602"/>
              <a:gd name="connsiteY790" fmla="*/ 0 h 6855499"/>
              <a:gd name="connsiteX791" fmla="*/ 1405502 w 3560602"/>
              <a:gd name="connsiteY791" fmla="*/ 56221 h 6855499"/>
              <a:gd name="connsiteX792" fmla="*/ 1349281 w 3560602"/>
              <a:gd name="connsiteY792" fmla="*/ 112441 h 6855499"/>
              <a:gd name="connsiteX793" fmla="*/ 1293061 w 3560602"/>
              <a:gd name="connsiteY793" fmla="*/ 56221 h 6855499"/>
              <a:gd name="connsiteX794" fmla="*/ 1349281 w 3560602"/>
              <a:gd name="connsiteY794" fmla="*/ 0 h 6855499"/>
              <a:gd name="connsiteX795" fmla="*/ 918261 w 3560602"/>
              <a:gd name="connsiteY795" fmla="*/ 0 h 6855499"/>
              <a:gd name="connsiteX796" fmla="*/ 974481 w 3560602"/>
              <a:gd name="connsiteY796" fmla="*/ 56221 h 6855499"/>
              <a:gd name="connsiteX797" fmla="*/ 918261 w 3560602"/>
              <a:gd name="connsiteY797" fmla="*/ 112441 h 6855499"/>
              <a:gd name="connsiteX798" fmla="*/ 862041 w 3560602"/>
              <a:gd name="connsiteY798" fmla="*/ 56221 h 6855499"/>
              <a:gd name="connsiteX799" fmla="*/ 918261 w 3560602"/>
              <a:gd name="connsiteY799" fmla="*/ 0 h 6855499"/>
              <a:gd name="connsiteX800" fmla="*/ 487241 w 3560602"/>
              <a:gd name="connsiteY800" fmla="*/ 0 h 6855499"/>
              <a:gd name="connsiteX801" fmla="*/ 543461 w 3560602"/>
              <a:gd name="connsiteY801" fmla="*/ 56221 h 6855499"/>
              <a:gd name="connsiteX802" fmla="*/ 487241 w 3560602"/>
              <a:gd name="connsiteY802" fmla="*/ 112441 h 6855499"/>
              <a:gd name="connsiteX803" fmla="*/ 431021 w 3560602"/>
              <a:gd name="connsiteY803" fmla="*/ 56221 h 6855499"/>
              <a:gd name="connsiteX804" fmla="*/ 487241 w 3560602"/>
              <a:gd name="connsiteY804" fmla="*/ 0 h 6855499"/>
              <a:gd name="connsiteX805" fmla="*/ 56221 w 3560602"/>
              <a:gd name="connsiteY805" fmla="*/ 0 h 6855499"/>
              <a:gd name="connsiteX806" fmla="*/ 112441 w 3560602"/>
              <a:gd name="connsiteY806" fmla="*/ 56221 h 6855499"/>
              <a:gd name="connsiteX807" fmla="*/ 56221 w 3560602"/>
              <a:gd name="connsiteY807" fmla="*/ 112441 h 6855499"/>
              <a:gd name="connsiteX808" fmla="*/ 1 w 3560602"/>
              <a:gd name="connsiteY808" fmla="*/ 56221 h 6855499"/>
              <a:gd name="connsiteX809" fmla="*/ 56221 w 3560602"/>
              <a:gd name="connsiteY809" fmla="*/ 0 h 6855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Lst>
            <a:rect l="l" t="t" r="r" b="b"/>
            <a:pathLst>
              <a:path w="3560602" h="6855499">
                <a:moveTo>
                  <a:pt x="3504382" y="6743059"/>
                </a:moveTo>
                <a:cubicBezTo>
                  <a:pt x="3535432" y="6743059"/>
                  <a:pt x="3560602" y="6768229"/>
                  <a:pt x="3560602" y="6799279"/>
                </a:cubicBezTo>
                <a:cubicBezTo>
                  <a:pt x="3560602" y="6830328"/>
                  <a:pt x="3535432" y="6855499"/>
                  <a:pt x="3504382" y="6855499"/>
                </a:cubicBezTo>
                <a:cubicBezTo>
                  <a:pt x="3473333" y="6855499"/>
                  <a:pt x="3448162" y="6830328"/>
                  <a:pt x="3448162" y="6799279"/>
                </a:cubicBezTo>
                <a:cubicBezTo>
                  <a:pt x="3448162" y="6768229"/>
                  <a:pt x="3473333" y="6743059"/>
                  <a:pt x="3504382" y="6743059"/>
                </a:cubicBezTo>
                <a:close/>
                <a:moveTo>
                  <a:pt x="3073362" y="6743059"/>
                </a:moveTo>
                <a:cubicBezTo>
                  <a:pt x="3104411" y="6743059"/>
                  <a:pt x="3129582" y="6768229"/>
                  <a:pt x="3129582" y="6799279"/>
                </a:cubicBezTo>
                <a:cubicBezTo>
                  <a:pt x="3129582" y="6830328"/>
                  <a:pt x="3104411" y="6855499"/>
                  <a:pt x="3073362" y="6855499"/>
                </a:cubicBezTo>
                <a:cubicBezTo>
                  <a:pt x="3042312" y="6855499"/>
                  <a:pt x="3017142" y="6830328"/>
                  <a:pt x="3017142" y="6799279"/>
                </a:cubicBezTo>
                <a:cubicBezTo>
                  <a:pt x="3017142" y="6768229"/>
                  <a:pt x="3042312" y="6743059"/>
                  <a:pt x="3073362" y="6743059"/>
                </a:cubicBezTo>
                <a:close/>
                <a:moveTo>
                  <a:pt x="2642341" y="6743059"/>
                </a:moveTo>
                <a:cubicBezTo>
                  <a:pt x="2673391" y="6743059"/>
                  <a:pt x="2698562" y="6768229"/>
                  <a:pt x="2698562" y="6799279"/>
                </a:cubicBezTo>
                <a:cubicBezTo>
                  <a:pt x="2698562" y="6830328"/>
                  <a:pt x="2673391" y="6855499"/>
                  <a:pt x="2642341" y="6855499"/>
                </a:cubicBezTo>
                <a:cubicBezTo>
                  <a:pt x="2611292" y="6855499"/>
                  <a:pt x="2586121" y="6830328"/>
                  <a:pt x="2586121" y="6799279"/>
                </a:cubicBezTo>
                <a:cubicBezTo>
                  <a:pt x="2586121" y="6768229"/>
                  <a:pt x="2611292" y="6743059"/>
                  <a:pt x="2642341" y="6743059"/>
                </a:cubicBezTo>
                <a:close/>
                <a:moveTo>
                  <a:pt x="2211321" y="6743059"/>
                </a:moveTo>
                <a:cubicBezTo>
                  <a:pt x="2242371" y="6743059"/>
                  <a:pt x="2267541" y="6768229"/>
                  <a:pt x="2267541" y="6799279"/>
                </a:cubicBezTo>
                <a:cubicBezTo>
                  <a:pt x="2267541" y="6830328"/>
                  <a:pt x="2242371" y="6855499"/>
                  <a:pt x="2211321" y="6855499"/>
                </a:cubicBezTo>
                <a:cubicBezTo>
                  <a:pt x="2180272" y="6855499"/>
                  <a:pt x="2155101" y="6830328"/>
                  <a:pt x="2155101" y="6799279"/>
                </a:cubicBezTo>
                <a:cubicBezTo>
                  <a:pt x="2155101" y="6768229"/>
                  <a:pt x="2180272" y="6743059"/>
                  <a:pt x="2211321" y="6743059"/>
                </a:cubicBezTo>
                <a:close/>
                <a:moveTo>
                  <a:pt x="1780301" y="6743059"/>
                </a:moveTo>
                <a:cubicBezTo>
                  <a:pt x="1811350" y="6743059"/>
                  <a:pt x="1836521" y="6768229"/>
                  <a:pt x="1836521" y="6799279"/>
                </a:cubicBezTo>
                <a:cubicBezTo>
                  <a:pt x="1836521" y="6830328"/>
                  <a:pt x="1811350" y="6855499"/>
                  <a:pt x="1780301" y="6855499"/>
                </a:cubicBezTo>
                <a:cubicBezTo>
                  <a:pt x="1749252" y="6855499"/>
                  <a:pt x="1724081" y="6830328"/>
                  <a:pt x="1724081" y="6799279"/>
                </a:cubicBezTo>
                <a:cubicBezTo>
                  <a:pt x="1724081" y="6768229"/>
                  <a:pt x="1749252" y="6743059"/>
                  <a:pt x="1780301" y="6743059"/>
                </a:cubicBezTo>
                <a:close/>
                <a:moveTo>
                  <a:pt x="1349281" y="6743059"/>
                </a:moveTo>
                <a:cubicBezTo>
                  <a:pt x="1380330" y="6743059"/>
                  <a:pt x="1405502" y="6768229"/>
                  <a:pt x="1405502" y="6799279"/>
                </a:cubicBezTo>
                <a:cubicBezTo>
                  <a:pt x="1405502" y="6830328"/>
                  <a:pt x="1380330" y="6855499"/>
                  <a:pt x="1349281" y="6855499"/>
                </a:cubicBezTo>
                <a:cubicBezTo>
                  <a:pt x="1318231" y="6855499"/>
                  <a:pt x="1293061" y="6830328"/>
                  <a:pt x="1293061" y="6799279"/>
                </a:cubicBezTo>
                <a:cubicBezTo>
                  <a:pt x="1293061" y="6768229"/>
                  <a:pt x="1318231" y="6743059"/>
                  <a:pt x="1349281" y="6743059"/>
                </a:cubicBezTo>
                <a:close/>
                <a:moveTo>
                  <a:pt x="918261" y="6743059"/>
                </a:moveTo>
                <a:cubicBezTo>
                  <a:pt x="949311" y="6743059"/>
                  <a:pt x="974481" y="6768229"/>
                  <a:pt x="974481" y="6799279"/>
                </a:cubicBezTo>
                <a:cubicBezTo>
                  <a:pt x="974481" y="6830328"/>
                  <a:pt x="949311" y="6855499"/>
                  <a:pt x="918261" y="6855499"/>
                </a:cubicBezTo>
                <a:cubicBezTo>
                  <a:pt x="887211" y="6855499"/>
                  <a:pt x="862041" y="6830328"/>
                  <a:pt x="862041" y="6799279"/>
                </a:cubicBezTo>
                <a:cubicBezTo>
                  <a:pt x="862041" y="6768229"/>
                  <a:pt x="887211" y="6743059"/>
                  <a:pt x="918261" y="6743059"/>
                </a:cubicBezTo>
                <a:close/>
                <a:moveTo>
                  <a:pt x="487241" y="6743059"/>
                </a:moveTo>
                <a:cubicBezTo>
                  <a:pt x="518290" y="6743059"/>
                  <a:pt x="543461" y="6768229"/>
                  <a:pt x="543461" y="6799279"/>
                </a:cubicBezTo>
                <a:cubicBezTo>
                  <a:pt x="543461" y="6830328"/>
                  <a:pt x="518290" y="6855499"/>
                  <a:pt x="487241" y="6855499"/>
                </a:cubicBezTo>
                <a:cubicBezTo>
                  <a:pt x="456191" y="6855499"/>
                  <a:pt x="431021" y="6830328"/>
                  <a:pt x="431021" y="6799279"/>
                </a:cubicBezTo>
                <a:cubicBezTo>
                  <a:pt x="431021" y="6768229"/>
                  <a:pt x="456191" y="6743059"/>
                  <a:pt x="487241" y="6743059"/>
                </a:cubicBezTo>
                <a:close/>
                <a:moveTo>
                  <a:pt x="56221" y="6743059"/>
                </a:moveTo>
                <a:cubicBezTo>
                  <a:pt x="87270" y="6743059"/>
                  <a:pt x="112441" y="6768229"/>
                  <a:pt x="112441" y="6799279"/>
                </a:cubicBezTo>
                <a:cubicBezTo>
                  <a:pt x="112441" y="6830328"/>
                  <a:pt x="87270" y="6855499"/>
                  <a:pt x="56221" y="6855499"/>
                </a:cubicBezTo>
                <a:cubicBezTo>
                  <a:pt x="25171" y="6855499"/>
                  <a:pt x="1" y="6830328"/>
                  <a:pt x="1" y="6799279"/>
                </a:cubicBezTo>
                <a:cubicBezTo>
                  <a:pt x="1" y="6768229"/>
                  <a:pt x="25171" y="6743059"/>
                  <a:pt x="56221" y="6743059"/>
                </a:cubicBezTo>
                <a:close/>
                <a:moveTo>
                  <a:pt x="3504382" y="6345109"/>
                </a:moveTo>
                <a:cubicBezTo>
                  <a:pt x="3535432" y="6345109"/>
                  <a:pt x="3560602" y="6370280"/>
                  <a:pt x="3560602" y="6401329"/>
                </a:cubicBezTo>
                <a:cubicBezTo>
                  <a:pt x="3560602" y="6432379"/>
                  <a:pt x="3535432" y="6457549"/>
                  <a:pt x="3504382" y="6457549"/>
                </a:cubicBezTo>
                <a:cubicBezTo>
                  <a:pt x="3473333" y="6457549"/>
                  <a:pt x="3448162" y="6432379"/>
                  <a:pt x="3448162" y="6401329"/>
                </a:cubicBezTo>
                <a:cubicBezTo>
                  <a:pt x="3448162" y="6370280"/>
                  <a:pt x="3473333" y="6345109"/>
                  <a:pt x="3504382" y="6345109"/>
                </a:cubicBezTo>
                <a:close/>
                <a:moveTo>
                  <a:pt x="3073362" y="6345109"/>
                </a:moveTo>
                <a:cubicBezTo>
                  <a:pt x="3104411" y="6345109"/>
                  <a:pt x="3129582" y="6370280"/>
                  <a:pt x="3129582" y="6401329"/>
                </a:cubicBezTo>
                <a:cubicBezTo>
                  <a:pt x="3129582" y="6432379"/>
                  <a:pt x="3104411" y="6457549"/>
                  <a:pt x="3073362" y="6457549"/>
                </a:cubicBezTo>
                <a:cubicBezTo>
                  <a:pt x="3042312" y="6457549"/>
                  <a:pt x="3017142" y="6432379"/>
                  <a:pt x="3017142" y="6401329"/>
                </a:cubicBezTo>
                <a:cubicBezTo>
                  <a:pt x="3017142" y="6370280"/>
                  <a:pt x="3042312" y="6345109"/>
                  <a:pt x="3073362" y="6345109"/>
                </a:cubicBezTo>
                <a:close/>
                <a:moveTo>
                  <a:pt x="2642341" y="6345109"/>
                </a:moveTo>
                <a:cubicBezTo>
                  <a:pt x="2673391" y="6345109"/>
                  <a:pt x="2698562" y="6370280"/>
                  <a:pt x="2698562" y="6401329"/>
                </a:cubicBezTo>
                <a:cubicBezTo>
                  <a:pt x="2698562" y="6432379"/>
                  <a:pt x="2673391" y="6457549"/>
                  <a:pt x="2642341" y="6457549"/>
                </a:cubicBezTo>
                <a:cubicBezTo>
                  <a:pt x="2611292" y="6457549"/>
                  <a:pt x="2586121" y="6432379"/>
                  <a:pt x="2586121" y="6401329"/>
                </a:cubicBezTo>
                <a:cubicBezTo>
                  <a:pt x="2586121" y="6370280"/>
                  <a:pt x="2611292" y="6345109"/>
                  <a:pt x="2642341" y="6345109"/>
                </a:cubicBezTo>
                <a:close/>
                <a:moveTo>
                  <a:pt x="2211321" y="6345109"/>
                </a:moveTo>
                <a:cubicBezTo>
                  <a:pt x="2242371" y="6345109"/>
                  <a:pt x="2267541" y="6370280"/>
                  <a:pt x="2267541" y="6401329"/>
                </a:cubicBezTo>
                <a:cubicBezTo>
                  <a:pt x="2267541" y="6432379"/>
                  <a:pt x="2242371" y="6457549"/>
                  <a:pt x="2211321" y="6457549"/>
                </a:cubicBezTo>
                <a:cubicBezTo>
                  <a:pt x="2180272" y="6457549"/>
                  <a:pt x="2155101" y="6432379"/>
                  <a:pt x="2155101" y="6401329"/>
                </a:cubicBezTo>
                <a:cubicBezTo>
                  <a:pt x="2155101" y="6370280"/>
                  <a:pt x="2180272" y="6345109"/>
                  <a:pt x="2211321" y="6345109"/>
                </a:cubicBezTo>
                <a:close/>
                <a:moveTo>
                  <a:pt x="1780301" y="6345109"/>
                </a:moveTo>
                <a:cubicBezTo>
                  <a:pt x="1811350" y="6345109"/>
                  <a:pt x="1836521" y="6370280"/>
                  <a:pt x="1836521" y="6401329"/>
                </a:cubicBezTo>
                <a:cubicBezTo>
                  <a:pt x="1836521" y="6432379"/>
                  <a:pt x="1811350" y="6457549"/>
                  <a:pt x="1780301" y="6457549"/>
                </a:cubicBezTo>
                <a:cubicBezTo>
                  <a:pt x="1749252" y="6457549"/>
                  <a:pt x="1724081" y="6432379"/>
                  <a:pt x="1724081" y="6401329"/>
                </a:cubicBezTo>
                <a:cubicBezTo>
                  <a:pt x="1724081" y="6370280"/>
                  <a:pt x="1749252" y="6345109"/>
                  <a:pt x="1780301" y="6345109"/>
                </a:cubicBezTo>
                <a:close/>
                <a:moveTo>
                  <a:pt x="1349281" y="6345109"/>
                </a:moveTo>
                <a:cubicBezTo>
                  <a:pt x="1380330" y="6345109"/>
                  <a:pt x="1405502" y="6370280"/>
                  <a:pt x="1405502" y="6401329"/>
                </a:cubicBezTo>
                <a:cubicBezTo>
                  <a:pt x="1405502" y="6432379"/>
                  <a:pt x="1380330" y="6457549"/>
                  <a:pt x="1349281" y="6457549"/>
                </a:cubicBezTo>
                <a:cubicBezTo>
                  <a:pt x="1318231" y="6457549"/>
                  <a:pt x="1293061" y="6432379"/>
                  <a:pt x="1293061" y="6401329"/>
                </a:cubicBezTo>
                <a:cubicBezTo>
                  <a:pt x="1293061" y="6370280"/>
                  <a:pt x="1318231" y="6345109"/>
                  <a:pt x="1349281" y="6345109"/>
                </a:cubicBezTo>
                <a:close/>
                <a:moveTo>
                  <a:pt x="918261" y="6345109"/>
                </a:moveTo>
                <a:cubicBezTo>
                  <a:pt x="949311" y="6345109"/>
                  <a:pt x="974481" y="6370280"/>
                  <a:pt x="974481" y="6401329"/>
                </a:cubicBezTo>
                <a:cubicBezTo>
                  <a:pt x="974481" y="6432379"/>
                  <a:pt x="949311" y="6457549"/>
                  <a:pt x="918261" y="6457549"/>
                </a:cubicBezTo>
                <a:cubicBezTo>
                  <a:pt x="887211" y="6457549"/>
                  <a:pt x="862041" y="6432379"/>
                  <a:pt x="862041" y="6401329"/>
                </a:cubicBezTo>
                <a:cubicBezTo>
                  <a:pt x="862041" y="6370280"/>
                  <a:pt x="887211" y="6345109"/>
                  <a:pt x="918261" y="6345109"/>
                </a:cubicBezTo>
                <a:close/>
                <a:moveTo>
                  <a:pt x="487241" y="6345109"/>
                </a:moveTo>
                <a:cubicBezTo>
                  <a:pt x="518290" y="6345109"/>
                  <a:pt x="543461" y="6370280"/>
                  <a:pt x="543461" y="6401329"/>
                </a:cubicBezTo>
                <a:cubicBezTo>
                  <a:pt x="543461" y="6432379"/>
                  <a:pt x="518290" y="6457549"/>
                  <a:pt x="487241" y="6457549"/>
                </a:cubicBezTo>
                <a:cubicBezTo>
                  <a:pt x="456191" y="6457549"/>
                  <a:pt x="431021" y="6432379"/>
                  <a:pt x="431021" y="6401329"/>
                </a:cubicBezTo>
                <a:cubicBezTo>
                  <a:pt x="431021" y="6370280"/>
                  <a:pt x="456191" y="6345109"/>
                  <a:pt x="487241" y="6345109"/>
                </a:cubicBezTo>
                <a:close/>
                <a:moveTo>
                  <a:pt x="56221" y="6345109"/>
                </a:moveTo>
                <a:cubicBezTo>
                  <a:pt x="87270" y="6345109"/>
                  <a:pt x="112441" y="6370280"/>
                  <a:pt x="112441" y="6401329"/>
                </a:cubicBezTo>
                <a:cubicBezTo>
                  <a:pt x="112441" y="6432379"/>
                  <a:pt x="87270" y="6457549"/>
                  <a:pt x="56221" y="6457549"/>
                </a:cubicBezTo>
                <a:cubicBezTo>
                  <a:pt x="25171" y="6457549"/>
                  <a:pt x="1" y="6432379"/>
                  <a:pt x="1" y="6401329"/>
                </a:cubicBezTo>
                <a:cubicBezTo>
                  <a:pt x="1" y="6370280"/>
                  <a:pt x="25171" y="6345109"/>
                  <a:pt x="56221" y="6345109"/>
                </a:cubicBezTo>
                <a:close/>
                <a:moveTo>
                  <a:pt x="3504382" y="5947160"/>
                </a:moveTo>
                <a:cubicBezTo>
                  <a:pt x="3535432" y="5947160"/>
                  <a:pt x="3560602" y="5972330"/>
                  <a:pt x="3560602" y="6003380"/>
                </a:cubicBezTo>
                <a:cubicBezTo>
                  <a:pt x="3560602" y="6034429"/>
                  <a:pt x="3535432" y="6059600"/>
                  <a:pt x="3504382" y="6059600"/>
                </a:cubicBezTo>
                <a:cubicBezTo>
                  <a:pt x="3473333" y="6059600"/>
                  <a:pt x="3448162" y="6034429"/>
                  <a:pt x="3448162" y="6003380"/>
                </a:cubicBezTo>
                <a:cubicBezTo>
                  <a:pt x="3448162" y="5972330"/>
                  <a:pt x="3473333" y="5947160"/>
                  <a:pt x="3504382" y="5947160"/>
                </a:cubicBezTo>
                <a:close/>
                <a:moveTo>
                  <a:pt x="3073362" y="5947160"/>
                </a:moveTo>
                <a:cubicBezTo>
                  <a:pt x="3104411" y="5947160"/>
                  <a:pt x="3129582" y="5972330"/>
                  <a:pt x="3129582" y="6003380"/>
                </a:cubicBezTo>
                <a:cubicBezTo>
                  <a:pt x="3129582" y="6034429"/>
                  <a:pt x="3104411" y="6059600"/>
                  <a:pt x="3073362" y="6059600"/>
                </a:cubicBezTo>
                <a:cubicBezTo>
                  <a:pt x="3042312" y="6059600"/>
                  <a:pt x="3017142" y="6034429"/>
                  <a:pt x="3017142" y="6003380"/>
                </a:cubicBezTo>
                <a:cubicBezTo>
                  <a:pt x="3017142" y="5972330"/>
                  <a:pt x="3042312" y="5947160"/>
                  <a:pt x="3073362" y="5947160"/>
                </a:cubicBezTo>
                <a:close/>
                <a:moveTo>
                  <a:pt x="2642341" y="5947160"/>
                </a:moveTo>
                <a:cubicBezTo>
                  <a:pt x="2673391" y="5947160"/>
                  <a:pt x="2698562" y="5972330"/>
                  <a:pt x="2698562" y="6003380"/>
                </a:cubicBezTo>
                <a:cubicBezTo>
                  <a:pt x="2698562" y="6034429"/>
                  <a:pt x="2673391" y="6059600"/>
                  <a:pt x="2642341" y="6059600"/>
                </a:cubicBezTo>
                <a:cubicBezTo>
                  <a:pt x="2611292" y="6059600"/>
                  <a:pt x="2586121" y="6034429"/>
                  <a:pt x="2586121" y="6003380"/>
                </a:cubicBezTo>
                <a:cubicBezTo>
                  <a:pt x="2586121" y="5972330"/>
                  <a:pt x="2611292" y="5947160"/>
                  <a:pt x="2642341" y="5947160"/>
                </a:cubicBezTo>
                <a:close/>
                <a:moveTo>
                  <a:pt x="2211321" y="5947160"/>
                </a:moveTo>
                <a:cubicBezTo>
                  <a:pt x="2242371" y="5947160"/>
                  <a:pt x="2267541" y="5972330"/>
                  <a:pt x="2267541" y="6003380"/>
                </a:cubicBezTo>
                <a:cubicBezTo>
                  <a:pt x="2267541" y="6034429"/>
                  <a:pt x="2242371" y="6059600"/>
                  <a:pt x="2211321" y="6059600"/>
                </a:cubicBezTo>
                <a:cubicBezTo>
                  <a:pt x="2180272" y="6059600"/>
                  <a:pt x="2155101" y="6034429"/>
                  <a:pt x="2155101" y="6003380"/>
                </a:cubicBezTo>
                <a:cubicBezTo>
                  <a:pt x="2155101" y="5972330"/>
                  <a:pt x="2180272" y="5947160"/>
                  <a:pt x="2211321" y="5947160"/>
                </a:cubicBezTo>
                <a:close/>
                <a:moveTo>
                  <a:pt x="1780301" y="5947160"/>
                </a:moveTo>
                <a:cubicBezTo>
                  <a:pt x="1811350" y="5947160"/>
                  <a:pt x="1836521" y="5972330"/>
                  <a:pt x="1836521" y="6003380"/>
                </a:cubicBezTo>
                <a:cubicBezTo>
                  <a:pt x="1836521" y="6034429"/>
                  <a:pt x="1811350" y="6059600"/>
                  <a:pt x="1780301" y="6059600"/>
                </a:cubicBezTo>
                <a:cubicBezTo>
                  <a:pt x="1749252" y="6059600"/>
                  <a:pt x="1724081" y="6034429"/>
                  <a:pt x="1724081" y="6003380"/>
                </a:cubicBezTo>
                <a:cubicBezTo>
                  <a:pt x="1724081" y="5972330"/>
                  <a:pt x="1749252" y="5947160"/>
                  <a:pt x="1780301" y="5947160"/>
                </a:cubicBezTo>
                <a:close/>
                <a:moveTo>
                  <a:pt x="1349281" y="5947160"/>
                </a:moveTo>
                <a:cubicBezTo>
                  <a:pt x="1380330" y="5947160"/>
                  <a:pt x="1405502" y="5972330"/>
                  <a:pt x="1405502" y="6003380"/>
                </a:cubicBezTo>
                <a:cubicBezTo>
                  <a:pt x="1405502" y="6034429"/>
                  <a:pt x="1380330" y="6059600"/>
                  <a:pt x="1349281" y="6059600"/>
                </a:cubicBezTo>
                <a:cubicBezTo>
                  <a:pt x="1318231" y="6059600"/>
                  <a:pt x="1293061" y="6034429"/>
                  <a:pt x="1293061" y="6003380"/>
                </a:cubicBezTo>
                <a:cubicBezTo>
                  <a:pt x="1293061" y="5972330"/>
                  <a:pt x="1318231" y="5947160"/>
                  <a:pt x="1349281" y="5947160"/>
                </a:cubicBezTo>
                <a:close/>
                <a:moveTo>
                  <a:pt x="918261" y="5947160"/>
                </a:moveTo>
                <a:cubicBezTo>
                  <a:pt x="949311" y="5947160"/>
                  <a:pt x="974481" y="5972330"/>
                  <a:pt x="974481" y="6003380"/>
                </a:cubicBezTo>
                <a:cubicBezTo>
                  <a:pt x="974481" y="6034429"/>
                  <a:pt x="949311" y="6059600"/>
                  <a:pt x="918261" y="6059600"/>
                </a:cubicBezTo>
                <a:cubicBezTo>
                  <a:pt x="887211" y="6059600"/>
                  <a:pt x="862041" y="6034429"/>
                  <a:pt x="862041" y="6003380"/>
                </a:cubicBezTo>
                <a:cubicBezTo>
                  <a:pt x="862041" y="5972330"/>
                  <a:pt x="887211" y="5947160"/>
                  <a:pt x="918261" y="5947160"/>
                </a:cubicBezTo>
                <a:close/>
                <a:moveTo>
                  <a:pt x="487241" y="5947160"/>
                </a:moveTo>
                <a:cubicBezTo>
                  <a:pt x="518290" y="5947160"/>
                  <a:pt x="543461" y="5972330"/>
                  <a:pt x="543461" y="6003380"/>
                </a:cubicBezTo>
                <a:cubicBezTo>
                  <a:pt x="543461" y="6034429"/>
                  <a:pt x="518290" y="6059600"/>
                  <a:pt x="487241" y="6059600"/>
                </a:cubicBezTo>
                <a:cubicBezTo>
                  <a:pt x="456191" y="6059600"/>
                  <a:pt x="431021" y="6034429"/>
                  <a:pt x="431021" y="6003380"/>
                </a:cubicBezTo>
                <a:cubicBezTo>
                  <a:pt x="431021" y="5972330"/>
                  <a:pt x="456191" y="5947160"/>
                  <a:pt x="487241" y="5947160"/>
                </a:cubicBezTo>
                <a:close/>
                <a:moveTo>
                  <a:pt x="56221" y="5947160"/>
                </a:moveTo>
                <a:cubicBezTo>
                  <a:pt x="87270" y="5947160"/>
                  <a:pt x="112441" y="5972330"/>
                  <a:pt x="112441" y="6003380"/>
                </a:cubicBezTo>
                <a:cubicBezTo>
                  <a:pt x="112441" y="6034429"/>
                  <a:pt x="87270" y="6059600"/>
                  <a:pt x="56221" y="6059600"/>
                </a:cubicBezTo>
                <a:cubicBezTo>
                  <a:pt x="25171" y="6059600"/>
                  <a:pt x="1" y="6034429"/>
                  <a:pt x="1" y="6003380"/>
                </a:cubicBezTo>
                <a:cubicBezTo>
                  <a:pt x="1" y="5972330"/>
                  <a:pt x="25171" y="5947160"/>
                  <a:pt x="56221" y="5947160"/>
                </a:cubicBezTo>
                <a:close/>
                <a:moveTo>
                  <a:pt x="3504382" y="5549210"/>
                </a:moveTo>
                <a:cubicBezTo>
                  <a:pt x="3535432" y="5549210"/>
                  <a:pt x="3560602" y="5574381"/>
                  <a:pt x="3560602" y="5605430"/>
                </a:cubicBezTo>
                <a:cubicBezTo>
                  <a:pt x="3560602" y="5636480"/>
                  <a:pt x="3535432" y="5661650"/>
                  <a:pt x="3504382" y="5661650"/>
                </a:cubicBezTo>
                <a:cubicBezTo>
                  <a:pt x="3473333" y="5661650"/>
                  <a:pt x="3448162" y="5636480"/>
                  <a:pt x="3448162" y="5605430"/>
                </a:cubicBezTo>
                <a:cubicBezTo>
                  <a:pt x="3448162" y="5574381"/>
                  <a:pt x="3473333" y="5549210"/>
                  <a:pt x="3504382" y="5549210"/>
                </a:cubicBezTo>
                <a:close/>
                <a:moveTo>
                  <a:pt x="3073362" y="5549210"/>
                </a:moveTo>
                <a:cubicBezTo>
                  <a:pt x="3104411" y="5549210"/>
                  <a:pt x="3129582" y="5574381"/>
                  <a:pt x="3129582" y="5605430"/>
                </a:cubicBezTo>
                <a:cubicBezTo>
                  <a:pt x="3129582" y="5636480"/>
                  <a:pt x="3104411" y="5661650"/>
                  <a:pt x="3073362" y="5661650"/>
                </a:cubicBezTo>
                <a:cubicBezTo>
                  <a:pt x="3042312" y="5661650"/>
                  <a:pt x="3017142" y="5636480"/>
                  <a:pt x="3017142" y="5605430"/>
                </a:cubicBezTo>
                <a:cubicBezTo>
                  <a:pt x="3017142" y="5574381"/>
                  <a:pt x="3042312" y="5549210"/>
                  <a:pt x="3073362" y="5549210"/>
                </a:cubicBezTo>
                <a:close/>
                <a:moveTo>
                  <a:pt x="2642341" y="5549210"/>
                </a:moveTo>
                <a:cubicBezTo>
                  <a:pt x="2673391" y="5549210"/>
                  <a:pt x="2698562" y="5574381"/>
                  <a:pt x="2698562" y="5605430"/>
                </a:cubicBezTo>
                <a:cubicBezTo>
                  <a:pt x="2698562" y="5636480"/>
                  <a:pt x="2673391" y="5661650"/>
                  <a:pt x="2642341" y="5661650"/>
                </a:cubicBezTo>
                <a:cubicBezTo>
                  <a:pt x="2611292" y="5661650"/>
                  <a:pt x="2586121" y="5636480"/>
                  <a:pt x="2586121" y="5605430"/>
                </a:cubicBezTo>
                <a:cubicBezTo>
                  <a:pt x="2586121" y="5574381"/>
                  <a:pt x="2611292" y="5549210"/>
                  <a:pt x="2642341" y="5549210"/>
                </a:cubicBezTo>
                <a:close/>
                <a:moveTo>
                  <a:pt x="2211321" y="5549210"/>
                </a:moveTo>
                <a:cubicBezTo>
                  <a:pt x="2242371" y="5549210"/>
                  <a:pt x="2267541" y="5574381"/>
                  <a:pt x="2267541" y="5605430"/>
                </a:cubicBezTo>
                <a:cubicBezTo>
                  <a:pt x="2267541" y="5636480"/>
                  <a:pt x="2242371" y="5661650"/>
                  <a:pt x="2211321" y="5661650"/>
                </a:cubicBezTo>
                <a:cubicBezTo>
                  <a:pt x="2180272" y="5661650"/>
                  <a:pt x="2155101" y="5636480"/>
                  <a:pt x="2155101" y="5605430"/>
                </a:cubicBezTo>
                <a:cubicBezTo>
                  <a:pt x="2155101" y="5574381"/>
                  <a:pt x="2180272" y="5549210"/>
                  <a:pt x="2211321" y="5549210"/>
                </a:cubicBezTo>
                <a:close/>
                <a:moveTo>
                  <a:pt x="1780301" y="5549210"/>
                </a:moveTo>
                <a:cubicBezTo>
                  <a:pt x="1811350" y="5549210"/>
                  <a:pt x="1836521" y="5574381"/>
                  <a:pt x="1836521" y="5605430"/>
                </a:cubicBezTo>
                <a:cubicBezTo>
                  <a:pt x="1836521" y="5636480"/>
                  <a:pt x="1811350" y="5661650"/>
                  <a:pt x="1780301" y="5661650"/>
                </a:cubicBezTo>
                <a:cubicBezTo>
                  <a:pt x="1749252" y="5661650"/>
                  <a:pt x="1724081" y="5636480"/>
                  <a:pt x="1724081" y="5605430"/>
                </a:cubicBezTo>
                <a:cubicBezTo>
                  <a:pt x="1724081" y="5574381"/>
                  <a:pt x="1749252" y="5549210"/>
                  <a:pt x="1780301" y="5549210"/>
                </a:cubicBezTo>
                <a:close/>
                <a:moveTo>
                  <a:pt x="1349281" y="5549210"/>
                </a:moveTo>
                <a:cubicBezTo>
                  <a:pt x="1380330" y="5549210"/>
                  <a:pt x="1405502" y="5574381"/>
                  <a:pt x="1405502" y="5605430"/>
                </a:cubicBezTo>
                <a:cubicBezTo>
                  <a:pt x="1405502" y="5636480"/>
                  <a:pt x="1380330" y="5661650"/>
                  <a:pt x="1349281" y="5661650"/>
                </a:cubicBezTo>
                <a:cubicBezTo>
                  <a:pt x="1318231" y="5661650"/>
                  <a:pt x="1293061" y="5636480"/>
                  <a:pt x="1293061" y="5605430"/>
                </a:cubicBezTo>
                <a:cubicBezTo>
                  <a:pt x="1293061" y="5574381"/>
                  <a:pt x="1318231" y="5549210"/>
                  <a:pt x="1349281" y="5549210"/>
                </a:cubicBezTo>
                <a:close/>
                <a:moveTo>
                  <a:pt x="918261" y="5549210"/>
                </a:moveTo>
                <a:cubicBezTo>
                  <a:pt x="949311" y="5549210"/>
                  <a:pt x="974481" y="5574381"/>
                  <a:pt x="974481" y="5605430"/>
                </a:cubicBezTo>
                <a:cubicBezTo>
                  <a:pt x="974481" y="5636480"/>
                  <a:pt x="949311" y="5661650"/>
                  <a:pt x="918261" y="5661650"/>
                </a:cubicBezTo>
                <a:cubicBezTo>
                  <a:pt x="887211" y="5661650"/>
                  <a:pt x="862041" y="5636480"/>
                  <a:pt x="862041" y="5605430"/>
                </a:cubicBezTo>
                <a:cubicBezTo>
                  <a:pt x="862041" y="5574381"/>
                  <a:pt x="887211" y="5549210"/>
                  <a:pt x="918261" y="5549210"/>
                </a:cubicBezTo>
                <a:close/>
                <a:moveTo>
                  <a:pt x="487241" y="5549210"/>
                </a:moveTo>
                <a:cubicBezTo>
                  <a:pt x="518290" y="5549210"/>
                  <a:pt x="543461" y="5574381"/>
                  <a:pt x="543461" y="5605430"/>
                </a:cubicBezTo>
                <a:cubicBezTo>
                  <a:pt x="543461" y="5636480"/>
                  <a:pt x="518290" y="5661650"/>
                  <a:pt x="487241" y="5661650"/>
                </a:cubicBezTo>
                <a:cubicBezTo>
                  <a:pt x="456191" y="5661650"/>
                  <a:pt x="431021" y="5636480"/>
                  <a:pt x="431021" y="5605430"/>
                </a:cubicBezTo>
                <a:cubicBezTo>
                  <a:pt x="431021" y="5574381"/>
                  <a:pt x="456191" y="5549210"/>
                  <a:pt x="487241" y="5549210"/>
                </a:cubicBezTo>
                <a:close/>
                <a:moveTo>
                  <a:pt x="56221" y="5549210"/>
                </a:moveTo>
                <a:cubicBezTo>
                  <a:pt x="87270" y="5549210"/>
                  <a:pt x="112441" y="5574381"/>
                  <a:pt x="112441" y="5605430"/>
                </a:cubicBezTo>
                <a:cubicBezTo>
                  <a:pt x="112441" y="5636480"/>
                  <a:pt x="87270" y="5661650"/>
                  <a:pt x="56221" y="5661650"/>
                </a:cubicBezTo>
                <a:cubicBezTo>
                  <a:pt x="25171" y="5661650"/>
                  <a:pt x="1" y="5636480"/>
                  <a:pt x="1" y="5605430"/>
                </a:cubicBezTo>
                <a:cubicBezTo>
                  <a:pt x="1" y="5574381"/>
                  <a:pt x="25171" y="5549210"/>
                  <a:pt x="56221" y="5549210"/>
                </a:cubicBezTo>
                <a:close/>
                <a:moveTo>
                  <a:pt x="3504382" y="5173344"/>
                </a:moveTo>
                <a:cubicBezTo>
                  <a:pt x="3535432" y="5173344"/>
                  <a:pt x="3560602" y="5198515"/>
                  <a:pt x="3560602" y="5229564"/>
                </a:cubicBezTo>
                <a:cubicBezTo>
                  <a:pt x="3560602" y="5260614"/>
                  <a:pt x="3535432" y="5285785"/>
                  <a:pt x="3504382" y="5285785"/>
                </a:cubicBezTo>
                <a:cubicBezTo>
                  <a:pt x="3473333" y="5285785"/>
                  <a:pt x="3448162" y="5260614"/>
                  <a:pt x="3448162" y="5229564"/>
                </a:cubicBezTo>
                <a:cubicBezTo>
                  <a:pt x="3448162" y="5198515"/>
                  <a:pt x="3473333" y="5173344"/>
                  <a:pt x="3504382" y="5173344"/>
                </a:cubicBezTo>
                <a:close/>
                <a:moveTo>
                  <a:pt x="3073362" y="5173344"/>
                </a:moveTo>
                <a:cubicBezTo>
                  <a:pt x="3104411" y="5173344"/>
                  <a:pt x="3129582" y="5198515"/>
                  <a:pt x="3129582" y="5229564"/>
                </a:cubicBezTo>
                <a:cubicBezTo>
                  <a:pt x="3129582" y="5260614"/>
                  <a:pt x="3104411" y="5285785"/>
                  <a:pt x="3073362" y="5285785"/>
                </a:cubicBezTo>
                <a:cubicBezTo>
                  <a:pt x="3042312" y="5285785"/>
                  <a:pt x="3017142" y="5260614"/>
                  <a:pt x="3017142" y="5229564"/>
                </a:cubicBezTo>
                <a:cubicBezTo>
                  <a:pt x="3017142" y="5198515"/>
                  <a:pt x="3042312" y="5173344"/>
                  <a:pt x="3073362" y="5173344"/>
                </a:cubicBezTo>
                <a:close/>
                <a:moveTo>
                  <a:pt x="2642341" y="5173344"/>
                </a:moveTo>
                <a:cubicBezTo>
                  <a:pt x="2673391" y="5173344"/>
                  <a:pt x="2698562" y="5198515"/>
                  <a:pt x="2698562" y="5229564"/>
                </a:cubicBezTo>
                <a:cubicBezTo>
                  <a:pt x="2698562" y="5260614"/>
                  <a:pt x="2673391" y="5285785"/>
                  <a:pt x="2642341" y="5285785"/>
                </a:cubicBezTo>
                <a:cubicBezTo>
                  <a:pt x="2611292" y="5285785"/>
                  <a:pt x="2586121" y="5260614"/>
                  <a:pt x="2586121" y="5229564"/>
                </a:cubicBezTo>
                <a:cubicBezTo>
                  <a:pt x="2586121" y="5198515"/>
                  <a:pt x="2611292" y="5173344"/>
                  <a:pt x="2642341" y="5173344"/>
                </a:cubicBezTo>
                <a:close/>
                <a:moveTo>
                  <a:pt x="2211321" y="5173344"/>
                </a:moveTo>
                <a:cubicBezTo>
                  <a:pt x="2242371" y="5173344"/>
                  <a:pt x="2267541" y="5198515"/>
                  <a:pt x="2267541" y="5229564"/>
                </a:cubicBezTo>
                <a:cubicBezTo>
                  <a:pt x="2267541" y="5260614"/>
                  <a:pt x="2242371" y="5285785"/>
                  <a:pt x="2211321" y="5285785"/>
                </a:cubicBezTo>
                <a:cubicBezTo>
                  <a:pt x="2180272" y="5285785"/>
                  <a:pt x="2155101" y="5260614"/>
                  <a:pt x="2155101" y="5229564"/>
                </a:cubicBezTo>
                <a:cubicBezTo>
                  <a:pt x="2155101" y="5198515"/>
                  <a:pt x="2180272" y="5173344"/>
                  <a:pt x="2211321" y="5173344"/>
                </a:cubicBezTo>
                <a:close/>
                <a:moveTo>
                  <a:pt x="1780301" y="5173344"/>
                </a:moveTo>
                <a:cubicBezTo>
                  <a:pt x="1811350" y="5173344"/>
                  <a:pt x="1836521" y="5198515"/>
                  <a:pt x="1836521" y="5229564"/>
                </a:cubicBezTo>
                <a:cubicBezTo>
                  <a:pt x="1836521" y="5260614"/>
                  <a:pt x="1811350" y="5285785"/>
                  <a:pt x="1780301" y="5285785"/>
                </a:cubicBezTo>
                <a:cubicBezTo>
                  <a:pt x="1749252" y="5285785"/>
                  <a:pt x="1724081" y="5260614"/>
                  <a:pt x="1724081" y="5229564"/>
                </a:cubicBezTo>
                <a:cubicBezTo>
                  <a:pt x="1724081" y="5198515"/>
                  <a:pt x="1749252" y="5173344"/>
                  <a:pt x="1780301" y="5173344"/>
                </a:cubicBezTo>
                <a:close/>
                <a:moveTo>
                  <a:pt x="1349281" y="5173344"/>
                </a:moveTo>
                <a:cubicBezTo>
                  <a:pt x="1380330" y="5173344"/>
                  <a:pt x="1405502" y="5198515"/>
                  <a:pt x="1405502" y="5229564"/>
                </a:cubicBezTo>
                <a:cubicBezTo>
                  <a:pt x="1405502" y="5260614"/>
                  <a:pt x="1380330" y="5285785"/>
                  <a:pt x="1349281" y="5285785"/>
                </a:cubicBezTo>
                <a:cubicBezTo>
                  <a:pt x="1318231" y="5285785"/>
                  <a:pt x="1293061" y="5260614"/>
                  <a:pt x="1293061" y="5229564"/>
                </a:cubicBezTo>
                <a:cubicBezTo>
                  <a:pt x="1293061" y="5198515"/>
                  <a:pt x="1318231" y="5173344"/>
                  <a:pt x="1349281" y="5173344"/>
                </a:cubicBezTo>
                <a:close/>
                <a:moveTo>
                  <a:pt x="918261" y="5173344"/>
                </a:moveTo>
                <a:cubicBezTo>
                  <a:pt x="949311" y="5173344"/>
                  <a:pt x="974481" y="5198515"/>
                  <a:pt x="974481" y="5229564"/>
                </a:cubicBezTo>
                <a:cubicBezTo>
                  <a:pt x="974481" y="5260614"/>
                  <a:pt x="949311" y="5285785"/>
                  <a:pt x="918261" y="5285785"/>
                </a:cubicBezTo>
                <a:cubicBezTo>
                  <a:pt x="887211" y="5285785"/>
                  <a:pt x="862041" y="5260614"/>
                  <a:pt x="862041" y="5229564"/>
                </a:cubicBezTo>
                <a:cubicBezTo>
                  <a:pt x="862041" y="5198515"/>
                  <a:pt x="887211" y="5173344"/>
                  <a:pt x="918261" y="5173344"/>
                </a:cubicBezTo>
                <a:close/>
                <a:moveTo>
                  <a:pt x="487241" y="5173344"/>
                </a:moveTo>
                <a:cubicBezTo>
                  <a:pt x="518290" y="5173344"/>
                  <a:pt x="543461" y="5198515"/>
                  <a:pt x="543461" y="5229564"/>
                </a:cubicBezTo>
                <a:cubicBezTo>
                  <a:pt x="543461" y="5260614"/>
                  <a:pt x="518290" y="5285785"/>
                  <a:pt x="487241" y="5285785"/>
                </a:cubicBezTo>
                <a:cubicBezTo>
                  <a:pt x="456191" y="5285785"/>
                  <a:pt x="431021" y="5260614"/>
                  <a:pt x="431021" y="5229564"/>
                </a:cubicBezTo>
                <a:cubicBezTo>
                  <a:pt x="431021" y="5198515"/>
                  <a:pt x="456191" y="5173344"/>
                  <a:pt x="487241" y="5173344"/>
                </a:cubicBezTo>
                <a:close/>
                <a:moveTo>
                  <a:pt x="56221" y="5173344"/>
                </a:moveTo>
                <a:cubicBezTo>
                  <a:pt x="87270" y="5173344"/>
                  <a:pt x="112441" y="5198515"/>
                  <a:pt x="112441" y="5229564"/>
                </a:cubicBezTo>
                <a:cubicBezTo>
                  <a:pt x="112441" y="5260614"/>
                  <a:pt x="87270" y="5285785"/>
                  <a:pt x="56221" y="5285785"/>
                </a:cubicBezTo>
                <a:cubicBezTo>
                  <a:pt x="25171" y="5285785"/>
                  <a:pt x="1" y="5260614"/>
                  <a:pt x="1" y="5229564"/>
                </a:cubicBezTo>
                <a:cubicBezTo>
                  <a:pt x="1" y="5198515"/>
                  <a:pt x="25171" y="5173344"/>
                  <a:pt x="56221" y="5173344"/>
                </a:cubicBezTo>
                <a:close/>
                <a:moveTo>
                  <a:pt x="3504382" y="4775394"/>
                </a:moveTo>
                <a:cubicBezTo>
                  <a:pt x="3535432" y="4775394"/>
                  <a:pt x="3560602" y="4800565"/>
                  <a:pt x="3560602" y="4831615"/>
                </a:cubicBezTo>
                <a:cubicBezTo>
                  <a:pt x="3560602" y="4862664"/>
                  <a:pt x="3535432" y="4887835"/>
                  <a:pt x="3504382" y="4887835"/>
                </a:cubicBezTo>
                <a:cubicBezTo>
                  <a:pt x="3473333" y="4887835"/>
                  <a:pt x="3448162" y="4862664"/>
                  <a:pt x="3448162" y="4831615"/>
                </a:cubicBezTo>
                <a:cubicBezTo>
                  <a:pt x="3448162" y="4800565"/>
                  <a:pt x="3473333" y="4775394"/>
                  <a:pt x="3504382" y="4775394"/>
                </a:cubicBezTo>
                <a:close/>
                <a:moveTo>
                  <a:pt x="3073362" y="4775394"/>
                </a:moveTo>
                <a:cubicBezTo>
                  <a:pt x="3104411" y="4775394"/>
                  <a:pt x="3129582" y="4800565"/>
                  <a:pt x="3129582" y="4831615"/>
                </a:cubicBezTo>
                <a:cubicBezTo>
                  <a:pt x="3129582" y="4862664"/>
                  <a:pt x="3104411" y="4887835"/>
                  <a:pt x="3073362" y="4887835"/>
                </a:cubicBezTo>
                <a:cubicBezTo>
                  <a:pt x="3042312" y="4887835"/>
                  <a:pt x="3017142" y="4862664"/>
                  <a:pt x="3017142" y="4831615"/>
                </a:cubicBezTo>
                <a:cubicBezTo>
                  <a:pt x="3017142" y="4800565"/>
                  <a:pt x="3042312" y="4775394"/>
                  <a:pt x="3073362" y="4775394"/>
                </a:cubicBezTo>
                <a:close/>
                <a:moveTo>
                  <a:pt x="2642341" y="4775394"/>
                </a:moveTo>
                <a:cubicBezTo>
                  <a:pt x="2673391" y="4775394"/>
                  <a:pt x="2698562" y="4800565"/>
                  <a:pt x="2698562" y="4831615"/>
                </a:cubicBezTo>
                <a:cubicBezTo>
                  <a:pt x="2698562" y="4862664"/>
                  <a:pt x="2673391" y="4887835"/>
                  <a:pt x="2642341" y="4887835"/>
                </a:cubicBezTo>
                <a:cubicBezTo>
                  <a:pt x="2611292" y="4887835"/>
                  <a:pt x="2586121" y="4862664"/>
                  <a:pt x="2586121" y="4831615"/>
                </a:cubicBezTo>
                <a:cubicBezTo>
                  <a:pt x="2586121" y="4800565"/>
                  <a:pt x="2611292" y="4775394"/>
                  <a:pt x="2642341" y="4775394"/>
                </a:cubicBezTo>
                <a:close/>
                <a:moveTo>
                  <a:pt x="2211321" y="4775394"/>
                </a:moveTo>
                <a:cubicBezTo>
                  <a:pt x="2242371" y="4775394"/>
                  <a:pt x="2267541" y="4800565"/>
                  <a:pt x="2267541" y="4831615"/>
                </a:cubicBezTo>
                <a:cubicBezTo>
                  <a:pt x="2267541" y="4862664"/>
                  <a:pt x="2242371" y="4887835"/>
                  <a:pt x="2211321" y="4887835"/>
                </a:cubicBezTo>
                <a:cubicBezTo>
                  <a:pt x="2180272" y="4887835"/>
                  <a:pt x="2155101" y="4862664"/>
                  <a:pt x="2155101" y="4831615"/>
                </a:cubicBezTo>
                <a:cubicBezTo>
                  <a:pt x="2155101" y="4800565"/>
                  <a:pt x="2180272" y="4775394"/>
                  <a:pt x="2211321" y="4775394"/>
                </a:cubicBezTo>
                <a:close/>
                <a:moveTo>
                  <a:pt x="1780301" y="4775394"/>
                </a:moveTo>
                <a:cubicBezTo>
                  <a:pt x="1811350" y="4775394"/>
                  <a:pt x="1836521" y="4800565"/>
                  <a:pt x="1836521" y="4831615"/>
                </a:cubicBezTo>
                <a:cubicBezTo>
                  <a:pt x="1836521" y="4862664"/>
                  <a:pt x="1811350" y="4887835"/>
                  <a:pt x="1780301" y="4887835"/>
                </a:cubicBezTo>
                <a:cubicBezTo>
                  <a:pt x="1749252" y="4887835"/>
                  <a:pt x="1724081" y="4862664"/>
                  <a:pt x="1724081" y="4831615"/>
                </a:cubicBezTo>
                <a:cubicBezTo>
                  <a:pt x="1724081" y="4800565"/>
                  <a:pt x="1749252" y="4775394"/>
                  <a:pt x="1780301" y="4775394"/>
                </a:cubicBezTo>
                <a:close/>
                <a:moveTo>
                  <a:pt x="1349281" y="4775394"/>
                </a:moveTo>
                <a:cubicBezTo>
                  <a:pt x="1380330" y="4775394"/>
                  <a:pt x="1405501" y="4800565"/>
                  <a:pt x="1405501" y="4831615"/>
                </a:cubicBezTo>
                <a:cubicBezTo>
                  <a:pt x="1405501" y="4862664"/>
                  <a:pt x="1380330" y="4887835"/>
                  <a:pt x="1349281" y="4887835"/>
                </a:cubicBezTo>
                <a:cubicBezTo>
                  <a:pt x="1318231" y="4887835"/>
                  <a:pt x="1293061" y="4862664"/>
                  <a:pt x="1293061" y="4831615"/>
                </a:cubicBezTo>
                <a:cubicBezTo>
                  <a:pt x="1293061" y="4800565"/>
                  <a:pt x="1318231" y="4775394"/>
                  <a:pt x="1349281" y="4775394"/>
                </a:cubicBezTo>
                <a:close/>
                <a:moveTo>
                  <a:pt x="918261" y="4775394"/>
                </a:moveTo>
                <a:cubicBezTo>
                  <a:pt x="949311" y="4775394"/>
                  <a:pt x="974481" y="4800565"/>
                  <a:pt x="974481" y="4831615"/>
                </a:cubicBezTo>
                <a:cubicBezTo>
                  <a:pt x="974481" y="4862664"/>
                  <a:pt x="949311" y="4887835"/>
                  <a:pt x="918261" y="4887835"/>
                </a:cubicBezTo>
                <a:cubicBezTo>
                  <a:pt x="887211" y="4887835"/>
                  <a:pt x="862041" y="4862664"/>
                  <a:pt x="862041" y="4831615"/>
                </a:cubicBezTo>
                <a:cubicBezTo>
                  <a:pt x="862041" y="4800565"/>
                  <a:pt x="887211" y="4775394"/>
                  <a:pt x="918261" y="4775394"/>
                </a:cubicBezTo>
                <a:close/>
                <a:moveTo>
                  <a:pt x="487241" y="4775394"/>
                </a:moveTo>
                <a:cubicBezTo>
                  <a:pt x="518290" y="4775394"/>
                  <a:pt x="543461" y="4800565"/>
                  <a:pt x="543461" y="4831615"/>
                </a:cubicBezTo>
                <a:cubicBezTo>
                  <a:pt x="543461" y="4862664"/>
                  <a:pt x="518290" y="4887835"/>
                  <a:pt x="487241" y="4887835"/>
                </a:cubicBezTo>
                <a:cubicBezTo>
                  <a:pt x="456191" y="4887835"/>
                  <a:pt x="431021" y="4862664"/>
                  <a:pt x="431021" y="4831615"/>
                </a:cubicBezTo>
                <a:cubicBezTo>
                  <a:pt x="431021" y="4800565"/>
                  <a:pt x="456191" y="4775394"/>
                  <a:pt x="487241" y="4775394"/>
                </a:cubicBezTo>
                <a:close/>
                <a:moveTo>
                  <a:pt x="56220" y="4775394"/>
                </a:moveTo>
                <a:cubicBezTo>
                  <a:pt x="87270" y="4775394"/>
                  <a:pt x="112441" y="4800565"/>
                  <a:pt x="112441" y="4831615"/>
                </a:cubicBezTo>
                <a:cubicBezTo>
                  <a:pt x="112441" y="4862664"/>
                  <a:pt x="87270" y="4887835"/>
                  <a:pt x="56220" y="4887835"/>
                </a:cubicBezTo>
                <a:cubicBezTo>
                  <a:pt x="25171" y="4887835"/>
                  <a:pt x="0" y="4862664"/>
                  <a:pt x="0" y="4831615"/>
                </a:cubicBezTo>
                <a:cubicBezTo>
                  <a:pt x="0" y="4800565"/>
                  <a:pt x="25171" y="4775394"/>
                  <a:pt x="56220" y="4775394"/>
                </a:cubicBezTo>
                <a:close/>
                <a:moveTo>
                  <a:pt x="3504382" y="4377445"/>
                </a:moveTo>
                <a:cubicBezTo>
                  <a:pt x="3535432" y="4377445"/>
                  <a:pt x="3560602" y="4402616"/>
                  <a:pt x="3560602" y="4433665"/>
                </a:cubicBezTo>
                <a:cubicBezTo>
                  <a:pt x="3560602" y="4464715"/>
                  <a:pt x="3535432" y="4489885"/>
                  <a:pt x="3504382" y="4489885"/>
                </a:cubicBezTo>
                <a:cubicBezTo>
                  <a:pt x="3473333" y="4489885"/>
                  <a:pt x="3448162" y="4464715"/>
                  <a:pt x="3448162" y="4433665"/>
                </a:cubicBezTo>
                <a:cubicBezTo>
                  <a:pt x="3448162" y="4402616"/>
                  <a:pt x="3473333" y="4377445"/>
                  <a:pt x="3504382" y="4377445"/>
                </a:cubicBezTo>
                <a:close/>
                <a:moveTo>
                  <a:pt x="3073362" y="4377445"/>
                </a:moveTo>
                <a:cubicBezTo>
                  <a:pt x="3104411" y="4377445"/>
                  <a:pt x="3129582" y="4402616"/>
                  <a:pt x="3129582" y="4433665"/>
                </a:cubicBezTo>
                <a:cubicBezTo>
                  <a:pt x="3129582" y="4464715"/>
                  <a:pt x="3104411" y="4489885"/>
                  <a:pt x="3073362" y="4489885"/>
                </a:cubicBezTo>
                <a:cubicBezTo>
                  <a:pt x="3042312" y="4489885"/>
                  <a:pt x="3017142" y="4464715"/>
                  <a:pt x="3017142" y="4433665"/>
                </a:cubicBezTo>
                <a:cubicBezTo>
                  <a:pt x="3017142" y="4402616"/>
                  <a:pt x="3042312" y="4377445"/>
                  <a:pt x="3073362" y="4377445"/>
                </a:cubicBezTo>
                <a:close/>
                <a:moveTo>
                  <a:pt x="2642341" y="4377445"/>
                </a:moveTo>
                <a:cubicBezTo>
                  <a:pt x="2673391" y="4377445"/>
                  <a:pt x="2698562" y="4402616"/>
                  <a:pt x="2698562" y="4433665"/>
                </a:cubicBezTo>
                <a:cubicBezTo>
                  <a:pt x="2698562" y="4464715"/>
                  <a:pt x="2673391" y="4489885"/>
                  <a:pt x="2642341" y="4489885"/>
                </a:cubicBezTo>
                <a:cubicBezTo>
                  <a:pt x="2611292" y="4489885"/>
                  <a:pt x="2586121" y="4464715"/>
                  <a:pt x="2586121" y="4433665"/>
                </a:cubicBezTo>
                <a:cubicBezTo>
                  <a:pt x="2586121" y="4402616"/>
                  <a:pt x="2611292" y="4377445"/>
                  <a:pt x="2642341" y="4377445"/>
                </a:cubicBezTo>
                <a:close/>
                <a:moveTo>
                  <a:pt x="2211321" y="4377445"/>
                </a:moveTo>
                <a:cubicBezTo>
                  <a:pt x="2242371" y="4377445"/>
                  <a:pt x="2267541" y="4402616"/>
                  <a:pt x="2267541" y="4433665"/>
                </a:cubicBezTo>
                <a:cubicBezTo>
                  <a:pt x="2267541" y="4464715"/>
                  <a:pt x="2242371" y="4489885"/>
                  <a:pt x="2211321" y="4489885"/>
                </a:cubicBezTo>
                <a:cubicBezTo>
                  <a:pt x="2180272" y="4489885"/>
                  <a:pt x="2155101" y="4464715"/>
                  <a:pt x="2155101" y="4433665"/>
                </a:cubicBezTo>
                <a:cubicBezTo>
                  <a:pt x="2155101" y="4402616"/>
                  <a:pt x="2180272" y="4377445"/>
                  <a:pt x="2211321" y="4377445"/>
                </a:cubicBezTo>
                <a:close/>
                <a:moveTo>
                  <a:pt x="1780301" y="4377445"/>
                </a:moveTo>
                <a:cubicBezTo>
                  <a:pt x="1811350" y="4377445"/>
                  <a:pt x="1836521" y="4402616"/>
                  <a:pt x="1836521" y="4433665"/>
                </a:cubicBezTo>
                <a:cubicBezTo>
                  <a:pt x="1836521" y="4464715"/>
                  <a:pt x="1811350" y="4489885"/>
                  <a:pt x="1780301" y="4489885"/>
                </a:cubicBezTo>
                <a:cubicBezTo>
                  <a:pt x="1749252" y="4489885"/>
                  <a:pt x="1724081" y="4464715"/>
                  <a:pt x="1724081" y="4433665"/>
                </a:cubicBezTo>
                <a:cubicBezTo>
                  <a:pt x="1724081" y="4402616"/>
                  <a:pt x="1749252" y="4377445"/>
                  <a:pt x="1780301" y="4377445"/>
                </a:cubicBezTo>
                <a:close/>
                <a:moveTo>
                  <a:pt x="1349281" y="4377445"/>
                </a:moveTo>
                <a:cubicBezTo>
                  <a:pt x="1380330" y="4377445"/>
                  <a:pt x="1405501" y="4402616"/>
                  <a:pt x="1405501" y="4433665"/>
                </a:cubicBezTo>
                <a:cubicBezTo>
                  <a:pt x="1405501" y="4464715"/>
                  <a:pt x="1380330" y="4489885"/>
                  <a:pt x="1349281" y="4489885"/>
                </a:cubicBezTo>
                <a:cubicBezTo>
                  <a:pt x="1318231" y="4489885"/>
                  <a:pt x="1293061" y="4464715"/>
                  <a:pt x="1293061" y="4433665"/>
                </a:cubicBezTo>
                <a:cubicBezTo>
                  <a:pt x="1293061" y="4402616"/>
                  <a:pt x="1318231" y="4377445"/>
                  <a:pt x="1349281" y="4377445"/>
                </a:cubicBezTo>
                <a:close/>
                <a:moveTo>
                  <a:pt x="918261" y="4377445"/>
                </a:moveTo>
                <a:cubicBezTo>
                  <a:pt x="949311" y="4377445"/>
                  <a:pt x="974481" y="4402616"/>
                  <a:pt x="974481" y="4433665"/>
                </a:cubicBezTo>
                <a:cubicBezTo>
                  <a:pt x="974481" y="4464715"/>
                  <a:pt x="949311" y="4489885"/>
                  <a:pt x="918261" y="4489885"/>
                </a:cubicBezTo>
                <a:cubicBezTo>
                  <a:pt x="887211" y="4489885"/>
                  <a:pt x="862041" y="4464715"/>
                  <a:pt x="862041" y="4433665"/>
                </a:cubicBezTo>
                <a:cubicBezTo>
                  <a:pt x="862041" y="4402616"/>
                  <a:pt x="887211" y="4377445"/>
                  <a:pt x="918261" y="4377445"/>
                </a:cubicBezTo>
                <a:close/>
                <a:moveTo>
                  <a:pt x="487241" y="4377445"/>
                </a:moveTo>
                <a:cubicBezTo>
                  <a:pt x="518290" y="4377445"/>
                  <a:pt x="543461" y="4402616"/>
                  <a:pt x="543461" y="4433665"/>
                </a:cubicBezTo>
                <a:cubicBezTo>
                  <a:pt x="543461" y="4464715"/>
                  <a:pt x="518290" y="4489885"/>
                  <a:pt x="487241" y="4489885"/>
                </a:cubicBezTo>
                <a:cubicBezTo>
                  <a:pt x="456191" y="4489885"/>
                  <a:pt x="431021" y="4464715"/>
                  <a:pt x="431021" y="4433665"/>
                </a:cubicBezTo>
                <a:cubicBezTo>
                  <a:pt x="431021" y="4402616"/>
                  <a:pt x="456191" y="4377445"/>
                  <a:pt x="487241" y="4377445"/>
                </a:cubicBezTo>
                <a:close/>
                <a:moveTo>
                  <a:pt x="56221" y="4377445"/>
                </a:moveTo>
                <a:cubicBezTo>
                  <a:pt x="87270" y="4377445"/>
                  <a:pt x="112441" y="4402616"/>
                  <a:pt x="112441" y="4433665"/>
                </a:cubicBezTo>
                <a:cubicBezTo>
                  <a:pt x="112441" y="4464715"/>
                  <a:pt x="87270" y="4489885"/>
                  <a:pt x="56221" y="4489885"/>
                </a:cubicBezTo>
                <a:cubicBezTo>
                  <a:pt x="25171" y="4489885"/>
                  <a:pt x="0" y="4464715"/>
                  <a:pt x="0" y="4433665"/>
                </a:cubicBezTo>
                <a:cubicBezTo>
                  <a:pt x="0" y="4402616"/>
                  <a:pt x="25171" y="4377445"/>
                  <a:pt x="56221" y="4377445"/>
                </a:cubicBezTo>
                <a:close/>
                <a:moveTo>
                  <a:pt x="3504382" y="3979495"/>
                </a:moveTo>
                <a:cubicBezTo>
                  <a:pt x="3535432" y="3979495"/>
                  <a:pt x="3560602" y="4004666"/>
                  <a:pt x="3560602" y="4035715"/>
                </a:cubicBezTo>
                <a:cubicBezTo>
                  <a:pt x="3560602" y="4066764"/>
                  <a:pt x="3535432" y="4091936"/>
                  <a:pt x="3504382" y="4091936"/>
                </a:cubicBezTo>
                <a:cubicBezTo>
                  <a:pt x="3473333" y="4091936"/>
                  <a:pt x="3448162" y="4066764"/>
                  <a:pt x="3448162" y="4035715"/>
                </a:cubicBezTo>
                <a:cubicBezTo>
                  <a:pt x="3448162" y="4004666"/>
                  <a:pt x="3473333" y="3979495"/>
                  <a:pt x="3504382" y="3979495"/>
                </a:cubicBezTo>
                <a:close/>
                <a:moveTo>
                  <a:pt x="3073362" y="3979495"/>
                </a:moveTo>
                <a:cubicBezTo>
                  <a:pt x="3104411" y="3979495"/>
                  <a:pt x="3129582" y="4004666"/>
                  <a:pt x="3129582" y="4035715"/>
                </a:cubicBezTo>
                <a:cubicBezTo>
                  <a:pt x="3129582" y="4066764"/>
                  <a:pt x="3104411" y="4091936"/>
                  <a:pt x="3073362" y="4091936"/>
                </a:cubicBezTo>
                <a:cubicBezTo>
                  <a:pt x="3042312" y="4091936"/>
                  <a:pt x="3017142" y="4066764"/>
                  <a:pt x="3017142" y="4035715"/>
                </a:cubicBezTo>
                <a:cubicBezTo>
                  <a:pt x="3017142" y="4004666"/>
                  <a:pt x="3042312" y="3979495"/>
                  <a:pt x="3073362" y="3979495"/>
                </a:cubicBezTo>
                <a:close/>
                <a:moveTo>
                  <a:pt x="2642341" y="3979495"/>
                </a:moveTo>
                <a:cubicBezTo>
                  <a:pt x="2673391" y="3979495"/>
                  <a:pt x="2698562" y="4004666"/>
                  <a:pt x="2698562" y="4035715"/>
                </a:cubicBezTo>
                <a:cubicBezTo>
                  <a:pt x="2698562" y="4066764"/>
                  <a:pt x="2673391" y="4091936"/>
                  <a:pt x="2642341" y="4091936"/>
                </a:cubicBezTo>
                <a:cubicBezTo>
                  <a:pt x="2611292" y="4091936"/>
                  <a:pt x="2586121" y="4066764"/>
                  <a:pt x="2586121" y="4035715"/>
                </a:cubicBezTo>
                <a:cubicBezTo>
                  <a:pt x="2586121" y="4004666"/>
                  <a:pt x="2611292" y="3979495"/>
                  <a:pt x="2642341" y="3979495"/>
                </a:cubicBezTo>
                <a:close/>
                <a:moveTo>
                  <a:pt x="2211321" y="3979495"/>
                </a:moveTo>
                <a:cubicBezTo>
                  <a:pt x="2242371" y="3979495"/>
                  <a:pt x="2267541" y="4004666"/>
                  <a:pt x="2267541" y="4035715"/>
                </a:cubicBezTo>
                <a:cubicBezTo>
                  <a:pt x="2267541" y="4066764"/>
                  <a:pt x="2242371" y="4091936"/>
                  <a:pt x="2211321" y="4091936"/>
                </a:cubicBezTo>
                <a:cubicBezTo>
                  <a:pt x="2180272" y="4091936"/>
                  <a:pt x="2155101" y="4066764"/>
                  <a:pt x="2155101" y="4035715"/>
                </a:cubicBezTo>
                <a:cubicBezTo>
                  <a:pt x="2155101" y="4004666"/>
                  <a:pt x="2180272" y="3979495"/>
                  <a:pt x="2211321" y="3979495"/>
                </a:cubicBezTo>
                <a:close/>
                <a:moveTo>
                  <a:pt x="1780301" y="3979495"/>
                </a:moveTo>
                <a:cubicBezTo>
                  <a:pt x="1811350" y="3979495"/>
                  <a:pt x="1836521" y="4004666"/>
                  <a:pt x="1836521" y="4035715"/>
                </a:cubicBezTo>
                <a:cubicBezTo>
                  <a:pt x="1836521" y="4066764"/>
                  <a:pt x="1811350" y="4091936"/>
                  <a:pt x="1780301" y="4091936"/>
                </a:cubicBezTo>
                <a:cubicBezTo>
                  <a:pt x="1749252" y="4091936"/>
                  <a:pt x="1724081" y="4066764"/>
                  <a:pt x="1724081" y="4035715"/>
                </a:cubicBezTo>
                <a:cubicBezTo>
                  <a:pt x="1724081" y="4004666"/>
                  <a:pt x="1749252" y="3979495"/>
                  <a:pt x="1780301" y="3979495"/>
                </a:cubicBezTo>
                <a:close/>
                <a:moveTo>
                  <a:pt x="1349281" y="3979495"/>
                </a:moveTo>
                <a:cubicBezTo>
                  <a:pt x="1380330" y="3979495"/>
                  <a:pt x="1405502" y="4004666"/>
                  <a:pt x="1405502" y="4035715"/>
                </a:cubicBezTo>
                <a:cubicBezTo>
                  <a:pt x="1405502" y="4066764"/>
                  <a:pt x="1380330" y="4091936"/>
                  <a:pt x="1349281" y="4091936"/>
                </a:cubicBezTo>
                <a:cubicBezTo>
                  <a:pt x="1318231" y="4091936"/>
                  <a:pt x="1293061" y="4066764"/>
                  <a:pt x="1293061" y="4035715"/>
                </a:cubicBezTo>
                <a:cubicBezTo>
                  <a:pt x="1293061" y="4004666"/>
                  <a:pt x="1318231" y="3979495"/>
                  <a:pt x="1349281" y="3979495"/>
                </a:cubicBezTo>
                <a:close/>
                <a:moveTo>
                  <a:pt x="918261" y="3979495"/>
                </a:moveTo>
                <a:cubicBezTo>
                  <a:pt x="949311" y="3979495"/>
                  <a:pt x="974481" y="4004666"/>
                  <a:pt x="974481" y="4035715"/>
                </a:cubicBezTo>
                <a:cubicBezTo>
                  <a:pt x="974481" y="4066764"/>
                  <a:pt x="949311" y="4091936"/>
                  <a:pt x="918261" y="4091936"/>
                </a:cubicBezTo>
                <a:cubicBezTo>
                  <a:pt x="887211" y="4091936"/>
                  <a:pt x="862041" y="4066764"/>
                  <a:pt x="862041" y="4035715"/>
                </a:cubicBezTo>
                <a:cubicBezTo>
                  <a:pt x="862041" y="4004666"/>
                  <a:pt x="887211" y="3979495"/>
                  <a:pt x="918261" y="3979495"/>
                </a:cubicBezTo>
                <a:close/>
                <a:moveTo>
                  <a:pt x="487241" y="3979495"/>
                </a:moveTo>
                <a:cubicBezTo>
                  <a:pt x="518290" y="3979495"/>
                  <a:pt x="543461" y="4004666"/>
                  <a:pt x="543461" y="4035715"/>
                </a:cubicBezTo>
                <a:cubicBezTo>
                  <a:pt x="543461" y="4066764"/>
                  <a:pt x="518290" y="4091936"/>
                  <a:pt x="487241" y="4091936"/>
                </a:cubicBezTo>
                <a:cubicBezTo>
                  <a:pt x="456191" y="4091936"/>
                  <a:pt x="431021" y="4066764"/>
                  <a:pt x="431021" y="4035715"/>
                </a:cubicBezTo>
                <a:cubicBezTo>
                  <a:pt x="431021" y="4004666"/>
                  <a:pt x="456191" y="3979495"/>
                  <a:pt x="487241" y="3979495"/>
                </a:cubicBezTo>
                <a:close/>
                <a:moveTo>
                  <a:pt x="56221" y="3979495"/>
                </a:moveTo>
                <a:cubicBezTo>
                  <a:pt x="87270" y="3979495"/>
                  <a:pt x="112441" y="4004666"/>
                  <a:pt x="112441" y="4035715"/>
                </a:cubicBezTo>
                <a:cubicBezTo>
                  <a:pt x="112441" y="4066764"/>
                  <a:pt x="87270" y="4091936"/>
                  <a:pt x="56221" y="4091936"/>
                </a:cubicBezTo>
                <a:cubicBezTo>
                  <a:pt x="25171" y="4091936"/>
                  <a:pt x="0" y="4066764"/>
                  <a:pt x="0" y="4035715"/>
                </a:cubicBezTo>
                <a:cubicBezTo>
                  <a:pt x="0" y="4004666"/>
                  <a:pt x="25171" y="3979495"/>
                  <a:pt x="56221" y="3979495"/>
                </a:cubicBezTo>
                <a:close/>
                <a:moveTo>
                  <a:pt x="3504382" y="3581546"/>
                </a:moveTo>
                <a:cubicBezTo>
                  <a:pt x="3535432" y="3581546"/>
                  <a:pt x="3560602" y="3606716"/>
                  <a:pt x="3560602" y="3637765"/>
                </a:cubicBezTo>
                <a:cubicBezTo>
                  <a:pt x="3560602" y="3668815"/>
                  <a:pt x="3535432" y="3693986"/>
                  <a:pt x="3504382" y="3693986"/>
                </a:cubicBezTo>
                <a:cubicBezTo>
                  <a:pt x="3473333" y="3693986"/>
                  <a:pt x="3448162" y="3668815"/>
                  <a:pt x="3448162" y="3637765"/>
                </a:cubicBezTo>
                <a:cubicBezTo>
                  <a:pt x="3448162" y="3606716"/>
                  <a:pt x="3473333" y="3581546"/>
                  <a:pt x="3504382" y="3581546"/>
                </a:cubicBezTo>
                <a:close/>
                <a:moveTo>
                  <a:pt x="3073362" y="3581546"/>
                </a:moveTo>
                <a:cubicBezTo>
                  <a:pt x="3104411" y="3581546"/>
                  <a:pt x="3129582" y="3606716"/>
                  <a:pt x="3129582" y="3637765"/>
                </a:cubicBezTo>
                <a:cubicBezTo>
                  <a:pt x="3129582" y="3668815"/>
                  <a:pt x="3104411" y="3693986"/>
                  <a:pt x="3073362" y="3693986"/>
                </a:cubicBezTo>
                <a:cubicBezTo>
                  <a:pt x="3042312" y="3693986"/>
                  <a:pt x="3017142" y="3668815"/>
                  <a:pt x="3017142" y="3637765"/>
                </a:cubicBezTo>
                <a:cubicBezTo>
                  <a:pt x="3017142" y="3606716"/>
                  <a:pt x="3042312" y="3581546"/>
                  <a:pt x="3073362" y="3581546"/>
                </a:cubicBezTo>
                <a:close/>
                <a:moveTo>
                  <a:pt x="2642341" y="3581546"/>
                </a:moveTo>
                <a:cubicBezTo>
                  <a:pt x="2673391" y="3581546"/>
                  <a:pt x="2698562" y="3606716"/>
                  <a:pt x="2698562" y="3637765"/>
                </a:cubicBezTo>
                <a:cubicBezTo>
                  <a:pt x="2698562" y="3668815"/>
                  <a:pt x="2673391" y="3693986"/>
                  <a:pt x="2642341" y="3693986"/>
                </a:cubicBezTo>
                <a:cubicBezTo>
                  <a:pt x="2611292" y="3693986"/>
                  <a:pt x="2586121" y="3668815"/>
                  <a:pt x="2586121" y="3637765"/>
                </a:cubicBezTo>
                <a:cubicBezTo>
                  <a:pt x="2586121" y="3606716"/>
                  <a:pt x="2611292" y="3581546"/>
                  <a:pt x="2642341" y="3581546"/>
                </a:cubicBezTo>
                <a:close/>
                <a:moveTo>
                  <a:pt x="2211321" y="3581546"/>
                </a:moveTo>
                <a:cubicBezTo>
                  <a:pt x="2242371" y="3581546"/>
                  <a:pt x="2267541" y="3606716"/>
                  <a:pt x="2267541" y="3637765"/>
                </a:cubicBezTo>
                <a:cubicBezTo>
                  <a:pt x="2267541" y="3668815"/>
                  <a:pt x="2242371" y="3693986"/>
                  <a:pt x="2211321" y="3693986"/>
                </a:cubicBezTo>
                <a:cubicBezTo>
                  <a:pt x="2180272" y="3693986"/>
                  <a:pt x="2155101" y="3668815"/>
                  <a:pt x="2155101" y="3637765"/>
                </a:cubicBezTo>
                <a:cubicBezTo>
                  <a:pt x="2155101" y="3606716"/>
                  <a:pt x="2180272" y="3581546"/>
                  <a:pt x="2211321" y="3581546"/>
                </a:cubicBezTo>
                <a:close/>
                <a:moveTo>
                  <a:pt x="1780301" y="3581546"/>
                </a:moveTo>
                <a:cubicBezTo>
                  <a:pt x="1811350" y="3581546"/>
                  <a:pt x="1836521" y="3606716"/>
                  <a:pt x="1836521" y="3637765"/>
                </a:cubicBezTo>
                <a:cubicBezTo>
                  <a:pt x="1836521" y="3668815"/>
                  <a:pt x="1811350" y="3693986"/>
                  <a:pt x="1780301" y="3693986"/>
                </a:cubicBezTo>
                <a:cubicBezTo>
                  <a:pt x="1749252" y="3693986"/>
                  <a:pt x="1724081" y="3668815"/>
                  <a:pt x="1724081" y="3637765"/>
                </a:cubicBezTo>
                <a:cubicBezTo>
                  <a:pt x="1724081" y="3606716"/>
                  <a:pt x="1749252" y="3581546"/>
                  <a:pt x="1780301" y="3581546"/>
                </a:cubicBezTo>
                <a:close/>
                <a:moveTo>
                  <a:pt x="1349281" y="3581546"/>
                </a:moveTo>
                <a:cubicBezTo>
                  <a:pt x="1380330" y="3581546"/>
                  <a:pt x="1405502" y="3606716"/>
                  <a:pt x="1405502" y="3637765"/>
                </a:cubicBezTo>
                <a:cubicBezTo>
                  <a:pt x="1405502" y="3668815"/>
                  <a:pt x="1380330" y="3693986"/>
                  <a:pt x="1349281" y="3693986"/>
                </a:cubicBezTo>
                <a:cubicBezTo>
                  <a:pt x="1318231" y="3693986"/>
                  <a:pt x="1293061" y="3668815"/>
                  <a:pt x="1293061" y="3637765"/>
                </a:cubicBezTo>
                <a:cubicBezTo>
                  <a:pt x="1293061" y="3606716"/>
                  <a:pt x="1318231" y="3581546"/>
                  <a:pt x="1349281" y="3581546"/>
                </a:cubicBezTo>
                <a:close/>
                <a:moveTo>
                  <a:pt x="918261" y="3581546"/>
                </a:moveTo>
                <a:cubicBezTo>
                  <a:pt x="949311" y="3581546"/>
                  <a:pt x="974481" y="3606716"/>
                  <a:pt x="974481" y="3637765"/>
                </a:cubicBezTo>
                <a:cubicBezTo>
                  <a:pt x="974481" y="3668815"/>
                  <a:pt x="949311" y="3693986"/>
                  <a:pt x="918261" y="3693986"/>
                </a:cubicBezTo>
                <a:cubicBezTo>
                  <a:pt x="887211" y="3693986"/>
                  <a:pt x="862041" y="3668815"/>
                  <a:pt x="862041" y="3637765"/>
                </a:cubicBezTo>
                <a:cubicBezTo>
                  <a:pt x="862041" y="3606716"/>
                  <a:pt x="887211" y="3581546"/>
                  <a:pt x="918261" y="3581546"/>
                </a:cubicBezTo>
                <a:close/>
                <a:moveTo>
                  <a:pt x="487241" y="3581546"/>
                </a:moveTo>
                <a:cubicBezTo>
                  <a:pt x="518290" y="3581546"/>
                  <a:pt x="543461" y="3606716"/>
                  <a:pt x="543461" y="3637765"/>
                </a:cubicBezTo>
                <a:cubicBezTo>
                  <a:pt x="543461" y="3668815"/>
                  <a:pt x="518290" y="3693986"/>
                  <a:pt x="487241" y="3693986"/>
                </a:cubicBezTo>
                <a:cubicBezTo>
                  <a:pt x="456191" y="3693986"/>
                  <a:pt x="431021" y="3668815"/>
                  <a:pt x="431021" y="3637765"/>
                </a:cubicBezTo>
                <a:cubicBezTo>
                  <a:pt x="431021" y="3606716"/>
                  <a:pt x="456191" y="3581546"/>
                  <a:pt x="487241" y="3581546"/>
                </a:cubicBezTo>
                <a:close/>
                <a:moveTo>
                  <a:pt x="56221" y="3581546"/>
                </a:moveTo>
                <a:cubicBezTo>
                  <a:pt x="87270" y="3581546"/>
                  <a:pt x="112441" y="3606716"/>
                  <a:pt x="112441" y="3637765"/>
                </a:cubicBezTo>
                <a:cubicBezTo>
                  <a:pt x="112441" y="3668815"/>
                  <a:pt x="87270" y="3693986"/>
                  <a:pt x="56221" y="3693986"/>
                </a:cubicBezTo>
                <a:cubicBezTo>
                  <a:pt x="25171" y="3693986"/>
                  <a:pt x="0" y="3668815"/>
                  <a:pt x="0" y="3637765"/>
                </a:cubicBezTo>
                <a:cubicBezTo>
                  <a:pt x="0" y="3606716"/>
                  <a:pt x="25171" y="3581546"/>
                  <a:pt x="56221" y="3581546"/>
                </a:cubicBezTo>
                <a:close/>
                <a:moveTo>
                  <a:pt x="3504382" y="3183596"/>
                </a:moveTo>
                <a:cubicBezTo>
                  <a:pt x="3535432" y="3183596"/>
                  <a:pt x="3560602" y="3208768"/>
                  <a:pt x="3560602" y="3239816"/>
                </a:cubicBezTo>
                <a:cubicBezTo>
                  <a:pt x="3560602" y="3270865"/>
                  <a:pt x="3535432" y="3296036"/>
                  <a:pt x="3504382" y="3296036"/>
                </a:cubicBezTo>
                <a:cubicBezTo>
                  <a:pt x="3473333" y="3296036"/>
                  <a:pt x="3448162" y="3270865"/>
                  <a:pt x="3448162" y="3239816"/>
                </a:cubicBezTo>
                <a:cubicBezTo>
                  <a:pt x="3448162" y="3208768"/>
                  <a:pt x="3473333" y="3183596"/>
                  <a:pt x="3504382" y="3183596"/>
                </a:cubicBezTo>
                <a:close/>
                <a:moveTo>
                  <a:pt x="3073362" y="3183596"/>
                </a:moveTo>
                <a:cubicBezTo>
                  <a:pt x="3104411" y="3183596"/>
                  <a:pt x="3129582" y="3208768"/>
                  <a:pt x="3129582" y="3239816"/>
                </a:cubicBezTo>
                <a:cubicBezTo>
                  <a:pt x="3129582" y="3270865"/>
                  <a:pt x="3104411" y="3296036"/>
                  <a:pt x="3073362" y="3296036"/>
                </a:cubicBezTo>
                <a:cubicBezTo>
                  <a:pt x="3042312" y="3296036"/>
                  <a:pt x="3017142" y="3270865"/>
                  <a:pt x="3017142" y="3239816"/>
                </a:cubicBezTo>
                <a:cubicBezTo>
                  <a:pt x="3017142" y="3208768"/>
                  <a:pt x="3042312" y="3183596"/>
                  <a:pt x="3073362" y="3183596"/>
                </a:cubicBezTo>
                <a:close/>
                <a:moveTo>
                  <a:pt x="2642341" y="3183596"/>
                </a:moveTo>
                <a:cubicBezTo>
                  <a:pt x="2673391" y="3183596"/>
                  <a:pt x="2698562" y="3208768"/>
                  <a:pt x="2698562" y="3239816"/>
                </a:cubicBezTo>
                <a:cubicBezTo>
                  <a:pt x="2698562" y="3270865"/>
                  <a:pt x="2673391" y="3296036"/>
                  <a:pt x="2642341" y="3296036"/>
                </a:cubicBezTo>
                <a:cubicBezTo>
                  <a:pt x="2611292" y="3296036"/>
                  <a:pt x="2586121" y="3270865"/>
                  <a:pt x="2586121" y="3239816"/>
                </a:cubicBezTo>
                <a:cubicBezTo>
                  <a:pt x="2586121" y="3208768"/>
                  <a:pt x="2611292" y="3183596"/>
                  <a:pt x="2642341" y="3183596"/>
                </a:cubicBezTo>
                <a:close/>
                <a:moveTo>
                  <a:pt x="2211321" y="3183596"/>
                </a:moveTo>
                <a:cubicBezTo>
                  <a:pt x="2242371" y="3183596"/>
                  <a:pt x="2267541" y="3208768"/>
                  <a:pt x="2267541" y="3239816"/>
                </a:cubicBezTo>
                <a:cubicBezTo>
                  <a:pt x="2267541" y="3270865"/>
                  <a:pt x="2242371" y="3296036"/>
                  <a:pt x="2211321" y="3296036"/>
                </a:cubicBezTo>
                <a:cubicBezTo>
                  <a:pt x="2180272" y="3296036"/>
                  <a:pt x="2155101" y="3270865"/>
                  <a:pt x="2155101" y="3239816"/>
                </a:cubicBezTo>
                <a:cubicBezTo>
                  <a:pt x="2155101" y="3208768"/>
                  <a:pt x="2180272" y="3183596"/>
                  <a:pt x="2211321" y="3183596"/>
                </a:cubicBezTo>
                <a:close/>
                <a:moveTo>
                  <a:pt x="1780301" y="3183596"/>
                </a:moveTo>
                <a:cubicBezTo>
                  <a:pt x="1811350" y="3183596"/>
                  <a:pt x="1836521" y="3208768"/>
                  <a:pt x="1836521" y="3239816"/>
                </a:cubicBezTo>
                <a:cubicBezTo>
                  <a:pt x="1836521" y="3270865"/>
                  <a:pt x="1811350" y="3296036"/>
                  <a:pt x="1780301" y="3296036"/>
                </a:cubicBezTo>
                <a:cubicBezTo>
                  <a:pt x="1749252" y="3296036"/>
                  <a:pt x="1724081" y="3270865"/>
                  <a:pt x="1724081" y="3239816"/>
                </a:cubicBezTo>
                <a:cubicBezTo>
                  <a:pt x="1724081" y="3208768"/>
                  <a:pt x="1749252" y="3183596"/>
                  <a:pt x="1780301" y="3183596"/>
                </a:cubicBezTo>
                <a:close/>
                <a:moveTo>
                  <a:pt x="1349281" y="3183596"/>
                </a:moveTo>
                <a:cubicBezTo>
                  <a:pt x="1380330" y="3183596"/>
                  <a:pt x="1405502" y="3208768"/>
                  <a:pt x="1405502" y="3239816"/>
                </a:cubicBezTo>
                <a:cubicBezTo>
                  <a:pt x="1405502" y="3270865"/>
                  <a:pt x="1380330" y="3296036"/>
                  <a:pt x="1349281" y="3296036"/>
                </a:cubicBezTo>
                <a:cubicBezTo>
                  <a:pt x="1318231" y="3296036"/>
                  <a:pt x="1293061" y="3270865"/>
                  <a:pt x="1293061" y="3239816"/>
                </a:cubicBezTo>
                <a:cubicBezTo>
                  <a:pt x="1293061" y="3208768"/>
                  <a:pt x="1318231" y="3183596"/>
                  <a:pt x="1349281" y="3183596"/>
                </a:cubicBezTo>
                <a:close/>
                <a:moveTo>
                  <a:pt x="918261" y="3183596"/>
                </a:moveTo>
                <a:cubicBezTo>
                  <a:pt x="949311" y="3183596"/>
                  <a:pt x="974481" y="3208768"/>
                  <a:pt x="974481" y="3239816"/>
                </a:cubicBezTo>
                <a:cubicBezTo>
                  <a:pt x="974481" y="3270865"/>
                  <a:pt x="949311" y="3296036"/>
                  <a:pt x="918261" y="3296036"/>
                </a:cubicBezTo>
                <a:cubicBezTo>
                  <a:pt x="887211" y="3296036"/>
                  <a:pt x="862041" y="3270865"/>
                  <a:pt x="862041" y="3239816"/>
                </a:cubicBezTo>
                <a:cubicBezTo>
                  <a:pt x="862041" y="3208768"/>
                  <a:pt x="887211" y="3183596"/>
                  <a:pt x="918261" y="3183596"/>
                </a:cubicBezTo>
                <a:close/>
                <a:moveTo>
                  <a:pt x="487241" y="3183596"/>
                </a:moveTo>
                <a:cubicBezTo>
                  <a:pt x="518290" y="3183596"/>
                  <a:pt x="543461" y="3208768"/>
                  <a:pt x="543461" y="3239816"/>
                </a:cubicBezTo>
                <a:cubicBezTo>
                  <a:pt x="543461" y="3270865"/>
                  <a:pt x="518290" y="3296036"/>
                  <a:pt x="487241" y="3296036"/>
                </a:cubicBezTo>
                <a:cubicBezTo>
                  <a:pt x="456191" y="3296036"/>
                  <a:pt x="431021" y="3270865"/>
                  <a:pt x="431021" y="3239816"/>
                </a:cubicBezTo>
                <a:cubicBezTo>
                  <a:pt x="431021" y="3208768"/>
                  <a:pt x="456191" y="3183596"/>
                  <a:pt x="487241" y="3183596"/>
                </a:cubicBezTo>
                <a:close/>
                <a:moveTo>
                  <a:pt x="56221" y="3183596"/>
                </a:moveTo>
                <a:cubicBezTo>
                  <a:pt x="87270" y="3183596"/>
                  <a:pt x="112441" y="3208768"/>
                  <a:pt x="112441" y="3239816"/>
                </a:cubicBezTo>
                <a:cubicBezTo>
                  <a:pt x="112441" y="3270865"/>
                  <a:pt x="87270" y="3296036"/>
                  <a:pt x="56221" y="3296036"/>
                </a:cubicBezTo>
                <a:cubicBezTo>
                  <a:pt x="25171" y="3296036"/>
                  <a:pt x="0" y="3270865"/>
                  <a:pt x="0" y="3239816"/>
                </a:cubicBezTo>
                <a:cubicBezTo>
                  <a:pt x="0" y="3208768"/>
                  <a:pt x="25171" y="3183596"/>
                  <a:pt x="56221" y="3183596"/>
                </a:cubicBezTo>
                <a:close/>
                <a:moveTo>
                  <a:pt x="3504382" y="2785646"/>
                </a:moveTo>
                <a:cubicBezTo>
                  <a:pt x="3535432" y="2785646"/>
                  <a:pt x="3560602" y="2810817"/>
                  <a:pt x="3560602" y="2841866"/>
                </a:cubicBezTo>
                <a:cubicBezTo>
                  <a:pt x="3560602" y="2872916"/>
                  <a:pt x="3535432" y="2898087"/>
                  <a:pt x="3504382" y="2898087"/>
                </a:cubicBezTo>
                <a:cubicBezTo>
                  <a:pt x="3473333" y="2898087"/>
                  <a:pt x="3448162" y="2872916"/>
                  <a:pt x="3448162" y="2841866"/>
                </a:cubicBezTo>
                <a:cubicBezTo>
                  <a:pt x="3448162" y="2810817"/>
                  <a:pt x="3473333" y="2785646"/>
                  <a:pt x="3504382" y="2785646"/>
                </a:cubicBezTo>
                <a:close/>
                <a:moveTo>
                  <a:pt x="3073362" y="2785646"/>
                </a:moveTo>
                <a:cubicBezTo>
                  <a:pt x="3104411" y="2785646"/>
                  <a:pt x="3129582" y="2810817"/>
                  <a:pt x="3129582" y="2841866"/>
                </a:cubicBezTo>
                <a:cubicBezTo>
                  <a:pt x="3129582" y="2872916"/>
                  <a:pt x="3104411" y="2898087"/>
                  <a:pt x="3073362" y="2898087"/>
                </a:cubicBezTo>
                <a:cubicBezTo>
                  <a:pt x="3042312" y="2898087"/>
                  <a:pt x="3017142" y="2872916"/>
                  <a:pt x="3017142" y="2841866"/>
                </a:cubicBezTo>
                <a:cubicBezTo>
                  <a:pt x="3017142" y="2810817"/>
                  <a:pt x="3042312" y="2785646"/>
                  <a:pt x="3073362" y="2785646"/>
                </a:cubicBezTo>
                <a:close/>
                <a:moveTo>
                  <a:pt x="2642341" y="2785646"/>
                </a:moveTo>
                <a:cubicBezTo>
                  <a:pt x="2673391" y="2785646"/>
                  <a:pt x="2698562" y="2810817"/>
                  <a:pt x="2698562" y="2841866"/>
                </a:cubicBezTo>
                <a:cubicBezTo>
                  <a:pt x="2698562" y="2872916"/>
                  <a:pt x="2673391" y="2898087"/>
                  <a:pt x="2642341" y="2898087"/>
                </a:cubicBezTo>
                <a:cubicBezTo>
                  <a:pt x="2611292" y="2898087"/>
                  <a:pt x="2586121" y="2872916"/>
                  <a:pt x="2586121" y="2841866"/>
                </a:cubicBezTo>
                <a:cubicBezTo>
                  <a:pt x="2586121" y="2810817"/>
                  <a:pt x="2611292" y="2785646"/>
                  <a:pt x="2642341" y="2785646"/>
                </a:cubicBezTo>
                <a:close/>
                <a:moveTo>
                  <a:pt x="2211321" y="2785646"/>
                </a:moveTo>
                <a:cubicBezTo>
                  <a:pt x="2242371" y="2785646"/>
                  <a:pt x="2267541" y="2810817"/>
                  <a:pt x="2267541" y="2841866"/>
                </a:cubicBezTo>
                <a:cubicBezTo>
                  <a:pt x="2267541" y="2872916"/>
                  <a:pt x="2242371" y="2898087"/>
                  <a:pt x="2211321" y="2898087"/>
                </a:cubicBezTo>
                <a:cubicBezTo>
                  <a:pt x="2180272" y="2898087"/>
                  <a:pt x="2155101" y="2872916"/>
                  <a:pt x="2155101" y="2841866"/>
                </a:cubicBezTo>
                <a:cubicBezTo>
                  <a:pt x="2155101" y="2810817"/>
                  <a:pt x="2180272" y="2785646"/>
                  <a:pt x="2211321" y="2785646"/>
                </a:cubicBezTo>
                <a:close/>
                <a:moveTo>
                  <a:pt x="1780301" y="2785646"/>
                </a:moveTo>
                <a:cubicBezTo>
                  <a:pt x="1811350" y="2785646"/>
                  <a:pt x="1836521" y="2810817"/>
                  <a:pt x="1836521" y="2841866"/>
                </a:cubicBezTo>
                <a:cubicBezTo>
                  <a:pt x="1836521" y="2872916"/>
                  <a:pt x="1811350" y="2898087"/>
                  <a:pt x="1780301" y="2898087"/>
                </a:cubicBezTo>
                <a:cubicBezTo>
                  <a:pt x="1749252" y="2898087"/>
                  <a:pt x="1724081" y="2872916"/>
                  <a:pt x="1724081" y="2841866"/>
                </a:cubicBezTo>
                <a:cubicBezTo>
                  <a:pt x="1724081" y="2810817"/>
                  <a:pt x="1749252" y="2785646"/>
                  <a:pt x="1780301" y="2785646"/>
                </a:cubicBezTo>
                <a:close/>
                <a:moveTo>
                  <a:pt x="1349281" y="2785646"/>
                </a:moveTo>
                <a:cubicBezTo>
                  <a:pt x="1380330" y="2785646"/>
                  <a:pt x="1405502" y="2810817"/>
                  <a:pt x="1405502" y="2841866"/>
                </a:cubicBezTo>
                <a:cubicBezTo>
                  <a:pt x="1405502" y="2872916"/>
                  <a:pt x="1380330" y="2898087"/>
                  <a:pt x="1349281" y="2898087"/>
                </a:cubicBezTo>
                <a:cubicBezTo>
                  <a:pt x="1318231" y="2898087"/>
                  <a:pt x="1293061" y="2872916"/>
                  <a:pt x="1293061" y="2841866"/>
                </a:cubicBezTo>
                <a:cubicBezTo>
                  <a:pt x="1293061" y="2810817"/>
                  <a:pt x="1318231" y="2785646"/>
                  <a:pt x="1349281" y="2785646"/>
                </a:cubicBezTo>
                <a:close/>
                <a:moveTo>
                  <a:pt x="918261" y="2785646"/>
                </a:moveTo>
                <a:cubicBezTo>
                  <a:pt x="949311" y="2785646"/>
                  <a:pt x="974481" y="2810817"/>
                  <a:pt x="974481" y="2841866"/>
                </a:cubicBezTo>
                <a:cubicBezTo>
                  <a:pt x="974481" y="2872916"/>
                  <a:pt x="949311" y="2898087"/>
                  <a:pt x="918261" y="2898087"/>
                </a:cubicBezTo>
                <a:cubicBezTo>
                  <a:pt x="887211" y="2898087"/>
                  <a:pt x="862041" y="2872916"/>
                  <a:pt x="862041" y="2841866"/>
                </a:cubicBezTo>
                <a:cubicBezTo>
                  <a:pt x="862041" y="2810817"/>
                  <a:pt x="887211" y="2785646"/>
                  <a:pt x="918261" y="2785646"/>
                </a:cubicBezTo>
                <a:close/>
                <a:moveTo>
                  <a:pt x="487241" y="2785646"/>
                </a:moveTo>
                <a:cubicBezTo>
                  <a:pt x="518290" y="2785646"/>
                  <a:pt x="543461" y="2810817"/>
                  <a:pt x="543461" y="2841866"/>
                </a:cubicBezTo>
                <a:cubicBezTo>
                  <a:pt x="543461" y="2872916"/>
                  <a:pt x="518290" y="2898087"/>
                  <a:pt x="487241" y="2898087"/>
                </a:cubicBezTo>
                <a:cubicBezTo>
                  <a:pt x="456191" y="2898087"/>
                  <a:pt x="431021" y="2872916"/>
                  <a:pt x="431021" y="2841866"/>
                </a:cubicBezTo>
                <a:cubicBezTo>
                  <a:pt x="431021" y="2810817"/>
                  <a:pt x="456191" y="2785646"/>
                  <a:pt x="487241" y="2785646"/>
                </a:cubicBezTo>
                <a:close/>
                <a:moveTo>
                  <a:pt x="56221" y="2785646"/>
                </a:moveTo>
                <a:cubicBezTo>
                  <a:pt x="87270" y="2785646"/>
                  <a:pt x="112441" y="2810817"/>
                  <a:pt x="112441" y="2841866"/>
                </a:cubicBezTo>
                <a:cubicBezTo>
                  <a:pt x="112441" y="2872916"/>
                  <a:pt x="87270" y="2898087"/>
                  <a:pt x="56221" y="2898087"/>
                </a:cubicBezTo>
                <a:cubicBezTo>
                  <a:pt x="25171" y="2898087"/>
                  <a:pt x="0" y="2872916"/>
                  <a:pt x="0" y="2841866"/>
                </a:cubicBezTo>
                <a:cubicBezTo>
                  <a:pt x="0" y="2810817"/>
                  <a:pt x="25171" y="2785646"/>
                  <a:pt x="56221" y="2785646"/>
                </a:cubicBezTo>
                <a:close/>
                <a:moveTo>
                  <a:pt x="3504382" y="2387697"/>
                </a:moveTo>
                <a:cubicBezTo>
                  <a:pt x="3535432" y="2387697"/>
                  <a:pt x="3560602" y="2412868"/>
                  <a:pt x="3560602" y="2443917"/>
                </a:cubicBezTo>
                <a:cubicBezTo>
                  <a:pt x="3560602" y="2474966"/>
                  <a:pt x="3535432" y="2500137"/>
                  <a:pt x="3504382" y="2500137"/>
                </a:cubicBezTo>
                <a:cubicBezTo>
                  <a:pt x="3473333" y="2500137"/>
                  <a:pt x="3448162" y="2474966"/>
                  <a:pt x="3448162" y="2443917"/>
                </a:cubicBezTo>
                <a:cubicBezTo>
                  <a:pt x="3448162" y="2412868"/>
                  <a:pt x="3473333" y="2387697"/>
                  <a:pt x="3504382" y="2387697"/>
                </a:cubicBezTo>
                <a:close/>
                <a:moveTo>
                  <a:pt x="3073362" y="2387697"/>
                </a:moveTo>
                <a:cubicBezTo>
                  <a:pt x="3104411" y="2387697"/>
                  <a:pt x="3129582" y="2412868"/>
                  <a:pt x="3129582" y="2443917"/>
                </a:cubicBezTo>
                <a:cubicBezTo>
                  <a:pt x="3129582" y="2474966"/>
                  <a:pt x="3104411" y="2500137"/>
                  <a:pt x="3073362" y="2500137"/>
                </a:cubicBezTo>
                <a:cubicBezTo>
                  <a:pt x="3042312" y="2500137"/>
                  <a:pt x="3017142" y="2474966"/>
                  <a:pt x="3017142" y="2443917"/>
                </a:cubicBezTo>
                <a:cubicBezTo>
                  <a:pt x="3017142" y="2412868"/>
                  <a:pt x="3042312" y="2387697"/>
                  <a:pt x="3073362" y="2387697"/>
                </a:cubicBezTo>
                <a:close/>
                <a:moveTo>
                  <a:pt x="2642341" y="2387697"/>
                </a:moveTo>
                <a:cubicBezTo>
                  <a:pt x="2673391" y="2387697"/>
                  <a:pt x="2698562" y="2412868"/>
                  <a:pt x="2698562" y="2443917"/>
                </a:cubicBezTo>
                <a:cubicBezTo>
                  <a:pt x="2698562" y="2474966"/>
                  <a:pt x="2673391" y="2500137"/>
                  <a:pt x="2642341" y="2500137"/>
                </a:cubicBezTo>
                <a:cubicBezTo>
                  <a:pt x="2611292" y="2500137"/>
                  <a:pt x="2586121" y="2474966"/>
                  <a:pt x="2586121" y="2443917"/>
                </a:cubicBezTo>
                <a:cubicBezTo>
                  <a:pt x="2586121" y="2412868"/>
                  <a:pt x="2611292" y="2387697"/>
                  <a:pt x="2642341" y="2387697"/>
                </a:cubicBezTo>
                <a:close/>
                <a:moveTo>
                  <a:pt x="2211321" y="2387697"/>
                </a:moveTo>
                <a:cubicBezTo>
                  <a:pt x="2242371" y="2387697"/>
                  <a:pt x="2267541" y="2412868"/>
                  <a:pt x="2267541" y="2443917"/>
                </a:cubicBezTo>
                <a:cubicBezTo>
                  <a:pt x="2267541" y="2474966"/>
                  <a:pt x="2242371" y="2500137"/>
                  <a:pt x="2211321" y="2500137"/>
                </a:cubicBezTo>
                <a:cubicBezTo>
                  <a:pt x="2180272" y="2500137"/>
                  <a:pt x="2155101" y="2474966"/>
                  <a:pt x="2155101" y="2443917"/>
                </a:cubicBezTo>
                <a:cubicBezTo>
                  <a:pt x="2155101" y="2412868"/>
                  <a:pt x="2180272" y="2387697"/>
                  <a:pt x="2211321" y="2387697"/>
                </a:cubicBezTo>
                <a:close/>
                <a:moveTo>
                  <a:pt x="1780301" y="2387697"/>
                </a:moveTo>
                <a:cubicBezTo>
                  <a:pt x="1811350" y="2387697"/>
                  <a:pt x="1836521" y="2412868"/>
                  <a:pt x="1836521" y="2443917"/>
                </a:cubicBezTo>
                <a:cubicBezTo>
                  <a:pt x="1836521" y="2474966"/>
                  <a:pt x="1811350" y="2500137"/>
                  <a:pt x="1780301" y="2500137"/>
                </a:cubicBezTo>
                <a:cubicBezTo>
                  <a:pt x="1749252" y="2500137"/>
                  <a:pt x="1724081" y="2474966"/>
                  <a:pt x="1724081" y="2443917"/>
                </a:cubicBezTo>
                <a:cubicBezTo>
                  <a:pt x="1724081" y="2412868"/>
                  <a:pt x="1749252" y="2387697"/>
                  <a:pt x="1780301" y="2387697"/>
                </a:cubicBezTo>
                <a:close/>
                <a:moveTo>
                  <a:pt x="1349281" y="2387697"/>
                </a:moveTo>
                <a:cubicBezTo>
                  <a:pt x="1380330" y="2387697"/>
                  <a:pt x="1405502" y="2412868"/>
                  <a:pt x="1405502" y="2443917"/>
                </a:cubicBezTo>
                <a:cubicBezTo>
                  <a:pt x="1405502" y="2474966"/>
                  <a:pt x="1380330" y="2500137"/>
                  <a:pt x="1349281" y="2500137"/>
                </a:cubicBezTo>
                <a:cubicBezTo>
                  <a:pt x="1318231" y="2500137"/>
                  <a:pt x="1293061" y="2474966"/>
                  <a:pt x="1293061" y="2443917"/>
                </a:cubicBezTo>
                <a:cubicBezTo>
                  <a:pt x="1293061" y="2412868"/>
                  <a:pt x="1318231" y="2387697"/>
                  <a:pt x="1349281" y="2387697"/>
                </a:cubicBezTo>
                <a:close/>
                <a:moveTo>
                  <a:pt x="918261" y="2387697"/>
                </a:moveTo>
                <a:cubicBezTo>
                  <a:pt x="949311" y="2387697"/>
                  <a:pt x="974481" y="2412868"/>
                  <a:pt x="974481" y="2443917"/>
                </a:cubicBezTo>
                <a:cubicBezTo>
                  <a:pt x="974481" y="2474966"/>
                  <a:pt x="949311" y="2500137"/>
                  <a:pt x="918261" y="2500137"/>
                </a:cubicBezTo>
                <a:cubicBezTo>
                  <a:pt x="887211" y="2500137"/>
                  <a:pt x="862041" y="2474966"/>
                  <a:pt x="862041" y="2443917"/>
                </a:cubicBezTo>
                <a:cubicBezTo>
                  <a:pt x="862041" y="2412868"/>
                  <a:pt x="887211" y="2387697"/>
                  <a:pt x="918261" y="2387697"/>
                </a:cubicBezTo>
                <a:close/>
                <a:moveTo>
                  <a:pt x="487241" y="2387697"/>
                </a:moveTo>
                <a:cubicBezTo>
                  <a:pt x="518290" y="2387697"/>
                  <a:pt x="543461" y="2412868"/>
                  <a:pt x="543461" y="2443917"/>
                </a:cubicBezTo>
                <a:cubicBezTo>
                  <a:pt x="543461" y="2474966"/>
                  <a:pt x="518290" y="2500137"/>
                  <a:pt x="487241" y="2500137"/>
                </a:cubicBezTo>
                <a:cubicBezTo>
                  <a:pt x="456191" y="2500137"/>
                  <a:pt x="431021" y="2474966"/>
                  <a:pt x="431021" y="2443917"/>
                </a:cubicBezTo>
                <a:cubicBezTo>
                  <a:pt x="431021" y="2412868"/>
                  <a:pt x="456191" y="2387697"/>
                  <a:pt x="487241" y="2387697"/>
                </a:cubicBezTo>
                <a:close/>
                <a:moveTo>
                  <a:pt x="56221" y="2387697"/>
                </a:moveTo>
                <a:cubicBezTo>
                  <a:pt x="87270" y="2387697"/>
                  <a:pt x="112441" y="2412868"/>
                  <a:pt x="112441" y="2443917"/>
                </a:cubicBezTo>
                <a:cubicBezTo>
                  <a:pt x="112441" y="2474966"/>
                  <a:pt x="87270" y="2500137"/>
                  <a:pt x="56221" y="2500137"/>
                </a:cubicBezTo>
                <a:cubicBezTo>
                  <a:pt x="25171" y="2500137"/>
                  <a:pt x="1" y="2474966"/>
                  <a:pt x="1" y="2443917"/>
                </a:cubicBezTo>
                <a:cubicBezTo>
                  <a:pt x="1" y="2412868"/>
                  <a:pt x="25171" y="2387697"/>
                  <a:pt x="56221" y="2387697"/>
                </a:cubicBezTo>
                <a:close/>
                <a:moveTo>
                  <a:pt x="3504382" y="1989747"/>
                </a:moveTo>
                <a:cubicBezTo>
                  <a:pt x="3535432" y="1989747"/>
                  <a:pt x="3560602" y="2014919"/>
                  <a:pt x="3560602" y="2045967"/>
                </a:cubicBezTo>
                <a:cubicBezTo>
                  <a:pt x="3560602" y="2077017"/>
                  <a:pt x="3535432" y="2102187"/>
                  <a:pt x="3504382" y="2102187"/>
                </a:cubicBezTo>
                <a:cubicBezTo>
                  <a:pt x="3473333" y="2102187"/>
                  <a:pt x="3448162" y="2077017"/>
                  <a:pt x="3448162" y="2045967"/>
                </a:cubicBezTo>
                <a:cubicBezTo>
                  <a:pt x="3448162" y="2014919"/>
                  <a:pt x="3473333" y="1989747"/>
                  <a:pt x="3504382" y="1989747"/>
                </a:cubicBezTo>
                <a:close/>
                <a:moveTo>
                  <a:pt x="3073362" y="1989747"/>
                </a:moveTo>
                <a:cubicBezTo>
                  <a:pt x="3104411" y="1989747"/>
                  <a:pt x="3129582" y="2014919"/>
                  <a:pt x="3129582" y="2045967"/>
                </a:cubicBezTo>
                <a:cubicBezTo>
                  <a:pt x="3129582" y="2077017"/>
                  <a:pt x="3104411" y="2102187"/>
                  <a:pt x="3073362" y="2102187"/>
                </a:cubicBezTo>
                <a:cubicBezTo>
                  <a:pt x="3042312" y="2102187"/>
                  <a:pt x="3017142" y="2077017"/>
                  <a:pt x="3017142" y="2045967"/>
                </a:cubicBezTo>
                <a:cubicBezTo>
                  <a:pt x="3017142" y="2014919"/>
                  <a:pt x="3042312" y="1989747"/>
                  <a:pt x="3073362" y="1989747"/>
                </a:cubicBezTo>
                <a:close/>
                <a:moveTo>
                  <a:pt x="2642341" y="1989747"/>
                </a:moveTo>
                <a:cubicBezTo>
                  <a:pt x="2673391" y="1989747"/>
                  <a:pt x="2698562" y="2014919"/>
                  <a:pt x="2698562" y="2045967"/>
                </a:cubicBezTo>
                <a:cubicBezTo>
                  <a:pt x="2698562" y="2077017"/>
                  <a:pt x="2673391" y="2102187"/>
                  <a:pt x="2642341" y="2102187"/>
                </a:cubicBezTo>
                <a:cubicBezTo>
                  <a:pt x="2611292" y="2102187"/>
                  <a:pt x="2586121" y="2077017"/>
                  <a:pt x="2586121" y="2045967"/>
                </a:cubicBezTo>
                <a:cubicBezTo>
                  <a:pt x="2586121" y="2014919"/>
                  <a:pt x="2611292" y="1989747"/>
                  <a:pt x="2642341" y="1989747"/>
                </a:cubicBezTo>
                <a:close/>
                <a:moveTo>
                  <a:pt x="2211321" y="1989747"/>
                </a:moveTo>
                <a:cubicBezTo>
                  <a:pt x="2242371" y="1989747"/>
                  <a:pt x="2267541" y="2014919"/>
                  <a:pt x="2267541" y="2045967"/>
                </a:cubicBezTo>
                <a:cubicBezTo>
                  <a:pt x="2267541" y="2077017"/>
                  <a:pt x="2242371" y="2102187"/>
                  <a:pt x="2211321" y="2102187"/>
                </a:cubicBezTo>
                <a:cubicBezTo>
                  <a:pt x="2180272" y="2102187"/>
                  <a:pt x="2155101" y="2077017"/>
                  <a:pt x="2155101" y="2045967"/>
                </a:cubicBezTo>
                <a:cubicBezTo>
                  <a:pt x="2155101" y="2014919"/>
                  <a:pt x="2180272" y="1989747"/>
                  <a:pt x="2211321" y="1989747"/>
                </a:cubicBezTo>
                <a:close/>
                <a:moveTo>
                  <a:pt x="1780301" y="1989747"/>
                </a:moveTo>
                <a:cubicBezTo>
                  <a:pt x="1811350" y="1989747"/>
                  <a:pt x="1836521" y="2014919"/>
                  <a:pt x="1836521" y="2045967"/>
                </a:cubicBezTo>
                <a:cubicBezTo>
                  <a:pt x="1836521" y="2077017"/>
                  <a:pt x="1811350" y="2102187"/>
                  <a:pt x="1780301" y="2102187"/>
                </a:cubicBezTo>
                <a:cubicBezTo>
                  <a:pt x="1749252" y="2102187"/>
                  <a:pt x="1724081" y="2077017"/>
                  <a:pt x="1724081" y="2045967"/>
                </a:cubicBezTo>
                <a:cubicBezTo>
                  <a:pt x="1724081" y="2014919"/>
                  <a:pt x="1749252" y="1989747"/>
                  <a:pt x="1780301" y="1989747"/>
                </a:cubicBezTo>
                <a:close/>
                <a:moveTo>
                  <a:pt x="1349281" y="1989747"/>
                </a:moveTo>
                <a:cubicBezTo>
                  <a:pt x="1380330" y="1989747"/>
                  <a:pt x="1405502" y="2014919"/>
                  <a:pt x="1405502" y="2045967"/>
                </a:cubicBezTo>
                <a:cubicBezTo>
                  <a:pt x="1405502" y="2077017"/>
                  <a:pt x="1380330" y="2102187"/>
                  <a:pt x="1349281" y="2102187"/>
                </a:cubicBezTo>
                <a:cubicBezTo>
                  <a:pt x="1318231" y="2102187"/>
                  <a:pt x="1293061" y="2077017"/>
                  <a:pt x="1293061" y="2045967"/>
                </a:cubicBezTo>
                <a:cubicBezTo>
                  <a:pt x="1293061" y="2014919"/>
                  <a:pt x="1318231" y="1989747"/>
                  <a:pt x="1349281" y="1989747"/>
                </a:cubicBezTo>
                <a:close/>
                <a:moveTo>
                  <a:pt x="918261" y="1989747"/>
                </a:moveTo>
                <a:cubicBezTo>
                  <a:pt x="949311" y="1989747"/>
                  <a:pt x="974481" y="2014919"/>
                  <a:pt x="974481" y="2045967"/>
                </a:cubicBezTo>
                <a:cubicBezTo>
                  <a:pt x="974481" y="2077017"/>
                  <a:pt x="949311" y="2102187"/>
                  <a:pt x="918261" y="2102187"/>
                </a:cubicBezTo>
                <a:cubicBezTo>
                  <a:pt x="887211" y="2102187"/>
                  <a:pt x="862041" y="2077017"/>
                  <a:pt x="862041" y="2045967"/>
                </a:cubicBezTo>
                <a:cubicBezTo>
                  <a:pt x="862041" y="2014919"/>
                  <a:pt x="887211" y="1989747"/>
                  <a:pt x="918261" y="1989747"/>
                </a:cubicBezTo>
                <a:close/>
                <a:moveTo>
                  <a:pt x="487241" y="1989747"/>
                </a:moveTo>
                <a:cubicBezTo>
                  <a:pt x="518290" y="1989747"/>
                  <a:pt x="543461" y="2014919"/>
                  <a:pt x="543461" y="2045967"/>
                </a:cubicBezTo>
                <a:cubicBezTo>
                  <a:pt x="543461" y="2077017"/>
                  <a:pt x="518290" y="2102187"/>
                  <a:pt x="487241" y="2102187"/>
                </a:cubicBezTo>
                <a:cubicBezTo>
                  <a:pt x="456191" y="2102187"/>
                  <a:pt x="431021" y="2077017"/>
                  <a:pt x="431021" y="2045967"/>
                </a:cubicBezTo>
                <a:cubicBezTo>
                  <a:pt x="431021" y="2014919"/>
                  <a:pt x="456191" y="1989747"/>
                  <a:pt x="487241" y="1989747"/>
                </a:cubicBezTo>
                <a:close/>
                <a:moveTo>
                  <a:pt x="56221" y="1989747"/>
                </a:moveTo>
                <a:cubicBezTo>
                  <a:pt x="87270" y="1989747"/>
                  <a:pt x="112441" y="2014919"/>
                  <a:pt x="112441" y="2045967"/>
                </a:cubicBezTo>
                <a:cubicBezTo>
                  <a:pt x="112441" y="2077017"/>
                  <a:pt x="87270" y="2102187"/>
                  <a:pt x="56221" y="2102187"/>
                </a:cubicBezTo>
                <a:cubicBezTo>
                  <a:pt x="25171" y="2102187"/>
                  <a:pt x="1" y="2077017"/>
                  <a:pt x="1" y="2045967"/>
                </a:cubicBezTo>
                <a:cubicBezTo>
                  <a:pt x="1" y="2014919"/>
                  <a:pt x="25171" y="1989747"/>
                  <a:pt x="56221" y="1989747"/>
                </a:cubicBezTo>
                <a:close/>
                <a:moveTo>
                  <a:pt x="3504382" y="1591798"/>
                </a:moveTo>
                <a:cubicBezTo>
                  <a:pt x="3535432" y="1591798"/>
                  <a:pt x="3560602" y="1616969"/>
                  <a:pt x="3560602" y="1648018"/>
                </a:cubicBezTo>
                <a:cubicBezTo>
                  <a:pt x="3560602" y="1679067"/>
                  <a:pt x="3535432" y="1704238"/>
                  <a:pt x="3504382" y="1704238"/>
                </a:cubicBezTo>
                <a:cubicBezTo>
                  <a:pt x="3473333" y="1704238"/>
                  <a:pt x="3448162" y="1679067"/>
                  <a:pt x="3448162" y="1648018"/>
                </a:cubicBezTo>
                <a:cubicBezTo>
                  <a:pt x="3448162" y="1616969"/>
                  <a:pt x="3473333" y="1591798"/>
                  <a:pt x="3504382" y="1591798"/>
                </a:cubicBezTo>
                <a:close/>
                <a:moveTo>
                  <a:pt x="3073362" y="1591798"/>
                </a:moveTo>
                <a:cubicBezTo>
                  <a:pt x="3104411" y="1591798"/>
                  <a:pt x="3129582" y="1616969"/>
                  <a:pt x="3129582" y="1648018"/>
                </a:cubicBezTo>
                <a:cubicBezTo>
                  <a:pt x="3129582" y="1679067"/>
                  <a:pt x="3104411" y="1704238"/>
                  <a:pt x="3073362" y="1704238"/>
                </a:cubicBezTo>
                <a:cubicBezTo>
                  <a:pt x="3042312" y="1704238"/>
                  <a:pt x="3017142" y="1679067"/>
                  <a:pt x="3017142" y="1648018"/>
                </a:cubicBezTo>
                <a:cubicBezTo>
                  <a:pt x="3017142" y="1616969"/>
                  <a:pt x="3042312" y="1591798"/>
                  <a:pt x="3073362" y="1591798"/>
                </a:cubicBezTo>
                <a:close/>
                <a:moveTo>
                  <a:pt x="2642341" y="1591798"/>
                </a:moveTo>
                <a:cubicBezTo>
                  <a:pt x="2673391" y="1591798"/>
                  <a:pt x="2698562" y="1616969"/>
                  <a:pt x="2698562" y="1648018"/>
                </a:cubicBezTo>
                <a:cubicBezTo>
                  <a:pt x="2698562" y="1679067"/>
                  <a:pt x="2673391" y="1704238"/>
                  <a:pt x="2642341" y="1704238"/>
                </a:cubicBezTo>
                <a:cubicBezTo>
                  <a:pt x="2611292" y="1704238"/>
                  <a:pt x="2586121" y="1679067"/>
                  <a:pt x="2586121" y="1648018"/>
                </a:cubicBezTo>
                <a:cubicBezTo>
                  <a:pt x="2586121" y="1616969"/>
                  <a:pt x="2611292" y="1591798"/>
                  <a:pt x="2642341" y="1591798"/>
                </a:cubicBezTo>
                <a:close/>
                <a:moveTo>
                  <a:pt x="2211321" y="1591798"/>
                </a:moveTo>
                <a:cubicBezTo>
                  <a:pt x="2242371" y="1591798"/>
                  <a:pt x="2267541" y="1616969"/>
                  <a:pt x="2267541" y="1648018"/>
                </a:cubicBezTo>
                <a:cubicBezTo>
                  <a:pt x="2267541" y="1679067"/>
                  <a:pt x="2242371" y="1704238"/>
                  <a:pt x="2211321" y="1704238"/>
                </a:cubicBezTo>
                <a:cubicBezTo>
                  <a:pt x="2180272" y="1704238"/>
                  <a:pt x="2155101" y="1679067"/>
                  <a:pt x="2155101" y="1648018"/>
                </a:cubicBezTo>
                <a:cubicBezTo>
                  <a:pt x="2155101" y="1616969"/>
                  <a:pt x="2180272" y="1591798"/>
                  <a:pt x="2211321" y="1591798"/>
                </a:cubicBezTo>
                <a:close/>
                <a:moveTo>
                  <a:pt x="1780301" y="1591798"/>
                </a:moveTo>
                <a:cubicBezTo>
                  <a:pt x="1811350" y="1591798"/>
                  <a:pt x="1836521" y="1616969"/>
                  <a:pt x="1836521" y="1648018"/>
                </a:cubicBezTo>
                <a:cubicBezTo>
                  <a:pt x="1836521" y="1679067"/>
                  <a:pt x="1811350" y="1704238"/>
                  <a:pt x="1780301" y="1704238"/>
                </a:cubicBezTo>
                <a:cubicBezTo>
                  <a:pt x="1749252" y="1704238"/>
                  <a:pt x="1724081" y="1679067"/>
                  <a:pt x="1724081" y="1648018"/>
                </a:cubicBezTo>
                <a:cubicBezTo>
                  <a:pt x="1724081" y="1616969"/>
                  <a:pt x="1749252" y="1591798"/>
                  <a:pt x="1780301" y="1591798"/>
                </a:cubicBezTo>
                <a:close/>
                <a:moveTo>
                  <a:pt x="1349281" y="1591798"/>
                </a:moveTo>
                <a:cubicBezTo>
                  <a:pt x="1380330" y="1591798"/>
                  <a:pt x="1405502" y="1616969"/>
                  <a:pt x="1405502" y="1648018"/>
                </a:cubicBezTo>
                <a:cubicBezTo>
                  <a:pt x="1405502" y="1679067"/>
                  <a:pt x="1380330" y="1704238"/>
                  <a:pt x="1349281" y="1704238"/>
                </a:cubicBezTo>
                <a:cubicBezTo>
                  <a:pt x="1318231" y="1704238"/>
                  <a:pt x="1293061" y="1679067"/>
                  <a:pt x="1293061" y="1648018"/>
                </a:cubicBezTo>
                <a:cubicBezTo>
                  <a:pt x="1293061" y="1616969"/>
                  <a:pt x="1318231" y="1591798"/>
                  <a:pt x="1349281" y="1591798"/>
                </a:cubicBezTo>
                <a:close/>
                <a:moveTo>
                  <a:pt x="918261" y="1591798"/>
                </a:moveTo>
                <a:cubicBezTo>
                  <a:pt x="949311" y="1591798"/>
                  <a:pt x="974481" y="1616969"/>
                  <a:pt x="974481" y="1648018"/>
                </a:cubicBezTo>
                <a:cubicBezTo>
                  <a:pt x="974481" y="1679067"/>
                  <a:pt x="949311" y="1704238"/>
                  <a:pt x="918261" y="1704238"/>
                </a:cubicBezTo>
                <a:cubicBezTo>
                  <a:pt x="887211" y="1704238"/>
                  <a:pt x="862041" y="1679067"/>
                  <a:pt x="862041" y="1648018"/>
                </a:cubicBezTo>
                <a:cubicBezTo>
                  <a:pt x="862041" y="1616969"/>
                  <a:pt x="887211" y="1591798"/>
                  <a:pt x="918261" y="1591798"/>
                </a:cubicBezTo>
                <a:close/>
                <a:moveTo>
                  <a:pt x="487241" y="1591798"/>
                </a:moveTo>
                <a:cubicBezTo>
                  <a:pt x="518290" y="1591798"/>
                  <a:pt x="543461" y="1616969"/>
                  <a:pt x="543461" y="1648018"/>
                </a:cubicBezTo>
                <a:cubicBezTo>
                  <a:pt x="543461" y="1679067"/>
                  <a:pt x="518290" y="1704238"/>
                  <a:pt x="487241" y="1704238"/>
                </a:cubicBezTo>
                <a:cubicBezTo>
                  <a:pt x="456191" y="1704238"/>
                  <a:pt x="431021" y="1679067"/>
                  <a:pt x="431021" y="1648018"/>
                </a:cubicBezTo>
                <a:cubicBezTo>
                  <a:pt x="431021" y="1616969"/>
                  <a:pt x="456191" y="1591798"/>
                  <a:pt x="487241" y="1591798"/>
                </a:cubicBezTo>
                <a:close/>
                <a:moveTo>
                  <a:pt x="56221" y="1591798"/>
                </a:moveTo>
                <a:cubicBezTo>
                  <a:pt x="87270" y="1591798"/>
                  <a:pt x="112441" y="1616969"/>
                  <a:pt x="112441" y="1648018"/>
                </a:cubicBezTo>
                <a:cubicBezTo>
                  <a:pt x="112441" y="1679067"/>
                  <a:pt x="87270" y="1704238"/>
                  <a:pt x="56221" y="1704238"/>
                </a:cubicBezTo>
                <a:cubicBezTo>
                  <a:pt x="25171" y="1704238"/>
                  <a:pt x="1" y="1679067"/>
                  <a:pt x="1" y="1648018"/>
                </a:cubicBezTo>
                <a:cubicBezTo>
                  <a:pt x="1" y="1616969"/>
                  <a:pt x="25171" y="1591798"/>
                  <a:pt x="56221" y="1591798"/>
                </a:cubicBezTo>
                <a:close/>
                <a:moveTo>
                  <a:pt x="3504382" y="1193849"/>
                </a:moveTo>
                <a:cubicBezTo>
                  <a:pt x="3535432" y="1193849"/>
                  <a:pt x="3560602" y="1219020"/>
                  <a:pt x="3560602" y="1250069"/>
                </a:cubicBezTo>
                <a:cubicBezTo>
                  <a:pt x="3560602" y="1281119"/>
                  <a:pt x="3535432" y="1306289"/>
                  <a:pt x="3504382" y="1306289"/>
                </a:cubicBezTo>
                <a:cubicBezTo>
                  <a:pt x="3473333" y="1306289"/>
                  <a:pt x="3448162" y="1281119"/>
                  <a:pt x="3448162" y="1250069"/>
                </a:cubicBezTo>
                <a:cubicBezTo>
                  <a:pt x="3448162" y="1219020"/>
                  <a:pt x="3473333" y="1193849"/>
                  <a:pt x="3504382" y="1193849"/>
                </a:cubicBezTo>
                <a:close/>
                <a:moveTo>
                  <a:pt x="3073362" y="1193849"/>
                </a:moveTo>
                <a:cubicBezTo>
                  <a:pt x="3104411" y="1193849"/>
                  <a:pt x="3129582" y="1219020"/>
                  <a:pt x="3129582" y="1250069"/>
                </a:cubicBezTo>
                <a:cubicBezTo>
                  <a:pt x="3129582" y="1281119"/>
                  <a:pt x="3104411" y="1306289"/>
                  <a:pt x="3073362" y="1306289"/>
                </a:cubicBezTo>
                <a:cubicBezTo>
                  <a:pt x="3042312" y="1306289"/>
                  <a:pt x="3017142" y="1281119"/>
                  <a:pt x="3017142" y="1250069"/>
                </a:cubicBezTo>
                <a:cubicBezTo>
                  <a:pt x="3017142" y="1219020"/>
                  <a:pt x="3042312" y="1193849"/>
                  <a:pt x="3073362" y="1193849"/>
                </a:cubicBezTo>
                <a:close/>
                <a:moveTo>
                  <a:pt x="2642341" y="1193849"/>
                </a:moveTo>
                <a:cubicBezTo>
                  <a:pt x="2673391" y="1193849"/>
                  <a:pt x="2698562" y="1219020"/>
                  <a:pt x="2698562" y="1250069"/>
                </a:cubicBezTo>
                <a:cubicBezTo>
                  <a:pt x="2698562" y="1281119"/>
                  <a:pt x="2673391" y="1306289"/>
                  <a:pt x="2642341" y="1306289"/>
                </a:cubicBezTo>
                <a:cubicBezTo>
                  <a:pt x="2611292" y="1306289"/>
                  <a:pt x="2586121" y="1281119"/>
                  <a:pt x="2586121" y="1250069"/>
                </a:cubicBezTo>
                <a:cubicBezTo>
                  <a:pt x="2586121" y="1219020"/>
                  <a:pt x="2611292" y="1193849"/>
                  <a:pt x="2642341" y="1193849"/>
                </a:cubicBezTo>
                <a:close/>
                <a:moveTo>
                  <a:pt x="2211321" y="1193849"/>
                </a:moveTo>
                <a:cubicBezTo>
                  <a:pt x="2242371" y="1193849"/>
                  <a:pt x="2267541" y="1219020"/>
                  <a:pt x="2267541" y="1250069"/>
                </a:cubicBezTo>
                <a:cubicBezTo>
                  <a:pt x="2267541" y="1281119"/>
                  <a:pt x="2242371" y="1306289"/>
                  <a:pt x="2211321" y="1306289"/>
                </a:cubicBezTo>
                <a:cubicBezTo>
                  <a:pt x="2180272" y="1306289"/>
                  <a:pt x="2155101" y="1281119"/>
                  <a:pt x="2155101" y="1250069"/>
                </a:cubicBezTo>
                <a:cubicBezTo>
                  <a:pt x="2155101" y="1219020"/>
                  <a:pt x="2180272" y="1193849"/>
                  <a:pt x="2211321" y="1193849"/>
                </a:cubicBezTo>
                <a:close/>
                <a:moveTo>
                  <a:pt x="1780301" y="1193849"/>
                </a:moveTo>
                <a:cubicBezTo>
                  <a:pt x="1811350" y="1193849"/>
                  <a:pt x="1836521" y="1219020"/>
                  <a:pt x="1836521" y="1250069"/>
                </a:cubicBezTo>
                <a:cubicBezTo>
                  <a:pt x="1836521" y="1281119"/>
                  <a:pt x="1811350" y="1306289"/>
                  <a:pt x="1780301" y="1306289"/>
                </a:cubicBezTo>
                <a:cubicBezTo>
                  <a:pt x="1749252" y="1306289"/>
                  <a:pt x="1724081" y="1281119"/>
                  <a:pt x="1724081" y="1250069"/>
                </a:cubicBezTo>
                <a:cubicBezTo>
                  <a:pt x="1724081" y="1219020"/>
                  <a:pt x="1749252" y="1193849"/>
                  <a:pt x="1780301" y="1193849"/>
                </a:cubicBezTo>
                <a:close/>
                <a:moveTo>
                  <a:pt x="1349281" y="1193849"/>
                </a:moveTo>
                <a:cubicBezTo>
                  <a:pt x="1380330" y="1193849"/>
                  <a:pt x="1405502" y="1219020"/>
                  <a:pt x="1405502" y="1250069"/>
                </a:cubicBezTo>
                <a:cubicBezTo>
                  <a:pt x="1405502" y="1281119"/>
                  <a:pt x="1380330" y="1306289"/>
                  <a:pt x="1349281" y="1306289"/>
                </a:cubicBezTo>
                <a:cubicBezTo>
                  <a:pt x="1318231" y="1306289"/>
                  <a:pt x="1293061" y="1281119"/>
                  <a:pt x="1293061" y="1250069"/>
                </a:cubicBezTo>
                <a:cubicBezTo>
                  <a:pt x="1293061" y="1219020"/>
                  <a:pt x="1318231" y="1193849"/>
                  <a:pt x="1349281" y="1193849"/>
                </a:cubicBezTo>
                <a:close/>
                <a:moveTo>
                  <a:pt x="918261" y="1193849"/>
                </a:moveTo>
                <a:cubicBezTo>
                  <a:pt x="949311" y="1193849"/>
                  <a:pt x="974481" y="1219020"/>
                  <a:pt x="974481" y="1250069"/>
                </a:cubicBezTo>
                <a:cubicBezTo>
                  <a:pt x="974481" y="1281119"/>
                  <a:pt x="949311" y="1306289"/>
                  <a:pt x="918261" y="1306289"/>
                </a:cubicBezTo>
                <a:cubicBezTo>
                  <a:pt x="887211" y="1306289"/>
                  <a:pt x="862041" y="1281119"/>
                  <a:pt x="862041" y="1250069"/>
                </a:cubicBezTo>
                <a:cubicBezTo>
                  <a:pt x="862041" y="1219020"/>
                  <a:pt x="887211" y="1193849"/>
                  <a:pt x="918261" y="1193849"/>
                </a:cubicBezTo>
                <a:close/>
                <a:moveTo>
                  <a:pt x="487241" y="1193849"/>
                </a:moveTo>
                <a:cubicBezTo>
                  <a:pt x="518290" y="1193849"/>
                  <a:pt x="543461" y="1219020"/>
                  <a:pt x="543461" y="1250069"/>
                </a:cubicBezTo>
                <a:cubicBezTo>
                  <a:pt x="543461" y="1281119"/>
                  <a:pt x="518290" y="1306289"/>
                  <a:pt x="487241" y="1306289"/>
                </a:cubicBezTo>
                <a:cubicBezTo>
                  <a:pt x="456191" y="1306289"/>
                  <a:pt x="431021" y="1281119"/>
                  <a:pt x="431021" y="1250069"/>
                </a:cubicBezTo>
                <a:cubicBezTo>
                  <a:pt x="431021" y="1219020"/>
                  <a:pt x="456191" y="1193849"/>
                  <a:pt x="487241" y="1193849"/>
                </a:cubicBezTo>
                <a:close/>
                <a:moveTo>
                  <a:pt x="56221" y="1193849"/>
                </a:moveTo>
                <a:cubicBezTo>
                  <a:pt x="87270" y="1193849"/>
                  <a:pt x="112441" y="1219020"/>
                  <a:pt x="112441" y="1250069"/>
                </a:cubicBezTo>
                <a:cubicBezTo>
                  <a:pt x="112441" y="1281119"/>
                  <a:pt x="87270" y="1306289"/>
                  <a:pt x="56221" y="1306289"/>
                </a:cubicBezTo>
                <a:cubicBezTo>
                  <a:pt x="25171" y="1306289"/>
                  <a:pt x="1" y="1281119"/>
                  <a:pt x="1" y="1250069"/>
                </a:cubicBezTo>
                <a:cubicBezTo>
                  <a:pt x="1" y="1219020"/>
                  <a:pt x="25171" y="1193849"/>
                  <a:pt x="56221" y="1193849"/>
                </a:cubicBezTo>
                <a:close/>
                <a:moveTo>
                  <a:pt x="3504382" y="795899"/>
                </a:moveTo>
                <a:cubicBezTo>
                  <a:pt x="3535432" y="795899"/>
                  <a:pt x="3560602" y="821070"/>
                  <a:pt x="3560602" y="852120"/>
                </a:cubicBezTo>
                <a:cubicBezTo>
                  <a:pt x="3560602" y="883169"/>
                  <a:pt x="3535432" y="908340"/>
                  <a:pt x="3504382" y="908340"/>
                </a:cubicBezTo>
                <a:cubicBezTo>
                  <a:pt x="3473333" y="908340"/>
                  <a:pt x="3448162" y="883169"/>
                  <a:pt x="3448162" y="852120"/>
                </a:cubicBezTo>
                <a:cubicBezTo>
                  <a:pt x="3448162" y="821070"/>
                  <a:pt x="3473333" y="795899"/>
                  <a:pt x="3504382" y="795899"/>
                </a:cubicBezTo>
                <a:close/>
                <a:moveTo>
                  <a:pt x="3073362" y="795899"/>
                </a:moveTo>
                <a:cubicBezTo>
                  <a:pt x="3104411" y="795899"/>
                  <a:pt x="3129582" y="821070"/>
                  <a:pt x="3129582" y="852120"/>
                </a:cubicBezTo>
                <a:cubicBezTo>
                  <a:pt x="3129582" y="883169"/>
                  <a:pt x="3104411" y="908340"/>
                  <a:pt x="3073362" y="908340"/>
                </a:cubicBezTo>
                <a:cubicBezTo>
                  <a:pt x="3042312" y="908340"/>
                  <a:pt x="3017142" y="883169"/>
                  <a:pt x="3017142" y="852120"/>
                </a:cubicBezTo>
                <a:cubicBezTo>
                  <a:pt x="3017142" y="821070"/>
                  <a:pt x="3042312" y="795899"/>
                  <a:pt x="3073362" y="795899"/>
                </a:cubicBezTo>
                <a:close/>
                <a:moveTo>
                  <a:pt x="2642341" y="795899"/>
                </a:moveTo>
                <a:cubicBezTo>
                  <a:pt x="2673391" y="795899"/>
                  <a:pt x="2698562" y="821070"/>
                  <a:pt x="2698562" y="852120"/>
                </a:cubicBezTo>
                <a:cubicBezTo>
                  <a:pt x="2698562" y="883169"/>
                  <a:pt x="2673391" y="908340"/>
                  <a:pt x="2642341" y="908340"/>
                </a:cubicBezTo>
                <a:cubicBezTo>
                  <a:pt x="2611292" y="908340"/>
                  <a:pt x="2586121" y="883169"/>
                  <a:pt x="2586121" y="852120"/>
                </a:cubicBezTo>
                <a:cubicBezTo>
                  <a:pt x="2586121" y="821070"/>
                  <a:pt x="2611292" y="795899"/>
                  <a:pt x="2642341" y="795899"/>
                </a:cubicBezTo>
                <a:close/>
                <a:moveTo>
                  <a:pt x="2211321" y="795899"/>
                </a:moveTo>
                <a:cubicBezTo>
                  <a:pt x="2242371" y="795899"/>
                  <a:pt x="2267541" y="821070"/>
                  <a:pt x="2267541" y="852120"/>
                </a:cubicBezTo>
                <a:cubicBezTo>
                  <a:pt x="2267541" y="883169"/>
                  <a:pt x="2242371" y="908340"/>
                  <a:pt x="2211321" y="908340"/>
                </a:cubicBezTo>
                <a:cubicBezTo>
                  <a:pt x="2180272" y="908340"/>
                  <a:pt x="2155101" y="883169"/>
                  <a:pt x="2155101" y="852120"/>
                </a:cubicBezTo>
                <a:cubicBezTo>
                  <a:pt x="2155101" y="821070"/>
                  <a:pt x="2180272" y="795899"/>
                  <a:pt x="2211321" y="795899"/>
                </a:cubicBezTo>
                <a:close/>
                <a:moveTo>
                  <a:pt x="1780301" y="795899"/>
                </a:moveTo>
                <a:cubicBezTo>
                  <a:pt x="1811350" y="795899"/>
                  <a:pt x="1836521" y="821070"/>
                  <a:pt x="1836521" y="852120"/>
                </a:cubicBezTo>
                <a:cubicBezTo>
                  <a:pt x="1836521" y="883169"/>
                  <a:pt x="1811350" y="908340"/>
                  <a:pt x="1780301" y="908340"/>
                </a:cubicBezTo>
                <a:cubicBezTo>
                  <a:pt x="1749252" y="908340"/>
                  <a:pt x="1724081" y="883169"/>
                  <a:pt x="1724081" y="852120"/>
                </a:cubicBezTo>
                <a:cubicBezTo>
                  <a:pt x="1724081" y="821070"/>
                  <a:pt x="1749252" y="795899"/>
                  <a:pt x="1780301" y="795899"/>
                </a:cubicBezTo>
                <a:close/>
                <a:moveTo>
                  <a:pt x="1349281" y="795899"/>
                </a:moveTo>
                <a:cubicBezTo>
                  <a:pt x="1380330" y="795899"/>
                  <a:pt x="1405502" y="821070"/>
                  <a:pt x="1405502" y="852120"/>
                </a:cubicBezTo>
                <a:cubicBezTo>
                  <a:pt x="1405502" y="883169"/>
                  <a:pt x="1380330" y="908340"/>
                  <a:pt x="1349281" y="908340"/>
                </a:cubicBezTo>
                <a:cubicBezTo>
                  <a:pt x="1318231" y="908340"/>
                  <a:pt x="1293061" y="883169"/>
                  <a:pt x="1293061" y="852120"/>
                </a:cubicBezTo>
                <a:cubicBezTo>
                  <a:pt x="1293061" y="821070"/>
                  <a:pt x="1318231" y="795899"/>
                  <a:pt x="1349281" y="795899"/>
                </a:cubicBezTo>
                <a:close/>
                <a:moveTo>
                  <a:pt x="918261" y="795899"/>
                </a:moveTo>
                <a:cubicBezTo>
                  <a:pt x="949311" y="795899"/>
                  <a:pt x="974481" y="821070"/>
                  <a:pt x="974481" y="852120"/>
                </a:cubicBezTo>
                <a:cubicBezTo>
                  <a:pt x="974481" y="883169"/>
                  <a:pt x="949311" y="908340"/>
                  <a:pt x="918261" y="908340"/>
                </a:cubicBezTo>
                <a:cubicBezTo>
                  <a:pt x="887211" y="908340"/>
                  <a:pt x="862041" y="883169"/>
                  <a:pt x="862041" y="852120"/>
                </a:cubicBezTo>
                <a:cubicBezTo>
                  <a:pt x="862041" y="821070"/>
                  <a:pt x="887211" y="795899"/>
                  <a:pt x="918261" y="795899"/>
                </a:cubicBezTo>
                <a:close/>
                <a:moveTo>
                  <a:pt x="487241" y="795899"/>
                </a:moveTo>
                <a:cubicBezTo>
                  <a:pt x="518290" y="795899"/>
                  <a:pt x="543461" y="821070"/>
                  <a:pt x="543461" y="852120"/>
                </a:cubicBezTo>
                <a:cubicBezTo>
                  <a:pt x="543461" y="883169"/>
                  <a:pt x="518290" y="908340"/>
                  <a:pt x="487241" y="908340"/>
                </a:cubicBezTo>
                <a:cubicBezTo>
                  <a:pt x="456191" y="908340"/>
                  <a:pt x="431021" y="883169"/>
                  <a:pt x="431021" y="852120"/>
                </a:cubicBezTo>
                <a:cubicBezTo>
                  <a:pt x="431021" y="821070"/>
                  <a:pt x="456191" y="795899"/>
                  <a:pt x="487241" y="795899"/>
                </a:cubicBezTo>
                <a:close/>
                <a:moveTo>
                  <a:pt x="56221" y="795899"/>
                </a:moveTo>
                <a:cubicBezTo>
                  <a:pt x="87270" y="795899"/>
                  <a:pt x="112441" y="821070"/>
                  <a:pt x="112441" y="852120"/>
                </a:cubicBezTo>
                <a:cubicBezTo>
                  <a:pt x="112441" y="883169"/>
                  <a:pt x="87270" y="908340"/>
                  <a:pt x="56221" y="908340"/>
                </a:cubicBezTo>
                <a:cubicBezTo>
                  <a:pt x="25171" y="908340"/>
                  <a:pt x="1" y="883169"/>
                  <a:pt x="1" y="852120"/>
                </a:cubicBezTo>
                <a:cubicBezTo>
                  <a:pt x="1" y="821070"/>
                  <a:pt x="25171" y="795899"/>
                  <a:pt x="56221" y="795899"/>
                </a:cubicBezTo>
                <a:close/>
                <a:moveTo>
                  <a:pt x="3504382" y="397950"/>
                </a:moveTo>
                <a:cubicBezTo>
                  <a:pt x="3535432" y="397950"/>
                  <a:pt x="3560602" y="423120"/>
                  <a:pt x="3560602" y="454170"/>
                </a:cubicBezTo>
                <a:cubicBezTo>
                  <a:pt x="3560602" y="485219"/>
                  <a:pt x="3535432" y="510390"/>
                  <a:pt x="3504382" y="510390"/>
                </a:cubicBezTo>
                <a:cubicBezTo>
                  <a:pt x="3473333" y="510390"/>
                  <a:pt x="3448162" y="485219"/>
                  <a:pt x="3448162" y="454170"/>
                </a:cubicBezTo>
                <a:cubicBezTo>
                  <a:pt x="3448162" y="423120"/>
                  <a:pt x="3473333" y="397950"/>
                  <a:pt x="3504382" y="397950"/>
                </a:cubicBezTo>
                <a:close/>
                <a:moveTo>
                  <a:pt x="3073362" y="397950"/>
                </a:moveTo>
                <a:cubicBezTo>
                  <a:pt x="3104411" y="397950"/>
                  <a:pt x="3129582" y="423120"/>
                  <a:pt x="3129582" y="454170"/>
                </a:cubicBezTo>
                <a:cubicBezTo>
                  <a:pt x="3129582" y="485219"/>
                  <a:pt x="3104411" y="510390"/>
                  <a:pt x="3073362" y="510390"/>
                </a:cubicBezTo>
                <a:cubicBezTo>
                  <a:pt x="3042312" y="510390"/>
                  <a:pt x="3017142" y="485219"/>
                  <a:pt x="3017142" y="454170"/>
                </a:cubicBezTo>
                <a:cubicBezTo>
                  <a:pt x="3017142" y="423120"/>
                  <a:pt x="3042312" y="397950"/>
                  <a:pt x="3073362" y="397950"/>
                </a:cubicBezTo>
                <a:close/>
                <a:moveTo>
                  <a:pt x="2642341" y="397950"/>
                </a:moveTo>
                <a:cubicBezTo>
                  <a:pt x="2673391" y="397950"/>
                  <a:pt x="2698562" y="423120"/>
                  <a:pt x="2698562" y="454170"/>
                </a:cubicBezTo>
                <a:cubicBezTo>
                  <a:pt x="2698562" y="485219"/>
                  <a:pt x="2673391" y="510390"/>
                  <a:pt x="2642341" y="510390"/>
                </a:cubicBezTo>
                <a:cubicBezTo>
                  <a:pt x="2611292" y="510390"/>
                  <a:pt x="2586121" y="485219"/>
                  <a:pt x="2586121" y="454170"/>
                </a:cubicBezTo>
                <a:cubicBezTo>
                  <a:pt x="2586121" y="423120"/>
                  <a:pt x="2611292" y="397950"/>
                  <a:pt x="2642341" y="397950"/>
                </a:cubicBezTo>
                <a:close/>
                <a:moveTo>
                  <a:pt x="2211321" y="397950"/>
                </a:moveTo>
                <a:cubicBezTo>
                  <a:pt x="2242371" y="397950"/>
                  <a:pt x="2267541" y="423120"/>
                  <a:pt x="2267541" y="454170"/>
                </a:cubicBezTo>
                <a:cubicBezTo>
                  <a:pt x="2267541" y="485219"/>
                  <a:pt x="2242371" y="510390"/>
                  <a:pt x="2211321" y="510390"/>
                </a:cubicBezTo>
                <a:cubicBezTo>
                  <a:pt x="2180272" y="510390"/>
                  <a:pt x="2155101" y="485219"/>
                  <a:pt x="2155101" y="454170"/>
                </a:cubicBezTo>
                <a:cubicBezTo>
                  <a:pt x="2155101" y="423120"/>
                  <a:pt x="2180272" y="397950"/>
                  <a:pt x="2211321" y="397950"/>
                </a:cubicBezTo>
                <a:close/>
                <a:moveTo>
                  <a:pt x="1780301" y="397950"/>
                </a:moveTo>
                <a:cubicBezTo>
                  <a:pt x="1811350" y="397950"/>
                  <a:pt x="1836521" y="423120"/>
                  <a:pt x="1836521" y="454170"/>
                </a:cubicBezTo>
                <a:cubicBezTo>
                  <a:pt x="1836521" y="485219"/>
                  <a:pt x="1811350" y="510390"/>
                  <a:pt x="1780301" y="510390"/>
                </a:cubicBezTo>
                <a:cubicBezTo>
                  <a:pt x="1749252" y="510390"/>
                  <a:pt x="1724081" y="485219"/>
                  <a:pt x="1724081" y="454170"/>
                </a:cubicBezTo>
                <a:cubicBezTo>
                  <a:pt x="1724081" y="423120"/>
                  <a:pt x="1749252" y="397950"/>
                  <a:pt x="1780301" y="397950"/>
                </a:cubicBezTo>
                <a:close/>
                <a:moveTo>
                  <a:pt x="1349281" y="397950"/>
                </a:moveTo>
                <a:cubicBezTo>
                  <a:pt x="1380330" y="397950"/>
                  <a:pt x="1405502" y="423120"/>
                  <a:pt x="1405502" y="454170"/>
                </a:cubicBezTo>
                <a:cubicBezTo>
                  <a:pt x="1405502" y="485219"/>
                  <a:pt x="1380330" y="510390"/>
                  <a:pt x="1349281" y="510390"/>
                </a:cubicBezTo>
                <a:cubicBezTo>
                  <a:pt x="1318231" y="510390"/>
                  <a:pt x="1293061" y="485219"/>
                  <a:pt x="1293061" y="454170"/>
                </a:cubicBezTo>
                <a:cubicBezTo>
                  <a:pt x="1293061" y="423120"/>
                  <a:pt x="1318231" y="397950"/>
                  <a:pt x="1349281" y="397950"/>
                </a:cubicBezTo>
                <a:close/>
                <a:moveTo>
                  <a:pt x="918261" y="397950"/>
                </a:moveTo>
                <a:cubicBezTo>
                  <a:pt x="949311" y="397950"/>
                  <a:pt x="974481" y="423120"/>
                  <a:pt x="974481" y="454170"/>
                </a:cubicBezTo>
                <a:cubicBezTo>
                  <a:pt x="974481" y="485219"/>
                  <a:pt x="949311" y="510390"/>
                  <a:pt x="918261" y="510390"/>
                </a:cubicBezTo>
                <a:cubicBezTo>
                  <a:pt x="887211" y="510390"/>
                  <a:pt x="862041" y="485219"/>
                  <a:pt x="862041" y="454170"/>
                </a:cubicBezTo>
                <a:cubicBezTo>
                  <a:pt x="862041" y="423120"/>
                  <a:pt x="887211" y="397950"/>
                  <a:pt x="918261" y="397950"/>
                </a:cubicBezTo>
                <a:close/>
                <a:moveTo>
                  <a:pt x="487241" y="397950"/>
                </a:moveTo>
                <a:cubicBezTo>
                  <a:pt x="518290" y="397950"/>
                  <a:pt x="543461" y="423120"/>
                  <a:pt x="543461" y="454170"/>
                </a:cubicBezTo>
                <a:cubicBezTo>
                  <a:pt x="543461" y="485219"/>
                  <a:pt x="518290" y="510390"/>
                  <a:pt x="487241" y="510390"/>
                </a:cubicBezTo>
                <a:cubicBezTo>
                  <a:pt x="456191" y="510390"/>
                  <a:pt x="431021" y="485219"/>
                  <a:pt x="431021" y="454170"/>
                </a:cubicBezTo>
                <a:cubicBezTo>
                  <a:pt x="431021" y="423120"/>
                  <a:pt x="456191" y="397950"/>
                  <a:pt x="487241" y="397950"/>
                </a:cubicBezTo>
                <a:close/>
                <a:moveTo>
                  <a:pt x="56221" y="397950"/>
                </a:moveTo>
                <a:cubicBezTo>
                  <a:pt x="87270" y="397950"/>
                  <a:pt x="112441" y="423120"/>
                  <a:pt x="112441" y="454170"/>
                </a:cubicBezTo>
                <a:cubicBezTo>
                  <a:pt x="112441" y="485219"/>
                  <a:pt x="87270" y="510390"/>
                  <a:pt x="56221" y="510390"/>
                </a:cubicBezTo>
                <a:cubicBezTo>
                  <a:pt x="25171" y="510390"/>
                  <a:pt x="1" y="485219"/>
                  <a:pt x="1" y="454170"/>
                </a:cubicBezTo>
                <a:cubicBezTo>
                  <a:pt x="1" y="423120"/>
                  <a:pt x="25171" y="397950"/>
                  <a:pt x="56221" y="397950"/>
                </a:cubicBezTo>
                <a:close/>
                <a:moveTo>
                  <a:pt x="3504382" y="0"/>
                </a:moveTo>
                <a:cubicBezTo>
                  <a:pt x="3535432" y="0"/>
                  <a:pt x="3560602" y="25171"/>
                  <a:pt x="3560602" y="56221"/>
                </a:cubicBezTo>
                <a:cubicBezTo>
                  <a:pt x="3560602" y="87270"/>
                  <a:pt x="3535432" y="112441"/>
                  <a:pt x="3504382" y="112441"/>
                </a:cubicBezTo>
                <a:cubicBezTo>
                  <a:pt x="3473333" y="112441"/>
                  <a:pt x="3448162" y="87270"/>
                  <a:pt x="3448162" y="56221"/>
                </a:cubicBezTo>
                <a:cubicBezTo>
                  <a:pt x="3448162" y="25171"/>
                  <a:pt x="3473333" y="0"/>
                  <a:pt x="3504382" y="0"/>
                </a:cubicBezTo>
                <a:close/>
                <a:moveTo>
                  <a:pt x="3073362" y="0"/>
                </a:moveTo>
                <a:cubicBezTo>
                  <a:pt x="3104411" y="0"/>
                  <a:pt x="3129582" y="25171"/>
                  <a:pt x="3129582" y="56221"/>
                </a:cubicBezTo>
                <a:cubicBezTo>
                  <a:pt x="3129582" y="87270"/>
                  <a:pt x="3104411" y="112441"/>
                  <a:pt x="3073362" y="112441"/>
                </a:cubicBezTo>
                <a:cubicBezTo>
                  <a:pt x="3042312" y="112441"/>
                  <a:pt x="3017142" y="87270"/>
                  <a:pt x="3017142" y="56221"/>
                </a:cubicBezTo>
                <a:cubicBezTo>
                  <a:pt x="3017142" y="25171"/>
                  <a:pt x="3042312" y="0"/>
                  <a:pt x="3073362" y="0"/>
                </a:cubicBezTo>
                <a:close/>
                <a:moveTo>
                  <a:pt x="2642341" y="0"/>
                </a:moveTo>
                <a:cubicBezTo>
                  <a:pt x="2673391" y="0"/>
                  <a:pt x="2698562" y="25171"/>
                  <a:pt x="2698562" y="56221"/>
                </a:cubicBezTo>
                <a:cubicBezTo>
                  <a:pt x="2698562" y="87270"/>
                  <a:pt x="2673391" y="112441"/>
                  <a:pt x="2642341" y="112441"/>
                </a:cubicBezTo>
                <a:cubicBezTo>
                  <a:pt x="2611292" y="112441"/>
                  <a:pt x="2586121" y="87270"/>
                  <a:pt x="2586121" y="56221"/>
                </a:cubicBezTo>
                <a:cubicBezTo>
                  <a:pt x="2586121" y="25171"/>
                  <a:pt x="2611292" y="0"/>
                  <a:pt x="2642341" y="0"/>
                </a:cubicBezTo>
                <a:close/>
                <a:moveTo>
                  <a:pt x="2211321" y="0"/>
                </a:moveTo>
                <a:cubicBezTo>
                  <a:pt x="2242371" y="0"/>
                  <a:pt x="2267541" y="25171"/>
                  <a:pt x="2267541" y="56221"/>
                </a:cubicBezTo>
                <a:cubicBezTo>
                  <a:pt x="2267541" y="87270"/>
                  <a:pt x="2242371" y="112441"/>
                  <a:pt x="2211321" y="112441"/>
                </a:cubicBezTo>
                <a:cubicBezTo>
                  <a:pt x="2180272" y="112441"/>
                  <a:pt x="2155101" y="87270"/>
                  <a:pt x="2155101" y="56221"/>
                </a:cubicBezTo>
                <a:cubicBezTo>
                  <a:pt x="2155101" y="25171"/>
                  <a:pt x="2180272" y="0"/>
                  <a:pt x="2211321" y="0"/>
                </a:cubicBezTo>
                <a:close/>
                <a:moveTo>
                  <a:pt x="1780301" y="0"/>
                </a:moveTo>
                <a:cubicBezTo>
                  <a:pt x="1811350" y="0"/>
                  <a:pt x="1836521" y="25171"/>
                  <a:pt x="1836521" y="56221"/>
                </a:cubicBezTo>
                <a:cubicBezTo>
                  <a:pt x="1836521" y="87270"/>
                  <a:pt x="1811350" y="112441"/>
                  <a:pt x="1780301" y="112441"/>
                </a:cubicBezTo>
                <a:cubicBezTo>
                  <a:pt x="1749252" y="112441"/>
                  <a:pt x="1724081" y="87270"/>
                  <a:pt x="1724081" y="56221"/>
                </a:cubicBezTo>
                <a:cubicBezTo>
                  <a:pt x="1724081" y="25171"/>
                  <a:pt x="1749252" y="0"/>
                  <a:pt x="1780301" y="0"/>
                </a:cubicBezTo>
                <a:close/>
                <a:moveTo>
                  <a:pt x="1349281" y="0"/>
                </a:moveTo>
                <a:cubicBezTo>
                  <a:pt x="1380330" y="0"/>
                  <a:pt x="1405502" y="25171"/>
                  <a:pt x="1405502" y="56221"/>
                </a:cubicBezTo>
                <a:cubicBezTo>
                  <a:pt x="1405502" y="87270"/>
                  <a:pt x="1380330" y="112441"/>
                  <a:pt x="1349281" y="112441"/>
                </a:cubicBezTo>
                <a:cubicBezTo>
                  <a:pt x="1318231" y="112441"/>
                  <a:pt x="1293061" y="87270"/>
                  <a:pt x="1293061" y="56221"/>
                </a:cubicBezTo>
                <a:cubicBezTo>
                  <a:pt x="1293061" y="25171"/>
                  <a:pt x="1318231" y="0"/>
                  <a:pt x="1349281" y="0"/>
                </a:cubicBezTo>
                <a:close/>
                <a:moveTo>
                  <a:pt x="918261" y="0"/>
                </a:moveTo>
                <a:cubicBezTo>
                  <a:pt x="949311" y="0"/>
                  <a:pt x="974481" y="25171"/>
                  <a:pt x="974481" y="56221"/>
                </a:cubicBezTo>
                <a:cubicBezTo>
                  <a:pt x="974481" y="87270"/>
                  <a:pt x="949311" y="112441"/>
                  <a:pt x="918261" y="112441"/>
                </a:cubicBezTo>
                <a:cubicBezTo>
                  <a:pt x="887211" y="112441"/>
                  <a:pt x="862041" y="87270"/>
                  <a:pt x="862041" y="56221"/>
                </a:cubicBezTo>
                <a:cubicBezTo>
                  <a:pt x="862041" y="25171"/>
                  <a:pt x="887211" y="0"/>
                  <a:pt x="918261" y="0"/>
                </a:cubicBezTo>
                <a:close/>
                <a:moveTo>
                  <a:pt x="487241" y="0"/>
                </a:moveTo>
                <a:cubicBezTo>
                  <a:pt x="518290" y="0"/>
                  <a:pt x="543461" y="25171"/>
                  <a:pt x="543461" y="56221"/>
                </a:cubicBezTo>
                <a:cubicBezTo>
                  <a:pt x="543461" y="87270"/>
                  <a:pt x="518290" y="112441"/>
                  <a:pt x="487241" y="112441"/>
                </a:cubicBezTo>
                <a:cubicBezTo>
                  <a:pt x="456191" y="112441"/>
                  <a:pt x="431021" y="87270"/>
                  <a:pt x="431021" y="56221"/>
                </a:cubicBezTo>
                <a:cubicBezTo>
                  <a:pt x="431021" y="25171"/>
                  <a:pt x="456191" y="0"/>
                  <a:pt x="487241" y="0"/>
                </a:cubicBezTo>
                <a:close/>
                <a:moveTo>
                  <a:pt x="56221" y="0"/>
                </a:moveTo>
                <a:cubicBezTo>
                  <a:pt x="87270" y="0"/>
                  <a:pt x="112441" y="25171"/>
                  <a:pt x="112441" y="56221"/>
                </a:cubicBezTo>
                <a:cubicBezTo>
                  <a:pt x="112441" y="87270"/>
                  <a:pt x="87270" y="112441"/>
                  <a:pt x="56221" y="112441"/>
                </a:cubicBezTo>
                <a:cubicBezTo>
                  <a:pt x="25171" y="112441"/>
                  <a:pt x="1" y="87270"/>
                  <a:pt x="1" y="56221"/>
                </a:cubicBezTo>
                <a:cubicBezTo>
                  <a:pt x="1" y="25171"/>
                  <a:pt x="25171" y="0"/>
                  <a:pt x="56221" y="0"/>
                </a:cubicBezTo>
                <a:close/>
              </a:path>
            </a:pathLst>
          </a:custGeom>
          <a:solidFill>
            <a:srgbClr val="FFFFF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Diagonal Corners Rounded 50">
            <a:extLst>
              <a:ext uri="{FF2B5EF4-FFF2-40B4-BE49-F238E27FC236}">
                <a16:creationId xmlns:a16="http://schemas.microsoft.com/office/drawing/2014/main" id="{EC6AAF82-E097-44E0-BB22-D729FA8245A5}"/>
              </a:ext>
            </a:extLst>
          </p:cNvPr>
          <p:cNvSpPr/>
          <p:nvPr/>
        </p:nvSpPr>
        <p:spPr>
          <a:xfrm rot="16200000" flipV="1">
            <a:off x="1764171" y="3015973"/>
            <a:ext cx="7990003" cy="11518362"/>
          </a:xfrm>
          <a:prstGeom prst="round2DiagRect">
            <a:avLst>
              <a:gd name="adj1" fmla="val 0"/>
              <a:gd name="adj2" fmla="val 37284"/>
            </a:avLst>
          </a:prstGeom>
          <a:solidFill>
            <a:srgbClr val="F5F3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914400"/>
            <a:r>
              <a:rPr lang="en-IN" dirty="0">
                <a:solidFill>
                  <a:schemeClr val="tx1"/>
                </a:solidFill>
              </a:rPr>
              <a:t>Mahindra First Choice Services (MFCS) is a company of Mahindra Group and is India’s leading chain of multi-brand car workshops with over 335+ workshops present in 267+ towns &amp; 24 states. The company aims to establish countrywide network of over 400 workshops by March 2018 along with other option to increase revenue </a:t>
            </a:r>
            <a:endParaRPr lang="en-US" dirty="0">
              <a:solidFill>
                <a:schemeClr val="tx1"/>
              </a:solidFill>
            </a:endParaRPr>
          </a:p>
        </p:txBody>
      </p:sp>
      <p:cxnSp>
        <p:nvCxnSpPr>
          <p:cNvPr id="175" name="Straight Connector 174">
            <a:extLst>
              <a:ext uri="{FF2B5EF4-FFF2-40B4-BE49-F238E27FC236}">
                <a16:creationId xmlns:a16="http://schemas.microsoft.com/office/drawing/2014/main" id="{75307906-B0E4-41E9-9D03-B96F563A86E1}"/>
              </a:ext>
            </a:extLst>
          </p:cNvPr>
          <p:cNvCxnSpPr/>
          <p:nvPr/>
        </p:nvCxnSpPr>
        <p:spPr>
          <a:xfrm>
            <a:off x="15572029" y="-520199"/>
            <a:ext cx="0" cy="3684537"/>
          </a:xfrm>
          <a:prstGeom prst="line">
            <a:avLst/>
          </a:prstGeom>
          <a:ln w="57150" cap="rnd">
            <a:solidFill>
              <a:srgbClr val="009DD9"/>
            </a:solidFill>
            <a:prstDash val="sysDash"/>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3C7B209C-8649-4C62-B310-D3713D934C12}"/>
              </a:ext>
            </a:extLst>
          </p:cNvPr>
          <p:cNvCxnSpPr>
            <a:cxnSpLocks/>
            <a:stCxn id="107" idx="0"/>
          </p:cNvCxnSpPr>
          <p:nvPr/>
        </p:nvCxnSpPr>
        <p:spPr>
          <a:xfrm>
            <a:off x="15572029" y="3745013"/>
            <a:ext cx="5544230" cy="992437"/>
          </a:xfrm>
          <a:prstGeom prst="line">
            <a:avLst/>
          </a:prstGeom>
          <a:ln w="57150" cap="rnd">
            <a:gradFill flip="none" rotWithShape="1">
              <a:gsLst>
                <a:gs pos="4000">
                  <a:srgbClr val="009DD9"/>
                </a:gs>
                <a:gs pos="39000">
                  <a:srgbClr val="4FCEFF"/>
                </a:gs>
              </a:gsLst>
              <a:lin ang="16200000" scaled="1"/>
              <a:tileRect/>
            </a:gradFill>
            <a:prstDash val="sysDash"/>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EEF65F3-8A3B-424C-83B8-2EE6609BBB71}"/>
              </a:ext>
            </a:extLst>
          </p:cNvPr>
          <p:cNvCxnSpPr>
            <a:cxnSpLocks/>
          </p:cNvCxnSpPr>
          <p:nvPr/>
        </p:nvCxnSpPr>
        <p:spPr>
          <a:xfrm flipH="1">
            <a:off x="15214232" y="4732733"/>
            <a:ext cx="5919393" cy="4280184"/>
          </a:xfrm>
          <a:prstGeom prst="line">
            <a:avLst/>
          </a:prstGeom>
          <a:ln w="57150">
            <a:gradFill flip="none" rotWithShape="1">
              <a:gsLst>
                <a:gs pos="12000">
                  <a:srgbClr val="4FCEFF"/>
                </a:gs>
                <a:gs pos="52000">
                  <a:srgbClr val="0BCFD9"/>
                </a:gs>
              </a:gsLst>
              <a:lin ang="0" scaled="1"/>
              <a:tileRect/>
            </a:gradFill>
            <a:prstDash val="sysDash"/>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5D0D5BD-9945-4252-83B0-404927777292}"/>
              </a:ext>
            </a:extLst>
          </p:cNvPr>
          <p:cNvCxnSpPr>
            <a:cxnSpLocks/>
          </p:cNvCxnSpPr>
          <p:nvPr/>
        </p:nvCxnSpPr>
        <p:spPr>
          <a:xfrm>
            <a:off x="15022431" y="8933415"/>
            <a:ext cx="6093828" cy="1085423"/>
          </a:xfrm>
          <a:prstGeom prst="line">
            <a:avLst/>
          </a:prstGeom>
          <a:ln w="57150" cap="rnd">
            <a:gradFill>
              <a:gsLst>
                <a:gs pos="25000">
                  <a:srgbClr val="0BCFD9"/>
                </a:gs>
                <a:gs pos="70000">
                  <a:srgbClr val="10CF9B"/>
                </a:gs>
              </a:gsLst>
              <a:lin ang="5400000" scaled="1"/>
            </a:gradFill>
            <a:prstDash val="sysDash"/>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6D23532-D62A-4D85-B454-F8F64A789626}"/>
              </a:ext>
            </a:extLst>
          </p:cNvPr>
          <p:cNvCxnSpPr>
            <a:cxnSpLocks/>
          </p:cNvCxnSpPr>
          <p:nvPr/>
        </p:nvCxnSpPr>
        <p:spPr>
          <a:xfrm flipH="1">
            <a:off x="21133624" y="10018838"/>
            <a:ext cx="1" cy="4503313"/>
          </a:xfrm>
          <a:prstGeom prst="line">
            <a:avLst/>
          </a:prstGeom>
          <a:ln w="57150" cap="rnd">
            <a:solidFill>
              <a:srgbClr val="10CF9B"/>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079D7571-8DD1-424A-9EAF-06C526526612}"/>
              </a:ext>
            </a:extLst>
          </p:cNvPr>
          <p:cNvGrpSpPr/>
          <p:nvPr/>
        </p:nvGrpSpPr>
        <p:grpSpPr>
          <a:xfrm>
            <a:off x="13485030" y="1641888"/>
            <a:ext cx="4173998" cy="4173988"/>
            <a:chOff x="1363258" y="1929567"/>
            <a:chExt cx="4173998" cy="4173988"/>
          </a:xfrm>
        </p:grpSpPr>
        <p:sp>
          <p:nvSpPr>
            <p:cNvPr id="105" name="Rectangle: Rounded Corners 104">
              <a:extLst>
                <a:ext uri="{FF2B5EF4-FFF2-40B4-BE49-F238E27FC236}">
                  <a16:creationId xmlns:a16="http://schemas.microsoft.com/office/drawing/2014/main" id="{8D3FB607-70E4-4ED1-88B5-05A3A4C30298}"/>
                </a:ext>
              </a:extLst>
            </p:cNvPr>
            <p:cNvSpPr/>
            <p:nvPr/>
          </p:nvSpPr>
          <p:spPr>
            <a:xfrm>
              <a:off x="1363258" y="1929567"/>
              <a:ext cx="4173998" cy="4173988"/>
            </a:xfrm>
            <a:prstGeom prst="roundRect">
              <a:avLst>
                <a:gd name="adj" fmla="val 23939"/>
              </a:avLst>
            </a:prstGeom>
            <a:solidFill>
              <a:schemeClr val="bg1"/>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dirty="0"/>
            </a:p>
          </p:txBody>
        </p:sp>
        <p:grpSp>
          <p:nvGrpSpPr>
            <p:cNvPr id="106" name="Group 105">
              <a:extLst>
                <a:ext uri="{FF2B5EF4-FFF2-40B4-BE49-F238E27FC236}">
                  <a16:creationId xmlns:a16="http://schemas.microsoft.com/office/drawing/2014/main" id="{1B34BA0B-065C-44CD-AAC8-616B592B3A51}"/>
                </a:ext>
              </a:extLst>
            </p:cNvPr>
            <p:cNvGrpSpPr/>
            <p:nvPr/>
          </p:nvGrpSpPr>
          <p:grpSpPr>
            <a:xfrm>
              <a:off x="2214158" y="2734372"/>
              <a:ext cx="2472198" cy="3010648"/>
              <a:chOff x="2061702" y="6357344"/>
              <a:chExt cx="2472198" cy="3010648"/>
            </a:xfrm>
          </p:grpSpPr>
          <p:sp>
            <p:nvSpPr>
              <p:cNvPr id="107" name="TextBox 106">
                <a:extLst>
                  <a:ext uri="{FF2B5EF4-FFF2-40B4-BE49-F238E27FC236}">
                    <a16:creationId xmlns:a16="http://schemas.microsoft.com/office/drawing/2014/main" id="{F5C98699-EBC7-46CE-9D89-1564FB77ED9D}"/>
                  </a:ext>
                </a:extLst>
              </p:cNvPr>
              <p:cNvSpPr txBox="1"/>
              <p:nvPr/>
            </p:nvSpPr>
            <p:spPr>
              <a:xfrm>
                <a:off x="2061702" y="7655664"/>
                <a:ext cx="2472198" cy="1712328"/>
              </a:xfrm>
              <a:prstGeom prst="rect">
                <a:avLst/>
              </a:prstGeom>
              <a:noFill/>
            </p:spPr>
            <p:txBody>
              <a:bodyPr wrap="square" rtlCol="0">
                <a:spAutoFit/>
              </a:bodyPr>
              <a:lstStyle/>
              <a:p>
                <a:pPr algn="ctr">
                  <a:lnSpc>
                    <a:spcPts val="4400"/>
                  </a:lnSpc>
                </a:pPr>
                <a:r>
                  <a:rPr lang="en-US" sz="2400" dirty="0">
                    <a:solidFill>
                      <a:srgbClr val="364049"/>
                    </a:solidFill>
                    <a:latin typeface="Century Gothic"/>
                  </a:rPr>
                  <a:t>Analyze the Current set of data</a:t>
                </a:r>
              </a:p>
            </p:txBody>
          </p:sp>
          <p:sp>
            <p:nvSpPr>
              <p:cNvPr id="108" name="TextBox 107">
                <a:extLst>
                  <a:ext uri="{FF2B5EF4-FFF2-40B4-BE49-F238E27FC236}">
                    <a16:creationId xmlns:a16="http://schemas.microsoft.com/office/drawing/2014/main" id="{49320774-E70C-4521-B38F-6A607F87B600}"/>
                  </a:ext>
                </a:extLst>
              </p:cNvPr>
              <p:cNvSpPr txBox="1"/>
              <p:nvPr/>
            </p:nvSpPr>
            <p:spPr>
              <a:xfrm>
                <a:off x="2061702" y="6357344"/>
                <a:ext cx="2472198" cy="1200329"/>
              </a:xfrm>
              <a:prstGeom prst="rect">
                <a:avLst/>
              </a:prstGeom>
              <a:noFill/>
            </p:spPr>
            <p:txBody>
              <a:bodyPr wrap="square" rtlCol="0">
                <a:spAutoFit/>
              </a:bodyPr>
              <a:lstStyle/>
              <a:p>
                <a:pPr algn="ctr"/>
                <a:r>
                  <a:rPr lang="en-US" sz="7200" b="1">
                    <a:solidFill>
                      <a:srgbClr val="009DD9"/>
                    </a:solidFill>
                    <a:latin typeface="Century Gothic" panose="020B0502020202020204" pitchFamily="34" charset="0"/>
                    <a:cs typeface="Rubik Light" panose="00000400000000000000" pitchFamily="2" charset="-79"/>
                  </a:rPr>
                  <a:t>01</a:t>
                </a:r>
                <a:endParaRPr lang="en-US" sz="7200" b="1" dirty="0">
                  <a:solidFill>
                    <a:srgbClr val="009DD9"/>
                  </a:solidFill>
                  <a:latin typeface="Century Gothic" panose="020B0502020202020204" pitchFamily="34" charset="0"/>
                  <a:cs typeface="Rubik Light" panose="00000400000000000000" pitchFamily="2" charset="-79"/>
                </a:endParaRPr>
              </a:p>
            </p:txBody>
          </p:sp>
        </p:grpSp>
      </p:grpSp>
      <p:grpSp>
        <p:nvGrpSpPr>
          <p:cNvPr id="173" name="Group 172">
            <a:extLst>
              <a:ext uri="{FF2B5EF4-FFF2-40B4-BE49-F238E27FC236}">
                <a16:creationId xmlns:a16="http://schemas.microsoft.com/office/drawing/2014/main" id="{B5B7077A-CA01-47B9-AEF3-D1E0E558659E}"/>
              </a:ext>
            </a:extLst>
          </p:cNvPr>
          <p:cNvGrpSpPr/>
          <p:nvPr/>
        </p:nvGrpSpPr>
        <p:grpSpPr>
          <a:xfrm>
            <a:off x="18966599" y="2803680"/>
            <a:ext cx="4241791" cy="4178808"/>
            <a:chOff x="6685201" y="2744686"/>
            <a:chExt cx="4241791" cy="4178808"/>
          </a:xfrm>
        </p:grpSpPr>
        <p:sp>
          <p:nvSpPr>
            <p:cNvPr id="112" name="Rectangle: Rounded Corners 111">
              <a:extLst>
                <a:ext uri="{FF2B5EF4-FFF2-40B4-BE49-F238E27FC236}">
                  <a16:creationId xmlns:a16="http://schemas.microsoft.com/office/drawing/2014/main" id="{CE44F9F8-8307-4A76-9204-D1E3FCD8B51F}"/>
                </a:ext>
              </a:extLst>
            </p:cNvPr>
            <p:cNvSpPr>
              <a:spLocks noChangeAspect="1"/>
            </p:cNvSpPr>
            <p:nvPr/>
          </p:nvSpPr>
          <p:spPr>
            <a:xfrm>
              <a:off x="6748173" y="2744686"/>
              <a:ext cx="4178819" cy="4178808"/>
            </a:xfrm>
            <a:prstGeom prst="roundRect">
              <a:avLst>
                <a:gd name="adj" fmla="val 23939"/>
              </a:avLst>
            </a:prstGeom>
            <a:solidFill>
              <a:schemeClr val="bg1"/>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dirty="0"/>
            </a:p>
          </p:txBody>
        </p:sp>
        <p:grpSp>
          <p:nvGrpSpPr>
            <p:cNvPr id="113" name="Group 112">
              <a:extLst>
                <a:ext uri="{FF2B5EF4-FFF2-40B4-BE49-F238E27FC236}">
                  <a16:creationId xmlns:a16="http://schemas.microsoft.com/office/drawing/2014/main" id="{FCA6E945-6EEB-46E6-A315-2910A7531D5D}"/>
                </a:ext>
              </a:extLst>
            </p:cNvPr>
            <p:cNvGrpSpPr/>
            <p:nvPr/>
          </p:nvGrpSpPr>
          <p:grpSpPr>
            <a:xfrm>
              <a:off x="6685201" y="3380136"/>
              <a:ext cx="4223337" cy="2446391"/>
              <a:chOff x="1555194" y="6357344"/>
              <a:chExt cx="4223337" cy="2446391"/>
            </a:xfrm>
          </p:grpSpPr>
          <p:sp>
            <p:nvSpPr>
              <p:cNvPr id="114" name="TextBox 113">
                <a:extLst>
                  <a:ext uri="{FF2B5EF4-FFF2-40B4-BE49-F238E27FC236}">
                    <a16:creationId xmlns:a16="http://schemas.microsoft.com/office/drawing/2014/main" id="{2BDA781A-E1F5-4240-AE90-81804E4FBE59}"/>
                  </a:ext>
                </a:extLst>
              </p:cNvPr>
              <p:cNvSpPr txBox="1"/>
              <p:nvPr/>
            </p:nvSpPr>
            <p:spPr>
              <a:xfrm>
                <a:off x="1555194" y="7655664"/>
                <a:ext cx="4223337" cy="1148071"/>
              </a:xfrm>
              <a:prstGeom prst="rect">
                <a:avLst/>
              </a:prstGeom>
              <a:noFill/>
            </p:spPr>
            <p:txBody>
              <a:bodyPr wrap="square" rtlCol="0">
                <a:spAutoFit/>
              </a:bodyPr>
              <a:lstStyle/>
              <a:p>
                <a:pPr algn="ctr">
                  <a:lnSpc>
                    <a:spcPts val="4400"/>
                  </a:lnSpc>
                </a:pPr>
                <a:r>
                  <a:rPr lang="en-US" sz="2400" dirty="0">
                    <a:solidFill>
                      <a:srgbClr val="364049"/>
                    </a:solidFill>
                    <a:latin typeface="Century Gothic"/>
                  </a:rPr>
                  <a:t>Identify &amp; Improve  </a:t>
                </a:r>
              </a:p>
              <a:p>
                <a:pPr algn="ctr">
                  <a:lnSpc>
                    <a:spcPts val="4400"/>
                  </a:lnSpc>
                </a:pPr>
                <a:r>
                  <a:rPr lang="en-US" sz="2400" dirty="0">
                    <a:solidFill>
                      <a:srgbClr val="364049"/>
                    </a:solidFill>
                    <a:latin typeface="Century Gothic"/>
                  </a:rPr>
                  <a:t>Strengths/Weaknesses</a:t>
                </a:r>
              </a:p>
            </p:txBody>
          </p:sp>
          <p:sp>
            <p:nvSpPr>
              <p:cNvPr id="115" name="TextBox 114">
                <a:extLst>
                  <a:ext uri="{FF2B5EF4-FFF2-40B4-BE49-F238E27FC236}">
                    <a16:creationId xmlns:a16="http://schemas.microsoft.com/office/drawing/2014/main" id="{AC49F78C-A1E7-4F3A-BA46-F199842D222D}"/>
                  </a:ext>
                </a:extLst>
              </p:cNvPr>
              <p:cNvSpPr txBox="1"/>
              <p:nvPr/>
            </p:nvSpPr>
            <p:spPr>
              <a:xfrm>
                <a:off x="2430763" y="6357344"/>
                <a:ext cx="2472198" cy="1200329"/>
              </a:xfrm>
              <a:prstGeom prst="rect">
                <a:avLst/>
              </a:prstGeom>
              <a:noFill/>
            </p:spPr>
            <p:txBody>
              <a:bodyPr wrap="square" rtlCol="0">
                <a:spAutoFit/>
              </a:bodyPr>
              <a:lstStyle/>
              <a:p>
                <a:pPr algn="ctr"/>
                <a:r>
                  <a:rPr lang="en-US" sz="7200" b="1" dirty="0">
                    <a:solidFill>
                      <a:srgbClr val="11B6DD"/>
                    </a:solidFill>
                    <a:latin typeface="Century Gothic" panose="020B0502020202020204" pitchFamily="34" charset="0"/>
                    <a:cs typeface="Rubik Light" panose="00000400000000000000" pitchFamily="2" charset="-79"/>
                  </a:rPr>
                  <a:t>02</a:t>
                </a:r>
              </a:p>
            </p:txBody>
          </p:sp>
        </p:grpSp>
      </p:grpSp>
      <p:grpSp>
        <p:nvGrpSpPr>
          <p:cNvPr id="16" name="Group 15">
            <a:extLst>
              <a:ext uri="{FF2B5EF4-FFF2-40B4-BE49-F238E27FC236}">
                <a16:creationId xmlns:a16="http://schemas.microsoft.com/office/drawing/2014/main" id="{946C7ED8-4CC4-4E9E-A8D6-5A5BD22A0181}"/>
              </a:ext>
            </a:extLst>
          </p:cNvPr>
          <p:cNvGrpSpPr/>
          <p:nvPr/>
        </p:nvGrpSpPr>
        <p:grpSpPr>
          <a:xfrm>
            <a:off x="12961075" y="6942002"/>
            <a:ext cx="4235223" cy="4178808"/>
            <a:chOff x="6673315" y="10244972"/>
            <a:chExt cx="4235223" cy="4178808"/>
          </a:xfrm>
        </p:grpSpPr>
        <p:sp>
          <p:nvSpPr>
            <p:cNvPr id="123" name="Rectangle: Rounded Corners 122">
              <a:extLst>
                <a:ext uri="{FF2B5EF4-FFF2-40B4-BE49-F238E27FC236}">
                  <a16:creationId xmlns:a16="http://schemas.microsoft.com/office/drawing/2014/main" id="{7761249E-F9B4-4029-984C-5F9584F7C630}"/>
                </a:ext>
              </a:extLst>
            </p:cNvPr>
            <p:cNvSpPr>
              <a:spLocks noChangeAspect="1"/>
            </p:cNvSpPr>
            <p:nvPr/>
          </p:nvSpPr>
          <p:spPr>
            <a:xfrm>
              <a:off x="6673315" y="10244972"/>
              <a:ext cx="4178819" cy="4178808"/>
            </a:xfrm>
            <a:prstGeom prst="roundRect">
              <a:avLst>
                <a:gd name="adj" fmla="val 23939"/>
              </a:avLst>
            </a:prstGeom>
            <a:solidFill>
              <a:schemeClr val="bg1"/>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dirty="0"/>
            </a:p>
          </p:txBody>
        </p:sp>
        <p:grpSp>
          <p:nvGrpSpPr>
            <p:cNvPr id="124" name="Group 123">
              <a:extLst>
                <a:ext uri="{FF2B5EF4-FFF2-40B4-BE49-F238E27FC236}">
                  <a16:creationId xmlns:a16="http://schemas.microsoft.com/office/drawing/2014/main" id="{A656AC25-9B52-4C8F-9349-424D50C515A5}"/>
                </a:ext>
              </a:extLst>
            </p:cNvPr>
            <p:cNvGrpSpPr/>
            <p:nvPr/>
          </p:nvGrpSpPr>
          <p:grpSpPr>
            <a:xfrm>
              <a:off x="6685201" y="11036056"/>
              <a:ext cx="4223337" cy="3010648"/>
              <a:chOff x="1555194" y="6357344"/>
              <a:chExt cx="4223337" cy="3010648"/>
            </a:xfrm>
          </p:grpSpPr>
          <p:sp>
            <p:nvSpPr>
              <p:cNvPr id="125" name="TextBox 124">
                <a:extLst>
                  <a:ext uri="{FF2B5EF4-FFF2-40B4-BE49-F238E27FC236}">
                    <a16:creationId xmlns:a16="http://schemas.microsoft.com/office/drawing/2014/main" id="{0460A7D5-A771-4EFE-AB71-254D7DAD2EBD}"/>
                  </a:ext>
                </a:extLst>
              </p:cNvPr>
              <p:cNvSpPr txBox="1"/>
              <p:nvPr/>
            </p:nvSpPr>
            <p:spPr>
              <a:xfrm>
                <a:off x="1555194" y="7655664"/>
                <a:ext cx="4223337" cy="1712328"/>
              </a:xfrm>
              <a:prstGeom prst="rect">
                <a:avLst/>
              </a:prstGeom>
              <a:noFill/>
            </p:spPr>
            <p:txBody>
              <a:bodyPr wrap="square" rtlCol="0">
                <a:spAutoFit/>
              </a:bodyPr>
              <a:lstStyle/>
              <a:p>
                <a:pPr algn="ctr">
                  <a:lnSpc>
                    <a:spcPts val="4400"/>
                  </a:lnSpc>
                </a:pPr>
                <a:r>
                  <a:rPr lang="en-US" sz="2400" dirty="0">
                    <a:solidFill>
                      <a:srgbClr val="364049"/>
                    </a:solidFill>
                    <a:latin typeface="Century Gothic"/>
                  </a:rPr>
                  <a:t>Using ML models on current data set for expansion and revenue generation </a:t>
                </a:r>
              </a:p>
            </p:txBody>
          </p:sp>
          <p:sp>
            <p:nvSpPr>
              <p:cNvPr id="126" name="TextBox 125">
                <a:extLst>
                  <a:ext uri="{FF2B5EF4-FFF2-40B4-BE49-F238E27FC236}">
                    <a16:creationId xmlns:a16="http://schemas.microsoft.com/office/drawing/2014/main" id="{B97560C0-9C8C-4581-ABC5-24D7B67F4652}"/>
                  </a:ext>
                </a:extLst>
              </p:cNvPr>
              <p:cNvSpPr txBox="1"/>
              <p:nvPr/>
            </p:nvSpPr>
            <p:spPr>
              <a:xfrm>
                <a:off x="2430763" y="6357344"/>
                <a:ext cx="2472198" cy="1200329"/>
              </a:xfrm>
              <a:prstGeom prst="rect">
                <a:avLst/>
              </a:prstGeom>
              <a:noFill/>
            </p:spPr>
            <p:txBody>
              <a:bodyPr wrap="square" rtlCol="0">
                <a:spAutoFit/>
              </a:bodyPr>
              <a:lstStyle/>
              <a:p>
                <a:pPr algn="ctr"/>
                <a:r>
                  <a:rPr lang="en-US" sz="7200" b="1">
                    <a:solidFill>
                      <a:srgbClr val="0BD0D9"/>
                    </a:solidFill>
                    <a:latin typeface="Century Gothic" panose="020B0502020202020204" pitchFamily="34" charset="0"/>
                    <a:cs typeface="Rubik Light" panose="00000400000000000000" pitchFamily="2" charset="-79"/>
                  </a:rPr>
                  <a:t>03</a:t>
                </a:r>
                <a:endParaRPr lang="en-US" sz="7200" b="1" dirty="0">
                  <a:solidFill>
                    <a:srgbClr val="0BD0D9"/>
                  </a:solidFill>
                  <a:latin typeface="Century Gothic" panose="020B0502020202020204" pitchFamily="34" charset="0"/>
                  <a:cs typeface="Rubik Light" panose="00000400000000000000" pitchFamily="2" charset="-79"/>
                </a:endParaRPr>
              </a:p>
            </p:txBody>
          </p:sp>
        </p:grpSp>
      </p:grpSp>
      <p:grpSp>
        <p:nvGrpSpPr>
          <p:cNvPr id="154" name="Group 153">
            <a:extLst>
              <a:ext uri="{FF2B5EF4-FFF2-40B4-BE49-F238E27FC236}">
                <a16:creationId xmlns:a16="http://schemas.microsoft.com/office/drawing/2014/main" id="{029D9CB5-9DE3-4034-A770-B193D2567E7F}"/>
              </a:ext>
            </a:extLst>
          </p:cNvPr>
          <p:cNvGrpSpPr/>
          <p:nvPr/>
        </p:nvGrpSpPr>
        <p:grpSpPr>
          <a:xfrm>
            <a:off x="18968391" y="7995215"/>
            <a:ext cx="4173998" cy="4173988"/>
            <a:chOff x="1394996" y="6899238"/>
            <a:chExt cx="4173998" cy="4173988"/>
          </a:xfrm>
        </p:grpSpPr>
        <p:sp>
          <p:nvSpPr>
            <p:cNvPr id="155" name="Rectangle: Rounded Corners 154">
              <a:extLst>
                <a:ext uri="{FF2B5EF4-FFF2-40B4-BE49-F238E27FC236}">
                  <a16:creationId xmlns:a16="http://schemas.microsoft.com/office/drawing/2014/main" id="{894C77AF-587D-4759-9DD3-F30AF90FA234}"/>
                </a:ext>
              </a:extLst>
            </p:cNvPr>
            <p:cNvSpPr/>
            <p:nvPr/>
          </p:nvSpPr>
          <p:spPr>
            <a:xfrm>
              <a:off x="1394996" y="6899238"/>
              <a:ext cx="4173998" cy="4173988"/>
            </a:xfrm>
            <a:prstGeom prst="roundRect">
              <a:avLst>
                <a:gd name="adj" fmla="val 23939"/>
              </a:avLst>
            </a:prstGeom>
            <a:solidFill>
              <a:schemeClr val="bg1"/>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dirty="0"/>
            </a:p>
          </p:txBody>
        </p:sp>
        <p:grpSp>
          <p:nvGrpSpPr>
            <p:cNvPr id="156" name="Group 155">
              <a:extLst>
                <a:ext uri="{FF2B5EF4-FFF2-40B4-BE49-F238E27FC236}">
                  <a16:creationId xmlns:a16="http://schemas.microsoft.com/office/drawing/2014/main" id="{6150FBDF-A682-43C1-8995-A35AEA9C491C}"/>
                </a:ext>
              </a:extLst>
            </p:cNvPr>
            <p:cNvGrpSpPr/>
            <p:nvPr/>
          </p:nvGrpSpPr>
          <p:grpSpPr>
            <a:xfrm>
              <a:off x="1767610" y="7704043"/>
              <a:ext cx="3428771" cy="2446391"/>
              <a:chOff x="2061701" y="6357344"/>
              <a:chExt cx="3428771" cy="2446391"/>
            </a:xfrm>
          </p:grpSpPr>
          <p:sp>
            <p:nvSpPr>
              <p:cNvPr id="157" name="TextBox 156">
                <a:extLst>
                  <a:ext uri="{FF2B5EF4-FFF2-40B4-BE49-F238E27FC236}">
                    <a16:creationId xmlns:a16="http://schemas.microsoft.com/office/drawing/2014/main" id="{16D040B8-3F0C-419A-8416-9708C4EF6620}"/>
                  </a:ext>
                </a:extLst>
              </p:cNvPr>
              <p:cNvSpPr txBox="1"/>
              <p:nvPr/>
            </p:nvSpPr>
            <p:spPr>
              <a:xfrm>
                <a:off x="2061701" y="7655664"/>
                <a:ext cx="3428771" cy="1148071"/>
              </a:xfrm>
              <a:prstGeom prst="rect">
                <a:avLst/>
              </a:prstGeom>
              <a:noFill/>
            </p:spPr>
            <p:txBody>
              <a:bodyPr wrap="square" rtlCol="0">
                <a:spAutoFit/>
              </a:bodyPr>
              <a:lstStyle/>
              <a:p>
                <a:pPr algn="ctr">
                  <a:lnSpc>
                    <a:spcPts val="4400"/>
                  </a:lnSpc>
                </a:pPr>
                <a:r>
                  <a:rPr lang="en-US" sz="2400" dirty="0">
                    <a:solidFill>
                      <a:srgbClr val="364049"/>
                    </a:solidFill>
                    <a:latin typeface="Century Gothic"/>
                  </a:rPr>
                  <a:t>Implement Strategies to Reach those Goals</a:t>
                </a:r>
              </a:p>
            </p:txBody>
          </p:sp>
          <p:sp>
            <p:nvSpPr>
              <p:cNvPr id="158" name="TextBox 157">
                <a:extLst>
                  <a:ext uri="{FF2B5EF4-FFF2-40B4-BE49-F238E27FC236}">
                    <a16:creationId xmlns:a16="http://schemas.microsoft.com/office/drawing/2014/main" id="{CCC24254-3F9C-4B3F-8699-2FC782C81A39}"/>
                  </a:ext>
                </a:extLst>
              </p:cNvPr>
              <p:cNvSpPr txBox="1"/>
              <p:nvPr/>
            </p:nvSpPr>
            <p:spPr>
              <a:xfrm>
                <a:off x="2539987" y="6357344"/>
                <a:ext cx="2472198" cy="1200329"/>
              </a:xfrm>
              <a:prstGeom prst="rect">
                <a:avLst/>
              </a:prstGeom>
              <a:noFill/>
            </p:spPr>
            <p:txBody>
              <a:bodyPr wrap="square" rtlCol="0">
                <a:spAutoFit/>
              </a:bodyPr>
              <a:lstStyle/>
              <a:p>
                <a:pPr algn="ctr"/>
                <a:r>
                  <a:rPr lang="en-US" sz="7200" b="1">
                    <a:solidFill>
                      <a:srgbClr val="10CF9B"/>
                    </a:solidFill>
                    <a:latin typeface="Century Gothic" panose="020B0502020202020204" pitchFamily="34" charset="0"/>
                    <a:cs typeface="Rubik Light" panose="00000400000000000000" pitchFamily="2" charset="-79"/>
                  </a:rPr>
                  <a:t>04</a:t>
                </a:r>
                <a:endParaRPr lang="en-US" sz="7200" b="1" dirty="0">
                  <a:solidFill>
                    <a:srgbClr val="10CF9B"/>
                  </a:solidFill>
                  <a:latin typeface="Century Gothic" panose="020B0502020202020204" pitchFamily="34" charset="0"/>
                  <a:cs typeface="Rubik Light" panose="00000400000000000000" pitchFamily="2" charset="-79"/>
                </a:endParaRPr>
              </a:p>
            </p:txBody>
          </p:sp>
        </p:grpSp>
      </p:grpSp>
      <p:sp>
        <p:nvSpPr>
          <p:cNvPr id="28" name="Rectangle 16">
            <a:extLst>
              <a:ext uri="{FF2B5EF4-FFF2-40B4-BE49-F238E27FC236}">
                <a16:creationId xmlns:a16="http://schemas.microsoft.com/office/drawing/2014/main" id="{F6757EB5-BA12-0441-9DBB-0E590024977B}"/>
              </a:ext>
            </a:extLst>
          </p:cNvPr>
          <p:cNvSpPr/>
          <p:nvPr/>
        </p:nvSpPr>
        <p:spPr>
          <a:xfrm>
            <a:off x="1571393" y="783407"/>
            <a:ext cx="9382744" cy="2139625"/>
          </a:xfrm>
          <a:prstGeom prst="rect">
            <a:avLst/>
          </a:prstGeom>
        </p:spPr>
        <p:txBody>
          <a:bodyPr wrap="square">
            <a:spAutoFit/>
          </a:bodyPr>
          <a:lstStyle/>
          <a:p>
            <a:pPr>
              <a:lnSpc>
                <a:spcPts val="8500"/>
              </a:lnSpc>
            </a:pPr>
            <a:r>
              <a:rPr lang="en-US" sz="5000" b="1" dirty="0">
                <a:solidFill>
                  <a:schemeClr val="bg1"/>
                </a:solidFill>
                <a:latin typeface="Century Gothic" panose="020B0502020202020204" pitchFamily="34" charset="0"/>
              </a:rPr>
              <a:t>Mahindra First choice </a:t>
            </a:r>
          </a:p>
          <a:p>
            <a:pPr>
              <a:lnSpc>
                <a:spcPts val="8500"/>
              </a:lnSpc>
            </a:pPr>
            <a:r>
              <a:rPr lang="en-US" sz="5000" b="1" dirty="0">
                <a:solidFill>
                  <a:schemeClr val="bg1"/>
                </a:solidFill>
                <a:latin typeface="Century Gothic" panose="020B0502020202020204" pitchFamily="34" charset="0"/>
              </a:rPr>
              <a:t>Analysis</a:t>
            </a:r>
          </a:p>
        </p:txBody>
      </p:sp>
    </p:spTree>
    <p:extLst>
      <p:ext uri="{BB962C8B-B14F-4D97-AF65-F5344CB8AC3E}">
        <p14:creationId xmlns:p14="http://schemas.microsoft.com/office/powerpoint/2010/main" val="152018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9"/>
                                        </p:tgtEl>
                                        <p:attrNameLst>
                                          <p:attrName>style.visibility</p:attrName>
                                        </p:attrNameLst>
                                      </p:cBhvr>
                                      <p:to>
                                        <p:strVal val="visible"/>
                                      </p:to>
                                    </p:set>
                                    <p:anim calcmode="lin" valueType="num">
                                      <p:cBhvr additive="base">
                                        <p:cTn id="7" dur="4000" fill="hold"/>
                                        <p:tgtEl>
                                          <p:spTgt spid="209"/>
                                        </p:tgtEl>
                                        <p:attrNameLst>
                                          <p:attrName>ppt_x</p:attrName>
                                        </p:attrNameLst>
                                      </p:cBhvr>
                                      <p:tavLst>
                                        <p:tav tm="0">
                                          <p:val>
                                            <p:strVal val="0-#ppt_w/2"/>
                                          </p:val>
                                        </p:tav>
                                        <p:tav tm="100000">
                                          <p:val>
                                            <p:strVal val="#ppt_x"/>
                                          </p:val>
                                        </p:tav>
                                      </p:tavLst>
                                    </p:anim>
                                    <p:anim calcmode="lin" valueType="num">
                                      <p:cBhvr additive="base">
                                        <p:cTn id="8" dur="4000" fill="hold"/>
                                        <p:tgtEl>
                                          <p:spTgt spid="209"/>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p:cTn id="11" dur="4000" fill="hold"/>
                                        <p:tgtEl>
                                          <p:spTgt spid="51"/>
                                        </p:tgtEl>
                                        <p:attrNameLst>
                                          <p:attrName>ppt_w</p:attrName>
                                        </p:attrNameLst>
                                      </p:cBhvr>
                                      <p:tavLst>
                                        <p:tav tm="0">
                                          <p:val>
                                            <p:fltVal val="0"/>
                                          </p:val>
                                        </p:tav>
                                        <p:tav tm="100000">
                                          <p:val>
                                            <p:strVal val="#ppt_w"/>
                                          </p:val>
                                        </p:tav>
                                      </p:tavLst>
                                    </p:anim>
                                    <p:anim calcmode="lin" valueType="num">
                                      <p:cBhvr>
                                        <p:cTn id="12" dur="4000" fill="hold"/>
                                        <p:tgtEl>
                                          <p:spTgt spid="51"/>
                                        </p:tgtEl>
                                        <p:attrNameLst>
                                          <p:attrName>ppt_h</p:attrName>
                                        </p:attrNameLst>
                                      </p:cBhvr>
                                      <p:tavLst>
                                        <p:tav tm="0">
                                          <p:val>
                                            <p:fltVal val="0"/>
                                          </p:val>
                                        </p:tav>
                                        <p:tav tm="100000">
                                          <p:val>
                                            <p:strVal val="#ppt_h"/>
                                          </p:val>
                                        </p:tav>
                                      </p:tavLst>
                                    </p:anim>
                                    <p:animEffect transition="in" filter="fade">
                                      <p:cBhvr>
                                        <p:cTn id="13" dur="4000"/>
                                        <p:tgtEl>
                                          <p:spTgt spid="51"/>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par>
                                <p:cTn id="17" presetID="2" presetClass="entr" presetSubtype="4" decel="50000" fill="hold" grpId="0" nodeType="withEffect">
                                  <p:stCondLst>
                                    <p:cond delay="200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0" fill="hold"/>
                                        <p:tgtEl>
                                          <p:spTgt spid="52"/>
                                        </p:tgtEl>
                                        <p:attrNameLst>
                                          <p:attrName>ppt_x</p:attrName>
                                        </p:attrNameLst>
                                      </p:cBhvr>
                                      <p:tavLst>
                                        <p:tav tm="0">
                                          <p:val>
                                            <p:strVal val="#ppt_x"/>
                                          </p:val>
                                        </p:tav>
                                        <p:tav tm="100000">
                                          <p:val>
                                            <p:strVal val="#ppt_x"/>
                                          </p:val>
                                        </p:tav>
                                      </p:tavLst>
                                    </p:anim>
                                    <p:anim calcmode="lin" valueType="num">
                                      <p:cBhvr additive="base">
                                        <p:cTn id="20" dur="5000" fill="hold"/>
                                        <p:tgtEl>
                                          <p:spTgt spid="52"/>
                                        </p:tgtEl>
                                        <p:attrNameLst>
                                          <p:attrName>ppt_y</p:attrName>
                                        </p:attrNameLst>
                                      </p:cBhvr>
                                      <p:tavLst>
                                        <p:tav tm="0">
                                          <p:val>
                                            <p:strVal val="1+#ppt_h/2"/>
                                          </p:val>
                                        </p:tav>
                                        <p:tav tm="100000">
                                          <p:val>
                                            <p:strVal val="#ppt_y"/>
                                          </p:val>
                                        </p:tav>
                                      </p:tavLst>
                                    </p:anim>
                                  </p:childTnLst>
                                </p:cTn>
                              </p:par>
                              <p:par>
                                <p:cTn id="21" presetID="22" presetClass="entr" presetSubtype="1" fill="hold" nodeType="withEffect">
                                  <p:stCondLst>
                                    <p:cond delay="0"/>
                                  </p:stCondLst>
                                  <p:childTnLst>
                                    <p:set>
                                      <p:cBhvr>
                                        <p:cTn id="22" dur="1" fill="hold">
                                          <p:stCondLst>
                                            <p:cond delay="0"/>
                                          </p:stCondLst>
                                        </p:cTn>
                                        <p:tgtEl>
                                          <p:spTgt spid="175"/>
                                        </p:tgtEl>
                                        <p:attrNameLst>
                                          <p:attrName>style.visibility</p:attrName>
                                        </p:attrNameLst>
                                      </p:cBhvr>
                                      <p:to>
                                        <p:strVal val="visible"/>
                                      </p:to>
                                    </p:set>
                                    <p:animEffect transition="in" filter="wipe(up)">
                                      <p:cBhvr>
                                        <p:cTn id="23" dur="1000"/>
                                        <p:tgtEl>
                                          <p:spTgt spid="175"/>
                                        </p:tgtEl>
                                      </p:cBhvr>
                                    </p:animEffect>
                                  </p:childTnLst>
                                </p:cTn>
                              </p:par>
                              <p:par>
                                <p:cTn id="24" presetID="22" presetClass="entr" presetSubtype="8" fill="hold" nodeType="withEffect">
                                  <p:stCondLst>
                                    <p:cond delay="1000"/>
                                  </p:stCondLst>
                                  <p:childTnLst>
                                    <p:set>
                                      <p:cBhvr>
                                        <p:cTn id="25" dur="1" fill="hold">
                                          <p:stCondLst>
                                            <p:cond delay="0"/>
                                          </p:stCondLst>
                                        </p:cTn>
                                        <p:tgtEl>
                                          <p:spTgt spid="177"/>
                                        </p:tgtEl>
                                        <p:attrNameLst>
                                          <p:attrName>style.visibility</p:attrName>
                                        </p:attrNameLst>
                                      </p:cBhvr>
                                      <p:to>
                                        <p:strVal val="visible"/>
                                      </p:to>
                                    </p:set>
                                    <p:animEffect transition="in" filter="wipe(left)">
                                      <p:cBhvr>
                                        <p:cTn id="26" dur="1000"/>
                                        <p:tgtEl>
                                          <p:spTgt spid="177"/>
                                        </p:tgtEl>
                                      </p:cBhvr>
                                    </p:animEffect>
                                  </p:childTnLst>
                                </p:cTn>
                              </p:par>
                              <p:par>
                                <p:cTn id="27" presetID="22" presetClass="entr" presetSubtype="1" fill="hold" nodeType="withEffect">
                                  <p:stCondLst>
                                    <p:cond delay="2000"/>
                                  </p:stCondLst>
                                  <p:childTnLst>
                                    <p:set>
                                      <p:cBhvr>
                                        <p:cTn id="28" dur="1" fill="hold">
                                          <p:stCondLst>
                                            <p:cond delay="0"/>
                                          </p:stCondLst>
                                        </p:cTn>
                                        <p:tgtEl>
                                          <p:spTgt spid="179"/>
                                        </p:tgtEl>
                                        <p:attrNameLst>
                                          <p:attrName>style.visibility</p:attrName>
                                        </p:attrNameLst>
                                      </p:cBhvr>
                                      <p:to>
                                        <p:strVal val="visible"/>
                                      </p:to>
                                    </p:set>
                                    <p:animEffect transition="in" filter="wipe(up)">
                                      <p:cBhvr>
                                        <p:cTn id="29" dur="1000"/>
                                        <p:tgtEl>
                                          <p:spTgt spid="179"/>
                                        </p:tgtEl>
                                      </p:cBhvr>
                                    </p:animEffect>
                                  </p:childTnLst>
                                </p:cTn>
                              </p:par>
                              <p:par>
                                <p:cTn id="30" presetID="22" presetClass="entr" presetSubtype="8" fill="hold" nodeType="withEffect">
                                  <p:stCondLst>
                                    <p:cond delay="3000"/>
                                  </p:stCondLst>
                                  <p:childTnLst>
                                    <p:set>
                                      <p:cBhvr>
                                        <p:cTn id="31" dur="1" fill="hold">
                                          <p:stCondLst>
                                            <p:cond delay="0"/>
                                          </p:stCondLst>
                                        </p:cTn>
                                        <p:tgtEl>
                                          <p:spTgt spid="181"/>
                                        </p:tgtEl>
                                        <p:attrNameLst>
                                          <p:attrName>style.visibility</p:attrName>
                                        </p:attrNameLst>
                                      </p:cBhvr>
                                      <p:to>
                                        <p:strVal val="visible"/>
                                      </p:to>
                                    </p:set>
                                    <p:animEffect transition="in" filter="wipe(left)">
                                      <p:cBhvr>
                                        <p:cTn id="32" dur="1000"/>
                                        <p:tgtEl>
                                          <p:spTgt spid="181"/>
                                        </p:tgtEl>
                                      </p:cBhvr>
                                    </p:animEffect>
                                  </p:childTnLst>
                                </p:cTn>
                              </p:par>
                              <p:par>
                                <p:cTn id="33" presetID="22" presetClass="entr" presetSubtype="1" fill="hold" nodeType="withEffect">
                                  <p:stCondLst>
                                    <p:cond delay="4000"/>
                                  </p:stCondLst>
                                  <p:childTnLst>
                                    <p:set>
                                      <p:cBhvr>
                                        <p:cTn id="34" dur="1" fill="hold">
                                          <p:stCondLst>
                                            <p:cond delay="0"/>
                                          </p:stCondLst>
                                        </p:cTn>
                                        <p:tgtEl>
                                          <p:spTgt spid="187"/>
                                        </p:tgtEl>
                                        <p:attrNameLst>
                                          <p:attrName>style.visibility</p:attrName>
                                        </p:attrNameLst>
                                      </p:cBhvr>
                                      <p:to>
                                        <p:strVal val="visible"/>
                                      </p:to>
                                    </p:set>
                                    <p:animEffect transition="in" filter="wipe(up)">
                                      <p:cBhvr>
                                        <p:cTn id="35" dur="1000"/>
                                        <p:tgtEl>
                                          <p:spTgt spid="187"/>
                                        </p:tgtEl>
                                      </p:cBhvr>
                                    </p:animEffect>
                                  </p:childTnLst>
                                </p:cTn>
                              </p:par>
                              <p:par>
                                <p:cTn id="36" presetID="2" presetClass="entr" presetSubtype="1" decel="50000" fill="hold" nodeType="withEffect">
                                  <p:stCondLst>
                                    <p:cond delay="50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1000" fill="hold"/>
                                        <p:tgtEl>
                                          <p:spTgt spid="12"/>
                                        </p:tgtEl>
                                        <p:attrNameLst>
                                          <p:attrName>ppt_x</p:attrName>
                                        </p:attrNameLst>
                                      </p:cBhvr>
                                      <p:tavLst>
                                        <p:tav tm="0">
                                          <p:val>
                                            <p:strVal val="#ppt_x"/>
                                          </p:val>
                                        </p:tav>
                                        <p:tav tm="100000">
                                          <p:val>
                                            <p:strVal val="#ppt_x"/>
                                          </p:val>
                                        </p:tav>
                                      </p:tavLst>
                                    </p:anim>
                                    <p:anim calcmode="lin" valueType="num">
                                      <p:cBhvr additive="base">
                                        <p:cTn id="39" dur="1000" fill="hold"/>
                                        <p:tgtEl>
                                          <p:spTgt spid="12"/>
                                        </p:tgtEl>
                                        <p:attrNameLst>
                                          <p:attrName>ppt_y</p:attrName>
                                        </p:attrNameLst>
                                      </p:cBhvr>
                                      <p:tavLst>
                                        <p:tav tm="0">
                                          <p:val>
                                            <p:strVal val="0-#ppt_h/2"/>
                                          </p:val>
                                        </p:tav>
                                        <p:tav tm="100000">
                                          <p:val>
                                            <p:strVal val="#ppt_y"/>
                                          </p:val>
                                        </p:tav>
                                      </p:tavLst>
                                    </p:anim>
                                  </p:childTnLst>
                                </p:cTn>
                              </p:par>
                              <p:par>
                                <p:cTn id="40" presetID="10" presetClass="entr" presetSubtype="0" fill="hold" nodeType="withEffect">
                                  <p:stCondLst>
                                    <p:cond delay="1500"/>
                                  </p:stCondLst>
                                  <p:childTnLst>
                                    <p:set>
                                      <p:cBhvr>
                                        <p:cTn id="41" dur="1" fill="hold">
                                          <p:stCondLst>
                                            <p:cond delay="0"/>
                                          </p:stCondLst>
                                        </p:cTn>
                                        <p:tgtEl>
                                          <p:spTgt spid="173"/>
                                        </p:tgtEl>
                                        <p:attrNameLst>
                                          <p:attrName>style.visibility</p:attrName>
                                        </p:attrNameLst>
                                      </p:cBhvr>
                                      <p:to>
                                        <p:strVal val="visible"/>
                                      </p:to>
                                    </p:set>
                                    <p:animEffect transition="in" filter="fade">
                                      <p:cBhvr>
                                        <p:cTn id="42" dur="1000"/>
                                        <p:tgtEl>
                                          <p:spTgt spid="173"/>
                                        </p:tgtEl>
                                      </p:cBhvr>
                                    </p:animEffect>
                                  </p:childTnLst>
                                </p:cTn>
                              </p:par>
                              <p:par>
                                <p:cTn id="43" presetID="0" presetClass="path" presetSubtype="0" fill="hold" nodeType="withEffect">
                                  <p:stCondLst>
                                    <p:cond delay="1500"/>
                                  </p:stCondLst>
                                  <p:childTnLst>
                                    <p:animMotion origin="layout" path="M -0.2269 -0.07893 L -7.09031E-7 -2.96296E-6 " pathEditMode="relative" rAng="0" ptsTypes="AA">
                                      <p:cBhvr>
                                        <p:cTn id="44" dur="1000" fill="hold"/>
                                        <p:tgtEl>
                                          <p:spTgt spid="173"/>
                                        </p:tgtEl>
                                        <p:attrNameLst>
                                          <p:attrName>ppt_x</p:attrName>
                                          <p:attrName>ppt_y</p:attrName>
                                        </p:attrNameLst>
                                      </p:cBhvr>
                                      <p:rCtr x="11368" y="3947"/>
                                    </p:animMotion>
                                  </p:childTnLst>
                                </p:cTn>
                              </p:par>
                              <p:par>
                                <p:cTn id="45" presetID="10" presetClass="entr" presetSubtype="0" fill="hold" nodeType="withEffect">
                                  <p:stCondLst>
                                    <p:cond delay="250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childTnLst>
                                </p:cTn>
                              </p:par>
                              <p:par>
                                <p:cTn id="48" presetID="0" presetClass="path" presetSubtype="0" fill="hold" nodeType="withEffect">
                                  <p:stCondLst>
                                    <p:cond delay="2500"/>
                                  </p:stCondLst>
                                  <p:childTnLst>
                                    <p:animMotion origin="layout" path="M 0.24643 -0.30174 L -8.41201E-7 4.62963E-6 " pathEditMode="relative" rAng="0" ptsTypes="AA">
                                      <p:cBhvr>
                                        <p:cTn id="49" dur="1000" fill="hold"/>
                                        <p:tgtEl>
                                          <p:spTgt spid="16"/>
                                        </p:tgtEl>
                                        <p:attrNameLst>
                                          <p:attrName>ppt_x</p:attrName>
                                          <p:attrName>ppt_y</p:attrName>
                                        </p:attrNameLst>
                                      </p:cBhvr>
                                      <p:rCtr x="-12436" y="15208"/>
                                    </p:animMotion>
                                  </p:childTnLst>
                                </p:cTn>
                              </p:par>
                              <p:par>
                                <p:cTn id="50" presetID="10" presetClass="entr" presetSubtype="0" fill="hold" nodeType="withEffect">
                                  <p:stCondLst>
                                    <p:cond delay="3500"/>
                                  </p:stCondLst>
                                  <p:childTnLst>
                                    <p:set>
                                      <p:cBhvr>
                                        <p:cTn id="51" dur="1" fill="hold">
                                          <p:stCondLst>
                                            <p:cond delay="0"/>
                                          </p:stCondLst>
                                        </p:cTn>
                                        <p:tgtEl>
                                          <p:spTgt spid="154"/>
                                        </p:tgtEl>
                                        <p:attrNameLst>
                                          <p:attrName>style.visibility</p:attrName>
                                        </p:attrNameLst>
                                      </p:cBhvr>
                                      <p:to>
                                        <p:strVal val="visible"/>
                                      </p:to>
                                    </p:set>
                                    <p:animEffect transition="in" filter="fade">
                                      <p:cBhvr>
                                        <p:cTn id="52" dur="1000"/>
                                        <p:tgtEl>
                                          <p:spTgt spid="154"/>
                                        </p:tgtEl>
                                      </p:cBhvr>
                                    </p:animEffect>
                                  </p:childTnLst>
                                </p:cTn>
                              </p:par>
                              <p:par>
                                <p:cTn id="53" presetID="0" presetClass="path" presetSubtype="0" fill="hold" nodeType="withEffect">
                                  <p:stCondLst>
                                    <p:cond delay="3500"/>
                                  </p:stCondLst>
                                  <p:childTnLst>
                                    <p:animMotion origin="layout" path="M -0.24513 -0.07662 L 1.12052E-6 9.25926E-7 " pathEditMode="relative" rAng="0" ptsTypes="AA">
                                      <p:cBhvr>
                                        <p:cTn id="54" dur="1000" fill="hold"/>
                                        <p:tgtEl>
                                          <p:spTgt spid="154"/>
                                        </p:tgtEl>
                                        <p:attrNameLst>
                                          <p:attrName>ppt_x</p:attrName>
                                          <p:attrName>ppt_y</p:attrName>
                                        </p:attrNameLst>
                                      </p:cBhvr>
                                      <p:rCtr x="12136" y="37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animBg="1"/>
      <p:bldP spid="52" grpId="0" animBg="1"/>
      <p:bldP spid="51" grpId="0" animBg="1"/>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a:extLst>
              <a:ext uri="{FF2B5EF4-FFF2-40B4-BE49-F238E27FC236}">
                <a16:creationId xmlns:a16="http://schemas.microsoft.com/office/drawing/2014/main" id="{1F216973-7C43-4F5C-97F0-40C1BA1C0743}"/>
              </a:ext>
            </a:extLst>
          </p:cNvPr>
          <p:cNvSpPr/>
          <p:nvPr/>
        </p:nvSpPr>
        <p:spPr>
          <a:xfrm>
            <a:off x="2090058" y="128977"/>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Recommendation</a:t>
            </a:r>
          </a:p>
        </p:txBody>
      </p:sp>
      <p:sp>
        <p:nvSpPr>
          <p:cNvPr id="5" name="TextBox 4">
            <a:extLst>
              <a:ext uri="{FF2B5EF4-FFF2-40B4-BE49-F238E27FC236}">
                <a16:creationId xmlns:a16="http://schemas.microsoft.com/office/drawing/2014/main" id="{F94713B8-FF6E-4DF5-A5F4-578ECAE17FA3}"/>
              </a:ext>
            </a:extLst>
          </p:cNvPr>
          <p:cNvSpPr txBox="1"/>
          <p:nvPr/>
        </p:nvSpPr>
        <p:spPr>
          <a:xfrm>
            <a:off x="1829446" y="2777030"/>
            <a:ext cx="19534255" cy="3231654"/>
          </a:xfrm>
          <a:prstGeom prst="rect">
            <a:avLst/>
          </a:prstGeom>
          <a:noFill/>
        </p:spPr>
        <p:txBody>
          <a:bodyPr wrap="square">
            <a:spAutoFit/>
          </a:bodyPr>
          <a:lstStyle/>
          <a:p>
            <a:pPr algn="l"/>
            <a:endParaRPr lang="en-US" b="0" i="0" dirty="0">
              <a:solidFill>
                <a:srgbClr val="000000"/>
              </a:solidFill>
              <a:effectLst/>
              <a:latin typeface="Helvetica Neue"/>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MFC should have specialized technician team to handle high end cars </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Part availability should be there for high end cars as these parts take 2-3 days time to reach to workshop hence should be planned properly to reduce ideal time when vehicle is lying in workshop</a:t>
            </a:r>
          </a:p>
          <a:p>
            <a:pPr marL="800100" lvl="1" indent="-342900" algn="l">
              <a:buFont typeface="Wingdings" panose="05000000000000000000" pitchFamily="2" charset="2"/>
              <a:buChar char="Ø"/>
            </a:pPr>
            <a:endParaRPr lang="en-US" sz="2400" dirty="0">
              <a:solidFill>
                <a:srgbClr val="000000"/>
              </a:solidFill>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Marketing to be planned to attract high end customers as these are the high-ticket size customers </a:t>
            </a: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p:txBody>
      </p:sp>
    </p:spTree>
    <p:extLst>
      <p:ext uri="{BB962C8B-B14F-4D97-AF65-F5344CB8AC3E}">
        <p14:creationId xmlns:p14="http://schemas.microsoft.com/office/powerpoint/2010/main" val="124489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3856519-6F12-472F-B6BA-FBA73202F120}"/>
              </a:ext>
            </a:extLst>
          </p:cNvPr>
          <p:cNvGrpSpPr/>
          <p:nvPr/>
        </p:nvGrpSpPr>
        <p:grpSpPr>
          <a:xfrm>
            <a:off x="7244939" y="4758935"/>
            <a:ext cx="9188597" cy="2099065"/>
            <a:chOff x="5337972" y="5801041"/>
            <a:chExt cx="9010341" cy="2099065"/>
          </a:xfrm>
        </p:grpSpPr>
        <p:sp>
          <p:nvSpPr>
            <p:cNvPr id="17" name="Rectangle: Rounded Corners 16">
              <a:extLst>
                <a:ext uri="{FF2B5EF4-FFF2-40B4-BE49-F238E27FC236}">
                  <a16:creationId xmlns:a16="http://schemas.microsoft.com/office/drawing/2014/main" id="{1CDB771F-E0CB-40C6-A808-920B08F7568E}"/>
                </a:ext>
              </a:extLst>
            </p:cNvPr>
            <p:cNvSpPr/>
            <p:nvPr/>
          </p:nvSpPr>
          <p:spPr>
            <a:xfrm rot="10800000">
              <a:off x="5445324" y="6043609"/>
              <a:ext cx="8795638" cy="1856497"/>
            </a:xfrm>
            <a:prstGeom prst="roundRect">
              <a:avLst>
                <a:gd name="adj" fmla="val 26410"/>
              </a:avLst>
            </a:prstGeom>
            <a:solidFill>
              <a:schemeClr val="bg1"/>
            </a:solidFill>
            <a:ln>
              <a:noFill/>
            </a:ln>
            <a:effectLst>
              <a:outerShdw blurRad="1270000" dist="635000" dir="5400000" sx="77000" sy="77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80D7702A-3B51-4FD2-9A84-2D795EA671B7}"/>
                </a:ext>
              </a:extLst>
            </p:cNvPr>
            <p:cNvSpPr txBox="1"/>
            <p:nvPr/>
          </p:nvSpPr>
          <p:spPr>
            <a:xfrm>
              <a:off x="5337972" y="5801041"/>
              <a:ext cx="9010341" cy="1960345"/>
            </a:xfrm>
            <a:prstGeom prst="rect">
              <a:avLst/>
            </a:prstGeom>
            <a:noFill/>
          </p:spPr>
          <p:txBody>
            <a:bodyPr wrap="square" tIns="0" rtlCol="0" anchor="ctr" anchorCtr="0">
              <a:spAutoFit/>
            </a:bodyPr>
            <a:lstStyle/>
            <a:p>
              <a:pPr marL="0" marR="0" lvl="0" indent="0" algn="ctr" defTabSz="914354" rtl="0" eaLnBrk="1" fontAlgn="auto" latinLnBrk="0" hangingPunct="1">
                <a:lnSpc>
                  <a:spcPct val="120000"/>
                </a:lnSpc>
                <a:spcBef>
                  <a:spcPts val="0"/>
                </a:spcBef>
                <a:spcAft>
                  <a:spcPts val="0"/>
                </a:spcAft>
                <a:buClrTx/>
                <a:buSzTx/>
                <a:buFontTx/>
                <a:buNone/>
                <a:tabLst/>
                <a:defRPr/>
              </a:pPr>
              <a:r>
                <a:rPr kumimoji="0" lang="en-US" sz="11500" b="1" i="0" u="none" strike="noStrike" kern="0" cap="none" spc="0" normalizeH="0" baseline="0" noProof="0" dirty="0">
                  <a:ln>
                    <a:noFill/>
                  </a:ln>
                  <a:solidFill>
                    <a:srgbClr val="424242">
                      <a:lumMod val="50000"/>
                    </a:srgbClr>
                  </a:solidFill>
                  <a:effectLst/>
                  <a:uLnTx/>
                  <a:uFillTx/>
                  <a:latin typeface="Century Gothic"/>
                  <a:ea typeface="Open Sans" panose="020B0606030504020204" pitchFamily="34" charset="0"/>
                  <a:cs typeface="Century Gothic"/>
                </a:rPr>
                <a:t>Thank You</a:t>
              </a:r>
            </a:p>
          </p:txBody>
        </p:sp>
      </p:grpSp>
      <p:sp>
        <p:nvSpPr>
          <p:cNvPr id="22" name="Freeform: Shape 52">
            <a:extLst>
              <a:ext uri="{FF2B5EF4-FFF2-40B4-BE49-F238E27FC236}">
                <a16:creationId xmlns:a16="http://schemas.microsoft.com/office/drawing/2014/main" id="{43DF9393-3E08-40DE-8D38-A2F5C5174E3B}"/>
              </a:ext>
            </a:extLst>
          </p:cNvPr>
          <p:cNvSpPr/>
          <p:nvPr/>
        </p:nvSpPr>
        <p:spPr>
          <a:xfrm rot="16200000">
            <a:off x="6655102" y="4169098"/>
            <a:ext cx="1179674" cy="1179674"/>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11B6DD">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sp>
        <p:nvSpPr>
          <p:cNvPr id="23" name="Freeform: Shape 51">
            <a:extLst>
              <a:ext uri="{FF2B5EF4-FFF2-40B4-BE49-F238E27FC236}">
                <a16:creationId xmlns:a16="http://schemas.microsoft.com/office/drawing/2014/main" id="{A9EC40E2-4353-4069-8221-80BFC67FECDC}"/>
              </a:ext>
            </a:extLst>
          </p:cNvPr>
          <p:cNvSpPr/>
          <p:nvPr/>
        </p:nvSpPr>
        <p:spPr>
          <a:xfrm>
            <a:off x="15877570" y="6240720"/>
            <a:ext cx="1719696" cy="1719694"/>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DAD8D8">
              <a:alpha val="4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spTree>
    <p:extLst>
      <p:ext uri="{BB962C8B-B14F-4D97-AF65-F5344CB8AC3E}">
        <p14:creationId xmlns:p14="http://schemas.microsoft.com/office/powerpoint/2010/main" val="390304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3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 presetClass="entr" presetSubtype="12" decel="5000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3000" fill="hold"/>
                                        <p:tgtEl>
                                          <p:spTgt spid="22"/>
                                        </p:tgtEl>
                                        <p:attrNameLst>
                                          <p:attrName>ppt_x</p:attrName>
                                        </p:attrNameLst>
                                      </p:cBhvr>
                                      <p:tavLst>
                                        <p:tav tm="0">
                                          <p:val>
                                            <p:strVal val="0-#ppt_w/2"/>
                                          </p:val>
                                        </p:tav>
                                        <p:tav tm="100000">
                                          <p:val>
                                            <p:strVal val="#ppt_x"/>
                                          </p:val>
                                        </p:tav>
                                      </p:tavLst>
                                    </p:anim>
                                    <p:anim calcmode="lin" valueType="num">
                                      <p:cBhvr additive="base">
                                        <p:cTn id="13" dur="300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8" decel="5000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6000" fill="hold"/>
                                        <p:tgtEl>
                                          <p:spTgt spid="23"/>
                                        </p:tgtEl>
                                        <p:attrNameLst>
                                          <p:attrName>ppt_x</p:attrName>
                                        </p:attrNameLst>
                                      </p:cBhvr>
                                      <p:tavLst>
                                        <p:tav tm="0">
                                          <p:val>
                                            <p:strVal val="0-#ppt_w/2"/>
                                          </p:val>
                                        </p:tav>
                                        <p:tav tm="100000">
                                          <p:val>
                                            <p:strVal val="#ppt_x"/>
                                          </p:val>
                                        </p:tav>
                                      </p:tavLst>
                                    </p:anim>
                                    <p:anim calcmode="lin" valueType="num">
                                      <p:cBhvr additive="base">
                                        <p:cTn id="17" dur="6000" fill="hold"/>
                                        <p:tgtEl>
                                          <p:spTgt spid="23"/>
                                        </p:tgtEl>
                                        <p:attrNameLst>
                                          <p:attrName>ppt_y</p:attrName>
                                        </p:attrNameLst>
                                      </p:cBhvr>
                                      <p:tavLst>
                                        <p:tav tm="0">
                                          <p:val>
                                            <p:strVal val="#ppt_y"/>
                                          </p:val>
                                        </p:tav>
                                        <p:tav tm="100000">
                                          <p:val>
                                            <p:strVal val="#ppt_y"/>
                                          </p:val>
                                        </p:tav>
                                      </p:tavLst>
                                    </p:anim>
                                  </p:childTnLst>
                                </p:cTn>
                              </p:par>
                              <p:par>
                                <p:cTn id="18" presetID="8" presetClass="emph" presetSubtype="0" fill="hold" grpId="1" nodeType="withEffect">
                                  <p:stCondLst>
                                    <p:cond delay="0"/>
                                  </p:stCondLst>
                                  <p:childTnLst>
                                    <p:animRot by="21600000">
                                      <p:cBhvr>
                                        <p:cTn id="19" dur="60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6">
            <a:extLst>
              <a:ext uri="{FF2B5EF4-FFF2-40B4-BE49-F238E27FC236}">
                <a16:creationId xmlns:a16="http://schemas.microsoft.com/office/drawing/2014/main" id="{446B481B-5509-4CFA-9157-6EEC4698C322}"/>
              </a:ext>
            </a:extLst>
          </p:cNvPr>
          <p:cNvSpPr/>
          <p:nvPr/>
        </p:nvSpPr>
        <p:spPr>
          <a:xfrm>
            <a:off x="2699658" y="1049213"/>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Data description</a:t>
            </a:r>
          </a:p>
        </p:txBody>
      </p:sp>
      <p:sp>
        <p:nvSpPr>
          <p:cNvPr id="5" name="TextBox 4">
            <a:extLst>
              <a:ext uri="{FF2B5EF4-FFF2-40B4-BE49-F238E27FC236}">
                <a16:creationId xmlns:a16="http://schemas.microsoft.com/office/drawing/2014/main" id="{918956B6-1871-457D-A3A6-0BF0E554E868}"/>
              </a:ext>
            </a:extLst>
          </p:cNvPr>
          <p:cNvSpPr txBox="1"/>
          <p:nvPr/>
        </p:nvSpPr>
        <p:spPr>
          <a:xfrm>
            <a:off x="1045029" y="2058201"/>
            <a:ext cx="22838228" cy="9027984"/>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3600" b="1"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rPr>
              <a:t>Customer data</a:t>
            </a:r>
            <a:r>
              <a:rPr lang="en-IN" sz="3600"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rPr>
              <a:t>: where the details of the customer like the car owned, state and place of residence, order type, etc are present. Data dimension is of 534000 Customer entries</a:t>
            </a:r>
          </a:p>
          <a:p>
            <a:pPr lvl="0">
              <a:lnSpc>
                <a:spcPct val="107000"/>
              </a:lnSpc>
              <a:spcAft>
                <a:spcPts val="800"/>
              </a:spcAft>
              <a:buSzPts val="1000"/>
              <a:tabLst>
                <a:tab pos="457200" algn="l"/>
              </a:tabLst>
            </a:pPr>
            <a:endParaRPr lang="en-IN" sz="3600"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endParaRPr>
          </a:p>
          <a:p>
            <a:pPr lvl="0">
              <a:lnSpc>
                <a:spcPct val="107000"/>
              </a:lnSpc>
              <a:spcAft>
                <a:spcPts val="800"/>
              </a:spcAft>
              <a:buSzPts val="1000"/>
              <a:tabLst>
                <a:tab pos="457200" algn="l"/>
              </a:tabLst>
            </a:pPr>
            <a:endParaRPr lang="en-IN" sz="32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3600" b="1"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rPr>
              <a:t>Invoice data</a:t>
            </a:r>
            <a:r>
              <a:rPr lang="en-IN" sz="3600"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rPr>
              <a:t>: where information related to customer visits and transactions are recorded, whether a customer as insurance claims, bifurcation of the amount paid, for what type of service did the customer came for, etc…</a:t>
            </a:r>
          </a:p>
          <a:p>
            <a:pPr lvl="0">
              <a:lnSpc>
                <a:spcPct val="107000"/>
              </a:lnSpc>
              <a:spcAft>
                <a:spcPts val="800"/>
              </a:spcAft>
              <a:buSzPts val="1000"/>
              <a:tabLst>
                <a:tab pos="457200" algn="l"/>
              </a:tabLst>
            </a:pPr>
            <a:endParaRPr lang="en-IN" sz="32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3600" b="1"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rPr>
              <a:t>Material Inventory</a:t>
            </a:r>
            <a:r>
              <a:rPr lang="en-IN" sz="3600"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rPr>
              <a:t>: where information related to what kind of service did the customer took and what kind of material was used to service, Labour information and the cost for the service, Plant and plant name where the customer took the service.</a:t>
            </a:r>
          </a:p>
          <a:p>
            <a:pPr marL="342900" lvl="0" indent="-342900">
              <a:lnSpc>
                <a:spcPct val="107000"/>
              </a:lnSpc>
              <a:spcAft>
                <a:spcPts val="800"/>
              </a:spcAft>
              <a:buSzPts val="1000"/>
              <a:buFont typeface="Symbol" panose="05050102010706020507" pitchFamily="18" charset="2"/>
              <a:buChar char=""/>
              <a:tabLst>
                <a:tab pos="457200" algn="l"/>
              </a:tabLst>
            </a:pPr>
            <a:endParaRPr lang="en-IN" sz="3600"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dirty="0">
                <a:solidFill>
                  <a:srgbClr val="444444"/>
                </a:solidFill>
                <a:latin typeface="Roboto" panose="02000000000000000000" pitchFamily="2" charset="0"/>
                <a:ea typeface="Times New Roman" panose="02020603050405020304" pitchFamily="18" charset="0"/>
                <a:cs typeface="Times New Roman" panose="02020603050405020304" pitchFamily="18" charset="0"/>
              </a:rPr>
              <a:t>Plant master </a:t>
            </a:r>
            <a:r>
              <a:rPr lang="en-IN" dirty="0">
                <a:solidFill>
                  <a:srgbClr val="444444"/>
                </a:solidFill>
                <a:latin typeface="Roboto" panose="02000000000000000000" pitchFamily="2" charset="0"/>
                <a:ea typeface="Times New Roman" panose="02020603050405020304" pitchFamily="18" charset="0"/>
                <a:cs typeface="Times New Roman" panose="02020603050405020304" pitchFamily="18" charset="0"/>
              </a:rPr>
              <a:t>– Plant codes , location addresses and few other details related to plants </a:t>
            </a:r>
            <a:endParaRPr lang="en-IN" dirty="0">
              <a:solidFill>
                <a:srgbClr val="444444"/>
              </a:solidFill>
              <a:latin typeface="Roboto" panose="02000000000000000000"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32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en-IN" sz="32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4F7600F-ABA8-4096-A58D-1DDD1E76F4C3}"/>
              </a:ext>
            </a:extLst>
          </p:cNvPr>
          <p:cNvSpPr txBox="1"/>
          <p:nvPr/>
        </p:nvSpPr>
        <p:spPr>
          <a:xfrm>
            <a:off x="1468016" y="10117791"/>
            <a:ext cx="12192000" cy="646331"/>
          </a:xfrm>
          <a:prstGeom prst="rect">
            <a:avLst/>
          </a:prstGeom>
          <a:noFill/>
        </p:spPr>
        <p:txBody>
          <a:bodyPr wrap="square">
            <a:spAutoFit/>
          </a:bodyPr>
          <a:lstStyle/>
          <a:p>
            <a:r>
              <a:rPr lang="en-IN" b="1" u="sng" dirty="0">
                <a:solidFill>
                  <a:srgbClr val="444444"/>
                </a:solidFill>
                <a:latin typeface="Roboto" panose="02000000000000000000" pitchFamily="2" charset="0"/>
                <a:cs typeface="Times New Roman" panose="02020603050405020304" pitchFamily="18" charset="0"/>
              </a:rPr>
              <a:t>Products available with Mahindra first choice(MFC) </a:t>
            </a:r>
            <a:endParaRPr lang="en-IN" u="sng" dirty="0"/>
          </a:p>
        </p:txBody>
      </p:sp>
      <p:sp>
        <p:nvSpPr>
          <p:cNvPr id="9" name="Rectangle: Rounded Corners 53">
            <a:extLst>
              <a:ext uri="{FF2B5EF4-FFF2-40B4-BE49-F238E27FC236}">
                <a16:creationId xmlns:a16="http://schemas.microsoft.com/office/drawing/2014/main" id="{467BFDFA-CD57-441A-AF52-FA5ACDBC5DD1}"/>
              </a:ext>
            </a:extLst>
          </p:cNvPr>
          <p:cNvSpPr/>
          <p:nvPr/>
        </p:nvSpPr>
        <p:spPr>
          <a:xfrm>
            <a:off x="821094" y="10960026"/>
            <a:ext cx="4217659"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2400" b="1" dirty="0">
                <a:solidFill>
                  <a:srgbClr val="FFFFFF"/>
                </a:solidFill>
                <a:latin typeface="Century Gothic" panose="020B0502020202020204" pitchFamily="34" charset="0"/>
              </a:rPr>
              <a:t>Service maintenance Package</a:t>
            </a:r>
            <a:endPar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endParaRPr>
          </a:p>
        </p:txBody>
      </p:sp>
      <p:sp>
        <p:nvSpPr>
          <p:cNvPr id="10" name="Rectangle: Rounded Corners 53">
            <a:extLst>
              <a:ext uri="{FF2B5EF4-FFF2-40B4-BE49-F238E27FC236}">
                <a16:creationId xmlns:a16="http://schemas.microsoft.com/office/drawing/2014/main" id="{10227FDB-CBA5-4D2E-AACC-D139C8681C32}"/>
              </a:ext>
            </a:extLst>
          </p:cNvPr>
          <p:cNvSpPr/>
          <p:nvPr/>
        </p:nvSpPr>
        <p:spPr>
          <a:xfrm>
            <a:off x="5468757" y="10960025"/>
            <a:ext cx="2896733"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Car Care</a:t>
            </a:r>
          </a:p>
        </p:txBody>
      </p:sp>
      <p:sp>
        <p:nvSpPr>
          <p:cNvPr id="11" name="Rectangle: Rounded Corners 53">
            <a:extLst>
              <a:ext uri="{FF2B5EF4-FFF2-40B4-BE49-F238E27FC236}">
                <a16:creationId xmlns:a16="http://schemas.microsoft.com/office/drawing/2014/main" id="{A91988A7-8455-45E5-A33B-5C8CA06D85C1}"/>
              </a:ext>
            </a:extLst>
          </p:cNvPr>
          <p:cNvSpPr/>
          <p:nvPr/>
        </p:nvSpPr>
        <p:spPr>
          <a:xfrm>
            <a:off x="8770949" y="10927375"/>
            <a:ext cx="2347509"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Value pass</a:t>
            </a:r>
          </a:p>
        </p:txBody>
      </p:sp>
      <p:sp>
        <p:nvSpPr>
          <p:cNvPr id="12" name="Rectangle: Rounded Corners 53">
            <a:extLst>
              <a:ext uri="{FF2B5EF4-FFF2-40B4-BE49-F238E27FC236}">
                <a16:creationId xmlns:a16="http://schemas.microsoft.com/office/drawing/2014/main" id="{65C3BCDB-F493-4AEA-B8B0-2E745A7CE6B1}"/>
              </a:ext>
            </a:extLst>
          </p:cNvPr>
          <p:cNvSpPr/>
          <p:nvPr/>
        </p:nvSpPr>
        <p:spPr>
          <a:xfrm>
            <a:off x="11643782" y="10960024"/>
            <a:ext cx="2347509"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Wheel Care</a:t>
            </a:r>
          </a:p>
        </p:txBody>
      </p:sp>
      <p:sp>
        <p:nvSpPr>
          <p:cNvPr id="14" name="Rectangle: Rounded Corners 53">
            <a:extLst>
              <a:ext uri="{FF2B5EF4-FFF2-40B4-BE49-F238E27FC236}">
                <a16:creationId xmlns:a16="http://schemas.microsoft.com/office/drawing/2014/main" id="{F6E1D13B-F7C1-48BF-A2F7-755A55E9D2D0}"/>
              </a:ext>
            </a:extLst>
          </p:cNvPr>
          <p:cNvSpPr/>
          <p:nvPr/>
        </p:nvSpPr>
        <p:spPr>
          <a:xfrm>
            <a:off x="18815957" y="10919948"/>
            <a:ext cx="3614835"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24/7 roadside assistance</a:t>
            </a:r>
          </a:p>
        </p:txBody>
      </p:sp>
      <p:sp>
        <p:nvSpPr>
          <p:cNvPr id="16" name="Rectangle: Rounded Corners 53">
            <a:extLst>
              <a:ext uri="{FF2B5EF4-FFF2-40B4-BE49-F238E27FC236}">
                <a16:creationId xmlns:a16="http://schemas.microsoft.com/office/drawing/2014/main" id="{0D9CC9BB-9E59-418F-853F-5774FFDAB700}"/>
              </a:ext>
            </a:extLst>
          </p:cNvPr>
          <p:cNvSpPr/>
          <p:nvPr/>
        </p:nvSpPr>
        <p:spPr>
          <a:xfrm>
            <a:off x="14593929" y="10974876"/>
            <a:ext cx="3824699" cy="777568"/>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Periodic maintenance service</a:t>
            </a:r>
          </a:p>
        </p:txBody>
      </p:sp>
      <p:sp>
        <p:nvSpPr>
          <p:cNvPr id="17" name="Rectangle: Rounded Corners 53">
            <a:extLst>
              <a:ext uri="{FF2B5EF4-FFF2-40B4-BE49-F238E27FC236}">
                <a16:creationId xmlns:a16="http://schemas.microsoft.com/office/drawing/2014/main" id="{03CCCDA0-3E14-470F-99A9-AEF5BE08A782}"/>
              </a:ext>
            </a:extLst>
          </p:cNvPr>
          <p:cNvSpPr/>
          <p:nvPr/>
        </p:nvSpPr>
        <p:spPr>
          <a:xfrm>
            <a:off x="821094" y="11964637"/>
            <a:ext cx="4217659"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2400" b="1" dirty="0">
                <a:solidFill>
                  <a:srgbClr val="FFFFFF"/>
                </a:solidFill>
                <a:latin typeface="Century Gothic" panose="020B0502020202020204" pitchFamily="34" charset="0"/>
              </a:rPr>
              <a:t>Warranty Beyond Warranty</a:t>
            </a:r>
            <a:endPar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endParaRPr>
          </a:p>
        </p:txBody>
      </p:sp>
      <p:sp>
        <p:nvSpPr>
          <p:cNvPr id="18" name="Rectangle: Rounded Corners 53">
            <a:extLst>
              <a:ext uri="{FF2B5EF4-FFF2-40B4-BE49-F238E27FC236}">
                <a16:creationId xmlns:a16="http://schemas.microsoft.com/office/drawing/2014/main" id="{32E6906C-BB4A-4714-A3F0-A3FDA5D7D9FF}"/>
              </a:ext>
            </a:extLst>
          </p:cNvPr>
          <p:cNvSpPr/>
          <p:nvPr/>
        </p:nvSpPr>
        <p:spPr>
          <a:xfrm>
            <a:off x="5468757" y="11963201"/>
            <a:ext cx="2896733"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Accessories</a:t>
            </a:r>
          </a:p>
        </p:txBody>
      </p:sp>
    </p:spTree>
    <p:extLst>
      <p:ext uri="{BB962C8B-B14F-4D97-AF65-F5344CB8AC3E}">
        <p14:creationId xmlns:p14="http://schemas.microsoft.com/office/powerpoint/2010/main" val="241873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1" name="Freeform: Shape 76">
            <a:extLst>
              <a:ext uri="{FF2B5EF4-FFF2-40B4-BE49-F238E27FC236}">
                <a16:creationId xmlns:a16="http://schemas.microsoft.com/office/drawing/2014/main" id="{737F2D9D-A62C-4F43-A389-1032CC53DAE5}"/>
              </a:ext>
            </a:extLst>
          </p:cNvPr>
          <p:cNvSpPr/>
          <p:nvPr/>
        </p:nvSpPr>
        <p:spPr>
          <a:xfrm>
            <a:off x="12380599" y="3294610"/>
            <a:ext cx="5346620" cy="5346613"/>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chemeClr val="bg1">
              <a:lumMod val="50000"/>
              <a:alpha val="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p>
        </p:txBody>
      </p:sp>
      <p:sp>
        <p:nvSpPr>
          <p:cNvPr id="43" name="Freeform: Shape 76">
            <a:extLst>
              <a:ext uri="{FF2B5EF4-FFF2-40B4-BE49-F238E27FC236}">
                <a16:creationId xmlns:a16="http://schemas.microsoft.com/office/drawing/2014/main" id="{B3F5971A-FCFB-2D48-B215-1B11E7D1E4AE}"/>
              </a:ext>
            </a:extLst>
          </p:cNvPr>
          <p:cNvSpPr/>
          <p:nvPr/>
        </p:nvSpPr>
        <p:spPr>
          <a:xfrm>
            <a:off x="12315896" y="8921145"/>
            <a:ext cx="2634229" cy="2634225"/>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009DD9">
              <a:alpha val="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p>
        </p:txBody>
      </p:sp>
      <p:sp>
        <p:nvSpPr>
          <p:cNvPr id="42" name="Freeform: Shape 76">
            <a:extLst>
              <a:ext uri="{FF2B5EF4-FFF2-40B4-BE49-F238E27FC236}">
                <a16:creationId xmlns:a16="http://schemas.microsoft.com/office/drawing/2014/main" id="{B9EB1FB4-AC84-3D4A-9132-14AA5CF80A20}"/>
              </a:ext>
            </a:extLst>
          </p:cNvPr>
          <p:cNvSpPr/>
          <p:nvPr/>
        </p:nvSpPr>
        <p:spPr>
          <a:xfrm>
            <a:off x="8661929" y="8921145"/>
            <a:ext cx="3339884" cy="3339879"/>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chemeClr val="bg1">
              <a:lumMod val="50000"/>
              <a:alpha val="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p>
        </p:txBody>
      </p:sp>
      <p:sp>
        <p:nvSpPr>
          <p:cNvPr id="40" name="Freeform: Shape 76">
            <a:extLst>
              <a:ext uri="{FF2B5EF4-FFF2-40B4-BE49-F238E27FC236}">
                <a16:creationId xmlns:a16="http://schemas.microsoft.com/office/drawing/2014/main" id="{F689AB5E-B421-E24F-B274-EC515A4DD53A}"/>
              </a:ext>
            </a:extLst>
          </p:cNvPr>
          <p:cNvSpPr/>
          <p:nvPr/>
        </p:nvSpPr>
        <p:spPr>
          <a:xfrm>
            <a:off x="7759722" y="4323248"/>
            <a:ext cx="4242091" cy="4242085"/>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009DD9">
              <a:alpha val="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p>
        </p:txBody>
      </p:sp>
      <p:sp>
        <p:nvSpPr>
          <p:cNvPr id="46" name="Rectangle 16">
            <a:extLst>
              <a:ext uri="{FF2B5EF4-FFF2-40B4-BE49-F238E27FC236}">
                <a16:creationId xmlns:a16="http://schemas.microsoft.com/office/drawing/2014/main" id="{75784BC5-18F1-4266-99B9-6FEE75F15D49}"/>
              </a:ext>
            </a:extLst>
          </p:cNvPr>
          <p:cNvSpPr/>
          <p:nvPr/>
        </p:nvSpPr>
        <p:spPr>
          <a:xfrm>
            <a:off x="2699658" y="1049213"/>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Objectives of Analysis</a:t>
            </a:r>
          </a:p>
        </p:txBody>
      </p:sp>
      <p:grpSp>
        <p:nvGrpSpPr>
          <p:cNvPr id="133" name="Group 132">
            <a:extLst>
              <a:ext uri="{FF2B5EF4-FFF2-40B4-BE49-F238E27FC236}">
                <a16:creationId xmlns:a16="http://schemas.microsoft.com/office/drawing/2014/main" id="{CB5FAE0A-F195-45EE-914B-A2E9E30B33BA}"/>
              </a:ext>
            </a:extLst>
          </p:cNvPr>
          <p:cNvGrpSpPr/>
          <p:nvPr/>
        </p:nvGrpSpPr>
        <p:grpSpPr>
          <a:xfrm>
            <a:off x="1090301" y="5209689"/>
            <a:ext cx="8795638" cy="1856497"/>
            <a:chOff x="852889" y="4358920"/>
            <a:chExt cx="8795638" cy="1856497"/>
          </a:xfrm>
        </p:grpSpPr>
        <p:sp>
          <p:nvSpPr>
            <p:cNvPr id="48" name="Rectangle: Rounded Corners 47">
              <a:extLst>
                <a:ext uri="{FF2B5EF4-FFF2-40B4-BE49-F238E27FC236}">
                  <a16:creationId xmlns:a16="http://schemas.microsoft.com/office/drawing/2014/main" id="{1D89B635-2D92-425E-864E-2F58D1B8734B}"/>
                </a:ext>
              </a:extLst>
            </p:cNvPr>
            <p:cNvSpPr/>
            <p:nvPr/>
          </p:nvSpPr>
          <p:spPr>
            <a:xfrm rot="10800000">
              <a:off x="852889" y="4358920"/>
              <a:ext cx="8795638" cy="1856497"/>
            </a:xfrm>
            <a:prstGeom prst="roundRect">
              <a:avLst>
                <a:gd name="adj" fmla="val 26410"/>
              </a:avLst>
            </a:prstGeom>
            <a:solidFill>
              <a:schemeClr val="bg1"/>
            </a:solidFill>
            <a:ln>
              <a:noFill/>
            </a:ln>
            <a:effectLst>
              <a:outerShdw blurRad="1270000" dist="635000" dir="5400000" sx="77000" sy="77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TextBox 55">
              <a:extLst>
                <a:ext uri="{FF2B5EF4-FFF2-40B4-BE49-F238E27FC236}">
                  <a16:creationId xmlns:a16="http://schemas.microsoft.com/office/drawing/2014/main" id="{81638EF3-8101-4EC4-A09A-359939862AD0}"/>
                </a:ext>
              </a:extLst>
            </p:cNvPr>
            <p:cNvSpPr txBox="1"/>
            <p:nvPr/>
          </p:nvSpPr>
          <p:spPr>
            <a:xfrm>
              <a:off x="2576719" y="4967342"/>
              <a:ext cx="2435282" cy="578813"/>
            </a:xfrm>
            <a:prstGeom prst="rect">
              <a:avLst/>
            </a:prstGeom>
            <a:noFill/>
          </p:spPr>
          <p:txBody>
            <a:bodyPr wrap="none" tIns="0" rtlCol="0" anchor="ctr" anchorCtr="0">
              <a:spAutoFit/>
            </a:bodyPr>
            <a:lstStyle/>
            <a:p>
              <a:pPr marL="0" marR="0" lvl="0" indent="0" algn="l" defTabSz="914354" rtl="0" eaLnBrk="1" fontAlgn="auto" latinLnBrk="0" hangingPunct="1">
                <a:lnSpc>
                  <a:spcPct val="12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424242">
                      <a:lumMod val="50000"/>
                    </a:srgbClr>
                  </a:solidFill>
                  <a:effectLst/>
                  <a:uLnTx/>
                  <a:uFillTx/>
                  <a:latin typeface="Century Gothic"/>
                  <a:ea typeface="Open Sans" panose="020B0606030504020204" pitchFamily="34" charset="0"/>
                  <a:cs typeface="Century Gothic"/>
                </a:rPr>
                <a:t>Expansion  </a:t>
              </a:r>
            </a:p>
          </p:txBody>
        </p:sp>
      </p:grpSp>
      <p:grpSp>
        <p:nvGrpSpPr>
          <p:cNvPr id="2" name="Group 1">
            <a:extLst>
              <a:ext uri="{FF2B5EF4-FFF2-40B4-BE49-F238E27FC236}">
                <a16:creationId xmlns:a16="http://schemas.microsoft.com/office/drawing/2014/main" id="{338852D7-5EE0-E147-94E8-60123DD46AFF}"/>
              </a:ext>
            </a:extLst>
          </p:cNvPr>
          <p:cNvGrpSpPr/>
          <p:nvPr/>
        </p:nvGrpSpPr>
        <p:grpSpPr>
          <a:xfrm>
            <a:off x="1090301" y="9271477"/>
            <a:ext cx="8795638" cy="1856497"/>
            <a:chOff x="1090301" y="9271477"/>
            <a:chExt cx="8795638" cy="1856497"/>
          </a:xfrm>
        </p:grpSpPr>
        <p:sp>
          <p:nvSpPr>
            <p:cNvPr id="90" name="Rectangle: Rounded Corners 89">
              <a:extLst>
                <a:ext uri="{FF2B5EF4-FFF2-40B4-BE49-F238E27FC236}">
                  <a16:creationId xmlns:a16="http://schemas.microsoft.com/office/drawing/2014/main" id="{1058DBAC-4670-40BD-A2DB-236B9243B2B5}"/>
                </a:ext>
              </a:extLst>
            </p:cNvPr>
            <p:cNvSpPr/>
            <p:nvPr/>
          </p:nvSpPr>
          <p:spPr>
            <a:xfrm rot="10800000">
              <a:off x="1090301" y="9271477"/>
              <a:ext cx="8795638" cy="1856497"/>
            </a:xfrm>
            <a:prstGeom prst="roundRect">
              <a:avLst>
                <a:gd name="adj" fmla="val 26410"/>
              </a:avLst>
            </a:prstGeom>
            <a:solidFill>
              <a:schemeClr val="bg1"/>
            </a:solidFill>
            <a:ln>
              <a:noFill/>
            </a:ln>
            <a:effectLst>
              <a:outerShdw blurRad="1270000" dist="635000" dir="5400000" sx="77000" sy="77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91" name="TextBox 90">
              <a:extLst>
                <a:ext uri="{FF2B5EF4-FFF2-40B4-BE49-F238E27FC236}">
                  <a16:creationId xmlns:a16="http://schemas.microsoft.com/office/drawing/2014/main" id="{BA6810AF-045E-43F9-B5D9-291149929FCE}"/>
                </a:ext>
              </a:extLst>
            </p:cNvPr>
            <p:cNvSpPr txBox="1"/>
            <p:nvPr/>
          </p:nvSpPr>
          <p:spPr>
            <a:xfrm>
              <a:off x="2924557" y="9596235"/>
              <a:ext cx="5429692" cy="1169744"/>
            </a:xfrm>
            <a:prstGeom prst="rect">
              <a:avLst/>
            </a:prstGeom>
            <a:noFill/>
          </p:spPr>
          <p:txBody>
            <a:bodyPr wrap="none" tIns="0" rtlCol="0" anchor="ctr" anchorCtr="0">
              <a:spAutoFit/>
            </a:bodyPr>
            <a:lstStyle/>
            <a:p>
              <a:pPr marL="0" marR="0" lvl="0" indent="0" algn="l" defTabSz="914354" rtl="0" eaLnBrk="1" fontAlgn="auto" latinLnBrk="0" hangingPunct="1">
                <a:lnSpc>
                  <a:spcPct val="12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424242">
                      <a:lumMod val="50000"/>
                    </a:srgbClr>
                  </a:solidFill>
                  <a:effectLst/>
                  <a:uLnTx/>
                  <a:uFillTx/>
                  <a:latin typeface="Century Gothic"/>
                  <a:ea typeface="Open Sans" panose="020B0606030504020204" pitchFamily="34" charset="0"/>
                  <a:cs typeface="Century Gothic"/>
                </a:rPr>
                <a:t>Better targeted customers </a:t>
              </a:r>
            </a:p>
            <a:p>
              <a:pPr marL="0" marR="0" lvl="0" indent="0" algn="l" defTabSz="914354" rtl="0" eaLnBrk="1" fontAlgn="auto" latinLnBrk="0" hangingPunct="1">
                <a:lnSpc>
                  <a:spcPct val="12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424242">
                      <a:lumMod val="50000"/>
                    </a:srgbClr>
                  </a:solidFill>
                  <a:effectLst/>
                  <a:uLnTx/>
                  <a:uFillTx/>
                  <a:latin typeface="Century Gothic"/>
                  <a:ea typeface="Open Sans" panose="020B0606030504020204" pitchFamily="34" charset="0"/>
                  <a:cs typeface="Century Gothic"/>
                </a:rPr>
                <a:t>campaigns</a:t>
              </a:r>
            </a:p>
          </p:txBody>
        </p:sp>
      </p:grpSp>
      <p:grpSp>
        <p:nvGrpSpPr>
          <p:cNvPr id="138" name="Group 137">
            <a:extLst>
              <a:ext uri="{FF2B5EF4-FFF2-40B4-BE49-F238E27FC236}">
                <a16:creationId xmlns:a16="http://schemas.microsoft.com/office/drawing/2014/main" id="{F714FA38-D342-43AC-B5F5-A6E1B183C9EA}"/>
              </a:ext>
            </a:extLst>
          </p:cNvPr>
          <p:cNvGrpSpPr/>
          <p:nvPr/>
        </p:nvGrpSpPr>
        <p:grpSpPr>
          <a:xfrm>
            <a:off x="14496473" y="5209689"/>
            <a:ext cx="8795638" cy="1856497"/>
            <a:chOff x="14259061" y="4358920"/>
            <a:chExt cx="8795638" cy="1856497"/>
          </a:xfrm>
        </p:grpSpPr>
        <p:sp>
          <p:nvSpPr>
            <p:cNvPr id="106" name="Rectangle: Rounded Corners 105">
              <a:extLst>
                <a:ext uri="{FF2B5EF4-FFF2-40B4-BE49-F238E27FC236}">
                  <a16:creationId xmlns:a16="http://schemas.microsoft.com/office/drawing/2014/main" id="{066AC574-D9B0-4E09-9AA7-CD21CCB550C4}"/>
                </a:ext>
              </a:extLst>
            </p:cNvPr>
            <p:cNvSpPr/>
            <p:nvPr/>
          </p:nvSpPr>
          <p:spPr>
            <a:xfrm>
              <a:off x="14259061" y="4358920"/>
              <a:ext cx="8795638" cy="1856497"/>
            </a:xfrm>
            <a:prstGeom prst="roundRect">
              <a:avLst>
                <a:gd name="adj" fmla="val 26410"/>
              </a:avLst>
            </a:prstGeom>
            <a:solidFill>
              <a:schemeClr val="bg1"/>
            </a:solidFill>
            <a:ln>
              <a:noFill/>
            </a:ln>
            <a:effectLst>
              <a:outerShdw blurRad="1270000" dist="635000" dir="5400000" sx="72000" sy="72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09" name="TextBox 108">
              <a:extLst>
                <a:ext uri="{FF2B5EF4-FFF2-40B4-BE49-F238E27FC236}">
                  <a16:creationId xmlns:a16="http://schemas.microsoft.com/office/drawing/2014/main" id="{CF5AF220-CDF1-4601-A670-95112AF820E2}"/>
                </a:ext>
              </a:extLst>
            </p:cNvPr>
            <p:cNvSpPr txBox="1"/>
            <p:nvPr/>
          </p:nvSpPr>
          <p:spPr>
            <a:xfrm>
              <a:off x="16321591" y="4967342"/>
              <a:ext cx="4046301" cy="578813"/>
            </a:xfrm>
            <a:prstGeom prst="rect">
              <a:avLst/>
            </a:prstGeom>
            <a:noFill/>
          </p:spPr>
          <p:txBody>
            <a:bodyPr wrap="none" tIns="0" rtlCol="0" anchor="ctr" anchorCtr="0">
              <a:spAutoFit/>
            </a:bodyPr>
            <a:lstStyle/>
            <a:p>
              <a:pPr marL="0" marR="0" lvl="0" indent="0" algn="l" defTabSz="914354" rtl="0" eaLnBrk="1" fontAlgn="auto" latinLnBrk="0" hangingPunct="1">
                <a:lnSpc>
                  <a:spcPct val="12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424242">
                      <a:lumMod val="50000"/>
                    </a:srgbClr>
                  </a:solidFill>
                  <a:effectLst/>
                  <a:uLnTx/>
                  <a:uFillTx/>
                  <a:latin typeface="Century Gothic"/>
                  <a:ea typeface="Open Sans" panose="020B0606030504020204" pitchFamily="34" charset="0"/>
                  <a:cs typeface="Century Gothic"/>
                </a:rPr>
                <a:t>Efficiency increase </a:t>
              </a:r>
            </a:p>
          </p:txBody>
        </p:sp>
      </p:grpSp>
      <p:grpSp>
        <p:nvGrpSpPr>
          <p:cNvPr id="137" name="Group 136">
            <a:extLst>
              <a:ext uri="{FF2B5EF4-FFF2-40B4-BE49-F238E27FC236}">
                <a16:creationId xmlns:a16="http://schemas.microsoft.com/office/drawing/2014/main" id="{D22CEE8B-B050-4CC9-91FD-4FAE1224C5D6}"/>
              </a:ext>
            </a:extLst>
          </p:cNvPr>
          <p:cNvGrpSpPr/>
          <p:nvPr/>
        </p:nvGrpSpPr>
        <p:grpSpPr>
          <a:xfrm>
            <a:off x="14496473" y="9271477"/>
            <a:ext cx="8795638" cy="1856497"/>
            <a:chOff x="14259061" y="8553634"/>
            <a:chExt cx="8795638" cy="1856497"/>
          </a:xfrm>
        </p:grpSpPr>
        <p:sp>
          <p:nvSpPr>
            <p:cNvPr id="115" name="Rectangle: Rounded Corners 114">
              <a:extLst>
                <a:ext uri="{FF2B5EF4-FFF2-40B4-BE49-F238E27FC236}">
                  <a16:creationId xmlns:a16="http://schemas.microsoft.com/office/drawing/2014/main" id="{D691F9D1-7FF5-46D4-8548-D56D05BDF7C6}"/>
                </a:ext>
              </a:extLst>
            </p:cNvPr>
            <p:cNvSpPr/>
            <p:nvPr/>
          </p:nvSpPr>
          <p:spPr>
            <a:xfrm>
              <a:off x="14259061" y="8553634"/>
              <a:ext cx="8795638" cy="1856497"/>
            </a:xfrm>
            <a:prstGeom prst="roundRect">
              <a:avLst>
                <a:gd name="adj" fmla="val 26410"/>
              </a:avLst>
            </a:prstGeom>
            <a:solidFill>
              <a:schemeClr val="bg1"/>
            </a:solidFill>
            <a:ln>
              <a:noFill/>
            </a:ln>
            <a:effectLst>
              <a:outerShdw blurRad="1270000" dist="635000" dir="5400000" sx="70000" sy="7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16" name="TextBox 115">
              <a:extLst>
                <a:ext uri="{FF2B5EF4-FFF2-40B4-BE49-F238E27FC236}">
                  <a16:creationId xmlns:a16="http://schemas.microsoft.com/office/drawing/2014/main" id="{CE0F24FF-15C2-4295-BCA0-8869CDBEA822}"/>
                </a:ext>
              </a:extLst>
            </p:cNvPr>
            <p:cNvSpPr txBox="1"/>
            <p:nvPr/>
          </p:nvSpPr>
          <p:spPr>
            <a:xfrm>
              <a:off x="15776884" y="9192474"/>
              <a:ext cx="7258718" cy="578813"/>
            </a:xfrm>
            <a:prstGeom prst="rect">
              <a:avLst/>
            </a:prstGeom>
            <a:noFill/>
          </p:spPr>
          <p:txBody>
            <a:bodyPr wrap="none" tIns="0" rtlCol="0" anchor="ctr" anchorCtr="0">
              <a:spAutoFit/>
            </a:bodyPr>
            <a:lstStyle/>
            <a:p>
              <a:pPr marL="0" marR="0" lvl="0" indent="0" algn="l" defTabSz="914354" rtl="0" eaLnBrk="1" fontAlgn="auto" latinLnBrk="0" hangingPunct="1">
                <a:lnSpc>
                  <a:spcPct val="12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424242">
                      <a:lumMod val="50000"/>
                    </a:srgbClr>
                  </a:solidFill>
                  <a:effectLst/>
                  <a:uLnTx/>
                  <a:uFillTx/>
                  <a:latin typeface="Century Gothic"/>
                  <a:ea typeface="Open Sans" panose="020B0606030504020204" pitchFamily="34" charset="0"/>
                  <a:cs typeface="Century Gothic"/>
                </a:rPr>
                <a:t>Clustering</a:t>
              </a:r>
              <a:r>
                <a:rPr lang="en-US" sz="3200" b="1" kern="0" dirty="0">
                  <a:solidFill>
                    <a:srgbClr val="424242">
                      <a:lumMod val="50000"/>
                    </a:srgbClr>
                  </a:solidFill>
                  <a:latin typeface="Century Gothic"/>
                  <a:ea typeface="Open Sans" panose="020B0606030504020204" pitchFamily="34" charset="0"/>
                  <a:cs typeface="Century Gothic"/>
                </a:rPr>
                <a:t> basis customer behavior </a:t>
              </a:r>
              <a:endParaRPr kumimoji="0" lang="en-US" sz="3200" b="1" i="0" u="none" strike="noStrike" kern="0" cap="none" spc="0" normalizeH="0" baseline="0" noProof="0" dirty="0">
                <a:ln>
                  <a:noFill/>
                </a:ln>
                <a:solidFill>
                  <a:srgbClr val="424242">
                    <a:lumMod val="50000"/>
                  </a:srgbClr>
                </a:solidFill>
                <a:effectLst/>
                <a:uLnTx/>
                <a:uFillTx/>
                <a:latin typeface="Century Gothic"/>
                <a:ea typeface="Open Sans" panose="020B0606030504020204" pitchFamily="34" charset="0"/>
                <a:cs typeface="Century Gothic"/>
              </a:endParaRPr>
            </a:p>
          </p:txBody>
        </p:sp>
      </p:grpSp>
      <p:grpSp>
        <p:nvGrpSpPr>
          <p:cNvPr id="24" name="Group 23">
            <a:extLst>
              <a:ext uri="{FF2B5EF4-FFF2-40B4-BE49-F238E27FC236}">
                <a16:creationId xmlns:a16="http://schemas.microsoft.com/office/drawing/2014/main" id="{14B3458D-381B-4293-A116-0F57FB2BD7A2}"/>
              </a:ext>
            </a:extLst>
          </p:cNvPr>
          <p:cNvGrpSpPr/>
          <p:nvPr/>
        </p:nvGrpSpPr>
        <p:grpSpPr>
          <a:xfrm rot="10800000">
            <a:off x="9389195" y="5641193"/>
            <a:ext cx="993488" cy="993488"/>
            <a:chOff x="3396634" y="7064102"/>
            <a:chExt cx="1388898" cy="1388898"/>
          </a:xfrm>
        </p:grpSpPr>
        <p:sp>
          <p:nvSpPr>
            <p:cNvPr id="54" name="Rectangle: Rounded Corners 53">
              <a:extLst>
                <a:ext uri="{FF2B5EF4-FFF2-40B4-BE49-F238E27FC236}">
                  <a16:creationId xmlns:a16="http://schemas.microsoft.com/office/drawing/2014/main" id="{B6146DAF-73EA-44BC-A025-10FD8A06913F}"/>
                </a:ext>
              </a:extLst>
            </p:cNvPr>
            <p:cNvSpPr/>
            <p:nvPr/>
          </p:nvSpPr>
          <p:spPr>
            <a:xfrm>
              <a:off x="3396634" y="7064102"/>
              <a:ext cx="1388898" cy="1388898"/>
            </a:xfrm>
            <a:prstGeom prst="roundRect">
              <a:avLst>
                <a:gd name="adj" fmla="val 33475"/>
              </a:avLst>
            </a:prstGeom>
            <a:solidFill>
              <a:srgbClr val="11B6DD"/>
            </a:solidFill>
            <a:ln>
              <a:noFill/>
            </a:ln>
            <a:effectLst>
              <a:outerShdw blurRad="482600" dist="228600" dir="5400000" sx="92000" sy="92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3" name="Plus Sign 12">
              <a:extLst>
                <a:ext uri="{FF2B5EF4-FFF2-40B4-BE49-F238E27FC236}">
                  <a16:creationId xmlns:a16="http://schemas.microsoft.com/office/drawing/2014/main" id="{A118E38E-640F-4B0C-9B10-454696DE1F4D}"/>
                </a:ext>
              </a:extLst>
            </p:cNvPr>
            <p:cNvSpPr/>
            <p:nvPr/>
          </p:nvSpPr>
          <p:spPr>
            <a:xfrm>
              <a:off x="3787966" y="7455434"/>
              <a:ext cx="606234" cy="606234"/>
            </a:xfrm>
            <a:prstGeom prst="mathPlus">
              <a:avLst>
                <a:gd name="adj1" fmla="val 1506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92" name="Group 91">
            <a:extLst>
              <a:ext uri="{FF2B5EF4-FFF2-40B4-BE49-F238E27FC236}">
                <a16:creationId xmlns:a16="http://schemas.microsoft.com/office/drawing/2014/main" id="{643FDD12-CE7D-46AF-9FDB-A5C78ACCB3DD}"/>
              </a:ext>
            </a:extLst>
          </p:cNvPr>
          <p:cNvGrpSpPr/>
          <p:nvPr/>
        </p:nvGrpSpPr>
        <p:grpSpPr>
          <a:xfrm rot="10800000">
            <a:off x="9389195" y="9702981"/>
            <a:ext cx="993488" cy="993488"/>
            <a:chOff x="3396634" y="7064102"/>
            <a:chExt cx="1388898" cy="1388898"/>
          </a:xfrm>
        </p:grpSpPr>
        <p:sp>
          <p:nvSpPr>
            <p:cNvPr id="93" name="Rectangle: Rounded Corners 92">
              <a:extLst>
                <a:ext uri="{FF2B5EF4-FFF2-40B4-BE49-F238E27FC236}">
                  <a16:creationId xmlns:a16="http://schemas.microsoft.com/office/drawing/2014/main" id="{E422E1BE-A6BD-48D1-9D85-A6380D3DE519}"/>
                </a:ext>
              </a:extLst>
            </p:cNvPr>
            <p:cNvSpPr/>
            <p:nvPr/>
          </p:nvSpPr>
          <p:spPr>
            <a:xfrm>
              <a:off x="3396634" y="7064102"/>
              <a:ext cx="1388898" cy="1388898"/>
            </a:xfrm>
            <a:prstGeom prst="roundRect">
              <a:avLst>
                <a:gd name="adj" fmla="val 33475"/>
              </a:avLst>
            </a:prstGeom>
            <a:solidFill>
              <a:srgbClr val="11B6DD"/>
            </a:solidFill>
            <a:ln>
              <a:noFill/>
            </a:ln>
            <a:effectLst>
              <a:outerShdw blurRad="482600" dist="228600" dir="5400000" sx="92000" sy="92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95" name="Plus Sign 94">
              <a:extLst>
                <a:ext uri="{FF2B5EF4-FFF2-40B4-BE49-F238E27FC236}">
                  <a16:creationId xmlns:a16="http://schemas.microsoft.com/office/drawing/2014/main" id="{748890AE-BBF2-48E7-BAFB-32A157AFE64E}"/>
                </a:ext>
              </a:extLst>
            </p:cNvPr>
            <p:cNvSpPr/>
            <p:nvPr/>
          </p:nvSpPr>
          <p:spPr>
            <a:xfrm>
              <a:off x="3787966" y="7455434"/>
              <a:ext cx="606234" cy="606234"/>
            </a:xfrm>
            <a:prstGeom prst="mathPlus">
              <a:avLst>
                <a:gd name="adj1" fmla="val 1506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110" name="Group 109">
            <a:extLst>
              <a:ext uri="{FF2B5EF4-FFF2-40B4-BE49-F238E27FC236}">
                <a16:creationId xmlns:a16="http://schemas.microsoft.com/office/drawing/2014/main" id="{4EB91AD1-A1DC-48DB-974E-93DD53DE9C90}"/>
              </a:ext>
            </a:extLst>
          </p:cNvPr>
          <p:cNvGrpSpPr/>
          <p:nvPr/>
        </p:nvGrpSpPr>
        <p:grpSpPr>
          <a:xfrm>
            <a:off x="13999729" y="5641193"/>
            <a:ext cx="993488" cy="993488"/>
            <a:chOff x="3396634" y="7064102"/>
            <a:chExt cx="1388898" cy="1388898"/>
          </a:xfrm>
        </p:grpSpPr>
        <p:sp>
          <p:nvSpPr>
            <p:cNvPr id="112" name="Rectangle: Rounded Corners 111">
              <a:extLst>
                <a:ext uri="{FF2B5EF4-FFF2-40B4-BE49-F238E27FC236}">
                  <a16:creationId xmlns:a16="http://schemas.microsoft.com/office/drawing/2014/main" id="{4BDDF6DA-3876-41B6-8FFE-D01E22B06853}"/>
                </a:ext>
              </a:extLst>
            </p:cNvPr>
            <p:cNvSpPr/>
            <p:nvPr/>
          </p:nvSpPr>
          <p:spPr>
            <a:xfrm>
              <a:off x="3396634" y="7064102"/>
              <a:ext cx="1388898" cy="1388898"/>
            </a:xfrm>
            <a:prstGeom prst="roundRect">
              <a:avLst>
                <a:gd name="adj" fmla="val 33475"/>
              </a:avLst>
            </a:prstGeom>
            <a:solidFill>
              <a:srgbClr val="11B6DD"/>
            </a:solidFill>
            <a:ln>
              <a:noFill/>
            </a:ln>
            <a:effectLst>
              <a:outerShdw blurRad="482600" dist="228600" dir="5400000" sx="92000" sy="92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13" name="Plus Sign 112">
              <a:extLst>
                <a:ext uri="{FF2B5EF4-FFF2-40B4-BE49-F238E27FC236}">
                  <a16:creationId xmlns:a16="http://schemas.microsoft.com/office/drawing/2014/main" id="{F330FAE2-40EB-4A95-A9FD-C85776D68BF0}"/>
                </a:ext>
              </a:extLst>
            </p:cNvPr>
            <p:cNvSpPr/>
            <p:nvPr/>
          </p:nvSpPr>
          <p:spPr>
            <a:xfrm>
              <a:off x="3787966" y="7455434"/>
              <a:ext cx="606234" cy="606234"/>
            </a:xfrm>
            <a:prstGeom prst="mathPlus">
              <a:avLst>
                <a:gd name="adj1" fmla="val 1506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117" name="Group 116">
            <a:extLst>
              <a:ext uri="{FF2B5EF4-FFF2-40B4-BE49-F238E27FC236}">
                <a16:creationId xmlns:a16="http://schemas.microsoft.com/office/drawing/2014/main" id="{1DEB67BD-BA14-4150-8B38-C8B8FAEE7631}"/>
              </a:ext>
            </a:extLst>
          </p:cNvPr>
          <p:cNvGrpSpPr/>
          <p:nvPr/>
        </p:nvGrpSpPr>
        <p:grpSpPr>
          <a:xfrm>
            <a:off x="13999729" y="9702981"/>
            <a:ext cx="993488" cy="993488"/>
            <a:chOff x="3396634" y="7064102"/>
            <a:chExt cx="1388898" cy="1388898"/>
          </a:xfrm>
        </p:grpSpPr>
        <p:sp>
          <p:nvSpPr>
            <p:cNvPr id="118" name="Rectangle: Rounded Corners 117">
              <a:extLst>
                <a:ext uri="{FF2B5EF4-FFF2-40B4-BE49-F238E27FC236}">
                  <a16:creationId xmlns:a16="http://schemas.microsoft.com/office/drawing/2014/main" id="{54745872-6681-4834-A8F5-4B62B601FE42}"/>
                </a:ext>
              </a:extLst>
            </p:cNvPr>
            <p:cNvSpPr/>
            <p:nvPr/>
          </p:nvSpPr>
          <p:spPr>
            <a:xfrm>
              <a:off x="3396634" y="7064102"/>
              <a:ext cx="1388898" cy="1388898"/>
            </a:xfrm>
            <a:prstGeom prst="roundRect">
              <a:avLst>
                <a:gd name="adj" fmla="val 33475"/>
              </a:avLst>
            </a:prstGeom>
            <a:solidFill>
              <a:srgbClr val="11B6DD"/>
            </a:solidFill>
            <a:ln>
              <a:noFill/>
            </a:ln>
            <a:effectLst>
              <a:outerShdw blurRad="482600" dist="228600" dir="5400000" sx="92000" sy="92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19" name="Plus Sign 118">
              <a:extLst>
                <a:ext uri="{FF2B5EF4-FFF2-40B4-BE49-F238E27FC236}">
                  <a16:creationId xmlns:a16="http://schemas.microsoft.com/office/drawing/2014/main" id="{50BFD3A2-628E-4DA1-A01A-DD851D821619}"/>
                </a:ext>
              </a:extLst>
            </p:cNvPr>
            <p:cNvSpPr/>
            <p:nvPr/>
          </p:nvSpPr>
          <p:spPr>
            <a:xfrm>
              <a:off x="3787966" y="7455434"/>
              <a:ext cx="606234" cy="606234"/>
            </a:xfrm>
            <a:prstGeom prst="mathPlus">
              <a:avLst>
                <a:gd name="adj1" fmla="val 1506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srgbClr val="FFFFFF"/>
                </a:solidFill>
                <a:effectLst/>
                <a:uLnTx/>
                <a:uFillTx/>
                <a:latin typeface="Calibri"/>
                <a:ea typeface="+mn-ea"/>
                <a:cs typeface="+mn-cs"/>
              </a:endParaRPr>
            </a:p>
          </p:txBody>
        </p:sp>
      </p:grpSp>
    </p:spTree>
    <p:extLst>
      <p:ext uri="{BB962C8B-B14F-4D97-AF65-F5344CB8AC3E}">
        <p14:creationId xmlns:p14="http://schemas.microsoft.com/office/powerpoint/2010/main" val="104088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000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3000" fill="hold"/>
                                        <p:tgtEl>
                                          <p:spTgt spid="40"/>
                                        </p:tgtEl>
                                        <p:attrNameLst>
                                          <p:attrName>ppt_x</p:attrName>
                                        </p:attrNameLst>
                                      </p:cBhvr>
                                      <p:tavLst>
                                        <p:tav tm="0">
                                          <p:val>
                                            <p:strVal val="0-#ppt_w/2"/>
                                          </p:val>
                                        </p:tav>
                                        <p:tav tm="100000">
                                          <p:val>
                                            <p:strVal val="#ppt_x"/>
                                          </p:val>
                                        </p:tav>
                                      </p:tavLst>
                                    </p:anim>
                                    <p:anim calcmode="lin" valueType="num">
                                      <p:cBhvr additive="base">
                                        <p:cTn id="8" dur="30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3" decel="50000" fill="hold" grpId="0" nodeType="withEffect">
                                  <p:stCondLst>
                                    <p:cond delay="25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3000" fill="hold"/>
                                        <p:tgtEl>
                                          <p:spTgt spid="41"/>
                                        </p:tgtEl>
                                        <p:attrNameLst>
                                          <p:attrName>ppt_x</p:attrName>
                                        </p:attrNameLst>
                                      </p:cBhvr>
                                      <p:tavLst>
                                        <p:tav tm="0">
                                          <p:val>
                                            <p:strVal val="1+#ppt_w/2"/>
                                          </p:val>
                                        </p:tav>
                                        <p:tav tm="100000">
                                          <p:val>
                                            <p:strVal val="#ppt_x"/>
                                          </p:val>
                                        </p:tav>
                                      </p:tavLst>
                                    </p:anim>
                                    <p:anim calcmode="lin" valueType="num">
                                      <p:cBhvr additive="base">
                                        <p:cTn id="12" dur="3000" fill="hold"/>
                                        <p:tgtEl>
                                          <p:spTgt spid="41"/>
                                        </p:tgtEl>
                                        <p:attrNameLst>
                                          <p:attrName>ppt_y</p:attrName>
                                        </p:attrNameLst>
                                      </p:cBhvr>
                                      <p:tavLst>
                                        <p:tav tm="0">
                                          <p:val>
                                            <p:strVal val="0-#ppt_h/2"/>
                                          </p:val>
                                        </p:tav>
                                        <p:tav tm="100000">
                                          <p:val>
                                            <p:strVal val="#ppt_y"/>
                                          </p:val>
                                        </p:tav>
                                      </p:tavLst>
                                    </p:anim>
                                  </p:childTnLst>
                                </p:cTn>
                              </p:par>
                              <p:par>
                                <p:cTn id="13" presetID="2" presetClass="entr" presetSubtype="12" decel="50000" fill="hold" grpId="0" nodeType="withEffect">
                                  <p:stCondLst>
                                    <p:cond delay="50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3000" fill="hold"/>
                                        <p:tgtEl>
                                          <p:spTgt spid="42"/>
                                        </p:tgtEl>
                                        <p:attrNameLst>
                                          <p:attrName>ppt_x</p:attrName>
                                        </p:attrNameLst>
                                      </p:cBhvr>
                                      <p:tavLst>
                                        <p:tav tm="0">
                                          <p:val>
                                            <p:strVal val="0-#ppt_w/2"/>
                                          </p:val>
                                        </p:tav>
                                        <p:tav tm="100000">
                                          <p:val>
                                            <p:strVal val="#ppt_x"/>
                                          </p:val>
                                        </p:tav>
                                      </p:tavLst>
                                    </p:anim>
                                    <p:anim calcmode="lin" valueType="num">
                                      <p:cBhvr additive="base">
                                        <p:cTn id="16" dur="30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6" decel="50000" fill="hold" grpId="0" nodeType="withEffect">
                                  <p:stCondLst>
                                    <p:cond delay="75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3000" fill="hold"/>
                                        <p:tgtEl>
                                          <p:spTgt spid="43"/>
                                        </p:tgtEl>
                                        <p:attrNameLst>
                                          <p:attrName>ppt_x</p:attrName>
                                        </p:attrNameLst>
                                      </p:cBhvr>
                                      <p:tavLst>
                                        <p:tav tm="0">
                                          <p:val>
                                            <p:strVal val="1+#ppt_w/2"/>
                                          </p:val>
                                        </p:tav>
                                        <p:tav tm="100000">
                                          <p:val>
                                            <p:strVal val="#ppt_x"/>
                                          </p:val>
                                        </p:tav>
                                      </p:tavLst>
                                    </p:anim>
                                    <p:anim calcmode="lin" valueType="num">
                                      <p:cBhvr additive="base">
                                        <p:cTn id="20" dur="3000" fill="hold"/>
                                        <p:tgtEl>
                                          <p:spTgt spid="43"/>
                                        </p:tgtEl>
                                        <p:attrNameLst>
                                          <p:attrName>ppt_y</p:attrName>
                                        </p:attrNameLst>
                                      </p:cBhvr>
                                      <p:tavLst>
                                        <p:tav tm="0">
                                          <p:val>
                                            <p:strVal val="1+#ppt_h/2"/>
                                          </p:val>
                                        </p:tav>
                                        <p:tav tm="100000">
                                          <p:val>
                                            <p:strVal val="#ppt_y"/>
                                          </p:val>
                                        </p:tav>
                                      </p:tavLst>
                                    </p:anim>
                                  </p:childTnLst>
                                </p:cTn>
                              </p:par>
                              <p:par>
                                <p:cTn id="21" presetID="23" presetClass="entr" presetSubtype="16" fill="hold" nodeType="withEffect">
                                  <p:stCondLst>
                                    <p:cond delay="3000"/>
                                  </p:stCondLst>
                                  <p:childTnLst>
                                    <p:set>
                                      <p:cBhvr>
                                        <p:cTn id="22" dur="1" fill="hold">
                                          <p:stCondLst>
                                            <p:cond delay="0"/>
                                          </p:stCondLst>
                                        </p:cTn>
                                        <p:tgtEl>
                                          <p:spTgt spid="24"/>
                                        </p:tgtEl>
                                        <p:attrNameLst>
                                          <p:attrName>style.visibility</p:attrName>
                                        </p:attrNameLst>
                                      </p:cBhvr>
                                      <p:to>
                                        <p:strVal val="visible"/>
                                      </p:to>
                                    </p:set>
                                    <p:anim calcmode="lin" valueType="num">
                                      <p:cBhvr>
                                        <p:cTn id="23" dur="1500" fill="hold"/>
                                        <p:tgtEl>
                                          <p:spTgt spid="24"/>
                                        </p:tgtEl>
                                        <p:attrNameLst>
                                          <p:attrName>ppt_w</p:attrName>
                                        </p:attrNameLst>
                                      </p:cBhvr>
                                      <p:tavLst>
                                        <p:tav tm="0">
                                          <p:val>
                                            <p:fltVal val="0"/>
                                          </p:val>
                                        </p:tav>
                                        <p:tav tm="100000">
                                          <p:val>
                                            <p:strVal val="#ppt_w"/>
                                          </p:val>
                                        </p:tav>
                                      </p:tavLst>
                                    </p:anim>
                                    <p:anim calcmode="lin" valueType="num">
                                      <p:cBhvr>
                                        <p:cTn id="24" dur="1500" fill="hold"/>
                                        <p:tgtEl>
                                          <p:spTgt spid="24"/>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3000"/>
                                  </p:stCondLst>
                                  <p:childTnLst>
                                    <p:set>
                                      <p:cBhvr>
                                        <p:cTn id="26" dur="1" fill="hold">
                                          <p:stCondLst>
                                            <p:cond delay="0"/>
                                          </p:stCondLst>
                                        </p:cTn>
                                        <p:tgtEl>
                                          <p:spTgt spid="110"/>
                                        </p:tgtEl>
                                        <p:attrNameLst>
                                          <p:attrName>style.visibility</p:attrName>
                                        </p:attrNameLst>
                                      </p:cBhvr>
                                      <p:to>
                                        <p:strVal val="visible"/>
                                      </p:to>
                                    </p:set>
                                    <p:anim calcmode="lin" valueType="num">
                                      <p:cBhvr>
                                        <p:cTn id="27" dur="1500" fill="hold"/>
                                        <p:tgtEl>
                                          <p:spTgt spid="110"/>
                                        </p:tgtEl>
                                        <p:attrNameLst>
                                          <p:attrName>ppt_w</p:attrName>
                                        </p:attrNameLst>
                                      </p:cBhvr>
                                      <p:tavLst>
                                        <p:tav tm="0">
                                          <p:val>
                                            <p:fltVal val="0"/>
                                          </p:val>
                                        </p:tav>
                                        <p:tav tm="100000">
                                          <p:val>
                                            <p:strVal val="#ppt_w"/>
                                          </p:val>
                                        </p:tav>
                                      </p:tavLst>
                                    </p:anim>
                                    <p:anim calcmode="lin" valueType="num">
                                      <p:cBhvr>
                                        <p:cTn id="28" dur="1500" fill="hold"/>
                                        <p:tgtEl>
                                          <p:spTgt spid="110"/>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3000"/>
                                  </p:stCondLst>
                                  <p:childTnLst>
                                    <p:set>
                                      <p:cBhvr>
                                        <p:cTn id="30" dur="1" fill="hold">
                                          <p:stCondLst>
                                            <p:cond delay="0"/>
                                          </p:stCondLst>
                                        </p:cTn>
                                        <p:tgtEl>
                                          <p:spTgt spid="92"/>
                                        </p:tgtEl>
                                        <p:attrNameLst>
                                          <p:attrName>style.visibility</p:attrName>
                                        </p:attrNameLst>
                                      </p:cBhvr>
                                      <p:to>
                                        <p:strVal val="visible"/>
                                      </p:to>
                                    </p:set>
                                    <p:anim calcmode="lin" valueType="num">
                                      <p:cBhvr>
                                        <p:cTn id="31" dur="1500" fill="hold"/>
                                        <p:tgtEl>
                                          <p:spTgt spid="92"/>
                                        </p:tgtEl>
                                        <p:attrNameLst>
                                          <p:attrName>ppt_w</p:attrName>
                                        </p:attrNameLst>
                                      </p:cBhvr>
                                      <p:tavLst>
                                        <p:tav tm="0">
                                          <p:val>
                                            <p:fltVal val="0"/>
                                          </p:val>
                                        </p:tav>
                                        <p:tav tm="100000">
                                          <p:val>
                                            <p:strVal val="#ppt_w"/>
                                          </p:val>
                                        </p:tav>
                                      </p:tavLst>
                                    </p:anim>
                                    <p:anim calcmode="lin" valueType="num">
                                      <p:cBhvr>
                                        <p:cTn id="32" dur="1500" fill="hold"/>
                                        <p:tgtEl>
                                          <p:spTgt spid="92"/>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3000"/>
                                  </p:stCondLst>
                                  <p:childTnLst>
                                    <p:set>
                                      <p:cBhvr>
                                        <p:cTn id="34" dur="1" fill="hold">
                                          <p:stCondLst>
                                            <p:cond delay="0"/>
                                          </p:stCondLst>
                                        </p:cTn>
                                        <p:tgtEl>
                                          <p:spTgt spid="117"/>
                                        </p:tgtEl>
                                        <p:attrNameLst>
                                          <p:attrName>style.visibility</p:attrName>
                                        </p:attrNameLst>
                                      </p:cBhvr>
                                      <p:to>
                                        <p:strVal val="visible"/>
                                      </p:to>
                                    </p:set>
                                    <p:anim calcmode="lin" valueType="num">
                                      <p:cBhvr>
                                        <p:cTn id="35" dur="1500" fill="hold"/>
                                        <p:tgtEl>
                                          <p:spTgt spid="117"/>
                                        </p:tgtEl>
                                        <p:attrNameLst>
                                          <p:attrName>ppt_w</p:attrName>
                                        </p:attrNameLst>
                                      </p:cBhvr>
                                      <p:tavLst>
                                        <p:tav tm="0">
                                          <p:val>
                                            <p:fltVal val="0"/>
                                          </p:val>
                                        </p:tav>
                                        <p:tav tm="100000">
                                          <p:val>
                                            <p:strVal val="#ppt_w"/>
                                          </p:val>
                                        </p:tav>
                                      </p:tavLst>
                                    </p:anim>
                                    <p:anim calcmode="lin" valueType="num">
                                      <p:cBhvr>
                                        <p:cTn id="36" dur="1500" fill="hold"/>
                                        <p:tgtEl>
                                          <p:spTgt spid="117"/>
                                        </p:tgtEl>
                                        <p:attrNameLst>
                                          <p:attrName>ppt_h</p:attrName>
                                        </p:attrNameLst>
                                      </p:cBhvr>
                                      <p:tavLst>
                                        <p:tav tm="0">
                                          <p:val>
                                            <p:fltVal val="0"/>
                                          </p:val>
                                        </p:tav>
                                        <p:tav tm="100000">
                                          <p:val>
                                            <p:strVal val="#ppt_h"/>
                                          </p:val>
                                        </p:tav>
                                      </p:tavLst>
                                    </p:anim>
                                  </p:childTnLst>
                                </p:cTn>
                              </p:par>
                              <p:par>
                                <p:cTn id="37" presetID="6" presetClass="emph" presetSubtype="0" repeatCount="indefinite" autoRev="1" fill="hold" grpId="1" nodeType="withEffect">
                                  <p:stCondLst>
                                    <p:cond delay="3000"/>
                                  </p:stCondLst>
                                  <p:endCondLst>
                                    <p:cond evt="onNext" delay="0">
                                      <p:tgtEl>
                                        <p:sldTgt/>
                                      </p:tgtEl>
                                    </p:cond>
                                  </p:endCondLst>
                                  <p:childTnLst>
                                    <p:animScale>
                                      <p:cBhvr>
                                        <p:cTn id="38" dur="2000" fill="hold"/>
                                        <p:tgtEl>
                                          <p:spTgt spid="40"/>
                                        </p:tgtEl>
                                      </p:cBhvr>
                                      <p:by x="120000" y="120000"/>
                                    </p:animScale>
                                  </p:childTnLst>
                                </p:cTn>
                              </p:par>
                              <p:par>
                                <p:cTn id="39" presetID="6" presetClass="emph" presetSubtype="0" repeatCount="indefinite" autoRev="1" fill="hold" grpId="1" nodeType="withEffect">
                                  <p:stCondLst>
                                    <p:cond delay="3000"/>
                                  </p:stCondLst>
                                  <p:endCondLst>
                                    <p:cond evt="onNext" delay="0">
                                      <p:tgtEl>
                                        <p:sldTgt/>
                                      </p:tgtEl>
                                    </p:cond>
                                  </p:endCondLst>
                                  <p:childTnLst>
                                    <p:animScale>
                                      <p:cBhvr>
                                        <p:cTn id="40" dur="2000" fill="hold"/>
                                        <p:tgtEl>
                                          <p:spTgt spid="41"/>
                                        </p:tgtEl>
                                      </p:cBhvr>
                                      <p:by x="70000" y="70000"/>
                                    </p:animScale>
                                  </p:childTnLst>
                                </p:cTn>
                              </p:par>
                              <p:par>
                                <p:cTn id="41" presetID="6" presetClass="emph" presetSubtype="0" repeatCount="indefinite" autoRev="1" fill="hold" grpId="1" nodeType="withEffect">
                                  <p:stCondLst>
                                    <p:cond delay="3000"/>
                                  </p:stCondLst>
                                  <p:endCondLst>
                                    <p:cond evt="onNext" delay="0">
                                      <p:tgtEl>
                                        <p:sldTgt/>
                                      </p:tgtEl>
                                    </p:cond>
                                  </p:endCondLst>
                                  <p:childTnLst>
                                    <p:animScale>
                                      <p:cBhvr>
                                        <p:cTn id="42" dur="2000" fill="hold"/>
                                        <p:tgtEl>
                                          <p:spTgt spid="42"/>
                                        </p:tgtEl>
                                      </p:cBhvr>
                                      <p:by x="85000" y="85000"/>
                                    </p:animScale>
                                  </p:childTnLst>
                                </p:cTn>
                              </p:par>
                              <p:par>
                                <p:cTn id="43" presetID="6" presetClass="emph" presetSubtype="0" repeatCount="indefinite" autoRev="1" fill="hold" grpId="1" nodeType="withEffect">
                                  <p:stCondLst>
                                    <p:cond delay="3000"/>
                                  </p:stCondLst>
                                  <p:endCondLst>
                                    <p:cond evt="onNext" delay="0">
                                      <p:tgtEl>
                                        <p:sldTgt/>
                                      </p:tgtEl>
                                    </p:cond>
                                  </p:endCondLst>
                                  <p:childTnLst>
                                    <p:animScale>
                                      <p:cBhvr>
                                        <p:cTn id="44" dur="2000" fill="hold"/>
                                        <p:tgtEl>
                                          <p:spTgt spid="43"/>
                                        </p:tgtEl>
                                      </p:cBhvr>
                                      <p:by x="150000" y="150000"/>
                                    </p:animScale>
                                  </p:childTnLst>
                                </p:cTn>
                              </p:par>
                              <p:par>
                                <p:cTn id="45" presetID="42" presetClass="entr" presetSubtype="0" fill="hold" nodeType="withEffect">
                                  <p:stCondLst>
                                    <p:cond delay="3000"/>
                                  </p:stCondLst>
                                  <p:childTnLst>
                                    <p:set>
                                      <p:cBhvr>
                                        <p:cTn id="46" dur="1" fill="hold">
                                          <p:stCondLst>
                                            <p:cond delay="0"/>
                                          </p:stCondLst>
                                        </p:cTn>
                                        <p:tgtEl>
                                          <p:spTgt spid="133"/>
                                        </p:tgtEl>
                                        <p:attrNameLst>
                                          <p:attrName>style.visibility</p:attrName>
                                        </p:attrNameLst>
                                      </p:cBhvr>
                                      <p:to>
                                        <p:strVal val="visible"/>
                                      </p:to>
                                    </p:set>
                                    <p:animEffect transition="in" filter="fade">
                                      <p:cBhvr>
                                        <p:cTn id="47" dur="1000"/>
                                        <p:tgtEl>
                                          <p:spTgt spid="133"/>
                                        </p:tgtEl>
                                      </p:cBhvr>
                                    </p:animEffect>
                                    <p:anim calcmode="lin" valueType="num">
                                      <p:cBhvr>
                                        <p:cTn id="48" dur="1000" fill="hold"/>
                                        <p:tgtEl>
                                          <p:spTgt spid="133"/>
                                        </p:tgtEl>
                                        <p:attrNameLst>
                                          <p:attrName>ppt_x</p:attrName>
                                        </p:attrNameLst>
                                      </p:cBhvr>
                                      <p:tavLst>
                                        <p:tav tm="0">
                                          <p:val>
                                            <p:strVal val="#ppt_x"/>
                                          </p:val>
                                        </p:tav>
                                        <p:tav tm="100000">
                                          <p:val>
                                            <p:strVal val="#ppt_x"/>
                                          </p:val>
                                        </p:tav>
                                      </p:tavLst>
                                    </p:anim>
                                    <p:anim calcmode="lin" valueType="num">
                                      <p:cBhvr>
                                        <p:cTn id="49" dur="1000" fill="hold"/>
                                        <p:tgtEl>
                                          <p:spTgt spid="13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3000"/>
                                  </p:stCondLst>
                                  <p:childTnLst>
                                    <p:set>
                                      <p:cBhvr>
                                        <p:cTn id="51" dur="1" fill="hold">
                                          <p:stCondLst>
                                            <p:cond delay="0"/>
                                          </p:stCondLst>
                                        </p:cTn>
                                        <p:tgtEl>
                                          <p:spTgt spid="138"/>
                                        </p:tgtEl>
                                        <p:attrNameLst>
                                          <p:attrName>style.visibility</p:attrName>
                                        </p:attrNameLst>
                                      </p:cBhvr>
                                      <p:to>
                                        <p:strVal val="visible"/>
                                      </p:to>
                                    </p:set>
                                    <p:animEffect transition="in" filter="fade">
                                      <p:cBhvr>
                                        <p:cTn id="52" dur="1000"/>
                                        <p:tgtEl>
                                          <p:spTgt spid="138"/>
                                        </p:tgtEl>
                                      </p:cBhvr>
                                    </p:animEffect>
                                    <p:anim calcmode="lin" valueType="num">
                                      <p:cBhvr>
                                        <p:cTn id="53" dur="1000" fill="hold"/>
                                        <p:tgtEl>
                                          <p:spTgt spid="138"/>
                                        </p:tgtEl>
                                        <p:attrNameLst>
                                          <p:attrName>ppt_x</p:attrName>
                                        </p:attrNameLst>
                                      </p:cBhvr>
                                      <p:tavLst>
                                        <p:tav tm="0">
                                          <p:val>
                                            <p:strVal val="#ppt_x"/>
                                          </p:val>
                                        </p:tav>
                                        <p:tav tm="100000">
                                          <p:val>
                                            <p:strVal val="#ppt_x"/>
                                          </p:val>
                                        </p:tav>
                                      </p:tavLst>
                                    </p:anim>
                                    <p:anim calcmode="lin" valueType="num">
                                      <p:cBhvr>
                                        <p:cTn id="54" dur="1000" fill="hold"/>
                                        <p:tgtEl>
                                          <p:spTgt spid="138"/>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300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1000"/>
                                        <p:tgtEl>
                                          <p:spTgt spid="2"/>
                                        </p:tgtEl>
                                      </p:cBhvr>
                                    </p:animEffect>
                                    <p:anim calcmode="lin" valueType="num">
                                      <p:cBhvr>
                                        <p:cTn id="58" dur="1000" fill="hold"/>
                                        <p:tgtEl>
                                          <p:spTgt spid="2"/>
                                        </p:tgtEl>
                                        <p:attrNameLst>
                                          <p:attrName>ppt_x</p:attrName>
                                        </p:attrNameLst>
                                      </p:cBhvr>
                                      <p:tavLst>
                                        <p:tav tm="0">
                                          <p:val>
                                            <p:strVal val="#ppt_x"/>
                                          </p:val>
                                        </p:tav>
                                        <p:tav tm="100000">
                                          <p:val>
                                            <p:strVal val="#ppt_x"/>
                                          </p:val>
                                        </p:tav>
                                      </p:tavLst>
                                    </p:anim>
                                    <p:anim calcmode="lin" valueType="num">
                                      <p:cBhvr>
                                        <p:cTn id="59" dur="1000" fill="hold"/>
                                        <p:tgtEl>
                                          <p:spTgt spid="2"/>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3000"/>
                                  </p:stCondLst>
                                  <p:childTnLst>
                                    <p:set>
                                      <p:cBhvr>
                                        <p:cTn id="61" dur="1" fill="hold">
                                          <p:stCondLst>
                                            <p:cond delay="0"/>
                                          </p:stCondLst>
                                        </p:cTn>
                                        <p:tgtEl>
                                          <p:spTgt spid="137"/>
                                        </p:tgtEl>
                                        <p:attrNameLst>
                                          <p:attrName>style.visibility</p:attrName>
                                        </p:attrNameLst>
                                      </p:cBhvr>
                                      <p:to>
                                        <p:strVal val="visible"/>
                                      </p:to>
                                    </p:set>
                                    <p:animEffect transition="in" filter="fade">
                                      <p:cBhvr>
                                        <p:cTn id="62" dur="1000"/>
                                        <p:tgtEl>
                                          <p:spTgt spid="137"/>
                                        </p:tgtEl>
                                      </p:cBhvr>
                                    </p:animEffect>
                                    <p:anim calcmode="lin" valueType="num">
                                      <p:cBhvr>
                                        <p:cTn id="63" dur="1000" fill="hold"/>
                                        <p:tgtEl>
                                          <p:spTgt spid="137"/>
                                        </p:tgtEl>
                                        <p:attrNameLst>
                                          <p:attrName>ppt_x</p:attrName>
                                        </p:attrNameLst>
                                      </p:cBhvr>
                                      <p:tavLst>
                                        <p:tav tm="0">
                                          <p:val>
                                            <p:strVal val="#ppt_x"/>
                                          </p:val>
                                        </p:tav>
                                        <p:tav tm="100000">
                                          <p:val>
                                            <p:strVal val="#ppt_x"/>
                                          </p:val>
                                        </p:tav>
                                      </p:tavLst>
                                    </p:anim>
                                    <p:anim calcmode="lin" valueType="num">
                                      <p:cBhvr>
                                        <p:cTn id="64"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3" grpId="0" animBg="1"/>
      <p:bldP spid="43" grpId="1" animBg="1"/>
      <p:bldP spid="42" grpId="0" animBg="1"/>
      <p:bldP spid="42" grpId="1" animBg="1"/>
      <p:bldP spid="40" grpId="0" animBg="1"/>
      <p:bldP spid="4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FAA1C935-8CFD-45A7-AE2F-BBC1713E64CE}"/>
              </a:ext>
            </a:extLst>
          </p:cNvPr>
          <p:cNvGraphicFramePr>
            <a:graphicFrameLocks/>
          </p:cNvGraphicFramePr>
          <p:nvPr>
            <p:extLst>
              <p:ext uri="{D42A27DB-BD31-4B8C-83A1-F6EECF244321}">
                <p14:modId xmlns:p14="http://schemas.microsoft.com/office/powerpoint/2010/main" val="21593569"/>
              </p:ext>
            </p:extLst>
          </p:nvPr>
        </p:nvGraphicFramePr>
        <p:xfrm>
          <a:off x="505733" y="2481942"/>
          <a:ext cx="12796610" cy="108204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D2C9CD9B-3FFA-44A8-B35C-A50AB088F8FF}"/>
              </a:ext>
            </a:extLst>
          </p:cNvPr>
          <p:cNvGraphicFramePr>
            <a:graphicFrameLocks/>
          </p:cNvGraphicFramePr>
          <p:nvPr>
            <p:extLst>
              <p:ext uri="{D42A27DB-BD31-4B8C-83A1-F6EECF244321}">
                <p14:modId xmlns:p14="http://schemas.microsoft.com/office/powerpoint/2010/main" val="1884034117"/>
              </p:ext>
            </p:extLst>
          </p:nvPr>
        </p:nvGraphicFramePr>
        <p:xfrm>
          <a:off x="13737768" y="2488165"/>
          <a:ext cx="9274629" cy="7859485"/>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16">
            <a:extLst>
              <a:ext uri="{FF2B5EF4-FFF2-40B4-BE49-F238E27FC236}">
                <a16:creationId xmlns:a16="http://schemas.microsoft.com/office/drawing/2014/main" id="{1A2401BB-CEF2-4913-A6C2-D97BB2D8EC3D}"/>
              </a:ext>
            </a:extLst>
          </p:cNvPr>
          <p:cNvSpPr/>
          <p:nvPr/>
        </p:nvSpPr>
        <p:spPr>
          <a:xfrm>
            <a:off x="2090058" y="413657"/>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Order &amp; revenue share</a:t>
            </a:r>
          </a:p>
        </p:txBody>
      </p:sp>
      <p:sp>
        <p:nvSpPr>
          <p:cNvPr id="6" name="Rectangle 5">
            <a:extLst>
              <a:ext uri="{FF2B5EF4-FFF2-40B4-BE49-F238E27FC236}">
                <a16:creationId xmlns:a16="http://schemas.microsoft.com/office/drawing/2014/main" id="{64DF87D7-ECF6-4EB1-B078-4A04772BAA92}"/>
              </a:ext>
            </a:extLst>
          </p:cNvPr>
          <p:cNvSpPr/>
          <p:nvPr/>
        </p:nvSpPr>
        <p:spPr>
          <a:xfrm>
            <a:off x="13355217" y="10412965"/>
            <a:ext cx="10521463" cy="2840842"/>
          </a:xfrm>
          <a:prstGeom prst="rect">
            <a:avLst/>
          </a:prstGeom>
          <a:noFill/>
        </p:spPr>
        <p:txBody>
          <a:bodyPr wrap="square" rtlCol="0">
            <a:spAutoFit/>
          </a:bodyPr>
          <a:lstStyle/>
          <a:p>
            <a:pPr marL="342900" indent="-342900">
              <a:lnSpc>
                <a:spcPts val="4400"/>
              </a:lnSpc>
              <a:buFont typeface="Wingdings" panose="05000000000000000000" pitchFamily="2" charset="2"/>
              <a:buChar char="Ø"/>
            </a:pPr>
            <a:r>
              <a:rPr lang="en-US" sz="2400" dirty="0">
                <a:solidFill>
                  <a:srgbClr val="364049"/>
                </a:solidFill>
                <a:latin typeface="Century Gothic"/>
              </a:rPr>
              <a:t> Accidental and Mechanical revenue contributes around 86% of the total revenue, more focus should be on to increase other revenue </a:t>
            </a:r>
          </a:p>
          <a:p>
            <a:pPr>
              <a:lnSpc>
                <a:spcPts val="4400"/>
              </a:lnSpc>
            </a:pPr>
            <a:endParaRPr lang="en-US" sz="2400" dirty="0">
              <a:solidFill>
                <a:srgbClr val="364049"/>
              </a:solidFill>
              <a:latin typeface="Century Gothic"/>
            </a:endParaRPr>
          </a:p>
          <a:p>
            <a:pPr>
              <a:lnSpc>
                <a:spcPts val="4400"/>
              </a:lnSpc>
            </a:pPr>
            <a:endParaRPr lang="en-US" sz="2400" dirty="0">
              <a:solidFill>
                <a:srgbClr val="364049"/>
              </a:solidFill>
              <a:latin typeface="Century Gothic"/>
            </a:endParaRPr>
          </a:p>
        </p:txBody>
      </p:sp>
    </p:spTree>
    <p:extLst>
      <p:ext uri="{BB962C8B-B14F-4D97-AF65-F5344CB8AC3E}">
        <p14:creationId xmlns:p14="http://schemas.microsoft.com/office/powerpoint/2010/main" val="62522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98958C-3DC8-45FA-A5AC-C696AED5ADCE}"/>
              </a:ext>
            </a:extLst>
          </p:cNvPr>
          <p:cNvPicPr>
            <a:picLocks noChangeAspect="1"/>
          </p:cNvPicPr>
          <p:nvPr/>
        </p:nvPicPr>
        <p:blipFill>
          <a:blip r:embed="rId2"/>
          <a:stretch>
            <a:fillRect/>
          </a:stretch>
        </p:blipFill>
        <p:spPr>
          <a:xfrm>
            <a:off x="1219121" y="3250595"/>
            <a:ext cx="10972085" cy="5657839"/>
          </a:xfrm>
          <a:prstGeom prst="rect">
            <a:avLst/>
          </a:prstGeom>
        </p:spPr>
      </p:pic>
      <p:graphicFrame>
        <p:nvGraphicFramePr>
          <p:cNvPr id="6" name="Chart 5">
            <a:extLst>
              <a:ext uri="{FF2B5EF4-FFF2-40B4-BE49-F238E27FC236}">
                <a16:creationId xmlns:a16="http://schemas.microsoft.com/office/drawing/2014/main" id="{5FEB21F4-3733-4912-9733-EB32170A63A1}"/>
              </a:ext>
            </a:extLst>
          </p:cNvPr>
          <p:cNvGraphicFramePr>
            <a:graphicFrameLocks/>
          </p:cNvGraphicFramePr>
          <p:nvPr>
            <p:extLst>
              <p:ext uri="{D42A27DB-BD31-4B8C-83A1-F6EECF244321}">
                <p14:modId xmlns:p14="http://schemas.microsoft.com/office/powerpoint/2010/main" val="3256436389"/>
              </p:ext>
            </p:extLst>
          </p:nvPr>
        </p:nvGraphicFramePr>
        <p:xfrm>
          <a:off x="13817600" y="2865120"/>
          <a:ext cx="7416800" cy="688848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2A82C37-0852-4553-8BA4-C31AEF5E895A}"/>
              </a:ext>
            </a:extLst>
          </p:cNvPr>
          <p:cNvSpPr txBox="1"/>
          <p:nvPr/>
        </p:nvSpPr>
        <p:spPr>
          <a:xfrm>
            <a:off x="670975" y="9753600"/>
            <a:ext cx="21069352" cy="4955203"/>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000000"/>
                </a:solidFill>
                <a:effectLst/>
                <a:latin typeface="Century Gothic" panose="020B0502020202020204" pitchFamily="34" charset="0"/>
              </a:rPr>
              <a:t>As we can see that 99% are from retail customers. It is quite clear from above that almost </a:t>
            </a:r>
            <a:r>
              <a:rPr lang="en-US" sz="2400" dirty="0">
                <a:solidFill>
                  <a:srgbClr val="000000"/>
                </a:solidFill>
                <a:latin typeface="Century Gothic" panose="020B0502020202020204" pitchFamily="34" charset="0"/>
              </a:rPr>
              <a:t>all </a:t>
            </a:r>
            <a:r>
              <a:rPr lang="en-US" sz="2400" b="0" i="0" dirty="0">
                <a:solidFill>
                  <a:srgbClr val="000000"/>
                </a:solidFill>
                <a:effectLst/>
                <a:latin typeface="Century Gothic" panose="020B0502020202020204" pitchFamily="34" charset="0"/>
              </a:rPr>
              <a:t>customers are Retail customers. </a:t>
            </a:r>
          </a:p>
          <a:p>
            <a:pPr marL="342900" indent="-342900">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342900" indent="-342900">
              <a:buFont typeface="Wingdings" panose="05000000000000000000" pitchFamily="2" charset="2"/>
              <a:buChar char="Ø"/>
            </a:pPr>
            <a:r>
              <a:rPr lang="en-US" sz="2400" dirty="0">
                <a:solidFill>
                  <a:srgbClr val="000000"/>
                </a:solidFill>
                <a:latin typeface="Century Gothic" panose="020B0502020202020204" pitchFamily="34" charset="0"/>
              </a:rPr>
              <a:t>We should focus to acquire more of corporate and fleet and insurance customers as MFC will have continuous flow with one time effort</a:t>
            </a:r>
          </a:p>
          <a:p>
            <a:pPr marL="342900" indent="-342900">
              <a:buFont typeface="Wingdings" panose="05000000000000000000" pitchFamily="2" charset="2"/>
              <a:buChar char="Ø"/>
            </a:pPr>
            <a:endParaRPr lang="en-US" sz="2400" dirty="0">
              <a:solidFill>
                <a:srgbClr val="000000"/>
              </a:solidFill>
              <a:latin typeface="Century Gothic" panose="020B0502020202020204" pitchFamily="34" charset="0"/>
            </a:endParaRPr>
          </a:p>
          <a:p>
            <a:pPr marL="342900" indent="-342900">
              <a:buFont typeface="Wingdings" panose="05000000000000000000" pitchFamily="2" charset="2"/>
              <a:buChar char="Ø"/>
            </a:pPr>
            <a:r>
              <a:rPr lang="en-US" sz="2400" dirty="0">
                <a:solidFill>
                  <a:srgbClr val="000000"/>
                </a:solidFill>
                <a:latin typeface="Century Gothic" panose="020B0502020202020204" pitchFamily="34" charset="0"/>
              </a:rPr>
              <a:t>Special drive and campaign to attract corporate and fleet customer</a:t>
            </a:r>
          </a:p>
          <a:p>
            <a:pPr marL="342900" indent="-342900">
              <a:buFont typeface="Wingdings" panose="05000000000000000000" pitchFamily="2" charset="2"/>
              <a:buChar char="Ø"/>
            </a:pPr>
            <a:endParaRPr lang="en-US" sz="2400" dirty="0">
              <a:solidFill>
                <a:srgbClr val="000000"/>
              </a:solidFill>
              <a:latin typeface="Century Gothic" panose="020B0502020202020204" pitchFamily="34" charset="0"/>
            </a:endParaRPr>
          </a:p>
          <a:p>
            <a:pPr marL="342900" indent="-342900">
              <a:buFont typeface="Wingdings" panose="05000000000000000000" pitchFamily="2" charset="2"/>
              <a:buChar char="Ø"/>
            </a:pPr>
            <a:r>
              <a:rPr lang="en-US" sz="2400" b="0" i="0" dirty="0">
                <a:solidFill>
                  <a:srgbClr val="000000"/>
                </a:solidFill>
                <a:effectLst/>
                <a:latin typeface="Century Gothic" panose="020B0502020202020204" pitchFamily="34" charset="0"/>
              </a:rPr>
              <a:t>Also if we can get the information on data origin (marketing source) of customers we can focus on target marketing for them and proper distribution of marketing cost for them.</a:t>
            </a:r>
          </a:p>
          <a:p>
            <a:endParaRPr lang="en-US" sz="2400" dirty="0">
              <a:solidFill>
                <a:srgbClr val="000000"/>
              </a:solidFill>
              <a:latin typeface="Century Gothic" panose="020B0502020202020204" pitchFamily="34" charset="0"/>
            </a:endParaRPr>
          </a:p>
          <a:p>
            <a:endParaRPr lang="en-US" sz="2400" dirty="0">
              <a:solidFill>
                <a:srgbClr val="000000"/>
              </a:solidFill>
              <a:latin typeface="Century Gothic" panose="020B0502020202020204" pitchFamily="34" charset="0"/>
            </a:endParaRPr>
          </a:p>
          <a:p>
            <a:endParaRPr lang="en-US" sz="2400" dirty="0">
              <a:solidFill>
                <a:srgbClr val="000000"/>
              </a:solidFill>
              <a:latin typeface="Century Gothic" panose="020B0502020202020204" pitchFamily="34" charset="0"/>
            </a:endParaRPr>
          </a:p>
          <a:p>
            <a:endParaRPr lang="en-US" sz="2400" dirty="0">
              <a:solidFill>
                <a:srgbClr val="000000"/>
              </a:solidFill>
              <a:latin typeface="Century Gothic" panose="020B0502020202020204" pitchFamily="34" charset="0"/>
            </a:endParaRPr>
          </a:p>
          <a:p>
            <a:endParaRPr lang="en-IN" sz="2800" dirty="0">
              <a:latin typeface="Century Gothic" panose="020B0502020202020204" pitchFamily="34" charset="0"/>
            </a:endParaRPr>
          </a:p>
        </p:txBody>
      </p:sp>
      <p:sp>
        <p:nvSpPr>
          <p:cNvPr id="11" name="Rectangle 16">
            <a:extLst>
              <a:ext uri="{FF2B5EF4-FFF2-40B4-BE49-F238E27FC236}">
                <a16:creationId xmlns:a16="http://schemas.microsoft.com/office/drawing/2014/main" id="{0BF2BD20-4240-48CE-B38E-A8CB919A5465}"/>
              </a:ext>
            </a:extLst>
          </p:cNvPr>
          <p:cNvSpPr/>
          <p:nvPr/>
        </p:nvSpPr>
        <p:spPr>
          <a:xfrm>
            <a:off x="2252618" y="5237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Order and customer type</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425546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a:extLst>
              <a:ext uri="{FF2B5EF4-FFF2-40B4-BE49-F238E27FC236}">
                <a16:creationId xmlns:a16="http://schemas.microsoft.com/office/drawing/2014/main" id="{9A16CEE4-9F56-4198-937D-032A202687CE}"/>
              </a:ext>
            </a:extLst>
          </p:cNvPr>
          <p:cNvSpPr/>
          <p:nvPr/>
        </p:nvSpPr>
        <p:spPr>
          <a:xfrm>
            <a:off x="2252618" y="4221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Insurance company</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pic>
        <p:nvPicPr>
          <p:cNvPr id="6" name="Picture 5">
            <a:extLst>
              <a:ext uri="{FF2B5EF4-FFF2-40B4-BE49-F238E27FC236}">
                <a16:creationId xmlns:a16="http://schemas.microsoft.com/office/drawing/2014/main" id="{F4C18FD5-0A61-48EF-ADFA-2A4AC4176DA8}"/>
              </a:ext>
            </a:extLst>
          </p:cNvPr>
          <p:cNvPicPr>
            <a:picLocks noChangeAspect="1"/>
          </p:cNvPicPr>
          <p:nvPr/>
        </p:nvPicPr>
        <p:blipFill>
          <a:blip r:embed="rId2"/>
          <a:stretch>
            <a:fillRect/>
          </a:stretch>
        </p:blipFill>
        <p:spPr>
          <a:xfrm>
            <a:off x="1782713" y="2004624"/>
            <a:ext cx="9900901" cy="11058233"/>
          </a:xfrm>
          <a:prstGeom prst="rect">
            <a:avLst/>
          </a:prstGeom>
        </p:spPr>
      </p:pic>
      <p:sp>
        <p:nvSpPr>
          <p:cNvPr id="8" name="TextBox 7">
            <a:extLst>
              <a:ext uri="{FF2B5EF4-FFF2-40B4-BE49-F238E27FC236}">
                <a16:creationId xmlns:a16="http://schemas.microsoft.com/office/drawing/2014/main" id="{01D07099-9C57-4730-B538-42287F958FBE}"/>
              </a:ext>
            </a:extLst>
          </p:cNvPr>
          <p:cNvSpPr txBox="1"/>
          <p:nvPr/>
        </p:nvSpPr>
        <p:spPr>
          <a:xfrm>
            <a:off x="11759134" y="4369704"/>
            <a:ext cx="12195110" cy="4708981"/>
          </a:xfrm>
          <a:prstGeom prst="rect">
            <a:avLst/>
          </a:prstGeom>
          <a:noFill/>
        </p:spPr>
        <p:txBody>
          <a:bodyPr wrap="square">
            <a:spAutoFit/>
          </a:bodyPr>
          <a:lstStyle/>
          <a:p>
            <a:pPr algn="l"/>
            <a:endParaRPr lang="en-US" b="0" i="0" dirty="0">
              <a:solidFill>
                <a:srgbClr val="000000"/>
              </a:solidFill>
              <a:effectLst/>
              <a:latin typeface="Helvetica Neue"/>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Chart shows the Top 5 insurance companies having the most customers.</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However, before it is important to note that the total customer incoming are more than 253K whereas total customer availing insurance is around 15.5K which is about only 6% of the total customer base.</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Hence special business actions for these customers may not justify the overall costs.</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Business is not as per insurance company proportion, more focus on insurance companies to divert claim vehicles to MFC</a:t>
            </a:r>
          </a:p>
        </p:txBody>
      </p:sp>
    </p:spTree>
    <p:extLst>
      <p:ext uri="{BB962C8B-B14F-4D97-AF65-F5344CB8AC3E}">
        <p14:creationId xmlns:p14="http://schemas.microsoft.com/office/powerpoint/2010/main" val="112391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E17DFD7-F577-4051-B9B1-250B81AD3536}"/>
              </a:ext>
            </a:extLst>
          </p:cNvPr>
          <p:cNvGraphicFramePr>
            <a:graphicFrameLocks/>
          </p:cNvGraphicFramePr>
          <p:nvPr>
            <p:extLst>
              <p:ext uri="{D42A27DB-BD31-4B8C-83A1-F6EECF244321}">
                <p14:modId xmlns:p14="http://schemas.microsoft.com/office/powerpoint/2010/main" val="3950803103"/>
              </p:ext>
            </p:extLst>
          </p:nvPr>
        </p:nvGraphicFramePr>
        <p:xfrm>
          <a:off x="782320" y="2191522"/>
          <a:ext cx="13055600" cy="79102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BEE6CFCF-C707-4B0A-BC53-054AA4128333}"/>
              </a:ext>
            </a:extLst>
          </p:cNvPr>
          <p:cNvGraphicFramePr>
            <a:graphicFrameLocks noGrp="1"/>
          </p:cNvGraphicFramePr>
          <p:nvPr>
            <p:extLst>
              <p:ext uri="{D42A27DB-BD31-4B8C-83A1-F6EECF244321}">
                <p14:modId xmlns:p14="http://schemas.microsoft.com/office/powerpoint/2010/main" val="3606882869"/>
              </p:ext>
            </p:extLst>
          </p:nvPr>
        </p:nvGraphicFramePr>
        <p:xfrm>
          <a:off x="15435943" y="2272348"/>
          <a:ext cx="6792686" cy="3490550"/>
        </p:xfrm>
        <a:graphic>
          <a:graphicData uri="http://schemas.openxmlformats.org/drawingml/2006/table">
            <a:tbl>
              <a:tblPr/>
              <a:tblGrid>
                <a:gridCol w="3709990">
                  <a:extLst>
                    <a:ext uri="{9D8B030D-6E8A-4147-A177-3AD203B41FA5}">
                      <a16:colId xmlns:a16="http://schemas.microsoft.com/office/drawing/2014/main" val="879392400"/>
                    </a:ext>
                  </a:extLst>
                </a:gridCol>
                <a:gridCol w="3082696">
                  <a:extLst>
                    <a:ext uri="{9D8B030D-6E8A-4147-A177-3AD203B41FA5}">
                      <a16:colId xmlns:a16="http://schemas.microsoft.com/office/drawing/2014/main" val="739243842"/>
                    </a:ext>
                  </a:extLst>
                </a:gridCol>
              </a:tblGrid>
              <a:tr h="182880">
                <a:tc gridSpan="2">
                  <a:txBody>
                    <a:bodyPr/>
                    <a:lstStyle/>
                    <a:p>
                      <a:pPr algn="ctr" fontAlgn="b"/>
                      <a:r>
                        <a:rPr lang="en-IN" sz="2000" b="1" i="0" u="none" strike="noStrike">
                          <a:solidFill>
                            <a:srgbClr val="000000"/>
                          </a:solidFill>
                          <a:effectLst/>
                          <a:latin typeface="Calibri" panose="020F0502020204030204" pitchFamily="34" charset="0"/>
                        </a:rPr>
                        <a:t>Accidental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hMerge="1">
                  <a:txBody>
                    <a:bodyPr/>
                    <a:lstStyle/>
                    <a:p>
                      <a:endParaRPr lang="en-IN"/>
                    </a:p>
                  </a:txBody>
                  <a:tcPr/>
                </a:tc>
                <a:extLst>
                  <a:ext uri="{0D108BD9-81ED-4DB2-BD59-A6C34878D82A}">
                    <a16:rowId xmlns:a16="http://schemas.microsoft.com/office/drawing/2014/main" val="1666644151"/>
                  </a:ext>
                </a:extLst>
              </a:tr>
              <a:tr h="182880">
                <a:tc>
                  <a:txBody>
                    <a:bodyPr/>
                    <a:lstStyle/>
                    <a:p>
                      <a:pPr algn="ctr" fontAlgn="b"/>
                      <a:r>
                        <a:rPr lang="en-IN" sz="2000" b="1" i="0" u="none" strike="noStrike">
                          <a:solidFill>
                            <a:srgbClr val="000000"/>
                          </a:solidFill>
                          <a:effectLst/>
                          <a:latin typeface="Calibri" panose="020F0502020204030204" pitchFamily="34" charset="0"/>
                        </a:rPr>
                        <a:t>District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n-IN" sz="2000" b="1" i="0" u="none" strike="noStrike">
                          <a:solidFill>
                            <a:srgbClr val="000000"/>
                          </a:solidFill>
                          <a:effectLst/>
                          <a:latin typeface="Calibri" panose="020F0502020204030204" pitchFamily="34" charset="0"/>
                        </a:rPr>
                        <a:t>Contribution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609755286"/>
                  </a:ext>
                </a:extLst>
              </a:tr>
              <a:tr h="366350">
                <a:tc>
                  <a:txBody>
                    <a:bodyPr/>
                    <a:lstStyle/>
                    <a:p>
                      <a:pPr algn="ctr" fontAlgn="b"/>
                      <a:r>
                        <a:rPr lang="en-IN" sz="2000" b="0" i="0" u="none" strike="noStrike" dirty="0">
                          <a:solidFill>
                            <a:srgbClr val="000000"/>
                          </a:solidFill>
                          <a:effectLst/>
                          <a:latin typeface="Calibri" panose="020F0502020204030204" pitchFamily="34" charset="0"/>
                        </a:rPr>
                        <a:t>Tamil Nadu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625050"/>
                  </a:ext>
                </a:extLst>
              </a:tr>
              <a:tr h="182880">
                <a:tc>
                  <a:txBody>
                    <a:bodyPr/>
                    <a:lstStyle/>
                    <a:p>
                      <a:pPr algn="ctr" fontAlgn="b"/>
                      <a:r>
                        <a:rPr lang="en-IN" sz="2000" b="0" i="0" u="none" strike="noStrike">
                          <a:solidFill>
                            <a:srgbClr val="000000"/>
                          </a:solidFill>
                          <a:effectLst/>
                          <a:latin typeface="Calibri" panose="020F0502020204030204" pitchFamily="34" charset="0"/>
                        </a:rPr>
                        <a:t>Maharashtra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137389"/>
                  </a:ext>
                </a:extLst>
              </a:tr>
              <a:tr h="182880">
                <a:tc>
                  <a:txBody>
                    <a:bodyPr/>
                    <a:lstStyle/>
                    <a:p>
                      <a:pPr algn="ctr" fontAlgn="b"/>
                      <a:r>
                        <a:rPr lang="en-IN" sz="2000" b="0" i="0" u="none" strike="noStrike">
                          <a:solidFill>
                            <a:srgbClr val="000000"/>
                          </a:solidFill>
                          <a:effectLst/>
                          <a:latin typeface="Calibri" panose="020F0502020204030204" pitchFamily="34" charset="0"/>
                        </a:rPr>
                        <a:t>Andhra Pradesh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79444"/>
                  </a:ext>
                </a:extLst>
              </a:tr>
              <a:tr h="182880">
                <a:tc>
                  <a:txBody>
                    <a:bodyPr/>
                    <a:lstStyle/>
                    <a:p>
                      <a:pPr algn="ctr" fontAlgn="b"/>
                      <a:r>
                        <a:rPr lang="en-IN" sz="2000" b="0" i="0" u="none" strike="noStrike">
                          <a:solidFill>
                            <a:srgbClr val="000000"/>
                          </a:solidFill>
                          <a:effectLst/>
                          <a:latin typeface="Calibri" panose="020F0502020204030204" pitchFamily="34" charset="0"/>
                        </a:rPr>
                        <a:t>Karnataka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4882924"/>
                  </a:ext>
                </a:extLst>
              </a:tr>
              <a:tr h="182880">
                <a:tc>
                  <a:txBody>
                    <a:bodyPr/>
                    <a:lstStyle/>
                    <a:p>
                      <a:pPr algn="ctr" fontAlgn="b"/>
                      <a:r>
                        <a:rPr lang="en-IN" sz="2000" b="0" i="0" u="none" strike="noStrike">
                          <a:solidFill>
                            <a:srgbClr val="000000"/>
                          </a:solidFill>
                          <a:effectLst/>
                          <a:latin typeface="Calibri" panose="020F0502020204030204" pitchFamily="34" charset="0"/>
                        </a:rPr>
                        <a:t>Punjab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7200092"/>
                  </a:ext>
                </a:extLst>
              </a:tr>
              <a:tr h="182880">
                <a:tc>
                  <a:txBody>
                    <a:bodyPr/>
                    <a:lstStyle/>
                    <a:p>
                      <a:pPr algn="ctr" fontAlgn="b"/>
                      <a:r>
                        <a:rPr lang="en-IN" sz="2000" b="0" i="0" u="none" strike="noStrike">
                          <a:solidFill>
                            <a:srgbClr val="000000"/>
                          </a:solidFill>
                          <a:effectLst/>
                          <a:latin typeface="Calibri" panose="020F0502020204030204" pitchFamily="34" charset="0"/>
                        </a:rPr>
                        <a:t>Top 5 dis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822856"/>
                  </a:ext>
                </a:extLst>
              </a:tr>
              <a:tr h="182880">
                <a:tc>
                  <a:txBody>
                    <a:bodyPr/>
                    <a:lstStyle/>
                    <a:p>
                      <a:pPr algn="ctr" fontAlgn="b"/>
                      <a:r>
                        <a:rPr lang="en-IN" sz="2000" b="0" i="0" u="none" strike="noStrike">
                          <a:solidFill>
                            <a:srgbClr val="000000"/>
                          </a:solidFill>
                          <a:effectLst/>
                          <a:latin typeface="Calibri" panose="020F0502020204030204" pitchFamily="34" charset="0"/>
                        </a:rPr>
                        <a:t>Total accidental revenue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8914093"/>
                  </a:ext>
                </a:extLst>
              </a:tr>
              <a:tr h="182880">
                <a:tc>
                  <a:txBody>
                    <a:bodyPr/>
                    <a:lstStyle/>
                    <a:p>
                      <a:pPr algn="ctr" fontAlgn="b"/>
                      <a:r>
                        <a:rPr lang="en-IN" sz="2000" b="0" i="0" u="none" strike="noStrike">
                          <a:solidFill>
                            <a:srgbClr val="000000"/>
                          </a:solidFill>
                          <a:effectLst/>
                          <a:latin typeface="Calibri" panose="020F0502020204030204" pitchFamily="34" charset="0"/>
                        </a:rPr>
                        <a:t>Top 5 dis share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3204234"/>
                  </a:ext>
                </a:extLst>
              </a:tr>
              <a:tr h="182880">
                <a:tc>
                  <a:txBody>
                    <a:bodyPr/>
                    <a:lstStyle/>
                    <a:p>
                      <a:pPr algn="ctr" fontAlgn="b"/>
                      <a:r>
                        <a:rPr lang="en-IN" sz="2000" b="0" i="0" u="none" strike="noStrike">
                          <a:solidFill>
                            <a:srgbClr val="000000"/>
                          </a:solidFill>
                          <a:effectLst/>
                          <a:latin typeface="Calibri" panose="020F0502020204030204" pitchFamily="34" charset="0"/>
                        </a:rPr>
                        <a:t>share in overall revenue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49769"/>
                  </a:ext>
                </a:extLst>
              </a:tr>
            </a:tbl>
          </a:graphicData>
        </a:graphic>
      </p:graphicFrame>
      <p:graphicFrame>
        <p:nvGraphicFramePr>
          <p:cNvPr id="5" name="Table 4">
            <a:extLst>
              <a:ext uri="{FF2B5EF4-FFF2-40B4-BE49-F238E27FC236}">
                <a16:creationId xmlns:a16="http://schemas.microsoft.com/office/drawing/2014/main" id="{B8A55CBD-B9CC-45BC-9468-1C8F2456B49A}"/>
              </a:ext>
            </a:extLst>
          </p:cNvPr>
          <p:cNvGraphicFramePr>
            <a:graphicFrameLocks noGrp="1"/>
          </p:cNvGraphicFramePr>
          <p:nvPr>
            <p:extLst>
              <p:ext uri="{D42A27DB-BD31-4B8C-83A1-F6EECF244321}">
                <p14:modId xmlns:p14="http://schemas.microsoft.com/office/powerpoint/2010/main" val="2009140754"/>
              </p:ext>
            </p:extLst>
          </p:nvPr>
        </p:nvGraphicFramePr>
        <p:xfrm>
          <a:off x="15435943" y="6104110"/>
          <a:ext cx="6792686" cy="3436620"/>
        </p:xfrm>
        <a:graphic>
          <a:graphicData uri="http://schemas.openxmlformats.org/drawingml/2006/table">
            <a:tbl>
              <a:tblPr/>
              <a:tblGrid>
                <a:gridCol w="3709990">
                  <a:extLst>
                    <a:ext uri="{9D8B030D-6E8A-4147-A177-3AD203B41FA5}">
                      <a16:colId xmlns:a16="http://schemas.microsoft.com/office/drawing/2014/main" val="2723696816"/>
                    </a:ext>
                  </a:extLst>
                </a:gridCol>
                <a:gridCol w="3082696">
                  <a:extLst>
                    <a:ext uri="{9D8B030D-6E8A-4147-A177-3AD203B41FA5}">
                      <a16:colId xmlns:a16="http://schemas.microsoft.com/office/drawing/2014/main" val="2942614067"/>
                    </a:ext>
                  </a:extLst>
                </a:gridCol>
              </a:tblGrid>
              <a:tr h="182880">
                <a:tc gridSpan="2">
                  <a:txBody>
                    <a:bodyPr/>
                    <a:lstStyle/>
                    <a:p>
                      <a:pPr algn="ctr" fontAlgn="b"/>
                      <a:r>
                        <a:rPr lang="en-IN" sz="2000" b="1" i="0" u="none" strike="noStrike">
                          <a:solidFill>
                            <a:srgbClr val="000000"/>
                          </a:solidFill>
                          <a:effectLst/>
                          <a:latin typeface="Calibri" panose="020F0502020204030204" pitchFamily="34" charset="0"/>
                        </a:rPr>
                        <a:t>Running repair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hMerge="1">
                  <a:txBody>
                    <a:bodyPr/>
                    <a:lstStyle/>
                    <a:p>
                      <a:endParaRPr lang="en-IN"/>
                    </a:p>
                  </a:txBody>
                  <a:tcPr/>
                </a:tc>
                <a:extLst>
                  <a:ext uri="{0D108BD9-81ED-4DB2-BD59-A6C34878D82A}">
                    <a16:rowId xmlns:a16="http://schemas.microsoft.com/office/drawing/2014/main" val="370579120"/>
                  </a:ext>
                </a:extLst>
              </a:tr>
              <a:tr h="182880">
                <a:tc>
                  <a:txBody>
                    <a:bodyPr/>
                    <a:lstStyle/>
                    <a:p>
                      <a:pPr algn="ctr" fontAlgn="b"/>
                      <a:r>
                        <a:rPr lang="en-IN" sz="2000" b="1" i="0" u="none" strike="noStrike">
                          <a:solidFill>
                            <a:srgbClr val="000000"/>
                          </a:solidFill>
                          <a:effectLst/>
                          <a:latin typeface="Calibri" panose="020F0502020204030204" pitchFamily="34" charset="0"/>
                        </a:rPr>
                        <a:t>District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n-IN" sz="2000" b="1" i="0" u="none" strike="noStrike">
                          <a:solidFill>
                            <a:srgbClr val="000000"/>
                          </a:solidFill>
                          <a:effectLst/>
                          <a:latin typeface="Calibri" panose="020F0502020204030204" pitchFamily="34" charset="0"/>
                        </a:rPr>
                        <a:t>Contribution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776086658"/>
                  </a:ext>
                </a:extLst>
              </a:tr>
              <a:tr h="182880">
                <a:tc>
                  <a:txBody>
                    <a:bodyPr/>
                    <a:lstStyle/>
                    <a:p>
                      <a:pPr algn="ctr" fontAlgn="b"/>
                      <a:r>
                        <a:rPr lang="en-IN" sz="2000" b="0" i="0" u="none" strike="noStrike">
                          <a:solidFill>
                            <a:srgbClr val="000000"/>
                          </a:solidFill>
                          <a:effectLst/>
                          <a:latin typeface="Calibri" panose="020F0502020204030204" pitchFamily="34" charset="0"/>
                        </a:rPr>
                        <a:t>Tamil Nadu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9011332"/>
                  </a:ext>
                </a:extLst>
              </a:tr>
              <a:tr h="182880">
                <a:tc>
                  <a:txBody>
                    <a:bodyPr/>
                    <a:lstStyle/>
                    <a:p>
                      <a:pPr algn="ctr" fontAlgn="b"/>
                      <a:r>
                        <a:rPr lang="en-IN" sz="2000" b="0" i="0" u="none" strike="noStrike">
                          <a:solidFill>
                            <a:srgbClr val="000000"/>
                          </a:solidFill>
                          <a:effectLst/>
                          <a:latin typeface="Calibri" panose="020F0502020204030204" pitchFamily="34" charset="0"/>
                        </a:rPr>
                        <a:t>Maharashtra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4225864"/>
                  </a:ext>
                </a:extLst>
              </a:tr>
              <a:tr h="182880">
                <a:tc>
                  <a:txBody>
                    <a:bodyPr/>
                    <a:lstStyle/>
                    <a:p>
                      <a:pPr algn="ctr" fontAlgn="b"/>
                      <a:r>
                        <a:rPr lang="en-IN" sz="2000" b="0" i="0" u="none" strike="noStrike">
                          <a:solidFill>
                            <a:srgbClr val="000000"/>
                          </a:solidFill>
                          <a:effectLst/>
                          <a:latin typeface="Calibri" panose="020F0502020204030204" pitchFamily="34" charset="0"/>
                        </a:rPr>
                        <a:t>Andhra Pradesh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5984518"/>
                  </a:ext>
                </a:extLst>
              </a:tr>
              <a:tr h="182880">
                <a:tc>
                  <a:txBody>
                    <a:bodyPr/>
                    <a:lstStyle/>
                    <a:p>
                      <a:pPr algn="ctr" fontAlgn="b"/>
                      <a:r>
                        <a:rPr lang="en-IN" sz="2000" b="0" i="0" u="none" strike="noStrike">
                          <a:solidFill>
                            <a:srgbClr val="000000"/>
                          </a:solidFill>
                          <a:effectLst/>
                          <a:latin typeface="Calibri" panose="020F0502020204030204" pitchFamily="34" charset="0"/>
                        </a:rPr>
                        <a:t>Karnataka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3423357"/>
                  </a:ext>
                </a:extLst>
              </a:tr>
              <a:tr h="182880">
                <a:tc>
                  <a:txBody>
                    <a:bodyPr/>
                    <a:lstStyle/>
                    <a:p>
                      <a:pPr algn="ctr" fontAlgn="b"/>
                      <a:r>
                        <a:rPr lang="en-IN" sz="2000" b="0" i="0" u="none" strike="noStrike">
                          <a:solidFill>
                            <a:srgbClr val="000000"/>
                          </a:solidFill>
                          <a:effectLst/>
                          <a:latin typeface="Calibri" panose="020F0502020204030204" pitchFamily="34" charset="0"/>
                        </a:rPr>
                        <a:t>Gujarat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7459601"/>
                  </a:ext>
                </a:extLst>
              </a:tr>
              <a:tr h="182880">
                <a:tc>
                  <a:txBody>
                    <a:bodyPr/>
                    <a:lstStyle/>
                    <a:p>
                      <a:pPr algn="ctr" fontAlgn="b"/>
                      <a:r>
                        <a:rPr lang="en-IN" sz="2000" b="0" i="0" u="none" strike="noStrike">
                          <a:solidFill>
                            <a:srgbClr val="000000"/>
                          </a:solidFill>
                          <a:effectLst/>
                          <a:latin typeface="Calibri" panose="020F0502020204030204" pitchFamily="34" charset="0"/>
                        </a:rPr>
                        <a:t>Top 5 dis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0022571"/>
                  </a:ext>
                </a:extLst>
              </a:tr>
              <a:tr h="182880">
                <a:tc>
                  <a:txBody>
                    <a:bodyPr/>
                    <a:lstStyle/>
                    <a:p>
                      <a:pPr algn="ctr" fontAlgn="b"/>
                      <a:r>
                        <a:rPr lang="en-US" sz="2000" b="0" i="0" u="none" strike="noStrike">
                          <a:solidFill>
                            <a:srgbClr val="000000"/>
                          </a:solidFill>
                          <a:effectLst/>
                          <a:latin typeface="Calibri" panose="020F0502020204030204" pitchFamily="34" charset="0"/>
                        </a:rPr>
                        <a:t>Total revenue from running repair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644569"/>
                  </a:ext>
                </a:extLst>
              </a:tr>
              <a:tr h="182880">
                <a:tc>
                  <a:txBody>
                    <a:bodyPr/>
                    <a:lstStyle/>
                    <a:p>
                      <a:pPr algn="ctr" fontAlgn="b"/>
                      <a:r>
                        <a:rPr lang="en-IN" sz="2000" b="0" i="0" u="none" strike="noStrike">
                          <a:solidFill>
                            <a:srgbClr val="000000"/>
                          </a:solidFill>
                          <a:effectLst/>
                          <a:latin typeface="Calibri" panose="020F0502020204030204" pitchFamily="34" charset="0"/>
                        </a:rPr>
                        <a:t>Top 5 dis share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3827569"/>
                  </a:ext>
                </a:extLst>
              </a:tr>
              <a:tr h="182880">
                <a:tc>
                  <a:txBody>
                    <a:bodyPr/>
                    <a:lstStyle/>
                    <a:p>
                      <a:pPr algn="ctr" fontAlgn="b"/>
                      <a:r>
                        <a:rPr lang="en-IN" sz="2000" b="0" i="0" u="none" strike="noStrike">
                          <a:solidFill>
                            <a:srgbClr val="000000"/>
                          </a:solidFill>
                          <a:effectLst/>
                          <a:latin typeface="Calibri" panose="020F0502020204030204" pitchFamily="34" charset="0"/>
                        </a:rPr>
                        <a:t>share in overall revenue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164072"/>
                  </a:ext>
                </a:extLst>
              </a:tr>
            </a:tbl>
          </a:graphicData>
        </a:graphic>
      </p:graphicFrame>
      <p:graphicFrame>
        <p:nvGraphicFramePr>
          <p:cNvPr id="6" name="Table 5">
            <a:extLst>
              <a:ext uri="{FF2B5EF4-FFF2-40B4-BE49-F238E27FC236}">
                <a16:creationId xmlns:a16="http://schemas.microsoft.com/office/drawing/2014/main" id="{D90B2961-C3B3-4C85-A87A-2EC561B2C354}"/>
              </a:ext>
            </a:extLst>
          </p:cNvPr>
          <p:cNvGraphicFramePr>
            <a:graphicFrameLocks noGrp="1"/>
          </p:cNvGraphicFramePr>
          <p:nvPr>
            <p:extLst>
              <p:ext uri="{D42A27DB-BD31-4B8C-83A1-F6EECF244321}">
                <p14:modId xmlns:p14="http://schemas.microsoft.com/office/powerpoint/2010/main" val="1185379700"/>
              </p:ext>
            </p:extLst>
          </p:nvPr>
        </p:nvGraphicFramePr>
        <p:xfrm>
          <a:off x="15435943" y="9889161"/>
          <a:ext cx="6792686" cy="3436620"/>
        </p:xfrm>
        <a:graphic>
          <a:graphicData uri="http://schemas.openxmlformats.org/drawingml/2006/table">
            <a:tbl>
              <a:tblPr/>
              <a:tblGrid>
                <a:gridCol w="3709990">
                  <a:extLst>
                    <a:ext uri="{9D8B030D-6E8A-4147-A177-3AD203B41FA5}">
                      <a16:colId xmlns:a16="http://schemas.microsoft.com/office/drawing/2014/main" val="3721806941"/>
                    </a:ext>
                  </a:extLst>
                </a:gridCol>
                <a:gridCol w="3082696">
                  <a:extLst>
                    <a:ext uri="{9D8B030D-6E8A-4147-A177-3AD203B41FA5}">
                      <a16:colId xmlns:a16="http://schemas.microsoft.com/office/drawing/2014/main" val="1230089989"/>
                    </a:ext>
                  </a:extLst>
                </a:gridCol>
              </a:tblGrid>
              <a:tr h="182880">
                <a:tc gridSpan="2">
                  <a:txBody>
                    <a:bodyPr/>
                    <a:lstStyle/>
                    <a:p>
                      <a:pPr algn="ctr" fontAlgn="b"/>
                      <a:r>
                        <a:rPr lang="en-IN" sz="2000" b="1" i="0" u="none" strike="noStrike">
                          <a:solidFill>
                            <a:srgbClr val="000000"/>
                          </a:solidFill>
                          <a:effectLst/>
                          <a:latin typeface="Calibri" panose="020F0502020204030204" pitchFamily="34" charset="0"/>
                        </a:rPr>
                        <a:t>Paid service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hMerge="1">
                  <a:txBody>
                    <a:bodyPr/>
                    <a:lstStyle/>
                    <a:p>
                      <a:endParaRPr lang="en-IN"/>
                    </a:p>
                  </a:txBody>
                  <a:tcPr/>
                </a:tc>
                <a:extLst>
                  <a:ext uri="{0D108BD9-81ED-4DB2-BD59-A6C34878D82A}">
                    <a16:rowId xmlns:a16="http://schemas.microsoft.com/office/drawing/2014/main" val="2006487381"/>
                  </a:ext>
                </a:extLst>
              </a:tr>
              <a:tr h="182880">
                <a:tc>
                  <a:txBody>
                    <a:bodyPr/>
                    <a:lstStyle/>
                    <a:p>
                      <a:pPr algn="ctr" fontAlgn="b"/>
                      <a:r>
                        <a:rPr lang="en-IN" sz="2000" b="1" i="0" u="none" strike="noStrike">
                          <a:solidFill>
                            <a:srgbClr val="000000"/>
                          </a:solidFill>
                          <a:effectLst/>
                          <a:latin typeface="Calibri" panose="020F0502020204030204" pitchFamily="34" charset="0"/>
                        </a:rPr>
                        <a:t>District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n-IN" sz="2000" b="1" i="0" u="none" strike="noStrike">
                          <a:solidFill>
                            <a:srgbClr val="000000"/>
                          </a:solidFill>
                          <a:effectLst/>
                          <a:latin typeface="Calibri" panose="020F0502020204030204" pitchFamily="34" charset="0"/>
                        </a:rPr>
                        <a:t>Contribution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636865921"/>
                  </a:ext>
                </a:extLst>
              </a:tr>
              <a:tr h="182880">
                <a:tc>
                  <a:txBody>
                    <a:bodyPr/>
                    <a:lstStyle/>
                    <a:p>
                      <a:pPr algn="ctr" fontAlgn="b"/>
                      <a:r>
                        <a:rPr lang="en-IN" sz="2000" b="0" i="0" u="none" strike="noStrike">
                          <a:solidFill>
                            <a:srgbClr val="000000"/>
                          </a:solidFill>
                          <a:effectLst/>
                          <a:latin typeface="Calibri" panose="020F0502020204030204" pitchFamily="34" charset="0"/>
                        </a:rPr>
                        <a:t>Maharashtra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1268013"/>
                  </a:ext>
                </a:extLst>
              </a:tr>
              <a:tr h="182880">
                <a:tc>
                  <a:txBody>
                    <a:bodyPr/>
                    <a:lstStyle/>
                    <a:p>
                      <a:pPr algn="ctr" fontAlgn="b"/>
                      <a:r>
                        <a:rPr lang="en-IN" sz="2000" b="0" i="0" u="none" strike="noStrike">
                          <a:solidFill>
                            <a:srgbClr val="000000"/>
                          </a:solidFill>
                          <a:effectLst/>
                          <a:latin typeface="Calibri" panose="020F0502020204030204" pitchFamily="34" charset="0"/>
                        </a:rPr>
                        <a:t>Tamil Nadu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0202505"/>
                  </a:ext>
                </a:extLst>
              </a:tr>
              <a:tr h="182880">
                <a:tc>
                  <a:txBody>
                    <a:bodyPr/>
                    <a:lstStyle/>
                    <a:p>
                      <a:pPr algn="ctr" fontAlgn="b"/>
                      <a:r>
                        <a:rPr lang="en-IN" sz="2000" b="0" i="0" u="none" strike="noStrike">
                          <a:solidFill>
                            <a:srgbClr val="000000"/>
                          </a:solidFill>
                          <a:effectLst/>
                          <a:latin typeface="Calibri" panose="020F0502020204030204" pitchFamily="34" charset="0"/>
                        </a:rPr>
                        <a:t>Andhra Pradesh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1176234"/>
                  </a:ext>
                </a:extLst>
              </a:tr>
              <a:tr h="182880">
                <a:tc>
                  <a:txBody>
                    <a:bodyPr/>
                    <a:lstStyle/>
                    <a:p>
                      <a:pPr algn="ctr" fontAlgn="b"/>
                      <a:r>
                        <a:rPr lang="en-IN" sz="2000" b="0" i="0" u="none" strike="noStrike">
                          <a:solidFill>
                            <a:srgbClr val="000000"/>
                          </a:solidFill>
                          <a:effectLst/>
                          <a:latin typeface="Calibri" panose="020F0502020204030204" pitchFamily="34" charset="0"/>
                        </a:rPr>
                        <a:t>Karnataka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5742565"/>
                  </a:ext>
                </a:extLst>
              </a:tr>
              <a:tr h="182880">
                <a:tc>
                  <a:txBody>
                    <a:bodyPr/>
                    <a:lstStyle/>
                    <a:p>
                      <a:pPr algn="ctr" fontAlgn="b"/>
                      <a:r>
                        <a:rPr lang="en-IN" sz="2000" b="0" i="0" u="none" strike="noStrike">
                          <a:solidFill>
                            <a:srgbClr val="000000"/>
                          </a:solidFill>
                          <a:effectLst/>
                          <a:latin typeface="Calibri" panose="020F0502020204030204" pitchFamily="34" charset="0"/>
                        </a:rPr>
                        <a:t>Uttar Pradesh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6030910"/>
                  </a:ext>
                </a:extLst>
              </a:tr>
              <a:tr h="182880">
                <a:tc>
                  <a:txBody>
                    <a:bodyPr/>
                    <a:lstStyle/>
                    <a:p>
                      <a:pPr algn="ctr" fontAlgn="b"/>
                      <a:r>
                        <a:rPr lang="en-IN" sz="2000" b="0" i="0" u="none" strike="noStrike">
                          <a:solidFill>
                            <a:srgbClr val="000000"/>
                          </a:solidFill>
                          <a:effectLst/>
                          <a:latin typeface="Calibri" panose="020F0502020204030204" pitchFamily="34" charset="0"/>
                        </a:rPr>
                        <a:t>Top 5 dis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3251766"/>
                  </a:ext>
                </a:extLst>
              </a:tr>
              <a:tr h="182880">
                <a:tc>
                  <a:txBody>
                    <a:bodyPr/>
                    <a:lstStyle/>
                    <a:p>
                      <a:pPr algn="ctr" fontAlgn="b"/>
                      <a:r>
                        <a:rPr lang="en-US" sz="2000" b="0" i="0" u="none" strike="noStrike">
                          <a:solidFill>
                            <a:srgbClr val="000000"/>
                          </a:solidFill>
                          <a:effectLst/>
                          <a:latin typeface="Calibri" panose="020F0502020204030204" pitchFamily="34" charset="0"/>
                        </a:rPr>
                        <a:t>Total revenue from paid service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6126795"/>
                  </a:ext>
                </a:extLst>
              </a:tr>
              <a:tr h="182880">
                <a:tc>
                  <a:txBody>
                    <a:bodyPr/>
                    <a:lstStyle/>
                    <a:p>
                      <a:pPr algn="ctr" fontAlgn="b"/>
                      <a:r>
                        <a:rPr lang="en-IN" sz="2000" b="0" i="0" u="none" strike="noStrike">
                          <a:solidFill>
                            <a:srgbClr val="000000"/>
                          </a:solidFill>
                          <a:effectLst/>
                          <a:latin typeface="Calibri" panose="020F0502020204030204" pitchFamily="34" charset="0"/>
                        </a:rPr>
                        <a:t>Top 5 dis share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2928447"/>
                  </a:ext>
                </a:extLst>
              </a:tr>
              <a:tr h="182880">
                <a:tc>
                  <a:txBody>
                    <a:bodyPr/>
                    <a:lstStyle/>
                    <a:p>
                      <a:pPr algn="ctr" fontAlgn="b"/>
                      <a:r>
                        <a:rPr lang="en-IN" sz="2000" b="0" i="0" u="none" strike="noStrike">
                          <a:solidFill>
                            <a:srgbClr val="000000"/>
                          </a:solidFill>
                          <a:effectLst/>
                          <a:latin typeface="Calibri" panose="020F0502020204030204" pitchFamily="34" charset="0"/>
                        </a:rPr>
                        <a:t>share in overall revenue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413961"/>
                  </a:ext>
                </a:extLst>
              </a:tr>
            </a:tbl>
          </a:graphicData>
        </a:graphic>
      </p:graphicFrame>
      <p:sp>
        <p:nvSpPr>
          <p:cNvPr id="7" name="Rectangle 16">
            <a:extLst>
              <a:ext uri="{FF2B5EF4-FFF2-40B4-BE49-F238E27FC236}">
                <a16:creationId xmlns:a16="http://schemas.microsoft.com/office/drawing/2014/main" id="{E19C0778-B41F-41E0-8C68-C830C9FD61DB}"/>
              </a:ext>
            </a:extLst>
          </p:cNvPr>
          <p:cNvSpPr/>
          <p:nvPr/>
        </p:nvSpPr>
        <p:spPr>
          <a:xfrm>
            <a:off x="2252618" y="5237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Type of work v/s revenue</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sp>
        <p:nvSpPr>
          <p:cNvPr id="8" name="Rectangle 7">
            <a:extLst>
              <a:ext uri="{FF2B5EF4-FFF2-40B4-BE49-F238E27FC236}">
                <a16:creationId xmlns:a16="http://schemas.microsoft.com/office/drawing/2014/main" id="{1D95EE98-7387-40EC-93EB-CEFB5683B807}"/>
              </a:ext>
            </a:extLst>
          </p:cNvPr>
          <p:cNvSpPr/>
          <p:nvPr/>
        </p:nvSpPr>
        <p:spPr>
          <a:xfrm>
            <a:off x="543156" y="10295722"/>
            <a:ext cx="14012599" cy="3405099"/>
          </a:xfrm>
          <a:prstGeom prst="rect">
            <a:avLst/>
          </a:prstGeom>
          <a:noFill/>
        </p:spPr>
        <p:txBody>
          <a:bodyPr wrap="square" rtlCol="0">
            <a:spAutoFit/>
          </a:bodyPr>
          <a:lstStyle/>
          <a:p>
            <a:pPr marL="342900" indent="-342900">
              <a:lnSpc>
                <a:spcPts val="4400"/>
              </a:lnSpc>
              <a:buFont typeface="Wingdings" panose="05000000000000000000" pitchFamily="2" charset="2"/>
              <a:buChar char="Ø"/>
            </a:pPr>
            <a:r>
              <a:rPr lang="en-US" sz="2400" dirty="0">
                <a:solidFill>
                  <a:srgbClr val="364049"/>
                </a:solidFill>
                <a:latin typeface="Century Gothic"/>
              </a:rPr>
              <a:t>Highest per hour income is from SMC value pack , more focus on acquiring such customer </a:t>
            </a:r>
          </a:p>
          <a:p>
            <a:pPr marL="342900" indent="-342900">
              <a:lnSpc>
                <a:spcPts val="4400"/>
              </a:lnSpc>
              <a:buFont typeface="Wingdings" panose="05000000000000000000" pitchFamily="2" charset="2"/>
              <a:buChar char="Ø"/>
            </a:pPr>
            <a:endParaRPr lang="en-US" sz="2400" dirty="0">
              <a:solidFill>
                <a:srgbClr val="364049"/>
              </a:solidFill>
              <a:latin typeface="Century Gothic"/>
            </a:endParaRPr>
          </a:p>
          <a:p>
            <a:pPr marL="342900" indent="-342900">
              <a:lnSpc>
                <a:spcPts val="4400"/>
              </a:lnSpc>
              <a:buFont typeface="Wingdings" panose="05000000000000000000" pitchFamily="2" charset="2"/>
              <a:buChar char="Ø"/>
            </a:pPr>
            <a:r>
              <a:rPr lang="en-US" sz="2400" dirty="0">
                <a:solidFill>
                  <a:srgbClr val="364049"/>
                </a:solidFill>
                <a:latin typeface="Century Gothic"/>
              </a:rPr>
              <a:t>Second best per hour income is from Accidental works, MFC should get more such customer by focusing on insurance companies </a:t>
            </a:r>
          </a:p>
          <a:p>
            <a:pPr marL="342900" indent="-342900">
              <a:lnSpc>
                <a:spcPts val="4400"/>
              </a:lnSpc>
              <a:buFont typeface="Wingdings" panose="05000000000000000000" pitchFamily="2" charset="2"/>
              <a:buChar char="Ø"/>
            </a:pPr>
            <a:endParaRPr lang="en-US" sz="2400" dirty="0">
              <a:solidFill>
                <a:srgbClr val="364049"/>
              </a:solidFill>
              <a:latin typeface="Century Gothic"/>
            </a:endParaRPr>
          </a:p>
          <a:p>
            <a:pPr>
              <a:lnSpc>
                <a:spcPts val="4400"/>
              </a:lnSpc>
            </a:pPr>
            <a:endParaRPr lang="en-US" sz="2400" dirty="0">
              <a:solidFill>
                <a:srgbClr val="364049"/>
              </a:solidFill>
              <a:latin typeface="Century Gothic"/>
            </a:endParaRPr>
          </a:p>
        </p:txBody>
      </p:sp>
    </p:spTree>
    <p:extLst>
      <p:ext uri="{BB962C8B-B14F-4D97-AF65-F5344CB8AC3E}">
        <p14:creationId xmlns:p14="http://schemas.microsoft.com/office/powerpoint/2010/main" val="89984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52">
            <a:extLst>
              <a:ext uri="{FF2B5EF4-FFF2-40B4-BE49-F238E27FC236}">
                <a16:creationId xmlns:a16="http://schemas.microsoft.com/office/drawing/2014/main" id="{DD2C5B2A-3CF3-438E-83E1-0673CFD211B4}"/>
              </a:ext>
            </a:extLst>
          </p:cNvPr>
          <p:cNvSpPr/>
          <p:nvPr/>
        </p:nvSpPr>
        <p:spPr>
          <a:xfrm rot="16200000">
            <a:off x="22349744" y="11401362"/>
            <a:ext cx="1565885" cy="1535100"/>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11B6DD">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sp>
        <p:nvSpPr>
          <p:cNvPr id="15" name="Freeform: Shape 51">
            <a:extLst>
              <a:ext uri="{FF2B5EF4-FFF2-40B4-BE49-F238E27FC236}">
                <a16:creationId xmlns:a16="http://schemas.microsoft.com/office/drawing/2014/main" id="{D21086A6-6C92-4B64-A3EE-E10277E5B8C7}"/>
              </a:ext>
            </a:extLst>
          </p:cNvPr>
          <p:cNvSpPr/>
          <p:nvPr/>
        </p:nvSpPr>
        <p:spPr>
          <a:xfrm>
            <a:off x="22456141" y="3943191"/>
            <a:ext cx="1238690" cy="1349931"/>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DAD8D8">
              <a:alpha val="4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sp>
        <p:nvSpPr>
          <p:cNvPr id="13" name="Freeform: Shape 51">
            <a:extLst>
              <a:ext uri="{FF2B5EF4-FFF2-40B4-BE49-F238E27FC236}">
                <a16:creationId xmlns:a16="http://schemas.microsoft.com/office/drawing/2014/main" id="{83C3BDB0-5D77-4035-AFF4-5FCAC16168C5}"/>
              </a:ext>
            </a:extLst>
          </p:cNvPr>
          <p:cNvSpPr/>
          <p:nvPr/>
        </p:nvSpPr>
        <p:spPr>
          <a:xfrm>
            <a:off x="15411039" y="8009596"/>
            <a:ext cx="1719696" cy="1719694"/>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DAD8D8">
              <a:alpha val="4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graphicFrame>
        <p:nvGraphicFramePr>
          <p:cNvPr id="4" name="Table 3">
            <a:extLst>
              <a:ext uri="{FF2B5EF4-FFF2-40B4-BE49-F238E27FC236}">
                <a16:creationId xmlns:a16="http://schemas.microsoft.com/office/drawing/2014/main" id="{37D87C7D-0928-4CA1-861C-0E695CABD8AE}"/>
              </a:ext>
            </a:extLst>
          </p:cNvPr>
          <p:cNvGraphicFramePr>
            <a:graphicFrameLocks noGrp="1"/>
          </p:cNvGraphicFramePr>
          <p:nvPr>
            <p:extLst>
              <p:ext uri="{D42A27DB-BD31-4B8C-83A1-F6EECF244321}">
                <p14:modId xmlns:p14="http://schemas.microsoft.com/office/powerpoint/2010/main" val="4264050920"/>
              </p:ext>
            </p:extLst>
          </p:nvPr>
        </p:nvGraphicFramePr>
        <p:xfrm>
          <a:off x="802965" y="2356652"/>
          <a:ext cx="13469151" cy="4172586"/>
        </p:xfrm>
        <a:graphic>
          <a:graphicData uri="http://schemas.openxmlformats.org/drawingml/2006/table">
            <a:tbl>
              <a:tblPr/>
              <a:tblGrid>
                <a:gridCol w="3591774">
                  <a:extLst>
                    <a:ext uri="{9D8B030D-6E8A-4147-A177-3AD203B41FA5}">
                      <a16:colId xmlns:a16="http://schemas.microsoft.com/office/drawing/2014/main" val="292277650"/>
                    </a:ext>
                  </a:extLst>
                </a:gridCol>
                <a:gridCol w="2129408">
                  <a:extLst>
                    <a:ext uri="{9D8B030D-6E8A-4147-A177-3AD203B41FA5}">
                      <a16:colId xmlns:a16="http://schemas.microsoft.com/office/drawing/2014/main" val="116925262"/>
                    </a:ext>
                  </a:extLst>
                </a:gridCol>
                <a:gridCol w="3976607">
                  <a:extLst>
                    <a:ext uri="{9D8B030D-6E8A-4147-A177-3AD203B41FA5}">
                      <a16:colId xmlns:a16="http://schemas.microsoft.com/office/drawing/2014/main" val="1212126404"/>
                    </a:ext>
                  </a:extLst>
                </a:gridCol>
                <a:gridCol w="1667609">
                  <a:extLst>
                    <a:ext uri="{9D8B030D-6E8A-4147-A177-3AD203B41FA5}">
                      <a16:colId xmlns:a16="http://schemas.microsoft.com/office/drawing/2014/main" val="2472702844"/>
                    </a:ext>
                  </a:extLst>
                </a:gridCol>
                <a:gridCol w="2103753">
                  <a:extLst>
                    <a:ext uri="{9D8B030D-6E8A-4147-A177-3AD203B41FA5}">
                      <a16:colId xmlns:a16="http://schemas.microsoft.com/office/drawing/2014/main" val="4158492844"/>
                    </a:ext>
                  </a:extLst>
                </a:gridCol>
              </a:tblGrid>
              <a:tr h="850340">
                <a:tc>
                  <a:txBody>
                    <a:bodyPr/>
                    <a:lstStyle/>
                    <a:p>
                      <a:pPr algn="ctr" fontAlgn="b"/>
                      <a:r>
                        <a:rPr lang="en-IN" sz="2000" b="1" i="0" u="none" strike="noStrike" dirty="0">
                          <a:solidFill>
                            <a:srgbClr val="000000"/>
                          </a:solidFill>
                          <a:effectLst/>
                          <a:latin typeface="Calibri" panose="020F0502020204030204" pitchFamily="34" charset="0"/>
                        </a:rPr>
                        <a:t>Type of work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1" i="0" u="none" strike="noStrike">
                          <a:solidFill>
                            <a:srgbClr val="000000"/>
                          </a:solidFill>
                          <a:effectLst/>
                          <a:latin typeface="Calibri" panose="020F0502020204030204" pitchFamily="34" charset="0"/>
                        </a:rPr>
                        <a:t>Hours of work(hr)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1" i="0" u="none" strike="noStrike">
                          <a:solidFill>
                            <a:srgbClr val="000000"/>
                          </a:solidFill>
                          <a:effectLst/>
                          <a:latin typeface="Calibri" panose="020F0502020204030204" pitchFamily="34" charset="0"/>
                        </a:rPr>
                        <a:t>per hour Income(Rs)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1" i="0" u="none" strike="noStrike">
                          <a:solidFill>
                            <a:srgbClr val="000000"/>
                          </a:solidFill>
                          <a:effectLst/>
                          <a:latin typeface="Calibri" panose="020F0502020204030204" pitchFamily="34" charset="0"/>
                        </a:rPr>
                        <a:t>Time spend share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1" i="0" u="none" strike="noStrike">
                          <a:solidFill>
                            <a:srgbClr val="000000"/>
                          </a:solidFill>
                          <a:effectLst/>
                          <a:latin typeface="Calibri" panose="020F0502020204030204" pitchFamily="34" charset="0"/>
                        </a:rPr>
                        <a:t>Revenue share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155696662"/>
                  </a:ext>
                </a:extLst>
              </a:tr>
              <a:tr h="314739">
                <a:tc>
                  <a:txBody>
                    <a:bodyPr/>
                    <a:lstStyle/>
                    <a:p>
                      <a:pPr algn="ctr" fontAlgn="b"/>
                      <a:r>
                        <a:rPr lang="en-IN" sz="2000" b="0" i="0" u="none" strike="noStrike">
                          <a:solidFill>
                            <a:srgbClr val="000000"/>
                          </a:solidFill>
                          <a:effectLst/>
                          <a:latin typeface="Calibri" panose="020F0502020204030204" pitchFamily="34" charset="0"/>
                        </a:rPr>
                        <a:t>Accidental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10155823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74.39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599220"/>
                  </a:ext>
                </a:extLst>
              </a:tr>
              <a:tr h="314739">
                <a:tc>
                  <a:txBody>
                    <a:bodyPr/>
                    <a:lstStyle/>
                    <a:p>
                      <a:pPr algn="ctr" fontAlgn="b"/>
                      <a:r>
                        <a:rPr lang="en-IN" sz="2000" b="0" i="0" u="none" strike="noStrike">
                          <a:solidFill>
                            <a:srgbClr val="000000"/>
                          </a:solidFill>
                          <a:effectLst/>
                          <a:latin typeface="Calibri" panose="020F0502020204030204" pitchFamily="34" charset="0"/>
                        </a:rPr>
                        <a:t>Mechanical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1283453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36.97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3581701"/>
                  </a:ext>
                </a:extLst>
              </a:tr>
              <a:tr h="314739">
                <a:tc>
                  <a:txBody>
                    <a:bodyPr/>
                    <a:lstStyle/>
                    <a:p>
                      <a:pPr algn="ctr" fontAlgn="b"/>
                      <a:r>
                        <a:rPr lang="en-IN" sz="2000" b="0" i="0" u="none" strike="noStrike">
                          <a:solidFill>
                            <a:srgbClr val="000000"/>
                          </a:solidFill>
                          <a:effectLst/>
                          <a:latin typeface="Calibri" panose="020F0502020204030204" pitchFamily="34" charset="0"/>
                        </a:rPr>
                        <a:t>Paid Service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11369387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56.75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774201"/>
                  </a:ext>
                </a:extLst>
              </a:tr>
              <a:tr h="314739">
                <a:tc>
                  <a:txBody>
                    <a:bodyPr/>
                    <a:lstStyle/>
                    <a:p>
                      <a:pPr algn="ctr" fontAlgn="b"/>
                      <a:r>
                        <a:rPr lang="en-IN" sz="2000" b="0" i="0" u="none" strike="noStrike">
                          <a:solidFill>
                            <a:srgbClr val="000000"/>
                          </a:solidFill>
                          <a:effectLst/>
                          <a:latin typeface="Calibri" panose="020F0502020204030204" pitchFamily="34" charset="0"/>
                        </a:rPr>
                        <a:t>Repeat 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238821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0.02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6055586"/>
                  </a:ext>
                </a:extLst>
              </a:tr>
              <a:tr h="314739">
                <a:tc>
                  <a:txBody>
                    <a:bodyPr/>
                    <a:lstStyle/>
                    <a:p>
                      <a:pPr algn="ctr" fontAlgn="b"/>
                      <a:r>
                        <a:rPr lang="en-IN" sz="2000" b="0" i="0" u="none" strike="noStrike">
                          <a:solidFill>
                            <a:srgbClr val="000000"/>
                          </a:solidFill>
                          <a:effectLst/>
                          <a:latin typeface="Calibri" panose="020F0502020204030204" pitchFamily="34" charset="0"/>
                        </a:rPr>
                        <a:t>Running Repairs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16653580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40.76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083800"/>
                  </a:ext>
                </a:extLst>
              </a:tr>
              <a:tr h="383754">
                <a:tc>
                  <a:txBody>
                    <a:bodyPr/>
                    <a:lstStyle/>
                    <a:p>
                      <a:pPr algn="ctr" fontAlgn="b"/>
                      <a:r>
                        <a:rPr lang="en-IN" sz="2000" b="0" i="0" u="none" strike="noStrike">
                          <a:solidFill>
                            <a:srgbClr val="000000"/>
                          </a:solidFill>
                          <a:effectLst/>
                          <a:latin typeface="Calibri" panose="020F0502020204030204" pitchFamily="34" charset="0"/>
                        </a:rPr>
                        <a:t>SMC Redemption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1015395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74277"/>
                  </a:ext>
                </a:extLst>
              </a:tr>
              <a:tr h="357195">
                <a:tc>
                  <a:txBody>
                    <a:bodyPr/>
                    <a:lstStyle/>
                    <a:p>
                      <a:pPr algn="ctr" fontAlgn="b"/>
                      <a:r>
                        <a:rPr lang="en-IN" sz="2000" b="0" i="0" u="none" strike="noStrike">
                          <a:solidFill>
                            <a:srgbClr val="000000"/>
                          </a:solidFill>
                          <a:effectLst/>
                          <a:latin typeface="Calibri" panose="020F0502020204030204" pitchFamily="34" charset="0"/>
                        </a:rPr>
                        <a:t>SMC Value Package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102382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342.64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5952560"/>
                  </a:ext>
                </a:extLst>
              </a:tr>
              <a:tr h="314739">
                <a:tc>
                  <a:txBody>
                    <a:bodyPr/>
                    <a:lstStyle/>
                    <a:p>
                      <a:pPr algn="ctr" fontAlgn="b"/>
                      <a:r>
                        <a:rPr lang="en-IN" sz="2000" b="0" i="0" u="none" strike="noStrike">
                          <a:solidFill>
                            <a:srgbClr val="000000"/>
                          </a:solidFill>
                          <a:effectLst/>
                          <a:latin typeface="Calibri" panose="020F0502020204030204" pitchFamily="34" charset="0"/>
                        </a:rPr>
                        <a:t>WBW Order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2061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63.70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0257785"/>
                  </a:ext>
                </a:extLst>
              </a:tr>
              <a:tr h="378124">
                <a:tc>
                  <a:txBody>
                    <a:bodyPr/>
                    <a:lstStyle/>
                    <a:p>
                      <a:pPr algn="ctr" fontAlgn="b"/>
                      <a:r>
                        <a:rPr lang="en-IN" sz="2000" b="0" i="0" u="none" strike="noStrike" dirty="0">
                          <a:solidFill>
                            <a:srgbClr val="000000"/>
                          </a:solidFill>
                          <a:effectLst/>
                          <a:latin typeface="Calibri" panose="020F0502020204030204" pitchFamily="34" charset="0"/>
                        </a:rPr>
                        <a:t>Workshop Damage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14847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7011620"/>
                  </a:ext>
                </a:extLst>
              </a:tr>
              <a:tr h="314739">
                <a:tc>
                  <a:txBody>
                    <a:bodyPr/>
                    <a:lstStyle/>
                    <a:p>
                      <a:pPr algn="ctr" fontAlgn="b"/>
                      <a:r>
                        <a:rPr lang="en-IN" sz="2000" b="0" i="0" u="none" strike="noStrike">
                          <a:solidFill>
                            <a:srgbClr val="000000"/>
                          </a:solidFill>
                          <a:effectLst/>
                          <a:latin typeface="Calibri" panose="020F0502020204030204" pitchFamily="34" charset="0"/>
                        </a:rPr>
                        <a:t>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40835749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616.86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8302872"/>
                  </a:ext>
                </a:extLst>
              </a:tr>
            </a:tbl>
          </a:graphicData>
        </a:graphic>
      </p:graphicFrame>
      <p:sp>
        <p:nvSpPr>
          <p:cNvPr id="5" name="Rectangle: Rounded Corners 4">
            <a:extLst>
              <a:ext uri="{FF2B5EF4-FFF2-40B4-BE49-F238E27FC236}">
                <a16:creationId xmlns:a16="http://schemas.microsoft.com/office/drawing/2014/main" id="{764ADFF1-9790-4C28-9FCF-3A4D9D0415E3}"/>
              </a:ext>
            </a:extLst>
          </p:cNvPr>
          <p:cNvSpPr/>
          <p:nvPr/>
        </p:nvSpPr>
        <p:spPr>
          <a:xfrm>
            <a:off x="16351379" y="2133601"/>
            <a:ext cx="6316617" cy="5594220"/>
          </a:xfrm>
          <a:prstGeom prst="roundRect">
            <a:avLst>
              <a:gd name="adj" fmla="val 23939"/>
            </a:avLst>
          </a:prstGeom>
          <a:solidFill>
            <a:schemeClr val="bg1"/>
          </a:solidFill>
          <a:ln>
            <a:noFill/>
          </a:ln>
          <a:effectLst>
            <a:outerShdw blurRad="1270000" dist="381000" dir="5400000" sx="93000" sy="93000" algn="t"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p>
        </p:txBody>
      </p:sp>
      <p:sp>
        <p:nvSpPr>
          <p:cNvPr id="6" name="Rectangle: Rounded Corners 5">
            <a:extLst>
              <a:ext uri="{FF2B5EF4-FFF2-40B4-BE49-F238E27FC236}">
                <a16:creationId xmlns:a16="http://schemas.microsoft.com/office/drawing/2014/main" id="{749DB020-790D-47A4-82E7-638189E1CEFC}"/>
              </a:ext>
            </a:extLst>
          </p:cNvPr>
          <p:cNvSpPr/>
          <p:nvPr/>
        </p:nvSpPr>
        <p:spPr>
          <a:xfrm>
            <a:off x="16351379" y="8042779"/>
            <a:ext cx="6316617" cy="5335910"/>
          </a:xfrm>
          <a:prstGeom prst="roundRect">
            <a:avLst>
              <a:gd name="adj" fmla="val 23939"/>
            </a:avLst>
          </a:prstGeom>
          <a:solidFill>
            <a:schemeClr val="bg1"/>
          </a:solidFill>
          <a:ln>
            <a:noFill/>
          </a:ln>
          <a:effectLst>
            <a:outerShdw blurRad="1270000" dist="381000" dir="5400000" sx="93000" sy="93000" algn="t"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p>
        </p:txBody>
      </p:sp>
      <p:graphicFrame>
        <p:nvGraphicFramePr>
          <p:cNvPr id="7" name="Chart 6">
            <a:extLst>
              <a:ext uri="{FF2B5EF4-FFF2-40B4-BE49-F238E27FC236}">
                <a16:creationId xmlns:a16="http://schemas.microsoft.com/office/drawing/2014/main" id="{D7925288-C543-4D69-9A98-139048A75D28}"/>
              </a:ext>
            </a:extLst>
          </p:cNvPr>
          <p:cNvGraphicFramePr>
            <a:graphicFrameLocks/>
          </p:cNvGraphicFramePr>
          <p:nvPr>
            <p:extLst>
              <p:ext uri="{D42A27DB-BD31-4B8C-83A1-F6EECF244321}">
                <p14:modId xmlns:p14="http://schemas.microsoft.com/office/powerpoint/2010/main" val="1564024648"/>
              </p:ext>
            </p:extLst>
          </p:nvPr>
        </p:nvGraphicFramePr>
        <p:xfrm>
          <a:off x="16360502" y="2296159"/>
          <a:ext cx="6316617" cy="4917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8DEE860B-805E-4035-8BE7-C4DE10044FB4}"/>
              </a:ext>
            </a:extLst>
          </p:cNvPr>
          <p:cNvGraphicFramePr>
            <a:graphicFrameLocks/>
          </p:cNvGraphicFramePr>
          <p:nvPr>
            <p:extLst>
              <p:ext uri="{D42A27DB-BD31-4B8C-83A1-F6EECF244321}">
                <p14:modId xmlns:p14="http://schemas.microsoft.com/office/powerpoint/2010/main" val="1731088479"/>
              </p:ext>
            </p:extLst>
          </p:nvPr>
        </p:nvGraphicFramePr>
        <p:xfrm>
          <a:off x="16351379" y="8042779"/>
          <a:ext cx="6316617" cy="5123942"/>
        </p:xfrm>
        <a:graphic>
          <a:graphicData uri="http://schemas.openxmlformats.org/drawingml/2006/chart">
            <c:chart xmlns:c="http://schemas.openxmlformats.org/drawingml/2006/chart" xmlns:r="http://schemas.openxmlformats.org/officeDocument/2006/relationships" r:id="rId4"/>
          </a:graphicData>
        </a:graphic>
      </p:graphicFrame>
      <p:sp>
        <p:nvSpPr>
          <p:cNvPr id="9" name="Freeform: Shape 52">
            <a:extLst>
              <a:ext uri="{FF2B5EF4-FFF2-40B4-BE49-F238E27FC236}">
                <a16:creationId xmlns:a16="http://schemas.microsoft.com/office/drawing/2014/main" id="{913F79E0-CD91-47F3-9B38-B806E2DA26DE}"/>
              </a:ext>
            </a:extLst>
          </p:cNvPr>
          <p:cNvSpPr/>
          <p:nvPr/>
        </p:nvSpPr>
        <p:spPr>
          <a:xfrm rot="16200000">
            <a:off x="15411039" y="2500605"/>
            <a:ext cx="1179674" cy="1179674"/>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11B6DD">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sp>
        <p:nvSpPr>
          <p:cNvPr id="10" name="Freeform: Shape 53">
            <a:extLst>
              <a:ext uri="{FF2B5EF4-FFF2-40B4-BE49-F238E27FC236}">
                <a16:creationId xmlns:a16="http://schemas.microsoft.com/office/drawing/2014/main" id="{63544FBC-6E52-459C-952D-3B746CAF9C6E}"/>
              </a:ext>
            </a:extLst>
          </p:cNvPr>
          <p:cNvSpPr/>
          <p:nvPr/>
        </p:nvSpPr>
        <p:spPr>
          <a:xfrm rot="16200000">
            <a:off x="15517074" y="11582399"/>
            <a:ext cx="967604" cy="967604"/>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009DD9">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sp>
        <p:nvSpPr>
          <p:cNvPr id="14" name="Freeform: Shape 51">
            <a:extLst>
              <a:ext uri="{FF2B5EF4-FFF2-40B4-BE49-F238E27FC236}">
                <a16:creationId xmlns:a16="http://schemas.microsoft.com/office/drawing/2014/main" id="{CA8325A1-C736-458E-9AD8-1A12F06C8C8D}"/>
              </a:ext>
            </a:extLst>
          </p:cNvPr>
          <p:cNvSpPr/>
          <p:nvPr/>
        </p:nvSpPr>
        <p:spPr>
          <a:xfrm>
            <a:off x="22437467" y="6422294"/>
            <a:ext cx="1719696" cy="1719694"/>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DAD8D8">
              <a:alpha val="4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sp>
        <p:nvSpPr>
          <p:cNvPr id="17" name="Rectangle 16">
            <a:extLst>
              <a:ext uri="{FF2B5EF4-FFF2-40B4-BE49-F238E27FC236}">
                <a16:creationId xmlns:a16="http://schemas.microsoft.com/office/drawing/2014/main" id="{A86C7E2B-59E7-46B8-916F-EB8F38229EBE}"/>
              </a:ext>
            </a:extLst>
          </p:cNvPr>
          <p:cNvSpPr/>
          <p:nvPr/>
        </p:nvSpPr>
        <p:spPr>
          <a:xfrm>
            <a:off x="738189" y="7186762"/>
            <a:ext cx="13533927" cy="3405099"/>
          </a:xfrm>
          <a:prstGeom prst="rect">
            <a:avLst/>
          </a:prstGeom>
          <a:noFill/>
        </p:spPr>
        <p:txBody>
          <a:bodyPr wrap="square" rtlCol="0">
            <a:spAutoFit/>
          </a:bodyPr>
          <a:lstStyle/>
          <a:p>
            <a:pPr marL="342900" indent="-342900">
              <a:lnSpc>
                <a:spcPts val="4400"/>
              </a:lnSpc>
              <a:buFont typeface="Wingdings" panose="05000000000000000000" pitchFamily="2" charset="2"/>
              <a:buChar char="Ø"/>
            </a:pPr>
            <a:r>
              <a:rPr lang="en-US" sz="2400" dirty="0">
                <a:solidFill>
                  <a:srgbClr val="364049"/>
                </a:solidFill>
                <a:latin typeface="Century Gothic"/>
              </a:rPr>
              <a:t>Focus on reducing workshop damage cases as it choking bandwidth and workshop space with zero contribution in topline</a:t>
            </a:r>
          </a:p>
          <a:p>
            <a:pPr>
              <a:lnSpc>
                <a:spcPts val="4400"/>
              </a:lnSpc>
            </a:pPr>
            <a:endParaRPr lang="en-US" sz="2400" dirty="0">
              <a:solidFill>
                <a:srgbClr val="364049"/>
              </a:solidFill>
              <a:latin typeface="Century Gothic"/>
            </a:endParaRPr>
          </a:p>
          <a:p>
            <a:pPr marL="342900" indent="-342900">
              <a:lnSpc>
                <a:spcPts val="4400"/>
              </a:lnSpc>
              <a:buFont typeface="Wingdings" panose="05000000000000000000" pitchFamily="2" charset="2"/>
              <a:buChar char="Ø"/>
            </a:pPr>
            <a:r>
              <a:rPr lang="en-US" sz="2400" dirty="0">
                <a:solidFill>
                  <a:srgbClr val="364049"/>
                </a:solidFill>
                <a:latin typeface="Century Gothic"/>
              </a:rPr>
              <a:t>Running repair is taking most of the bandwidth i.e. taking 41% of total time while contributing to only 31% in revenue </a:t>
            </a:r>
          </a:p>
          <a:p>
            <a:pPr>
              <a:lnSpc>
                <a:spcPts val="4400"/>
              </a:lnSpc>
            </a:pPr>
            <a:endParaRPr lang="en-US" sz="2400" dirty="0">
              <a:solidFill>
                <a:srgbClr val="364049"/>
              </a:solidFill>
              <a:latin typeface="Century Gothic"/>
            </a:endParaRPr>
          </a:p>
        </p:txBody>
      </p:sp>
      <p:sp>
        <p:nvSpPr>
          <p:cNvPr id="22" name="Rectangle 16">
            <a:extLst>
              <a:ext uri="{FF2B5EF4-FFF2-40B4-BE49-F238E27FC236}">
                <a16:creationId xmlns:a16="http://schemas.microsoft.com/office/drawing/2014/main" id="{C32045A5-DC53-4E97-85A8-FD8E94AB30D9}"/>
              </a:ext>
            </a:extLst>
          </p:cNvPr>
          <p:cNvSpPr/>
          <p:nvPr/>
        </p:nvSpPr>
        <p:spPr>
          <a:xfrm>
            <a:off x="2252618" y="5237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Revenue v/s hour</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22112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par>
                                <p:cTn id="12" presetID="2" presetClass="entr" presetSubtype="12" decel="5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3000" fill="hold"/>
                                        <p:tgtEl>
                                          <p:spTgt spid="9"/>
                                        </p:tgtEl>
                                        <p:attrNameLst>
                                          <p:attrName>ppt_x</p:attrName>
                                        </p:attrNameLst>
                                      </p:cBhvr>
                                      <p:tavLst>
                                        <p:tav tm="0">
                                          <p:val>
                                            <p:strVal val="0-#ppt_w/2"/>
                                          </p:val>
                                        </p:tav>
                                        <p:tav tm="100000">
                                          <p:val>
                                            <p:strVal val="#ppt_x"/>
                                          </p:val>
                                        </p:tav>
                                      </p:tavLst>
                                    </p:anim>
                                    <p:anim calcmode="lin" valueType="num">
                                      <p:cBhvr additive="base">
                                        <p:cTn id="15" dur="30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8" decel="50000" fill="hold" grpId="0" nodeType="withEffect">
                                  <p:stCondLst>
                                    <p:cond delay="100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0-#ppt_w/2"/>
                                          </p:val>
                                        </p:tav>
                                        <p:tav tm="100000">
                                          <p:val>
                                            <p:strVal val="#ppt_x"/>
                                          </p:val>
                                        </p:tav>
                                      </p:tavLst>
                                    </p:anim>
                                    <p:anim calcmode="lin" valueType="num">
                                      <p:cBhvr additive="base">
                                        <p:cTn id="19" dur="1000" fill="hold"/>
                                        <p:tgtEl>
                                          <p:spTgt spid="10"/>
                                        </p:tgtEl>
                                        <p:attrNameLst>
                                          <p:attrName>ppt_y</p:attrName>
                                        </p:attrNameLst>
                                      </p:cBhvr>
                                      <p:tavLst>
                                        <p:tav tm="0">
                                          <p:val>
                                            <p:strVal val="#ppt_y"/>
                                          </p:val>
                                        </p:tav>
                                        <p:tav tm="100000">
                                          <p:val>
                                            <p:strVal val="#ppt_y"/>
                                          </p:val>
                                        </p:tav>
                                      </p:tavLst>
                                    </p:anim>
                                  </p:childTnLst>
                                </p:cTn>
                              </p:par>
                              <p:par>
                                <p:cTn id="20" presetID="2" presetClass="entr" presetSubtype="8" decel="5000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6000" fill="hold"/>
                                        <p:tgtEl>
                                          <p:spTgt spid="13"/>
                                        </p:tgtEl>
                                        <p:attrNameLst>
                                          <p:attrName>ppt_x</p:attrName>
                                        </p:attrNameLst>
                                      </p:cBhvr>
                                      <p:tavLst>
                                        <p:tav tm="0">
                                          <p:val>
                                            <p:strVal val="0-#ppt_w/2"/>
                                          </p:val>
                                        </p:tav>
                                        <p:tav tm="100000">
                                          <p:val>
                                            <p:strVal val="#ppt_x"/>
                                          </p:val>
                                        </p:tav>
                                      </p:tavLst>
                                    </p:anim>
                                    <p:anim calcmode="lin" valueType="num">
                                      <p:cBhvr additive="base">
                                        <p:cTn id="23" dur="6000" fill="hold"/>
                                        <p:tgtEl>
                                          <p:spTgt spid="13"/>
                                        </p:tgtEl>
                                        <p:attrNameLst>
                                          <p:attrName>ppt_y</p:attrName>
                                        </p:attrNameLst>
                                      </p:cBhvr>
                                      <p:tavLst>
                                        <p:tav tm="0">
                                          <p:val>
                                            <p:strVal val="#ppt_y"/>
                                          </p:val>
                                        </p:tav>
                                        <p:tav tm="100000">
                                          <p:val>
                                            <p:strVal val="#ppt_y"/>
                                          </p:val>
                                        </p:tav>
                                      </p:tavLst>
                                    </p:anim>
                                  </p:childTnLst>
                                </p:cTn>
                              </p:par>
                              <p:par>
                                <p:cTn id="24" presetID="8" presetClass="emph" presetSubtype="0" fill="hold" grpId="1" nodeType="withEffect">
                                  <p:stCondLst>
                                    <p:cond delay="0"/>
                                  </p:stCondLst>
                                  <p:childTnLst>
                                    <p:animRot by="21600000">
                                      <p:cBhvr>
                                        <p:cTn id="25" dur="6000" fill="hold"/>
                                        <p:tgtEl>
                                          <p:spTgt spid="13"/>
                                        </p:tgtEl>
                                        <p:attrNameLst>
                                          <p:attrName>r</p:attrName>
                                        </p:attrNameLst>
                                      </p:cBhvr>
                                    </p:animRot>
                                  </p:childTnLst>
                                </p:cTn>
                              </p:par>
                              <p:par>
                                <p:cTn id="26" presetID="2" presetClass="entr" presetSubtype="8" decel="5000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6000" fill="hold"/>
                                        <p:tgtEl>
                                          <p:spTgt spid="14"/>
                                        </p:tgtEl>
                                        <p:attrNameLst>
                                          <p:attrName>ppt_x</p:attrName>
                                        </p:attrNameLst>
                                      </p:cBhvr>
                                      <p:tavLst>
                                        <p:tav tm="0">
                                          <p:val>
                                            <p:strVal val="0-#ppt_w/2"/>
                                          </p:val>
                                        </p:tav>
                                        <p:tav tm="100000">
                                          <p:val>
                                            <p:strVal val="#ppt_x"/>
                                          </p:val>
                                        </p:tav>
                                      </p:tavLst>
                                    </p:anim>
                                    <p:anim calcmode="lin" valueType="num">
                                      <p:cBhvr additive="base">
                                        <p:cTn id="29" dur="6000" fill="hold"/>
                                        <p:tgtEl>
                                          <p:spTgt spid="14"/>
                                        </p:tgtEl>
                                        <p:attrNameLst>
                                          <p:attrName>ppt_y</p:attrName>
                                        </p:attrNameLst>
                                      </p:cBhvr>
                                      <p:tavLst>
                                        <p:tav tm="0">
                                          <p:val>
                                            <p:strVal val="#ppt_y"/>
                                          </p:val>
                                        </p:tav>
                                        <p:tav tm="100000">
                                          <p:val>
                                            <p:strVal val="#ppt_y"/>
                                          </p:val>
                                        </p:tav>
                                      </p:tavLst>
                                    </p:anim>
                                  </p:childTnLst>
                                </p:cTn>
                              </p:par>
                              <p:par>
                                <p:cTn id="30" presetID="8" presetClass="emph" presetSubtype="0" fill="hold" grpId="1" nodeType="withEffect">
                                  <p:stCondLst>
                                    <p:cond delay="0"/>
                                  </p:stCondLst>
                                  <p:childTnLst>
                                    <p:animRot by="21600000">
                                      <p:cBhvr>
                                        <p:cTn id="31" dur="6000" fill="hold"/>
                                        <p:tgtEl>
                                          <p:spTgt spid="14"/>
                                        </p:tgtEl>
                                        <p:attrNameLst>
                                          <p:attrName>r</p:attrName>
                                        </p:attrNameLst>
                                      </p:cBhvr>
                                    </p:animRot>
                                  </p:childTnLst>
                                </p:cTn>
                              </p:par>
                              <p:par>
                                <p:cTn id="32" presetID="2" presetClass="entr" presetSubtype="8" decel="5000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6000" fill="hold"/>
                                        <p:tgtEl>
                                          <p:spTgt spid="15"/>
                                        </p:tgtEl>
                                        <p:attrNameLst>
                                          <p:attrName>ppt_x</p:attrName>
                                        </p:attrNameLst>
                                      </p:cBhvr>
                                      <p:tavLst>
                                        <p:tav tm="0">
                                          <p:val>
                                            <p:strVal val="0-#ppt_w/2"/>
                                          </p:val>
                                        </p:tav>
                                        <p:tav tm="100000">
                                          <p:val>
                                            <p:strVal val="#ppt_x"/>
                                          </p:val>
                                        </p:tav>
                                      </p:tavLst>
                                    </p:anim>
                                    <p:anim calcmode="lin" valueType="num">
                                      <p:cBhvr additive="base">
                                        <p:cTn id="35" dur="6000" fill="hold"/>
                                        <p:tgtEl>
                                          <p:spTgt spid="15"/>
                                        </p:tgtEl>
                                        <p:attrNameLst>
                                          <p:attrName>ppt_y</p:attrName>
                                        </p:attrNameLst>
                                      </p:cBhvr>
                                      <p:tavLst>
                                        <p:tav tm="0">
                                          <p:val>
                                            <p:strVal val="#ppt_y"/>
                                          </p:val>
                                        </p:tav>
                                        <p:tav tm="100000">
                                          <p:val>
                                            <p:strVal val="#ppt_y"/>
                                          </p:val>
                                        </p:tav>
                                      </p:tavLst>
                                    </p:anim>
                                  </p:childTnLst>
                                </p:cTn>
                              </p:par>
                              <p:par>
                                <p:cTn id="36" presetID="8" presetClass="emph" presetSubtype="0" fill="hold" grpId="1" nodeType="withEffect">
                                  <p:stCondLst>
                                    <p:cond delay="0"/>
                                  </p:stCondLst>
                                  <p:childTnLst>
                                    <p:animRot by="21600000">
                                      <p:cBhvr>
                                        <p:cTn id="37" dur="6000" fill="hold"/>
                                        <p:tgtEl>
                                          <p:spTgt spid="15"/>
                                        </p:tgtEl>
                                        <p:attrNameLst>
                                          <p:attrName>r</p:attrName>
                                        </p:attrNameLst>
                                      </p:cBhvr>
                                    </p:animRot>
                                  </p:childTnLst>
                                </p:cTn>
                              </p:par>
                              <p:par>
                                <p:cTn id="38" presetID="2" presetClass="entr" presetSubtype="12" decel="5000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3000" fill="hold"/>
                                        <p:tgtEl>
                                          <p:spTgt spid="16"/>
                                        </p:tgtEl>
                                        <p:attrNameLst>
                                          <p:attrName>ppt_x</p:attrName>
                                        </p:attrNameLst>
                                      </p:cBhvr>
                                      <p:tavLst>
                                        <p:tav tm="0">
                                          <p:val>
                                            <p:strVal val="0-#ppt_w/2"/>
                                          </p:val>
                                        </p:tav>
                                        <p:tav tm="100000">
                                          <p:val>
                                            <p:strVal val="#ppt_x"/>
                                          </p:val>
                                        </p:tav>
                                      </p:tavLst>
                                    </p:anim>
                                    <p:anim calcmode="lin" valueType="num">
                                      <p:cBhvr additive="base">
                                        <p:cTn id="41" dur="3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5" grpId="1" animBg="1"/>
      <p:bldP spid="13" grpId="0" animBg="1"/>
      <p:bldP spid="13" grpId="1" animBg="1"/>
      <p:bldP spid="5" grpId="0" animBg="1"/>
      <p:bldP spid="6" grpId="0" animBg="1"/>
      <p:bldP spid="9" grpId="0" animBg="1"/>
      <p:bldP spid="10" grpId="0" animBg="1"/>
      <p:bldP spid="14" grpId="0" animBg="1"/>
      <p:bldP spid="14" grpId="1" animBg="1"/>
    </p:bldLst>
  </p:timing>
</p:sld>
</file>

<file path=ppt/theme/theme1.xml><?xml version="1.0" encoding="utf-8"?>
<a:theme xmlns:a="http://schemas.openxmlformats.org/drawingml/2006/main" name="Sheduling Main Theme">
  <a:themeElements>
    <a:clrScheme name="Custom 12">
      <a:dk1>
        <a:srgbClr val="2D2D2D"/>
      </a:dk1>
      <a:lt1>
        <a:srgbClr val="FFFFFF"/>
      </a:lt1>
      <a:dk2>
        <a:srgbClr val="2D2D2D"/>
      </a:dk2>
      <a:lt2>
        <a:srgbClr val="FFFFFF"/>
      </a:lt2>
      <a:accent1>
        <a:srgbClr val="2E7DAE"/>
      </a:accent1>
      <a:accent2>
        <a:srgbClr val="2D85CB"/>
      </a:accent2>
      <a:accent3>
        <a:srgbClr val="D8D8D8"/>
      </a:accent3>
      <a:accent4>
        <a:srgbClr val="BFBFBF"/>
      </a:accent4>
      <a:accent5>
        <a:srgbClr val="969696"/>
      </a:accent5>
      <a:accent6>
        <a:srgbClr val="424242"/>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eduling Main Theme" id="{8F44E00C-01C5-1947-9F64-288DE72E9995}" vid="{A54D7241-00E7-374F-8862-D48A77188A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0657BC3-B6F9-9D4B-B154-A59C339F19B8}">
  <we:reference id="wa104380645" version="1.0.0.0" store="en-US" storeType="OMEX"/>
  <we:alternateReferences>
    <we:reference id="wa104380645" version="1.0.0.0" store="WA10438064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22625</TotalTime>
  <Words>1921</Words>
  <Application>Microsoft Office PowerPoint</Application>
  <PresentationFormat>Custom</PresentationFormat>
  <Paragraphs>448</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Gothic</vt:lpstr>
      <vt:lpstr>Helvetica Neue</vt:lpstr>
      <vt:lpstr>Roboto</vt:lpstr>
      <vt:lpstr>Symbol</vt:lpstr>
      <vt:lpstr>Wingdings</vt:lpstr>
      <vt:lpstr>Sheduling Main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You Exec (https://youexec.com/resources)</Manager>
  <Company>You Exec (https://youexec.com/resources)</Company>
  <LinksUpToDate>false</LinksUpToDate>
  <SharedDoc>false</SharedDoc>
  <HyperlinkBase>You Exec (https://youexec.com/resources)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Landscape Analysis (V2)</dc:title>
  <dc:subject>Competitive Landscape Analysis (V2)</dc:subject>
  <dc:creator>You Exec (https://youexec.com/resources)</dc:creator>
  <cp:keywords>You Exec (https:/youexec.com/resources)</cp:keywords>
  <dc:description>You Exec (https://youexec.com/resources)</dc:description>
  <cp:lastModifiedBy>Nilesh Pathak</cp:lastModifiedBy>
  <cp:revision>2553</cp:revision>
  <dcterms:created xsi:type="dcterms:W3CDTF">2019-02-05T15:22:18Z</dcterms:created>
  <dcterms:modified xsi:type="dcterms:W3CDTF">2021-06-06T06:12:31Z</dcterms:modified>
  <cp:category>You Exec (https://youexec.com/resources)</cp:category>
</cp:coreProperties>
</file>