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87" r:id="rId12"/>
    <p:sldId id="282" r:id="rId13"/>
    <p:sldId id="268" r:id="rId14"/>
    <p:sldId id="283" r:id="rId15"/>
    <p:sldId id="284" r:id="rId16"/>
    <p:sldId id="270" r:id="rId17"/>
    <p:sldId id="285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72" r:id="rId27"/>
    <p:sldId id="289" r:id="rId28"/>
    <p:sldId id="298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29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20B6B-57B5-6548-B0D2-B1FC32478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ENGAGEMENT</a:t>
            </a:r>
            <a:endParaRPr lang="en-US" sz="36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DC12C-D204-4346-8E68-94608F27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MOHAMMAD ADIL KHAN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Financial">
            <a:extLst>
              <a:ext uri="{FF2B5EF4-FFF2-40B4-BE49-F238E27FC236}">
                <a16:creationId xmlns:a16="http://schemas.microsoft.com/office/drawing/2014/main" id="{16EA475E-5E31-416E-AC4D-11F7D697F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5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3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D7A859-D66E-A348-BF24-7DBCC7B2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46773"/>
            <a:ext cx="9603275" cy="1206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Unsupervised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learning techniques</a:t>
            </a:r>
            <a:b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k-means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60375-01A4-A348-B015-563FCAB0A368}"/>
              </a:ext>
            </a:extLst>
          </p:cNvPr>
          <p:cNvSpPr txBox="1"/>
          <p:nvPr/>
        </p:nvSpPr>
        <p:spPr>
          <a:xfrm>
            <a:off x="145157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k-means clustering algorithm was used to find groups or categories among users. 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elbow diagram based on the within sum of squares distances was used to decide the number of clusters.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the elbow diagram, it is clear that there should be 4 clusters or groups of users.  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AD51EA4A-AC30-AC46-8908-148DB3EC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02" y="2015734"/>
            <a:ext cx="5513720" cy="38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6FE2-33D1-9D4D-B335-F178B14D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730" y="1225614"/>
            <a:ext cx="9603275" cy="1049235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 BASED ON CLUSTERS</a:t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472E6-FD8C-3D4B-B3C6-5FED4F9D3F8E}"/>
              </a:ext>
            </a:extLst>
          </p:cNvPr>
          <p:cNvSpPr txBox="1"/>
          <p:nvPr/>
        </p:nvSpPr>
        <p:spPr>
          <a:xfrm>
            <a:off x="592935" y="2644170"/>
            <a:ext cx="3343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Trying to read the similarities within and differences between clusters.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49AE4C8-1A74-2C49-B07B-134B45A1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73" y="1971443"/>
            <a:ext cx="6512311" cy="40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5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076F74F3-049A-4841-ADFD-44C8833D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19" y="643467"/>
            <a:ext cx="7037161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97BC1DB-5812-484D-B764-6F3C4B9A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77" y="643467"/>
            <a:ext cx="7011846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9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A883CE07-D563-1148-8E93-855168C3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19" y="643467"/>
            <a:ext cx="7037161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2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549D6945-DE94-8B4D-BFBB-5836E619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77" y="643467"/>
            <a:ext cx="7011846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6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025117-91B8-2944-920D-81CFD986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77" y="643467"/>
            <a:ext cx="7011846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2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622FB37A-13F8-DE45-90FD-D61F24A7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77" y="643467"/>
            <a:ext cx="7011846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7B95-3EA8-2A43-B692-555AD61E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0207"/>
            <a:ext cx="9603275" cy="1049235"/>
          </a:xfrm>
        </p:spPr>
        <p:txBody>
          <a:bodyPr/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Compatibility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E0562-1154-6546-8CA9-3E14CAEE1DAF}"/>
              </a:ext>
            </a:extLst>
          </p:cNvPr>
          <p:cNvSpPr txBox="1"/>
          <p:nvPr/>
        </p:nvSpPr>
        <p:spPr>
          <a:xfrm>
            <a:off x="1451579" y="1938197"/>
            <a:ext cx="97107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Compatibility score is a measure of how suitable/similar two people are to each other.</a:t>
            </a:r>
          </a:p>
          <a:p>
            <a:endParaRPr lang="en-US" sz="2000" dirty="0"/>
          </a:p>
          <a:p>
            <a:r>
              <a:rPr lang="en-US" sz="2000" dirty="0"/>
              <a:t>It is calculated using different features available in the dataset like body type, diet, drinks, education, job, ethnicity, etc. </a:t>
            </a:r>
          </a:p>
          <a:p>
            <a:endParaRPr lang="en-US" sz="2000" dirty="0"/>
          </a:p>
          <a:p>
            <a:r>
              <a:rPr lang="en-US" sz="2000" dirty="0"/>
              <a:t>A score is calculated for each feature that is considered. </a:t>
            </a:r>
          </a:p>
          <a:p>
            <a:endParaRPr lang="en-US" sz="2000" dirty="0"/>
          </a:p>
          <a:p>
            <a:r>
              <a:rPr lang="en-US" sz="2000" dirty="0"/>
              <a:t>Then we calculate the average of all the scores to obtain the final compatibility score.</a:t>
            </a:r>
          </a:p>
          <a:p>
            <a:endParaRPr lang="en-US" sz="2000" dirty="0"/>
          </a:p>
          <a:p>
            <a:r>
              <a:rPr lang="en-US" sz="2000" dirty="0"/>
              <a:t>A user will see the profiles on the app in the decreasing order of compatibility score.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321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37F49-E6B9-7B42-8869-95CF2ADF95F4}"/>
              </a:ext>
            </a:extLst>
          </p:cNvPr>
          <p:cNvSpPr/>
          <p:nvPr/>
        </p:nvSpPr>
        <p:spPr>
          <a:xfrm>
            <a:off x="713679" y="1103971"/>
            <a:ext cx="5096107" cy="44604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BodytypeToNumber</a:t>
            </a:r>
            <a:r>
              <a:rPr lang="en-US" dirty="0"/>
              <a:t>(x):</a:t>
            </a:r>
          </a:p>
          <a:p>
            <a:pPr algn="ctr"/>
            <a:r>
              <a:rPr lang="en-US" dirty="0"/>
              <a:t>if x = "</a:t>
            </a:r>
            <a:r>
              <a:rPr lang="en-US" dirty="0" err="1"/>
              <a:t>thin|skinny</a:t>
            </a:r>
            <a:r>
              <a:rPr lang="en-US" dirty="0"/>
              <a:t>”: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3 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</a:t>
            </a:r>
            <a:r>
              <a:rPr lang="en-US" dirty="0" err="1"/>
              <a:t>average|fit</a:t>
            </a:r>
            <a:r>
              <a:rPr lang="en-US" dirty="0"/>
              <a:t>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4 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</a:t>
            </a:r>
            <a:r>
              <a:rPr lang="en-US" dirty="0" err="1"/>
              <a:t>athletic|jacked</a:t>
            </a:r>
            <a:r>
              <a:rPr lang="en-US" dirty="0"/>
              <a:t>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5 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</a:t>
            </a:r>
            <a:r>
              <a:rPr lang="en-US" dirty="0" err="1"/>
              <a:t>overweight|a</a:t>
            </a:r>
            <a:r>
              <a:rPr lang="en-US" dirty="0"/>
              <a:t> little extra":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3 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"used up":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2 </a:t>
            </a:r>
          </a:p>
          <a:p>
            <a:pPr algn="ctr"/>
            <a:r>
              <a:rPr lang="en-US" dirty="0"/>
              <a:t>    else: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return </a:t>
            </a:r>
            <a:r>
              <a:rPr lang="en-US" dirty="0" err="1"/>
              <a:t>num_x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AD1583-5AFC-224D-9A7A-771CA492920E}"/>
              </a:ext>
            </a:extLst>
          </p:cNvPr>
          <p:cNvSpPr/>
          <p:nvPr/>
        </p:nvSpPr>
        <p:spPr>
          <a:xfrm>
            <a:off x="6493726" y="1103971"/>
            <a:ext cx="4835913" cy="3992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Type score(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algn="ctr"/>
            <a:r>
              <a:rPr lang="en-US" dirty="0" err="1"/>
              <a:t>num_x</a:t>
            </a:r>
            <a:r>
              <a:rPr lang="en-US" dirty="0"/>
              <a:t> = </a:t>
            </a:r>
            <a:r>
              <a:rPr lang="en-US" dirty="0" err="1"/>
              <a:t>BodyTypeToNumber</a:t>
            </a:r>
            <a:r>
              <a:rPr lang="en-US" dirty="0"/>
              <a:t>(x)</a:t>
            </a:r>
          </a:p>
          <a:p>
            <a:pPr algn="ctr"/>
            <a:r>
              <a:rPr lang="en-US" dirty="0" err="1"/>
              <a:t>num_y</a:t>
            </a:r>
            <a:r>
              <a:rPr lang="en-US" dirty="0"/>
              <a:t> = </a:t>
            </a:r>
            <a:r>
              <a:rPr lang="en-US" dirty="0" err="1"/>
              <a:t>BodyTypeToNumber</a:t>
            </a:r>
            <a:r>
              <a:rPr lang="en-US" dirty="0"/>
              <a:t>(y)</a:t>
            </a:r>
          </a:p>
          <a:p>
            <a:pPr algn="ctr"/>
            <a:r>
              <a:rPr lang="en-US" dirty="0"/>
              <a:t>return math.log10(</a:t>
            </a:r>
            <a:r>
              <a:rPr lang="en-US" dirty="0" err="1"/>
              <a:t>num_x</a:t>
            </a:r>
            <a:r>
              <a:rPr lang="en-US" dirty="0"/>
              <a:t>*num_y+1)/math.log10(26)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9C75A-86AD-E44F-9AD9-D8E1686B59EA}"/>
              </a:ext>
            </a:extLst>
          </p:cNvPr>
          <p:cNvSpPr txBox="1"/>
          <p:nvPr/>
        </p:nvSpPr>
        <p:spPr>
          <a:xfrm>
            <a:off x="3111190" y="312234"/>
            <a:ext cx="353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 Score Algorithm</a:t>
            </a:r>
          </a:p>
        </p:txBody>
      </p:sp>
    </p:spTree>
    <p:extLst>
      <p:ext uri="{BB962C8B-B14F-4D97-AF65-F5344CB8AC3E}">
        <p14:creationId xmlns:p14="http://schemas.microsoft.com/office/powerpoint/2010/main" val="179194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E543-2028-EF4A-B030-8542DDD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2" y="780586"/>
            <a:ext cx="9603275" cy="1059366"/>
          </a:xfrm>
        </p:spPr>
        <p:txBody>
          <a:bodyPr>
            <a:normAutofit fontScale="90000"/>
          </a:bodyPr>
          <a:lstStyle/>
          <a:p>
            <a:br>
              <a:rPr lang="en-US" sz="36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549B8-3595-D143-B4C6-4B2F22BCF469}"/>
              </a:ext>
            </a:extLst>
          </p:cNvPr>
          <p:cNvSpPr txBox="1"/>
          <p:nvPr/>
        </p:nvSpPr>
        <p:spPr>
          <a:xfrm>
            <a:off x="1483112" y="2174488"/>
            <a:ext cx="945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contains information about the profiles of around 60K users on the online dating app –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OK Cupid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contains information entered by the user on the app while creating their profile.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contain information such as demographics, likes, dislikes, interests and self description of the users. </a:t>
            </a:r>
          </a:p>
        </p:txBody>
      </p:sp>
    </p:spTree>
    <p:extLst>
      <p:ext uri="{BB962C8B-B14F-4D97-AF65-F5344CB8AC3E}">
        <p14:creationId xmlns:p14="http://schemas.microsoft.com/office/powerpoint/2010/main" val="3212888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F3B9F9-A522-344E-A12A-F4E694EECCE6}"/>
              </a:ext>
            </a:extLst>
          </p:cNvPr>
          <p:cNvSpPr/>
          <p:nvPr/>
        </p:nvSpPr>
        <p:spPr>
          <a:xfrm>
            <a:off x="1115122" y="936702"/>
            <a:ext cx="4772722" cy="46500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DietToNumber</a:t>
            </a:r>
            <a:r>
              <a:rPr lang="en-US" sz="2000" dirty="0"/>
              <a:t>(x):</a:t>
            </a:r>
          </a:p>
          <a:p>
            <a:pPr algn="ctr"/>
            <a:r>
              <a:rPr lang="en-US" sz="2000" dirty="0"/>
              <a:t>    x= </a:t>
            </a:r>
            <a:r>
              <a:rPr lang="en-US" sz="2000" dirty="0" err="1"/>
              <a:t>x.lower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    if x = "</a:t>
            </a:r>
            <a:r>
              <a:rPr lang="en-US" sz="2000" dirty="0" err="1"/>
              <a:t>vegetarian|vegan</a:t>
            </a:r>
            <a:r>
              <a:rPr lang="en-US" sz="2000" dirty="0"/>
              <a:t>": </a:t>
            </a:r>
          </a:p>
          <a:p>
            <a:pPr algn="ctr"/>
            <a:r>
              <a:rPr lang="en-US" sz="2000" dirty="0"/>
              <a:t>        </a:t>
            </a:r>
            <a:r>
              <a:rPr lang="en-US" sz="2000" dirty="0" err="1"/>
              <a:t>num_x</a:t>
            </a:r>
            <a:r>
              <a:rPr lang="en-US" sz="2000" dirty="0"/>
              <a:t>= 2 </a:t>
            </a:r>
          </a:p>
          <a:p>
            <a:pPr algn="ctr"/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x = "kosher":</a:t>
            </a:r>
          </a:p>
          <a:p>
            <a:pPr algn="ctr"/>
            <a:r>
              <a:rPr lang="en-US" sz="2000" dirty="0"/>
              <a:t>        </a:t>
            </a:r>
            <a:r>
              <a:rPr lang="en-US" sz="2000" dirty="0" err="1"/>
              <a:t>num_x</a:t>
            </a:r>
            <a:r>
              <a:rPr lang="en-US" sz="2000" dirty="0"/>
              <a:t>= 7</a:t>
            </a:r>
          </a:p>
          <a:p>
            <a:pPr algn="ctr"/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x = "halal":</a:t>
            </a:r>
          </a:p>
          <a:p>
            <a:pPr algn="ctr"/>
            <a:r>
              <a:rPr lang="en-US" sz="2000" dirty="0"/>
              <a:t>        </a:t>
            </a:r>
            <a:r>
              <a:rPr lang="en-US" sz="2000" dirty="0" err="1"/>
              <a:t>num_x</a:t>
            </a:r>
            <a:r>
              <a:rPr lang="en-US" sz="2000" dirty="0"/>
              <a:t>= 10</a:t>
            </a:r>
          </a:p>
          <a:p>
            <a:pPr algn="ctr"/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x is not None:</a:t>
            </a:r>
          </a:p>
          <a:p>
            <a:pPr algn="ctr"/>
            <a:r>
              <a:rPr lang="en-US" sz="2000" dirty="0"/>
              <a:t>        </a:t>
            </a:r>
            <a:r>
              <a:rPr lang="en-US" sz="2000" dirty="0" err="1"/>
              <a:t>num_x</a:t>
            </a:r>
            <a:r>
              <a:rPr lang="en-US" sz="2000" dirty="0"/>
              <a:t>= 5 </a:t>
            </a:r>
          </a:p>
          <a:p>
            <a:pPr algn="ctr"/>
            <a:r>
              <a:rPr lang="en-US" sz="2000" dirty="0"/>
              <a:t>    else:</a:t>
            </a:r>
          </a:p>
          <a:p>
            <a:pPr algn="ctr"/>
            <a:r>
              <a:rPr lang="en-US" sz="2000" dirty="0"/>
              <a:t>        #no response case </a:t>
            </a:r>
          </a:p>
          <a:p>
            <a:pPr algn="ctr"/>
            <a:r>
              <a:rPr lang="en-US" sz="2000" dirty="0"/>
              <a:t>        </a:t>
            </a:r>
            <a:r>
              <a:rPr lang="en-US" sz="2000" dirty="0" err="1"/>
              <a:t>num_x</a:t>
            </a:r>
            <a:r>
              <a:rPr lang="en-US" sz="2000" dirty="0"/>
              <a:t>= 0</a:t>
            </a:r>
          </a:p>
          <a:p>
            <a:pPr algn="ctr"/>
            <a:r>
              <a:rPr lang="en-US" sz="2000" dirty="0"/>
              <a:t>    return </a:t>
            </a:r>
            <a:r>
              <a:rPr lang="en-US" sz="2000" dirty="0" err="1"/>
              <a:t>num_x</a:t>
            </a:r>
            <a:r>
              <a:rPr lang="en-US" sz="2000" dirty="0"/>
              <a:t>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495E95A-10C6-264D-8842-9521EC853D10}"/>
              </a:ext>
            </a:extLst>
          </p:cNvPr>
          <p:cNvSpPr/>
          <p:nvPr/>
        </p:nvSpPr>
        <p:spPr>
          <a:xfrm>
            <a:off x="6924906" y="1494262"/>
            <a:ext cx="4505091" cy="35795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Diet Score(</a:t>
            </a:r>
            <a:r>
              <a:rPr lang="en-US" sz="2000" dirty="0" err="1"/>
              <a:t>x,y</a:t>
            </a:r>
            <a:r>
              <a:rPr lang="en-US" sz="2000" dirty="0"/>
              <a:t>):</a:t>
            </a:r>
          </a:p>
          <a:p>
            <a:pPr algn="ctr"/>
            <a:r>
              <a:rPr lang="en-US" sz="2000" dirty="0"/>
              <a:t>if x==y:</a:t>
            </a:r>
          </a:p>
          <a:p>
            <a:pPr algn="ctr"/>
            <a:r>
              <a:rPr lang="en-US" sz="2000" dirty="0"/>
              <a:t>        return 1 </a:t>
            </a:r>
          </a:p>
          <a:p>
            <a:pPr algn="ctr"/>
            <a:r>
              <a:rPr lang="en-US" sz="2000" dirty="0"/>
              <a:t>    else:</a:t>
            </a:r>
          </a:p>
          <a:p>
            <a:pPr algn="ctr"/>
            <a:r>
              <a:rPr lang="en-US" sz="2000" dirty="0"/>
              <a:t>        </a:t>
            </a:r>
            <a:r>
              <a:rPr lang="en-US" sz="2000" dirty="0" err="1"/>
              <a:t>num_x</a:t>
            </a:r>
            <a:r>
              <a:rPr lang="en-US" sz="2000" dirty="0"/>
              <a:t>= </a:t>
            </a:r>
            <a:r>
              <a:rPr lang="en-US" sz="2000" dirty="0" err="1"/>
              <a:t>DietToNumber</a:t>
            </a:r>
            <a:r>
              <a:rPr lang="en-US" sz="2000" dirty="0"/>
              <a:t>(x)</a:t>
            </a:r>
          </a:p>
          <a:p>
            <a:pPr algn="ctr"/>
            <a:r>
              <a:rPr lang="en-US" sz="2000" dirty="0"/>
              <a:t>        </a:t>
            </a:r>
            <a:r>
              <a:rPr lang="en-US" sz="2000" dirty="0" err="1"/>
              <a:t>num_y</a:t>
            </a:r>
            <a:r>
              <a:rPr lang="en-US" sz="2000" dirty="0"/>
              <a:t>= </a:t>
            </a:r>
            <a:r>
              <a:rPr lang="en-US" sz="2000" dirty="0" err="1"/>
              <a:t>DietToNumber</a:t>
            </a:r>
            <a:r>
              <a:rPr lang="en-US" sz="2000" dirty="0"/>
              <a:t>(y)</a:t>
            </a:r>
          </a:p>
          <a:p>
            <a:pPr algn="ctr"/>
            <a:r>
              <a:rPr lang="en-US" sz="2000" dirty="0"/>
              <a:t>if </a:t>
            </a:r>
            <a:r>
              <a:rPr lang="en-US" sz="2000" dirty="0" err="1"/>
              <a:t>num_x</a:t>
            </a:r>
            <a:r>
              <a:rPr lang="en-US" sz="2000" dirty="0"/>
              <a:t>!=0 and </a:t>
            </a:r>
            <a:r>
              <a:rPr lang="en-US" sz="2000" dirty="0" err="1"/>
              <a:t>num_y</a:t>
            </a:r>
            <a:r>
              <a:rPr lang="en-US" sz="2000" dirty="0"/>
              <a:t>!=0 </a:t>
            </a:r>
          </a:p>
          <a:p>
            <a:pPr algn="ctr"/>
            <a:r>
              <a:rPr lang="en-US" sz="2000" dirty="0"/>
              <a:t>return 1/float(abs(</a:t>
            </a:r>
            <a:r>
              <a:rPr lang="en-US" sz="2000" dirty="0" err="1"/>
              <a:t>num_x-num_y</a:t>
            </a:r>
            <a:r>
              <a:rPr lang="en-US" sz="2000" dirty="0"/>
              <a:t>)+1)</a:t>
            </a:r>
          </a:p>
          <a:p>
            <a:pPr algn="ctr"/>
            <a:r>
              <a:rPr lang="en-US" sz="2000" dirty="0"/>
              <a:t>else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50AC9-D4FD-7041-8013-D2542D9A900A}"/>
              </a:ext>
            </a:extLst>
          </p:cNvPr>
          <p:cNvSpPr txBox="1"/>
          <p:nvPr/>
        </p:nvSpPr>
        <p:spPr>
          <a:xfrm>
            <a:off x="3122341" y="211874"/>
            <a:ext cx="353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 Score Algorithm</a:t>
            </a:r>
          </a:p>
        </p:txBody>
      </p:sp>
    </p:spTree>
    <p:extLst>
      <p:ext uri="{BB962C8B-B14F-4D97-AF65-F5344CB8AC3E}">
        <p14:creationId xmlns:p14="http://schemas.microsoft.com/office/powerpoint/2010/main" val="409579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388B39-088D-034D-B387-85984353E37E}"/>
              </a:ext>
            </a:extLst>
          </p:cNvPr>
          <p:cNvSpPr/>
          <p:nvPr/>
        </p:nvSpPr>
        <p:spPr>
          <a:xfrm>
            <a:off x="1550020" y="836341"/>
            <a:ext cx="4545980" cy="470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DrinkToNumber</a:t>
            </a:r>
            <a:r>
              <a:rPr lang="en-US" dirty="0"/>
              <a:t>(x):</a:t>
            </a:r>
          </a:p>
          <a:p>
            <a:pPr algn="ctr"/>
            <a:r>
              <a:rPr lang="en-US" dirty="0"/>
              <a:t>    x=</a:t>
            </a:r>
            <a:r>
              <a:rPr lang="en-US" dirty="0" err="1"/>
              <a:t>x.lower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   if x = "</a:t>
            </a:r>
            <a:r>
              <a:rPr lang="en-US" dirty="0" err="1"/>
              <a:t>often|desperate</a:t>
            </a:r>
            <a:r>
              <a:rPr lang="en-US" dirty="0"/>
              <a:t>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1 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"social":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2 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"rare":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3 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</a:t>
            </a:r>
            <a:r>
              <a:rPr lang="en-US" dirty="0" err="1"/>
              <a:t>no|never</a:t>
            </a:r>
            <a:r>
              <a:rPr lang="en-US" dirty="0"/>
              <a:t>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4 </a:t>
            </a:r>
          </a:p>
          <a:p>
            <a:pPr algn="ctr"/>
            <a:r>
              <a:rPr lang="en-US" dirty="0"/>
              <a:t>    else: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0 </a:t>
            </a:r>
          </a:p>
          <a:p>
            <a:pPr algn="ctr"/>
            <a:r>
              <a:rPr lang="en-US" dirty="0"/>
              <a:t>    return </a:t>
            </a:r>
            <a:r>
              <a:rPr lang="en-US" dirty="0" err="1"/>
              <a:t>num_x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280525E-72E7-6643-9873-38EFC118C948}"/>
              </a:ext>
            </a:extLst>
          </p:cNvPr>
          <p:cNvSpPr/>
          <p:nvPr/>
        </p:nvSpPr>
        <p:spPr>
          <a:xfrm>
            <a:off x="7081024" y="1326994"/>
            <a:ext cx="4438186" cy="38694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DrinkScore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algn="ctr"/>
            <a:r>
              <a:rPr lang="en-US" dirty="0"/>
              <a:t>    if x==y:</a:t>
            </a:r>
          </a:p>
          <a:p>
            <a:pPr algn="ctr"/>
            <a:r>
              <a:rPr lang="en-US" dirty="0"/>
              <a:t>        return 1 </a:t>
            </a:r>
          </a:p>
          <a:p>
            <a:pPr algn="ctr"/>
            <a:r>
              <a:rPr lang="en-US" dirty="0"/>
              <a:t>    else: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</a:t>
            </a:r>
            <a:r>
              <a:rPr lang="en-US" dirty="0" err="1"/>
              <a:t>DrinkToNumber</a:t>
            </a:r>
            <a:r>
              <a:rPr lang="en-US" dirty="0"/>
              <a:t>(x)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num_y</a:t>
            </a:r>
            <a:r>
              <a:rPr lang="en-US" dirty="0"/>
              <a:t>= </a:t>
            </a:r>
            <a:r>
              <a:rPr lang="en-US" dirty="0" err="1"/>
              <a:t>DrinkToNumber</a:t>
            </a:r>
            <a:r>
              <a:rPr lang="en-US" dirty="0"/>
              <a:t>(y)</a:t>
            </a:r>
          </a:p>
          <a:p>
            <a:pPr algn="ctr"/>
            <a:r>
              <a:rPr lang="en-US" dirty="0"/>
              <a:t>if </a:t>
            </a:r>
            <a:r>
              <a:rPr lang="en-US" dirty="0" err="1"/>
              <a:t>num_x</a:t>
            </a:r>
            <a:r>
              <a:rPr lang="en-US" dirty="0"/>
              <a:t>!=0 and </a:t>
            </a:r>
            <a:r>
              <a:rPr lang="en-US" dirty="0" err="1"/>
              <a:t>num_y</a:t>
            </a:r>
            <a:r>
              <a:rPr lang="en-US" dirty="0"/>
              <a:t>!=0: </a:t>
            </a:r>
          </a:p>
          <a:p>
            <a:pPr algn="ctr"/>
            <a:r>
              <a:rPr lang="en-US" dirty="0"/>
              <a:t>return 1/float(abs(</a:t>
            </a:r>
            <a:r>
              <a:rPr lang="en-US" dirty="0" err="1"/>
              <a:t>num_x-num_y</a:t>
            </a:r>
            <a:r>
              <a:rPr lang="en-US" dirty="0"/>
              <a:t>)+1)</a:t>
            </a:r>
          </a:p>
          <a:p>
            <a:pPr algn="ctr"/>
            <a:r>
              <a:rPr lang="en-US" dirty="0"/>
              <a:t>else: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F3B50-1FD5-F244-A5E2-5F10F19B6DD3}"/>
              </a:ext>
            </a:extLst>
          </p:cNvPr>
          <p:cNvSpPr txBox="1"/>
          <p:nvPr/>
        </p:nvSpPr>
        <p:spPr>
          <a:xfrm>
            <a:off x="3111190" y="312234"/>
            <a:ext cx="353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 Score Algorithm</a:t>
            </a:r>
          </a:p>
        </p:txBody>
      </p:sp>
    </p:spTree>
    <p:extLst>
      <p:ext uri="{BB962C8B-B14F-4D97-AF65-F5344CB8AC3E}">
        <p14:creationId xmlns:p14="http://schemas.microsoft.com/office/powerpoint/2010/main" val="329714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F6A67A-287F-CF44-AC47-89F09B64D561}"/>
              </a:ext>
            </a:extLst>
          </p:cNvPr>
          <p:cNvSpPr/>
          <p:nvPr/>
        </p:nvSpPr>
        <p:spPr>
          <a:xfrm>
            <a:off x="1572322" y="858644"/>
            <a:ext cx="4159405" cy="42374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EducationToNumber</a:t>
            </a:r>
            <a:r>
              <a:rPr lang="en-US" dirty="0"/>
              <a:t>(x):</a:t>
            </a:r>
          </a:p>
          <a:p>
            <a:pPr algn="ctr"/>
            <a:r>
              <a:rPr lang="en-US" dirty="0"/>
              <a:t>    x= </a:t>
            </a:r>
            <a:r>
              <a:rPr lang="en-US" dirty="0" err="1"/>
              <a:t>x.lower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   if x = "</a:t>
            </a:r>
            <a:r>
              <a:rPr lang="en-US" dirty="0" err="1"/>
              <a:t>space|high</a:t>
            </a:r>
            <a:r>
              <a:rPr lang="en-US" dirty="0"/>
              <a:t> school":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1 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"college":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2 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</a:t>
            </a:r>
            <a:r>
              <a:rPr lang="en-US" dirty="0" err="1"/>
              <a:t>univ|master</a:t>
            </a:r>
            <a:r>
              <a:rPr lang="en-US" dirty="0"/>
              <a:t>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3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</a:t>
            </a:r>
            <a:r>
              <a:rPr lang="en-US" dirty="0" err="1"/>
              <a:t>law|med|ph</a:t>
            </a:r>
            <a:r>
              <a:rPr lang="en-US" dirty="0"/>
              <a:t>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4 </a:t>
            </a:r>
          </a:p>
          <a:p>
            <a:pPr algn="ctr"/>
            <a:r>
              <a:rPr lang="en-US" dirty="0"/>
              <a:t>    else: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0 </a:t>
            </a:r>
          </a:p>
          <a:p>
            <a:pPr algn="ctr"/>
            <a:r>
              <a:rPr lang="en-US" dirty="0"/>
              <a:t>    return </a:t>
            </a:r>
            <a:r>
              <a:rPr lang="en-US" dirty="0" err="1"/>
              <a:t>num_x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3DB9835-8D34-9D48-8151-4EAD78FE9852}"/>
              </a:ext>
            </a:extLst>
          </p:cNvPr>
          <p:cNvSpPr/>
          <p:nvPr/>
        </p:nvSpPr>
        <p:spPr>
          <a:xfrm>
            <a:off x="6460275" y="1315843"/>
            <a:ext cx="4769003" cy="33119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EducationScore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algn="ctr"/>
            <a:r>
              <a:rPr lang="en-US" dirty="0"/>
              <a:t>if x==y:</a:t>
            </a:r>
          </a:p>
          <a:p>
            <a:pPr algn="ctr"/>
            <a:r>
              <a:rPr lang="en-US" dirty="0"/>
              <a:t>        return 1 </a:t>
            </a:r>
          </a:p>
          <a:p>
            <a:pPr algn="ctr"/>
            <a:r>
              <a:rPr lang="en-US" dirty="0"/>
              <a:t>    else: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</a:t>
            </a:r>
            <a:r>
              <a:rPr lang="en-US" dirty="0" err="1"/>
              <a:t>EducationToNumber</a:t>
            </a:r>
            <a:r>
              <a:rPr lang="en-US" dirty="0"/>
              <a:t>(x)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num_y</a:t>
            </a:r>
            <a:r>
              <a:rPr lang="en-US" dirty="0"/>
              <a:t>= </a:t>
            </a:r>
            <a:r>
              <a:rPr lang="en-US" dirty="0" err="1"/>
              <a:t>EducationToNumber</a:t>
            </a:r>
            <a:r>
              <a:rPr lang="en-US" dirty="0"/>
              <a:t>(y)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</a:t>
            </a:r>
            <a:r>
              <a:rPr lang="en-US" dirty="0" err="1"/>
              <a:t>num_x</a:t>
            </a:r>
            <a:r>
              <a:rPr lang="en-US" dirty="0"/>
              <a:t>!=0 and </a:t>
            </a:r>
            <a:r>
              <a:rPr lang="en-US" dirty="0" err="1"/>
              <a:t>num_y</a:t>
            </a:r>
            <a:r>
              <a:rPr lang="en-US" dirty="0"/>
              <a:t>!=0:</a:t>
            </a:r>
          </a:p>
          <a:p>
            <a:pPr algn="ctr"/>
            <a:r>
              <a:rPr lang="en-US" dirty="0"/>
              <a:t>        return 1/float(abs(</a:t>
            </a:r>
            <a:r>
              <a:rPr lang="en-US" dirty="0" err="1"/>
              <a:t>num_x-num_y</a:t>
            </a:r>
            <a:r>
              <a:rPr lang="en-US" dirty="0"/>
              <a:t>)+1) else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579E2-F136-6044-9F6E-B2614B5455F4}"/>
              </a:ext>
            </a:extLst>
          </p:cNvPr>
          <p:cNvSpPr txBox="1"/>
          <p:nvPr/>
        </p:nvSpPr>
        <p:spPr>
          <a:xfrm>
            <a:off x="3111190" y="312234"/>
            <a:ext cx="353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 Score Algorithm</a:t>
            </a:r>
          </a:p>
        </p:txBody>
      </p:sp>
    </p:spTree>
    <p:extLst>
      <p:ext uri="{BB962C8B-B14F-4D97-AF65-F5344CB8AC3E}">
        <p14:creationId xmlns:p14="http://schemas.microsoft.com/office/powerpoint/2010/main" val="1069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9B83-1EF2-9F43-9E03-3935E630D7AB}"/>
              </a:ext>
            </a:extLst>
          </p:cNvPr>
          <p:cNvSpPr/>
          <p:nvPr/>
        </p:nvSpPr>
        <p:spPr>
          <a:xfrm>
            <a:off x="1438507" y="959005"/>
            <a:ext cx="4657493" cy="4348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SmokeToNumber</a:t>
            </a:r>
            <a:r>
              <a:rPr lang="en-US" dirty="0"/>
              <a:t>(x):</a:t>
            </a:r>
          </a:p>
          <a:p>
            <a:pPr algn="ctr"/>
            <a:r>
              <a:rPr lang="en-US" dirty="0"/>
              <a:t>    x= </a:t>
            </a:r>
            <a:r>
              <a:rPr lang="en-US" dirty="0" err="1"/>
              <a:t>x.lower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   if x = "yes":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1 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</a:t>
            </a:r>
            <a:r>
              <a:rPr lang="en-US" dirty="0" err="1"/>
              <a:t>sometime|drinking|trying</a:t>
            </a:r>
            <a:r>
              <a:rPr lang="en-US" dirty="0"/>
              <a:t> to quit":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2 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= "</a:t>
            </a:r>
            <a:r>
              <a:rPr lang="en-US" dirty="0" err="1"/>
              <a:t>no|never</a:t>
            </a:r>
            <a:r>
              <a:rPr lang="en-US" dirty="0"/>
              <a:t>":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3</a:t>
            </a:r>
          </a:p>
          <a:p>
            <a:pPr algn="ctr"/>
            <a:r>
              <a:rPr lang="en-US" dirty="0"/>
              <a:t>    else: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0 </a:t>
            </a:r>
          </a:p>
          <a:p>
            <a:pPr algn="ctr"/>
            <a:r>
              <a:rPr lang="en-US" dirty="0"/>
              <a:t>    </a:t>
            </a:r>
          </a:p>
          <a:p>
            <a:pPr algn="ctr"/>
            <a:r>
              <a:rPr lang="en-US" dirty="0"/>
              <a:t>return </a:t>
            </a:r>
            <a:r>
              <a:rPr lang="en-US" dirty="0" err="1"/>
              <a:t>num_x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808407-CEC5-E840-BD97-D6516C046E9C}"/>
              </a:ext>
            </a:extLst>
          </p:cNvPr>
          <p:cNvSpPr/>
          <p:nvPr/>
        </p:nvSpPr>
        <p:spPr>
          <a:xfrm>
            <a:off x="7214839" y="1349298"/>
            <a:ext cx="4449337" cy="33565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SmokeScore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algn="ctr"/>
            <a:r>
              <a:rPr lang="en-US" dirty="0"/>
              <a:t>    if x==y:</a:t>
            </a:r>
          </a:p>
          <a:p>
            <a:pPr algn="ctr"/>
            <a:r>
              <a:rPr lang="en-US" dirty="0"/>
              <a:t>        return 1 </a:t>
            </a:r>
          </a:p>
          <a:p>
            <a:pPr algn="ctr"/>
            <a:r>
              <a:rPr lang="en-US" dirty="0"/>
              <a:t>    else: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num_x</a:t>
            </a:r>
            <a:r>
              <a:rPr lang="en-US" dirty="0"/>
              <a:t>= </a:t>
            </a:r>
            <a:r>
              <a:rPr lang="en-US" dirty="0" err="1"/>
              <a:t>SmokeToNumber</a:t>
            </a:r>
            <a:r>
              <a:rPr lang="en-US" dirty="0"/>
              <a:t>(x)</a:t>
            </a:r>
          </a:p>
          <a:p>
            <a:pPr algn="ctr"/>
            <a:r>
              <a:rPr lang="en-US" dirty="0"/>
              <a:t>        </a:t>
            </a:r>
            <a:r>
              <a:rPr lang="en-US" dirty="0" err="1"/>
              <a:t>num_y</a:t>
            </a:r>
            <a:r>
              <a:rPr lang="en-US" dirty="0"/>
              <a:t>= </a:t>
            </a:r>
            <a:r>
              <a:rPr lang="en-US" dirty="0" err="1"/>
              <a:t>SmokeToNumber</a:t>
            </a:r>
            <a:r>
              <a:rPr lang="en-US" dirty="0"/>
              <a:t>(y)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</a:t>
            </a:r>
            <a:r>
              <a:rPr lang="en-US" dirty="0" err="1"/>
              <a:t>num_x</a:t>
            </a:r>
            <a:r>
              <a:rPr lang="en-US" dirty="0"/>
              <a:t>!=0 and </a:t>
            </a:r>
            <a:r>
              <a:rPr lang="en-US" dirty="0" err="1"/>
              <a:t>num_y</a:t>
            </a:r>
            <a:r>
              <a:rPr lang="en-US" dirty="0"/>
              <a:t>!=0: </a:t>
            </a:r>
          </a:p>
          <a:p>
            <a:pPr algn="ctr"/>
            <a:r>
              <a:rPr lang="en-US" dirty="0"/>
              <a:t>        return 1/float(abs(</a:t>
            </a:r>
            <a:r>
              <a:rPr lang="en-US" dirty="0" err="1"/>
              <a:t>num_x-num_y</a:t>
            </a:r>
            <a:r>
              <a:rPr lang="en-US" dirty="0"/>
              <a:t>)+1) else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ABA59-2862-3F46-97A6-E58B342E04CE}"/>
              </a:ext>
            </a:extLst>
          </p:cNvPr>
          <p:cNvSpPr txBox="1"/>
          <p:nvPr/>
        </p:nvSpPr>
        <p:spPr>
          <a:xfrm>
            <a:off x="3111190" y="312234"/>
            <a:ext cx="353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 Score Algorithm</a:t>
            </a:r>
          </a:p>
        </p:txBody>
      </p:sp>
    </p:spTree>
    <p:extLst>
      <p:ext uri="{BB962C8B-B14F-4D97-AF65-F5344CB8AC3E}">
        <p14:creationId xmlns:p14="http://schemas.microsoft.com/office/powerpoint/2010/main" val="4219827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17F1B-CB15-0F4E-A5A2-A99F78E02883}"/>
              </a:ext>
            </a:extLst>
          </p:cNvPr>
          <p:cNvSpPr/>
          <p:nvPr/>
        </p:nvSpPr>
        <p:spPr>
          <a:xfrm>
            <a:off x="2720897" y="869795"/>
            <a:ext cx="6066264" cy="43043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 </a:t>
            </a:r>
            <a:r>
              <a:rPr lang="en-US" dirty="0" err="1"/>
              <a:t>ReligionScore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algn="ctr"/>
            <a:r>
              <a:rPr lang="en-US" dirty="0"/>
              <a:t>    if x == y:</a:t>
            </a:r>
          </a:p>
          <a:p>
            <a:pPr algn="ctr"/>
            <a:r>
              <a:rPr lang="en-US" dirty="0"/>
              <a:t>        weight = 1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x != 'atheism' and y != 'atheism':</a:t>
            </a:r>
          </a:p>
          <a:p>
            <a:pPr algn="ctr"/>
            <a:r>
              <a:rPr lang="en-US" dirty="0"/>
              <a:t>        weight = 0.5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(x == 'atheism' and y != 'atheism') or (y == 'atheism' and x != 'atheism'):</a:t>
            </a:r>
          </a:p>
          <a:p>
            <a:pPr algn="ctr"/>
            <a:r>
              <a:rPr lang="en-US" dirty="0"/>
              <a:t>        weight = 1/10</a:t>
            </a:r>
          </a:p>
          <a:p>
            <a:pPr algn="ctr"/>
            <a:r>
              <a:rPr lang="en-US" dirty="0"/>
              <a:t>    else:</a:t>
            </a:r>
          </a:p>
          <a:p>
            <a:pPr algn="ctr"/>
            <a:r>
              <a:rPr lang="en-US" dirty="0"/>
              <a:t>        weight = 0</a:t>
            </a:r>
          </a:p>
          <a:p>
            <a:pPr algn="ctr"/>
            <a:r>
              <a:rPr lang="en-US" dirty="0"/>
              <a:t>    return weight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6D4CD-7995-6943-A41C-2C5412F1D32D}"/>
              </a:ext>
            </a:extLst>
          </p:cNvPr>
          <p:cNvSpPr txBox="1"/>
          <p:nvPr/>
        </p:nvSpPr>
        <p:spPr>
          <a:xfrm>
            <a:off x="3111190" y="312234"/>
            <a:ext cx="353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 Score Algorithm</a:t>
            </a:r>
          </a:p>
        </p:txBody>
      </p:sp>
    </p:spTree>
    <p:extLst>
      <p:ext uri="{BB962C8B-B14F-4D97-AF65-F5344CB8AC3E}">
        <p14:creationId xmlns:p14="http://schemas.microsoft.com/office/powerpoint/2010/main" val="21993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0446B3-2900-A94C-ABDB-73D41A2B18DB}"/>
              </a:ext>
            </a:extLst>
          </p:cNvPr>
          <p:cNvSpPr/>
          <p:nvPr/>
        </p:nvSpPr>
        <p:spPr>
          <a:xfrm>
            <a:off x="1322700" y="579863"/>
            <a:ext cx="9612351" cy="5452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 </a:t>
            </a:r>
            <a:r>
              <a:rPr lang="en-US" dirty="0" err="1"/>
              <a:t>compatibilityScoreCompute</a:t>
            </a:r>
            <a:r>
              <a:rPr lang="en-US" dirty="0"/>
              <a:t>(</a:t>
            </a:r>
            <a:r>
              <a:rPr lang="en-US" dirty="0" err="1"/>
              <a:t>UserX,UserY</a:t>
            </a:r>
            <a:r>
              <a:rPr lang="en-US" dirty="0"/>
              <a:t>):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featureXY</a:t>
            </a:r>
            <a:r>
              <a:rPr lang="en-US" dirty="0"/>
              <a:t>= [0]*17</a:t>
            </a:r>
          </a:p>
          <a:p>
            <a:pPr algn="ctr"/>
            <a:r>
              <a:rPr lang="en-US" dirty="0"/>
              <a:t>    </a:t>
            </a:r>
          </a:p>
          <a:p>
            <a:pPr algn="ctr"/>
            <a:r>
              <a:rPr lang="en-US" dirty="0" err="1"/>
              <a:t>featureXY</a:t>
            </a:r>
            <a:r>
              <a:rPr lang="en-US" dirty="0"/>
              <a:t>[0] = </a:t>
            </a:r>
            <a:r>
              <a:rPr lang="en-US" dirty="0" err="1"/>
              <a:t>educationFeature</a:t>
            </a:r>
            <a:r>
              <a:rPr lang="en-US" dirty="0"/>
              <a:t>(</a:t>
            </a:r>
            <a:r>
              <a:rPr lang="en-US" dirty="0" err="1"/>
              <a:t>UserX</a:t>
            </a:r>
            <a:r>
              <a:rPr lang="en-US" dirty="0"/>
              <a:t>['education’], </a:t>
            </a:r>
            <a:r>
              <a:rPr lang="en-US" dirty="0" err="1"/>
              <a:t>UserY</a:t>
            </a:r>
            <a:r>
              <a:rPr lang="en-US" dirty="0"/>
              <a:t>['education'])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featureXY</a:t>
            </a:r>
            <a:r>
              <a:rPr lang="en-US" dirty="0"/>
              <a:t>[1] = </a:t>
            </a:r>
            <a:r>
              <a:rPr lang="en-US" dirty="0" err="1"/>
              <a:t>religionFeature</a:t>
            </a:r>
            <a:r>
              <a:rPr lang="en-US" dirty="0"/>
              <a:t>(</a:t>
            </a:r>
            <a:r>
              <a:rPr lang="en-US" dirty="0" err="1"/>
              <a:t>UserX</a:t>
            </a:r>
            <a:r>
              <a:rPr lang="en-US" dirty="0"/>
              <a:t>['religion’], </a:t>
            </a:r>
            <a:r>
              <a:rPr lang="en-US" dirty="0" err="1"/>
              <a:t>UserY</a:t>
            </a:r>
            <a:r>
              <a:rPr lang="en-US" dirty="0"/>
              <a:t>['religion'])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featureXY</a:t>
            </a:r>
            <a:r>
              <a:rPr lang="en-US" dirty="0"/>
              <a:t>[2] = </a:t>
            </a:r>
            <a:r>
              <a:rPr lang="en-US" dirty="0" err="1"/>
              <a:t>bodyTypeFeature</a:t>
            </a:r>
            <a:r>
              <a:rPr lang="en-US" dirty="0"/>
              <a:t>(</a:t>
            </a:r>
            <a:r>
              <a:rPr lang="en-US" dirty="0" err="1"/>
              <a:t>UserX</a:t>
            </a:r>
            <a:r>
              <a:rPr lang="en-US" dirty="0"/>
              <a:t>['</a:t>
            </a:r>
            <a:r>
              <a:rPr lang="en-US" dirty="0" err="1"/>
              <a:t>body_type</a:t>
            </a:r>
            <a:r>
              <a:rPr lang="en-US" dirty="0"/>
              <a:t>’], </a:t>
            </a:r>
            <a:r>
              <a:rPr lang="en-US" dirty="0" err="1"/>
              <a:t>UserY</a:t>
            </a:r>
            <a:r>
              <a:rPr lang="en-US" dirty="0"/>
              <a:t>['</a:t>
            </a:r>
            <a:r>
              <a:rPr lang="en-US" dirty="0" err="1"/>
              <a:t>body_type</a:t>
            </a:r>
            <a:r>
              <a:rPr lang="en-US" dirty="0"/>
              <a:t>'])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featureXY</a:t>
            </a:r>
            <a:r>
              <a:rPr lang="en-US" dirty="0"/>
              <a:t>[3] = </a:t>
            </a:r>
            <a:r>
              <a:rPr lang="en-US" dirty="0" err="1"/>
              <a:t>dietFeature</a:t>
            </a:r>
            <a:r>
              <a:rPr lang="en-US" dirty="0"/>
              <a:t>(</a:t>
            </a:r>
            <a:r>
              <a:rPr lang="en-US" dirty="0" err="1"/>
              <a:t>UserX</a:t>
            </a:r>
            <a:r>
              <a:rPr lang="en-US" dirty="0"/>
              <a:t>['diet’], </a:t>
            </a:r>
            <a:r>
              <a:rPr lang="en-US" dirty="0" err="1"/>
              <a:t>UserY</a:t>
            </a:r>
            <a:r>
              <a:rPr lang="en-US" dirty="0"/>
              <a:t>['diet'])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featureXY</a:t>
            </a:r>
            <a:r>
              <a:rPr lang="en-US" dirty="0"/>
              <a:t>[4] = </a:t>
            </a:r>
            <a:r>
              <a:rPr lang="en-US" dirty="0" err="1"/>
              <a:t>ageFeature</a:t>
            </a:r>
            <a:r>
              <a:rPr lang="en-US" dirty="0"/>
              <a:t>(</a:t>
            </a:r>
            <a:r>
              <a:rPr lang="en-US" dirty="0" err="1"/>
              <a:t>UserX</a:t>
            </a:r>
            <a:r>
              <a:rPr lang="en-US" dirty="0"/>
              <a:t>['age’], </a:t>
            </a:r>
            <a:r>
              <a:rPr lang="en-US" dirty="0" err="1"/>
              <a:t>UserY</a:t>
            </a:r>
            <a:r>
              <a:rPr lang="en-US" dirty="0"/>
              <a:t>['age'])</a:t>
            </a:r>
          </a:p>
          <a:p>
            <a:pPr algn="ctr"/>
            <a:r>
              <a:rPr lang="en-US" dirty="0"/>
              <a:t>   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featureXY</a:t>
            </a:r>
            <a:r>
              <a:rPr lang="en-US" dirty="0"/>
              <a:t>[5] = </a:t>
            </a:r>
            <a:r>
              <a:rPr lang="en-US" dirty="0" err="1"/>
              <a:t>smokeFeature</a:t>
            </a:r>
            <a:r>
              <a:rPr lang="en-US" dirty="0"/>
              <a:t>(</a:t>
            </a:r>
            <a:r>
              <a:rPr lang="en-US" dirty="0" err="1"/>
              <a:t>UserX</a:t>
            </a:r>
            <a:r>
              <a:rPr lang="en-US" dirty="0"/>
              <a:t>['smokes’], </a:t>
            </a:r>
            <a:r>
              <a:rPr lang="en-US" dirty="0" err="1"/>
              <a:t>UserY</a:t>
            </a:r>
            <a:r>
              <a:rPr lang="en-US" dirty="0"/>
              <a:t>['smokes'])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err="1"/>
              <a:t>featureXY</a:t>
            </a:r>
            <a:r>
              <a:rPr lang="en-US" dirty="0"/>
              <a:t>[6] = </a:t>
            </a:r>
            <a:r>
              <a:rPr lang="en-US" dirty="0" err="1"/>
              <a:t>drinkFeature</a:t>
            </a:r>
            <a:r>
              <a:rPr lang="en-US" dirty="0"/>
              <a:t>(</a:t>
            </a:r>
            <a:r>
              <a:rPr lang="en-US" dirty="0" err="1"/>
              <a:t>UserX</a:t>
            </a:r>
            <a:r>
              <a:rPr lang="en-US" dirty="0"/>
              <a:t>['drinks’], </a:t>
            </a:r>
            <a:r>
              <a:rPr lang="en-US" dirty="0" err="1"/>
              <a:t>UserY</a:t>
            </a:r>
            <a:r>
              <a:rPr lang="en-US" dirty="0"/>
              <a:t>['drinks'])</a:t>
            </a:r>
          </a:p>
          <a:p>
            <a:pPr algn="ctr"/>
            <a:r>
              <a:rPr lang="en-US" dirty="0"/>
              <a:t>       </a:t>
            </a:r>
          </a:p>
          <a:p>
            <a:pPr algn="ctr"/>
            <a:r>
              <a:rPr lang="en-US" dirty="0"/>
              <a:t>    score= sum(</a:t>
            </a:r>
            <a:r>
              <a:rPr lang="en-US" dirty="0" err="1"/>
              <a:t>featureXY</a:t>
            </a:r>
            <a:r>
              <a:rPr lang="en-US" dirty="0"/>
              <a:t>)/ float(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featureXY</a:t>
            </a:r>
            <a:r>
              <a:rPr lang="en-US" dirty="0"/>
              <a:t>))</a:t>
            </a:r>
          </a:p>
          <a:p>
            <a:pPr algn="ctr"/>
            <a:r>
              <a:rPr lang="en-US" dirty="0"/>
              <a:t>    return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241A5-F517-1D42-8C0C-8C47F02939D6}"/>
              </a:ext>
            </a:extLst>
          </p:cNvPr>
          <p:cNvSpPr txBox="1"/>
          <p:nvPr/>
        </p:nvSpPr>
        <p:spPr>
          <a:xfrm>
            <a:off x="3802566" y="99021"/>
            <a:ext cx="353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 Score Algorithm</a:t>
            </a:r>
          </a:p>
        </p:txBody>
      </p:sp>
    </p:spTree>
    <p:extLst>
      <p:ext uri="{BB962C8B-B14F-4D97-AF65-F5344CB8AC3E}">
        <p14:creationId xmlns:p14="http://schemas.microsoft.com/office/powerpoint/2010/main" val="4244200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F540-AB41-5046-BB4E-89D2DF30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81856"/>
            <a:ext cx="9603275" cy="104923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78645-08EB-BB49-AAB6-2EBEC894D9CC}"/>
              </a:ext>
            </a:extLst>
          </p:cNvPr>
          <p:cNvSpPr txBox="1"/>
          <p:nvPr/>
        </p:nvSpPr>
        <p:spPr>
          <a:xfrm>
            <a:off x="1451579" y="2255683"/>
            <a:ext cx="9603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user will see the profiles on the app in the decreasing order of compatibility score. </a:t>
            </a:r>
          </a:p>
          <a:p>
            <a:endParaRPr lang="en-US" sz="2400" dirty="0"/>
          </a:p>
          <a:p>
            <a:r>
              <a:rPr lang="en-US" sz="2400" dirty="0"/>
              <a:t>The compatibility score was calculated for a selected user and all other users in the same group.</a:t>
            </a:r>
          </a:p>
          <a:p>
            <a:endParaRPr lang="en-US" sz="2400" dirty="0"/>
          </a:p>
          <a:p>
            <a:r>
              <a:rPr lang="en-US" sz="2400" dirty="0"/>
              <a:t>Next, we see how relevant are the top two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1156848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DF7902-548F-0F41-A7FE-1A82185093D3}"/>
              </a:ext>
            </a:extLst>
          </p:cNvPr>
          <p:cNvSpPr/>
          <p:nvPr/>
        </p:nvSpPr>
        <p:spPr>
          <a:xfrm>
            <a:off x="7694342" y="585788"/>
            <a:ext cx="3780264" cy="4337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7B9825-5F2F-184C-8430-BEC871AE29C1}"/>
              </a:ext>
            </a:extLst>
          </p:cNvPr>
          <p:cNvSpPr/>
          <p:nvPr/>
        </p:nvSpPr>
        <p:spPr>
          <a:xfrm>
            <a:off x="7231681" y="869795"/>
            <a:ext cx="3991905" cy="43378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FF1D1F-B0A7-7045-948E-24641037DA2E}"/>
              </a:ext>
            </a:extLst>
          </p:cNvPr>
          <p:cNvSpPr/>
          <p:nvPr/>
        </p:nvSpPr>
        <p:spPr>
          <a:xfrm>
            <a:off x="6824546" y="1260088"/>
            <a:ext cx="3991905" cy="4231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id : 790</a:t>
            </a:r>
          </a:p>
          <a:p>
            <a:pPr algn="ctr"/>
            <a:r>
              <a:rPr lang="en-US" dirty="0"/>
              <a:t>Body Type :  Fit</a:t>
            </a:r>
          </a:p>
          <a:p>
            <a:pPr algn="ctr"/>
            <a:r>
              <a:rPr lang="en-US" dirty="0"/>
              <a:t>Drinks : Often</a:t>
            </a:r>
          </a:p>
          <a:p>
            <a:pPr algn="ctr"/>
            <a:r>
              <a:rPr lang="en-US" dirty="0"/>
              <a:t>Smokes : Never</a:t>
            </a:r>
          </a:p>
          <a:p>
            <a:pPr algn="ctr"/>
            <a:r>
              <a:rPr lang="en-US" dirty="0"/>
              <a:t>Drugs : Never</a:t>
            </a:r>
          </a:p>
          <a:p>
            <a:pPr algn="ctr"/>
            <a:r>
              <a:rPr lang="en-US" dirty="0"/>
              <a:t>Education : Graduated from College</a:t>
            </a:r>
          </a:p>
          <a:p>
            <a:pPr algn="ctr"/>
            <a:r>
              <a:rPr lang="en-US" dirty="0"/>
              <a:t>Ethnicity : White</a:t>
            </a:r>
          </a:p>
          <a:p>
            <a:pPr algn="ctr"/>
            <a:r>
              <a:rPr lang="en-US" dirty="0"/>
              <a:t>Job : Sales/Marketing</a:t>
            </a:r>
          </a:p>
          <a:p>
            <a:pPr algn="ctr"/>
            <a:r>
              <a:rPr lang="en-US" dirty="0"/>
              <a:t>Location : Oakland, California</a:t>
            </a:r>
          </a:p>
          <a:p>
            <a:pPr algn="ctr"/>
            <a:r>
              <a:rPr lang="en-US" dirty="0"/>
              <a:t>Languages : English(Fluently)</a:t>
            </a:r>
          </a:p>
          <a:p>
            <a:pPr algn="ctr"/>
            <a:r>
              <a:rPr lang="en-US" dirty="0"/>
              <a:t>Status : Single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ABC4E-EBE5-B744-A651-FBD9B055D6D6}"/>
              </a:ext>
            </a:extLst>
          </p:cNvPr>
          <p:cNvSpPr txBox="1"/>
          <p:nvPr/>
        </p:nvSpPr>
        <p:spPr>
          <a:xfrm>
            <a:off x="1393902" y="412595"/>
            <a:ext cx="280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Recommendations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5AAFCB-1BC6-8D46-8F53-3133B5E2AF9F}"/>
              </a:ext>
            </a:extLst>
          </p:cNvPr>
          <p:cNvSpPr/>
          <p:nvPr/>
        </p:nvSpPr>
        <p:spPr>
          <a:xfrm>
            <a:off x="1115122" y="1260088"/>
            <a:ext cx="4348976" cy="43601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id : 1</a:t>
            </a:r>
          </a:p>
          <a:p>
            <a:pPr algn="ctr"/>
            <a:r>
              <a:rPr lang="en-US" dirty="0"/>
              <a:t>Body Type :  Average</a:t>
            </a:r>
          </a:p>
          <a:p>
            <a:pPr algn="ctr"/>
            <a:r>
              <a:rPr lang="en-US" dirty="0"/>
              <a:t>Drinks : Often</a:t>
            </a:r>
          </a:p>
          <a:p>
            <a:pPr algn="ctr"/>
            <a:r>
              <a:rPr lang="en-US" dirty="0"/>
              <a:t>Smokes : Never</a:t>
            </a:r>
          </a:p>
          <a:p>
            <a:pPr algn="ctr"/>
            <a:r>
              <a:rPr lang="en-US" dirty="0"/>
              <a:t>Drugs : Never</a:t>
            </a:r>
          </a:p>
          <a:p>
            <a:pPr algn="ctr"/>
            <a:r>
              <a:rPr lang="en-US" dirty="0"/>
              <a:t>Education : Graduated from College</a:t>
            </a:r>
          </a:p>
          <a:p>
            <a:pPr algn="ctr"/>
            <a:r>
              <a:rPr lang="en-US" dirty="0"/>
              <a:t>Ethnicity : White</a:t>
            </a:r>
          </a:p>
          <a:p>
            <a:pPr algn="ctr"/>
            <a:r>
              <a:rPr lang="en-US" dirty="0"/>
              <a:t>Job : Sales/Marketing</a:t>
            </a:r>
          </a:p>
          <a:p>
            <a:pPr algn="ctr"/>
            <a:r>
              <a:rPr lang="en-US" dirty="0"/>
              <a:t>Location : Oakland, California</a:t>
            </a:r>
          </a:p>
          <a:p>
            <a:pPr algn="ctr"/>
            <a:r>
              <a:rPr lang="en-US" dirty="0"/>
              <a:t>Languages : English</a:t>
            </a:r>
          </a:p>
          <a:p>
            <a:pPr algn="ctr"/>
            <a:r>
              <a:rPr lang="en-US" dirty="0"/>
              <a:t>Status : Single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2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DF7902-548F-0F41-A7FE-1A82185093D3}"/>
              </a:ext>
            </a:extLst>
          </p:cNvPr>
          <p:cNvSpPr/>
          <p:nvPr/>
        </p:nvSpPr>
        <p:spPr>
          <a:xfrm>
            <a:off x="7694342" y="585788"/>
            <a:ext cx="3780264" cy="4337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7B9825-5F2F-184C-8430-BEC871AE29C1}"/>
              </a:ext>
            </a:extLst>
          </p:cNvPr>
          <p:cNvSpPr/>
          <p:nvPr/>
        </p:nvSpPr>
        <p:spPr>
          <a:xfrm>
            <a:off x="7231681" y="869795"/>
            <a:ext cx="3991905" cy="43378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FF1D1F-B0A7-7045-948E-24641037DA2E}"/>
              </a:ext>
            </a:extLst>
          </p:cNvPr>
          <p:cNvSpPr/>
          <p:nvPr/>
        </p:nvSpPr>
        <p:spPr>
          <a:xfrm>
            <a:off x="6824546" y="1260088"/>
            <a:ext cx="3991905" cy="4231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id : 20820</a:t>
            </a:r>
          </a:p>
          <a:p>
            <a:pPr algn="ctr"/>
            <a:r>
              <a:rPr lang="en-US" dirty="0"/>
              <a:t>Body Type :  Average</a:t>
            </a:r>
          </a:p>
          <a:p>
            <a:pPr algn="ctr"/>
            <a:r>
              <a:rPr lang="en-US" dirty="0"/>
              <a:t>Drinks : Often</a:t>
            </a:r>
          </a:p>
          <a:p>
            <a:pPr algn="ctr"/>
            <a:r>
              <a:rPr lang="en-US" dirty="0"/>
              <a:t>Smokes : Never</a:t>
            </a:r>
          </a:p>
          <a:p>
            <a:pPr algn="ctr"/>
            <a:r>
              <a:rPr lang="en-US" dirty="0"/>
              <a:t>Drugs : Never</a:t>
            </a:r>
          </a:p>
          <a:p>
            <a:pPr algn="ctr"/>
            <a:r>
              <a:rPr lang="en-US" dirty="0"/>
              <a:t>Education : Graduated from Masters</a:t>
            </a:r>
          </a:p>
          <a:p>
            <a:pPr algn="ctr"/>
            <a:r>
              <a:rPr lang="en-US" dirty="0"/>
              <a:t>Ethnicity : White</a:t>
            </a:r>
          </a:p>
          <a:p>
            <a:pPr algn="ctr"/>
            <a:r>
              <a:rPr lang="en-US" dirty="0"/>
              <a:t>Job : Science, Tech, Engineering</a:t>
            </a:r>
          </a:p>
          <a:p>
            <a:pPr algn="ctr"/>
            <a:r>
              <a:rPr lang="en-US" dirty="0"/>
              <a:t>Location : Oakland, California</a:t>
            </a:r>
          </a:p>
          <a:p>
            <a:pPr algn="ctr"/>
            <a:r>
              <a:rPr lang="en-US" dirty="0"/>
              <a:t>Languages : English(Fluently)</a:t>
            </a:r>
          </a:p>
          <a:p>
            <a:pPr algn="ctr"/>
            <a:r>
              <a:rPr lang="en-US" dirty="0"/>
              <a:t>Status : Single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554E0-C4F6-8540-855D-6ABF792618BA}"/>
              </a:ext>
            </a:extLst>
          </p:cNvPr>
          <p:cNvSpPr txBox="1"/>
          <p:nvPr/>
        </p:nvSpPr>
        <p:spPr>
          <a:xfrm>
            <a:off x="1393902" y="401444"/>
            <a:ext cx="280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Recommendations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246889-0989-4943-A8EE-800B0899A14D}"/>
              </a:ext>
            </a:extLst>
          </p:cNvPr>
          <p:cNvSpPr/>
          <p:nvPr/>
        </p:nvSpPr>
        <p:spPr>
          <a:xfrm>
            <a:off x="1037063" y="1260088"/>
            <a:ext cx="4605454" cy="42315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id : 1</a:t>
            </a:r>
          </a:p>
          <a:p>
            <a:pPr algn="ctr"/>
            <a:r>
              <a:rPr lang="en-US" dirty="0"/>
              <a:t>Body Type :  Average</a:t>
            </a:r>
          </a:p>
          <a:p>
            <a:pPr algn="ctr"/>
            <a:r>
              <a:rPr lang="en-US" dirty="0"/>
              <a:t>Drinks : Often</a:t>
            </a:r>
          </a:p>
          <a:p>
            <a:pPr algn="ctr"/>
            <a:r>
              <a:rPr lang="en-US" dirty="0"/>
              <a:t>Smokes : Never</a:t>
            </a:r>
          </a:p>
          <a:p>
            <a:pPr algn="ctr"/>
            <a:r>
              <a:rPr lang="en-US" dirty="0"/>
              <a:t>Drugs : Never</a:t>
            </a:r>
          </a:p>
          <a:p>
            <a:pPr algn="ctr"/>
            <a:r>
              <a:rPr lang="en-US" dirty="0"/>
              <a:t>Education : Graduated from College</a:t>
            </a:r>
          </a:p>
          <a:p>
            <a:pPr algn="ctr"/>
            <a:r>
              <a:rPr lang="en-US" dirty="0"/>
              <a:t>Ethnicity : White</a:t>
            </a:r>
          </a:p>
          <a:p>
            <a:pPr algn="ctr"/>
            <a:r>
              <a:rPr lang="en-US" dirty="0"/>
              <a:t>Job : Sales/Marketing</a:t>
            </a:r>
          </a:p>
          <a:p>
            <a:pPr algn="ctr"/>
            <a:r>
              <a:rPr lang="en-US" dirty="0"/>
              <a:t>Location : Oakland, California</a:t>
            </a:r>
          </a:p>
          <a:p>
            <a:pPr algn="ctr"/>
            <a:r>
              <a:rPr lang="en-US" dirty="0"/>
              <a:t>Languages : English</a:t>
            </a:r>
          </a:p>
          <a:p>
            <a:pPr algn="ctr"/>
            <a:r>
              <a:rPr lang="en-US" dirty="0"/>
              <a:t>Status : Single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55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6F9AB6-AE27-8143-AE56-3B3A8B480E3A}"/>
              </a:ext>
            </a:extLst>
          </p:cNvPr>
          <p:cNvSpPr/>
          <p:nvPr/>
        </p:nvSpPr>
        <p:spPr>
          <a:xfrm>
            <a:off x="3596276" y="2505670"/>
            <a:ext cx="4999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5400" b="1" dirty="0">
                <a:ln/>
                <a:solidFill>
                  <a:schemeClr val="accent3"/>
                </a:solidFill>
              </a:rPr>
              <a:t>Happy Dating !</a:t>
            </a:r>
            <a:endParaRPr lang="en-GB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376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0D9B-B293-FC48-B5FD-FF4E9945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69073"/>
            <a:ext cx="9603275" cy="1184682"/>
          </a:xfrm>
        </p:spPr>
        <p:txBody>
          <a:bodyPr>
            <a:normAutofit/>
          </a:bodyPr>
          <a:lstStyle/>
          <a:p>
            <a:br>
              <a:rPr lang="en-US" sz="36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DB4F2-AE2B-F243-9EE9-A0AE1EC3BB48}"/>
              </a:ext>
            </a:extLst>
          </p:cNvPr>
          <p:cNvSpPr txBox="1"/>
          <p:nvPr/>
        </p:nvSpPr>
        <p:spPr>
          <a:xfrm>
            <a:off x="1471961" y="2341756"/>
            <a:ext cx="9445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Develop strategies or features that can help increase the user engagement and traffic on the app. </a:t>
            </a:r>
          </a:p>
        </p:txBody>
      </p:sp>
    </p:spTree>
    <p:extLst>
      <p:ext uri="{BB962C8B-B14F-4D97-AF65-F5344CB8AC3E}">
        <p14:creationId xmlns:p14="http://schemas.microsoft.com/office/powerpoint/2010/main" val="269470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683C-81FD-5540-AAB2-20BF702B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310AC-D1C5-2444-87CB-823F3C49AB28}"/>
              </a:ext>
            </a:extLst>
          </p:cNvPr>
          <p:cNvSpPr txBox="1"/>
          <p:nvPr/>
        </p:nvSpPr>
        <p:spPr>
          <a:xfrm>
            <a:off x="1583473" y="2230244"/>
            <a:ext cx="9367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idea is to develop an algorithm that can show relevant or similar profiles to users based on the profile data entered by them on the app. </a:t>
            </a:r>
          </a:p>
          <a:p>
            <a:endParaRPr lang="en-US" sz="2400" dirty="0"/>
          </a:p>
          <a:p>
            <a:r>
              <a:rPr lang="en-US" sz="2400" dirty="0"/>
              <a:t>We believe that this can increase the interest level of the users as they see relevant profiles on the app. </a:t>
            </a:r>
          </a:p>
          <a:p>
            <a:endParaRPr lang="en-US" sz="2400" dirty="0"/>
          </a:p>
          <a:p>
            <a:r>
              <a:rPr lang="en-US" sz="2400" dirty="0"/>
              <a:t>This will help increase the user engagement and traffic on the app. </a:t>
            </a:r>
          </a:p>
        </p:txBody>
      </p:sp>
    </p:spTree>
    <p:extLst>
      <p:ext uri="{BB962C8B-B14F-4D97-AF65-F5344CB8AC3E}">
        <p14:creationId xmlns:p14="http://schemas.microsoft.com/office/powerpoint/2010/main" val="119751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7DF25-0331-1345-BB5D-DF9F618B8B87}"/>
              </a:ext>
            </a:extLst>
          </p:cNvPr>
          <p:cNvSpPr txBox="1"/>
          <p:nvPr/>
        </p:nvSpPr>
        <p:spPr>
          <a:xfrm>
            <a:off x="709961" y="548211"/>
            <a:ext cx="10772078" cy="545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The Dataset</a:t>
            </a:r>
          </a:p>
          <a:p>
            <a:endParaRPr lang="en-IN" dirty="0"/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 information is available for each user in the dataset: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Body_type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rather not say, thin, overweight, skinny, average, fit, athletic, jacked.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Diet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mostly/strictly; anything, vegetarian, vegan, kosher, halal, other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Drinking habit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very often, often, socially, rarely, desperately, not at all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Drug abuse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never, sometimes, often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graduated from, working on, dropped out of; high school, two-year college, university, masters program, law school, med school,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Ph.D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program, space camp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65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537C03-26F0-BA4E-9A2F-1B06E02F73F2}"/>
              </a:ext>
            </a:extLst>
          </p:cNvPr>
          <p:cNvSpPr txBox="1"/>
          <p:nvPr/>
        </p:nvSpPr>
        <p:spPr>
          <a:xfrm>
            <a:off x="743414" y="458956"/>
            <a:ext cx="107051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inches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(US $, -1 means rather not say) -1, 20000, 30000, 40000, 50000, 60000 70000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student, art/music/writing, banking/finance, administration, technology, construction, education, entertainment/media, management, hospitality, law, medicine, military.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Offspring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has a kid, has kids,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doesnt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have a kid, doesn't want kids; ,and/,but might want them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Orientation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straight, gay, bisexual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Pets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has dogs, likes dogs, dislikes dogs; and has cats, likes cats, dislikes cats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Religion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agnosticism, atheism, Christianity, Judaism, Catholicism, Islam, Hinduism, Buddhism, Other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2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4710-F9EC-C64E-9A44-783A4D58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and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FD3FF-4245-C441-A8E7-EED250262CED}"/>
              </a:ext>
            </a:extLst>
          </p:cNvPr>
          <p:cNvSpPr txBox="1"/>
          <p:nvPr/>
        </p:nvSpPr>
        <p:spPr>
          <a:xfrm>
            <a:off x="1451579" y="2074127"/>
            <a:ext cx="9456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was treated for missing values in the following ways: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rows or data points that had a lot of missing values (more that half the columns) were dropped.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The columns which had a lot of missing values were dropped.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The columns with a few missing values were treated using mode if the data was categorical and median if the data was numeric.</a:t>
            </a:r>
          </a:p>
        </p:txBody>
      </p:sp>
    </p:spTree>
    <p:extLst>
      <p:ext uri="{BB962C8B-B14F-4D97-AF65-F5344CB8AC3E}">
        <p14:creationId xmlns:p14="http://schemas.microsoft.com/office/powerpoint/2010/main" val="1229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E42A8F-9646-F041-8D75-411AD48CA3C1}"/>
              </a:ext>
            </a:extLst>
          </p:cNvPr>
          <p:cNvSpPr txBox="1"/>
          <p:nvPr/>
        </p:nvSpPr>
        <p:spPr>
          <a:xfrm>
            <a:off x="821473" y="1817649"/>
            <a:ext cx="105490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categorical variables were converted to dummy variables which resulted in a total of around 500 variables.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35 variables with the most variance were selected out of the 500 variables.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These 35 variables were used for creating clusters and further models. </a:t>
            </a:r>
          </a:p>
        </p:txBody>
      </p:sp>
    </p:spTree>
    <p:extLst>
      <p:ext uri="{BB962C8B-B14F-4D97-AF65-F5344CB8AC3E}">
        <p14:creationId xmlns:p14="http://schemas.microsoft.com/office/powerpoint/2010/main" val="43992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9553-D667-6141-B93D-87E11AE6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5981"/>
            <a:ext cx="9603275" cy="1117774"/>
          </a:xfrm>
        </p:spPr>
        <p:txBody>
          <a:bodyPr>
            <a:normAutofit/>
          </a:bodyPr>
          <a:lstStyle/>
          <a:p>
            <a:b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Creating groups among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5DB28-75EF-A240-B554-859DF4BAC323}"/>
              </a:ext>
            </a:extLst>
          </p:cNvPr>
          <p:cNvSpPr txBox="1"/>
          <p:nvPr/>
        </p:nvSpPr>
        <p:spPr>
          <a:xfrm>
            <a:off x="1471961" y="2219093"/>
            <a:ext cx="9422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start by finding groups or categories among users that can be used to develop more meaningful strategies for increasing user engagement.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idea is to show profiles of users to each other among the same group or category.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example, if a user belongs to Group A, he/she will be able to see only the profiles of other users in Group A. </a:t>
            </a:r>
          </a:p>
        </p:txBody>
      </p:sp>
    </p:spTree>
    <p:extLst>
      <p:ext uri="{BB962C8B-B14F-4D97-AF65-F5344CB8AC3E}">
        <p14:creationId xmlns:p14="http://schemas.microsoft.com/office/powerpoint/2010/main" val="1943371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1971</Words>
  <Application>Microsoft Office PowerPoint</Application>
  <PresentationFormat>Widescreen</PresentationFormat>
  <Paragraphs>252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USER ENGAGEMENT</vt:lpstr>
      <vt:lpstr> DATASET</vt:lpstr>
      <vt:lpstr> PROBLEM STATEMENT</vt:lpstr>
      <vt:lpstr> INTRODUCTION</vt:lpstr>
      <vt:lpstr>PowerPoint Presentation</vt:lpstr>
      <vt:lpstr>PowerPoint Presentation</vt:lpstr>
      <vt:lpstr> Data cleaning and transformation</vt:lpstr>
      <vt:lpstr>PowerPoint Presentation</vt:lpstr>
      <vt:lpstr> Creating groups among users</vt:lpstr>
      <vt:lpstr>Unsupervised learning techniques k-means clustering</vt:lpstr>
      <vt:lpstr>EXPLORATORY DATA ANALYSIS BASED ON CLUSTERS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Compatibility score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  ADVANCE BUSINESS ANALYTICS WITH R</dc:title>
  <dc:creator>Jhunjhunwala, Abhishek</dc:creator>
  <cp:lastModifiedBy>adil khan</cp:lastModifiedBy>
  <cp:revision>21</cp:revision>
  <dcterms:created xsi:type="dcterms:W3CDTF">2020-11-16T13:17:16Z</dcterms:created>
  <dcterms:modified xsi:type="dcterms:W3CDTF">2021-02-02T13:58:58Z</dcterms:modified>
</cp:coreProperties>
</file>