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embeddedFontLst>
    <p:embeddedFont>
      <p:font typeface="Roboto Slab"/>
      <p:regular r:id="rId13"/>
      <p:bold r:id="rId14"/>
    </p:embeddedFont>
    <p:embeddedFont>
      <p:font typeface="Roboto"/>
      <p:regular r:id="rId15"/>
      <p:bold r:id="rId16"/>
      <p:italic r:id="rId17"/>
      <p:boldItalic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6EA45D-D23A-466F-A5C4-D87263FB95BF}">
  <a:tblStyle styleId="{E26EA45D-D23A-466F-A5C4-D87263FB95BF}"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obotoSlab-regular.fntdata"/><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font" Target="fonts/Roboto-regular.fntdata"/><Relationship Id="rId14" Type="http://schemas.openxmlformats.org/officeDocument/2006/relationships/font" Target="fonts/RobotoSlab-bold.fntdata"/><Relationship Id="rId17" Type="http://schemas.openxmlformats.org/officeDocument/2006/relationships/font" Target="fonts/Roboto-italic.fntdata"/><Relationship Id="rId16" Type="http://schemas.openxmlformats.org/officeDocument/2006/relationships/font" Target="fonts/Roboto-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Roboto-boldItalic.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0e7ff8fd2d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0e7ff8fd2d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0e7ff8fd2d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0e7ff8fd2d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0e7ff8fd2d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0e7ff8fd2d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0e7ff8fd2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0e7ff8fd2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0e7ff8fd2d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0e7ff8fd2d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BorrowNest</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AbdulMuiz Khan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Objective and Key features</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Allow lenders to lend small scale household items reliably on an established platform, enabling a much wider reach than otherwise possible</a:t>
            </a:r>
            <a:endParaRPr/>
          </a:p>
          <a:p>
            <a:pPr indent="-342900" lvl="0" marL="457200" rtl="0" algn="l">
              <a:spcBef>
                <a:spcPts val="0"/>
              </a:spcBef>
              <a:spcAft>
                <a:spcPts val="0"/>
              </a:spcAft>
              <a:buSzPts val="1800"/>
              <a:buChar char="●"/>
            </a:pPr>
            <a:r>
              <a:rPr lang="en"/>
              <a:t>Key features: </a:t>
            </a:r>
            <a:endParaRPr/>
          </a:p>
          <a:p>
            <a:pPr indent="-342900" lvl="0" marL="457200" rtl="0" algn="l">
              <a:spcBef>
                <a:spcPts val="0"/>
              </a:spcBef>
              <a:spcAft>
                <a:spcPts val="0"/>
              </a:spcAft>
              <a:buSzPts val="1800"/>
              <a:buChar char="●"/>
            </a:pPr>
            <a:r>
              <a:rPr lang="en"/>
              <a:t>Flexible renting terms</a:t>
            </a:r>
            <a:endParaRPr/>
          </a:p>
          <a:p>
            <a:pPr indent="-342900" lvl="0" marL="457200" rtl="0" algn="l">
              <a:spcBef>
                <a:spcPts val="0"/>
              </a:spcBef>
              <a:spcAft>
                <a:spcPts val="0"/>
              </a:spcAft>
              <a:buSzPts val="1800"/>
              <a:buChar char="●"/>
            </a:pPr>
            <a:r>
              <a:rPr lang="en"/>
              <a:t>Multiple delivery options</a:t>
            </a:r>
            <a:endParaRPr/>
          </a:p>
          <a:p>
            <a:pPr indent="-342900" lvl="0" marL="457200" rtl="0" algn="l">
              <a:spcBef>
                <a:spcPts val="0"/>
              </a:spcBef>
              <a:spcAft>
                <a:spcPts val="0"/>
              </a:spcAft>
              <a:buSzPts val="1800"/>
              <a:buChar char="●"/>
            </a:pPr>
            <a:r>
              <a:rPr lang="en"/>
              <a:t>Lender / Renter protection</a:t>
            </a:r>
            <a:endParaRPr/>
          </a:p>
          <a:p>
            <a:pPr indent="-342900" lvl="0" marL="457200" rtl="0" algn="l">
              <a:spcBef>
                <a:spcPts val="0"/>
              </a:spcBef>
              <a:spcAft>
                <a:spcPts val="0"/>
              </a:spcAft>
              <a:buSzPts val="1800"/>
              <a:buChar char="●"/>
            </a:pPr>
            <a:r>
              <a:rPr lang="en"/>
              <a:t>Ability to build credibility as a lender</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Requirement Definition: example</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Req: Item Listing</a:t>
            </a:r>
            <a:endParaRPr/>
          </a:p>
          <a:p>
            <a:pPr indent="-342900" lvl="0" marL="457200" rtl="0" algn="l">
              <a:spcBef>
                <a:spcPts val="0"/>
              </a:spcBef>
              <a:spcAft>
                <a:spcPts val="0"/>
              </a:spcAft>
              <a:buSzPts val="1800"/>
              <a:buChar char="●"/>
            </a:pPr>
            <a:r>
              <a:rPr lang="en"/>
              <a:t>Desc:</a:t>
            </a:r>
            <a:r>
              <a:rPr lang="en"/>
              <a:t> he most essential feature of all, and is the basis of how the user will interact with the app. Listing creations are initiated in the frontend client and persisted in the database.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graphicFrame>
        <p:nvGraphicFramePr>
          <p:cNvPr id="81" name="Google Shape;81;p16"/>
          <p:cNvGraphicFramePr/>
          <p:nvPr/>
        </p:nvGraphicFramePr>
        <p:xfrm>
          <a:off x="573150" y="458413"/>
          <a:ext cx="3000000" cy="3000000"/>
        </p:xfrm>
        <a:graphic>
          <a:graphicData uri="http://schemas.openxmlformats.org/drawingml/2006/table">
            <a:tbl>
              <a:tblPr>
                <a:noFill/>
                <a:tableStyleId>{E26EA45D-D23A-466F-A5C4-D87263FB95BF}</a:tableStyleId>
              </a:tblPr>
              <a:tblGrid>
                <a:gridCol w="3998850"/>
                <a:gridCol w="3998850"/>
              </a:tblGrid>
              <a:tr h="381000">
                <a:tc>
                  <a:txBody>
                    <a:bodyPr/>
                    <a:lstStyle/>
                    <a:p>
                      <a:pPr indent="0" lvl="0" marL="0" rtl="0" algn="l">
                        <a:spcBef>
                          <a:spcPts val="0"/>
                        </a:spcBef>
                        <a:spcAft>
                          <a:spcPts val="0"/>
                        </a:spcAft>
                        <a:buNone/>
                      </a:pPr>
                      <a:r>
                        <a:rPr lang="en" sz="900">
                          <a:solidFill>
                            <a:schemeClr val="dk1"/>
                          </a:solidFill>
                        </a:rPr>
                        <a:t>ID: </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#1</a:t>
                      </a:r>
                      <a:endParaRPr sz="9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900">
                          <a:solidFill>
                            <a:schemeClr val="dk1"/>
                          </a:solidFill>
                        </a:rPr>
                        <a:t>Title:</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Item Listing</a:t>
                      </a:r>
                      <a:endParaRPr sz="9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900">
                          <a:solidFill>
                            <a:schemeClr val="dk1"/>
                          </a:solidFill>
                        </a:rPr>
                        <a:t>Description: </a:t>
                      </a:r>
                      <a:endParaRPr sz="900">
                        <a:solidFill>
                          <a:schemeClr val="dk1"/>
                        </a:solidFill>
                      </a:endParaRPr>
                    </a:p>
                  </a:txBody>
                  <a:tcPr marT="91425" marB="91425" marR="91425" marL="91425"/>
                </a:tc>
                <a:tc>
                  <a:txBody>
                    <a:bodyPr/>
                    <a:lstStyle/>
                    <a:p>
                      <a:pPr indent="0" lvl="0" marL="0" rtl="0" algn="l">
                        <a:lnSpc>
                          <a:spcPct val="115000"/>
                        </a:lnSpc>
                        <a:spcBef>
                          <a:spcPts val="0"/>
                        </a:spcBef>
                        <a:spcAft>
                          <a:spcPts val="1200"/>
                        </a:spcAft>
                        <a:buNone/>
                      </a:pPr>
                      <a:r>
                        <a:rPr lang="en" sz="900">
                          <a:solidFill>
                            <a:schemeClr val="dk1"/>
                          </a:solidFill>
                          <a:latin typeface="Roboto"/>
                          <a:ea typeface="Roboto"/>
                          <a:cs typeface="Roboto"/>
                          <a:sym typeface="Roboto"/>
                        </a:rPr>
                        <a:t>Listing creations are initiated in the frontend client and persisted in the database. </a:t>
                      </a:r>
                      <a:endParaRPr sz="9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900">
                          <a:solidFill>
                            <a:schemeClr val="dk1"/>
                          </a:solidFill>
                        </a:rPr>
                        <a:t>Preconditions:</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User is logged in, has bank info setup</a:t>
                      </a:r>
                      <a:endParaRPr sz="9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900">
                          <a:solidFill>
                            <a:schemeClr val="dk1"/>
                          </a:solidFill>
                        </a:rPr>
                        <a:t>Postconditions:</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Listing is created and saved in the system</a:t>
                      </a:r>
                      <a:endParaRPr sz="9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900">
                          <a:solidFill>
                            <a:schemeClr val="dk1"/>
                          </a:solidFill>
                        </a:rPr>
                        <a:t>Success</a:t>
                      </a:r>
                      <a:r>
                        <a:rPr lang="en" sz="900">
                          <a:solidFill>
                            <a:schemeClr val="dk1"/>
                          </a:solidFill>
                        </a:rPr>
                        <a:t> scenario:</a:t>
                      </a:r>
                      <a:endParaRPr sz="900">
                        <a:solidFill>
                          <a:schemeClr val="dk1"/>
                        </a:solidFill>
                      </a:endParaRPr>
                    </a:p>
                  </a:txBody>
                  <a:tcPr marT="91425" marB="91425" marR="91425" marL="91425"/>
                </a:tc>
                <a:tc>
                  <a:txBody>
                    <a:bodyPr/>
                    <a:lstStyle/>
                    <a:p>
                      <a:pPr indent="-285750" lvl="0" marL="457200" rtl="0" algn="l">
                        <a:spcBef>
                          <a:spcPts val="0"/>
                        </a:spcBef>
                        <a:spcAft>
                          <a:spcPts val="0"/>
                        </a:spcAft>
                        <a:buClr>
                          <a:schemeClr val="dk1"/>
                        </a:buClr>
                        <a:buSzPts val="900"/>
                        <a:buChar char="●"/>
                      </a:pPr>
                      <a:r>
                        <a:rPr lang="en" sz="900">
                          <a:solidFill>
                            <a:schemeClr val="dk1"/>
                          </a:solidFill>
                        </a:rPr>
                        <a:t>Lender fills out create form</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Uploads images of the product</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Uploads insurance proof if certain category selected</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Submits form for saving</a:t>
                      </a:r>
                      <a:endParaRPr sz="9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900">
                          <a:solidFill>
                            <a:schemeClr val="dk1"/>
                          </a:solidFill>
                        </a:rPr>
                        <a:t>Alternate scenarios:</a:t>
                      </a:r>
                      <a:endParaRPr sz="900">
                        <a:solidFill>
                          <a:schemeClr val="dk1"/>
                        </a:solidFill>
                      </a:endParaRPr>
                    </a:p>
                  </a:txBody>
                  <a:tcPr marT="91425" marB="91425" marR="91425" marL="91425"/>
                </a:tc>
                <a:tc>
                  <a:txBody>
                    <a:bodyPr/>
                    <a:lstStyle/>
                    <a:p>
                      <a:pPr indent="-285750" lvl="0" marL="457200" rtl="0" algn="l">
                        <a:spcBef>
                          <a:spcPts val="0"/>
                        </a:spcBef>
                        <a:spcAft>
                          <a:spcPts val="0"/>
                        </a:spcAft>
                        <a:buClr>
                          <a:schemeClr val="dk1"/>
                        </a:buClr>
                        <a:buSzPts val="900"/>
                        <a:buChar char="●"/>
                      </a:pPr>
                      <a:r>
                        <a:rPr lang="en" sz="900">
                          <a:solidFill>
                            <a:schemeClr val="dk1"/>
                          </a:solidFill>
                        </a:rPr>
                        <a:t>Errors in form submission: problematic fields are highlighted in red to fix</a:t>
                      </a:r>
                      <a:endParaRPr sz="900">
                        <a:solidFill>
                          <a:schemeClr val="dk1"/>
                        </a:solidFill>
                      </a:endParaRPr>
                    </a:p>
                    <a:p>
                      <a:pPr indent="-285750" lvl="0" marL="457200" rtl="0" algn="l">
                        <a:spcBef>
                          <a:spcPts val="0"/>
                        </a:spcBef>
                        <a:spcAft>
                          <a:spcPts val="0"/>
                        </a:spcAft>
                        <a:buClr>
                          <a:schemeClr val="dk1"/>
                        </a:buClr>
                        <a:buSzPts val="900"/>
                        <a:buChar char="●"/>
                      </a:pPr>
                      <a:r>
                        <a:rPr lang="en" sz="900">
                          <a:solidFill>
                            <a:schemeClr val="dk1"/>
                          </a:solidFill>
                        </a:rPr>
                        <a:t>Moderator finds issues not caught w/ computer algorithm and sets status of listing to ‘pending’ which alerts the user to fix submission</a:t>
                      </a:r>
                      <a:endParaRPr sz="9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900">
                          <a:solidFill>
                            <a:schemeClr val="dk1"/>
                          </a:solidFill>
                        </a:rPr>
                        <a:t>Frequency: </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Very often, whenever there is a new product to list</a:t>
                      </a:r>
                      <a:endParaRPr sz="900">
                        <a:solidFill>
                          <a:schemeClr val="dk1"/>
                        </a:solidFill>
                      </a:endParaRPr>
                    </a:p>
                  </a:txBody>
                  <a:tcPr marT="91425" marB="91425" marR="91425" marL="91425"/>
                </a:tc>
              </a:tr>
              <a:tr h="381000">
                <a:tc>
                  <a:txBody>
                    <a:bodyPr/>
                    <a:lstStyle/>
                    <a:p>
                      <a:pPr indent="0" lvl="0" marL="0" rtl="0" algn="l">
                        <a:spcBef>
                          <a:spcPts val="0"/>
                        </a:spcBef>
                        <a:spcAft>
                          <a:spcPts val="0"/>
                        </a:spcAft>
                        <a:buNone/>
                      </a:pPr>
                      <a:r>
                        <a:rPr lang="en" sz="900">
                          <a:solidFill>
                            <a:schemeClr val="dk1"/>
                          </a:solidFill>
                        </a:rPr>
                        <a:t>Priority: </a:t>
                      </a:r>
                      <a:endParaRPr sz="900">
                        <a:solidFill>
                          <a:schemeClr val="dk1"/>
                        </a:solidFill>
                      </a:endParaRPr>
                    </a:p>
                  </a:txBody>
                  <a:tcPr marT="91425" marB="91425" marR="91425" marL="91425"/>
                </a:tc>
                <a:tc>
                  <a:txBody>
                    <a:bodyPr/>
                    <a:lstStyle/>
                    <a:p>
                      <a:pPr indent="0" lvl="0" marL="0" rtl="0" algn="l">
                        <a:spcBef>
                          <a:spcPts val="0"/>
                        </a:spcBef>
                        <a:spcAft>
                          <a:spcPts val="0"/>
                        </a:spcAft>
                        <a:buNone/>
                      </a:pPr>
                      <a:r>
                        <a:rPr lang="en" sz="900">
                          <a:solidFill>
                            <a:schemeClr val="dk1"/>
                          </a:solidFill>
                        </a:rPr>
                        <a:t>High</a:t>
                      </a:r>
                      <a:endParaRPr sz="900">
                        <a:solidFill>
                          <a:schemeClr val="dk1"/>
                        </a:solidFill>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p17"/>
          <p:cNvPicPr preferRelativeResize="0"/>
          <p:nvPr/>
        </p:nvPicPr>
        <p:blipFill>
          <a:blip r:embed="rId3">
            <a:alphaModFix/>
          </a:blip>
          <a:stretch>
            <a:fillRect/>
          </a:stretch>
        </p:blipFill>
        <p:spPr>
          <a:xfrm>
            <a:off x="2173013" y="253500"/>
            <a:ext cx="4797975" cy="4636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8"/>
          <p:cNvSpPr txBox="1"/>
          <p:nvPr>
            <p:ph type="title"/>
          </p:nvPr>
        </p:nvSpPr>
        <p:spPr>
          <a:xfrm>
            <a:off x="229500" y="219300"/>
            <a:ext cx="2808000" cy="755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Class Diagram</a:t>
            </a:r>
            <a:endParaRPr/>
          </a:p>
        </p:txBody>
      </p:sp>
      <p:sp>
        <p:nvSpPr>
          <p:cNvPr id="92" name="Google Shape;92;p18"/>
          <p:cNvSpPr txBox="1"/>
          <p:nvPr>
            <p:ph idx="1" type="body"/>
          </p:nvPr>
        </p:nvSpPr>
        <p:spPr>
          <a:xfrm>
            <a:off x="308700" y="1019500"/>
            <a:ext cx="2649600" cy="39099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
              <a:t>User can be of type ‘user’, or ‘admin’. The ‘user’ type will be able to act both as a lender and renter.</a:t>
            </a:r>
            <a:endParaRPr/>
          </a:p>
          <a:p>
            <a:pPr indent="-304800" lvl="0" marL="457200" rtl="0" algn="l">
              <a:spcBef>
                <a:spcPts val="0"/>
              </a:spcBef>
              <a:spcAft>
                <a:spcPts val="0"/>
              </a:spcAft>
              <a:buSzPts val="1200"/>
              <a:buChar char="●"/>
            </a:pPr>
            <a:r>
              <a:rPr lang="en"/>
              <a:t>Users are in charge of creating listing entities, which has foreign keys to both the creator and product. </a:t>
            </a:r>
            <a:endParaRPr/>
          </a:p>
          <a:p>
            <a:pPr indent="-304800" lvl="0" marL="457200" rtl="0" algn="l">
              <a:spcBef>
                <a:spcPts val="0"/>
              </a:spcBef>
              <a:spcAft>
                <a:spcPts val="0"/>
              </a:spcAft>
              <a:buSzPts val="1200"/>
              <a:buChar char="●"/>
            </a:pPr>
            <a:r>
              <a:rPr lang="en"/>
              <a:t>Products fall under a certain category. </a:t>
            </a:r>
            <a:endParaRPr/>
          </a:p>
          <a:p>
            <a:pPr indent="-304800" lvl="0" marL="457200" rtl="0" algn="l">
              <a:spcBef>
                <a:spcPts val="0"/>
              </a:spcBef>
              <a:spcAft>
                <a:spcPts val="0"/>
              </a:spcAft>
              <a:buSzPts val="1200"/>
              <a:buChar char="●"/>
            </a:pPr>
            <a:r>
              <a:rPr lang="en"/>
              <a:t>Payment entity keeps track of all the transactions. Its amount field is calculated at the time of the rental as duration * time unit of rental. Lender will have prices </a:t>
            </a:r>
            <a:endParaRPr/>
          </a:p>
        </p:txBody>
      </p:sp>
      <p:pic>
        <p:nvPicPr>
          <p:cNvPr id="93" name="Google Shape;93;p18"/>
          <p:cNvPicPr preferRelativeResize="0"/>
          <p:nvPr/>
        </p:nvPicPr>
        <p:blipFill>
          <a:blip r:embed="rId3">
            <a:alphaModFix/>
          </a:blip>
          <a:stretch>
            <a:fillRect/>
          </a:stretch>
        </p:blipFill>
        <p:spPr>
          <a:xfrm>
            <a:off x="3137350" y="424838"/>
            <a:ext cx="5801700" cy="429381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