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3AFA-FD20-4AA4-D9D4-8A5928A4D2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Leads Scoring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AAEBB-967C-F950-E93F-8C881B6C8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789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395D-9989-0F86-F5D2-FA6EF1DF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B6AB-49A4-F118-F483-39F9A9C8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Help X Education identify the most promising leads, the leads that are most likely to convert into paying customers</a:t>
            </a:r>
          </a:p>
          <a:p>
            <a:r>
              <a:rPr lang="en-US" dirty="0"/>
              <a:t>Lead Conversion rate is 30%. X Education wants to increase this to 80%</a:t>
            </a:r>
          </a:p>
          <a:p>
            <a:r>
              <a:rPr lang="en-US" dirty="0"/>
              <a:t>Build a model to identify the attributes that impact lead conversion</a:t>
            </a:r>
          </a:p>
          <a:p>
            <a:r>
              <a:rPr lang="en-US" dirty="0"/>
              <a:t>Model should assign lead score to each lead such that the customers with a higher lead score have a higher conversion chance and the customers with a lower lead score have a lower conversion chance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57560-C5EC-BDC9-9533-DB56EA319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17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C9FA-6610-B0F6-1A7B-33BE3BFBC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8F0BA-21EB-95CC-C18B-76FCEE09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Logistic Regression model is used to calculate the lead score</a:t>
            </a:r>
          </a:p>
          <a:p>
            <a:r>
              <a:rPr lang="en-IN" dirty="0"/>
              <a:t>Steps include</a:t>
            </a:r>
          </a:p>
          <a:p>
            <a:pPr lvl="1"/>
            <a:r>
              <a:rPr lang="en-IN" dirty="0"/>
              <a:t>Data Understanding - Read and analyse the data</a:t>
            </a:r>
          </a:p>
          <a:p>
            <a:pPr lvl="1"/>
            <a:r>
              <a:rPr lang="en-IN" dirty="0"/>
              <a:t>Data Cleaning and Preparation</a:t>
            </a:r>
          </a:p>
          <a:p>
            <a:pPr lvl="2"/>
            <a:r>
              <a:rPr lang="en-IN" dirty="0"/>
              <a:t>Data type alignment</a:t>
            </a:r>
          </a:p>
          <a:p>
            <a:pPr lvl="2"/>
            <a:r>
              <a:rPr lang="en-IN" dirty="0"/>
              <a:t>Null value (including Select) treatment</a:t>
            </a:r>
          </a:p>
          <a:p>
            <a:pPr lvl="2"/>
            <a:r>
              <a:rPr lang="en-IN" dirty="0"/>
              <a:t>Incorrect entries treatment</a:t>
            </a:r>
          </a:p>
          <a:p>
            <a:pPr lvl="1"/>
            <a:r>
              <a:rPr lang="en-IN" dirty="0"/>
              <a:t>EDA</a:t>
            </a:r>
          </a:p>
          <a:p>
            <a:pPr lvl="1"/>
            <a:r>
              <a:rPr lang="en-IN" dirty="0"/>
              <a:t>Model Building</a:t>
            </a:r>
          </a:p>
          <a:p>
            <a:pPr lvl="2"/>
            <a:r>
              <a:rPr lang="en-IN" dirty="0"/>
              <a:t>Dummy Variables</a:t>
            </a:r>
          </a:p>
          <a:p>
            <a:pPr lvl="2"/>
            <a:r>
              <a:rPr lang="en-IN" dirty="0"/>
              <a:t>Scaling using </a:t>
            </a:r>
            <a:r>
              <a:rPr lang="en-IN" dirty="0" err="1"/>
              <a:t>StandardScaler</a:t>
            </a:r>
            <a:endParaRPr lang="en-IN" dirty="0"/>
          </a:p>
          <a:p>
            <a:pPr lvl="2"/>
            <a:r>
              <a:rPr lang="en-IN" b="1" i="0" dirty="0">
                <a:effectLst/>
                <a:latin typeface="system-ui"/>
              </a:rPr>
              <a:t>Model building using Stats Model &amp; RFE</a:t>
            </a:r>
            <a:endParaRPr lang="en-IN" dirty="0"/>
          </a:p>
          <a:p>
            <a:pPr lvl="1"/>
            <a:r>
              <a:rPr lang="en-IN" dirty="0"/>
              <a:t>Model Evaluation on Train and Test data set</a:t>
            </a:r>
          </a:p>
          <a:p>
            <a:pPr lvl="2"/>
            <a:r>
              <a:rPr lang="en-IN" dirty="0"/>
              <a:t>Key Metrics calculation (Accuracy, Sensitivity,  Specificity</a:t>
            </a:r>
          </a:p>
          <a:p>
            <a:pPr lvl="2"/>
            <a:r>
              <a:rPr lang="en-IN" dirty="0"/>
              <a:t>ROC Curve</a:t>
            </a:r>
          </a:p>
          <a:p>
            <a:pPr lvl="2"/>
            <a:r>
              <a:rPr lang="en-IN" dirty="0"/>
              <a:t>Optimal Cutoff point 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14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4938C-4E3F-656C-1A7F-D1B697BEE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 Business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5639-C4D6-08FD-927C-14C5DE6AA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625894"/>
          </a:xfrm>
        </p:spPr>
        <p:txBody>
          <a:bodyPr anchor="t">
            <a:normAutofit fontScale="85000" lnSpcReduction="20000"/>
          </a:bodyPr>
          <a:lstStyle/>
          <a:p>
            <a:r>
              <a:rPr lang="en-US" dirty="0"/>
              <a:t>Model developed can help business to  accurately predict the lead conversion with 92.5% accuracy</a:t>
            </a:r>
          </a:p>
          <a:p>
            <a:r>
              <a:rPr lang="en-US" dirty="0"/>
              <a:t>Top attributes impacting positively impacting lead conversion are Tags (</a:t>
            </a:r>
            <a:r>
              <a:rPr lang="en-IN" dirty="0"/>
              <a:t>Closed by </a:t>
            </a:r>
            <a:r>
              <a:rPr lang="en-IN" dirty="0" err="1"/>
              <a:t>Horizzon</a:t>
            </a:r>
            <a:r>
              <a:rPr lang="en-IN" dirty="0"/>
              <a:t>, Lost to EINS, </a:t>
            </a:r>
            <a:r>
              <a:rPr lang="en-US" dirty="0"/>
              <a:t>Will revert after reading the email), Lead Source (</a:t>
            </a:r>
            <a:r>
              <a:rPr lang="en-IN" dirty="0" err="1"/>
              <a:t>Welingak</a:t>
            </a:r>
            <a:r>
              <a:rPr lang="en-IN" dirty="0"/>
              <a:t> Website), Specialization, Lead Origin (Lead Add Form) and Total Time Spent on Website</a:t>
            </a:r>
          </a:p>
          <a:p>
            <a:r>
              <a:rPr lang="en-IN" dirty="0"/>
              <a:t>Top attributes negatively impacting lead conversion are Tags (switched off, Ringing, Already a student, Interested in other courses)</a:t>
            </a:r>
          </a:p>
          <a:p>
            <a:r>
              <a:rPr lang="en-IN" dirty="0"/>
              <a:t>Sales team should be provided leads which have positively impacting attributes. Leads with negatively impact attributes should be filtered. This will improve conversion rate and productivity of the sales team</a:t>
            </a:r>
          </a:p>
          <a:p>
            <a:r>
              <a:rPr lang="en-IN" dirty="0"/>
              <a:t>Few findings from EDA</a:t>
            </a:r>
          </a:p>
          <a:p>
            <a:pPr lvl="1"/>
            <a:r>
              <a:rPr lang="en-IN" dirty="0"/>
              <a:t>Providing free copy of Mastering The Interview has no impact on lead conversion</a:t>
            </a:r>
          </a:p>
          <a:p>
            <a:pPr lvl="1"/>
            <a:r>
              <a:rPr lang="en-IN" dirty="0"/>
              <a:t>Newspaper advertisement channel is not generating leads and can be stopped</a:t>
            </a:r>
          </a:p>
          <a:p>
            <a:pPr lvl="1"/>
            <a:r>
              <a:rPr lang="en-IN" dirty="0"/>
              <a:t>Recommendations are one of the best source of leads with high conversion</a:t>
            </a:r>
          </a:p>
        </p:txBody>
      </p:sp>
    </p:spTree>
    <p:extLst>
      <p:ext uri="{BB962C8B-B14F-4D97-AF65-F5344CB8AC3E}">
        <p14:creationId xmlns:p14="http://schemas.microsoft.com/office/powerpoint/2010/main" val="1193548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A86A-691E-A3F9-7929-E948AED93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9D22-F30A-F6EF-3151-CD80ED04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algn="l"/>
            <a:r>
              <a:rPr lang="en-US" sz="1500" dirty="0"/>
              <a:t>Logistic Regression model can be deployed to help the business accurately predict outcomes (e.g., lead conversion) with 92.5% accuracy</a:t>
            </a:r>
          </a:p>
          <a:p>
            <a:pPr algn="l"/>
            <a:r>
              <a:rPr lang="en-US" sz="1500" dirty="0"/>
              <a:t>The high precision and recall for both classes ensure that the model minimizes both false positives (incorrectly predicting a lead would convert) and false negatives (missing out on actual lead conversions)</a:t>
            </a:r>
          </a:p>
          <a:p>
            <a:pPr algn="l"/>
            <a:r>
              <a:rPr lang="en-US" sz="1500" dirty="0"/>
              <a:t>A high ROC AUC score of 0.97 indicates the model can strongly differentiate between both classes, further enhancing its performance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231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C4A7-BDB7-B870-D8C5-BD4978F0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Result</a:t>
            </a:r>
            <a:br>
              <a:rPr lang="en-US" dirty="0"/>
            </a:br>
            <a:r>
              <a:rPr lang="en-US" dirty="0"/>
              <a:t>Final Attributes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9382C7-182C-3E84-3A32-2FD4E3ADF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100" y="812091"/>
            <a:ext cx="6281738" cy="523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0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4312-7CC8-CC00-60A5-7D7510138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437" y="2349925"/>
            <a:ext cx="3671173" cy="2456442"/>
          </a:xfrm>
        </p:spPr>
        <p:txBody>
          <a:bodyPr>
            <a:normAutofit fontScale="90000"/>
          </a:bodyPr>
          <a:lstStyle/>
          <a:p>
            <a:r>
              <a:rPr lang="en-US" dirty="0"/>
              <a:t>Model Evaluation Results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AFA3E-8479-DBB7-5081-47311933E2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049660"/>
              </p:ext>
            </p:extLst>
          </p:nvPr>
        </p:nvGraphicFramePr>
        <p:xfrm>
          <a:off x="5118100" y="803275"/>
          <a:ext cx="6281736" cy="222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93912">
                  <a:extLst>
                    <a:ext uri="{9D8B030D-6E8A-4147-A177-3AD203B41FA5}">
                      <a16:colId xmlns:a16="http://schemas.microsoft.com/office/drawing/2014/main" val="275054232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290189963"/>
                    </a:ext>
                  </a:extLst>
                </a:gridCol>
                <a:gridCol w="2093912">
                  <a:extLst>
                    <a:ext uri="{9D8B030D-6E8A-4147-A177-3AD203B41FA5}">
                      <a16:colId xmlns:a16="http://schemas.microsoft.com/office/drawing/2014/main" val="366064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Metrics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14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92.63%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92.64%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49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94.13%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28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91.73%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92.24%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88.12%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3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94.13%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93.28%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3369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C267E47-4719-3865-E45F-EA3087ACD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100" y="3092921"/>
            <a:ext cx="3859679" cy="3765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A2F9B7-8B2F-AF5B-5C76-194E9EBD2C05}"/>
              </a:ext>
            </a:extLst>
          </p:cNvPr>
          <p:cNvSpPr txBox="1"/>
          <p:nvPr/>
        </p:nvSpPr>
        <p:spPr>
          <a:xfrm>
            <a:off x="9115720" y="3429000"/>
            <a:ext cx="228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ROC value of 0.97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57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8058F-8FF4-FE31-EDD7-F9E8F17DA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327AA3-588D-02BD-7D3D-05956A3D7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8292" y="603332"/>
            <a:ext cx="3790230" cy="29529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FAC850-CFE9-B609-F2B0-3B060EA1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93" y="3854227"/>
            <a:ext cx="3790230" cy="2751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D55D6-CE71-AC08-DD7A-5872C281357A}"/>
              </a:ext>
            </a:extLst>
          </p:cNvPr>
          <p:cNvSpPr txBox="1"/>
          <p:nvPr/>
        </p:nvSpPr>
        <p:spPr>
          <a:xfrm>
            <a:off x="9645192" y="687371"/>
            <a:ext cx="20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 Cutoff Point 0.3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2C91E-05BA-DA2F-9B09-69DA8B9B06B4}"/>
              </a:ext>
            </a:extLst>
          </p:cNvPr>
          <p:cNvSpPr txBox="1"/>
          <p:nvPr/>
        </p:nvSpPr>
        <p:spPr>
          <a:xfrm>
            <a:off x="9645192" y="3854227"/>
            <a:ext cx="208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 Recall Curve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47049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3960F"/>
      </a:accent1>
      <a:accent2>
        <a:srgbClr val="E04116"/>
      </a:accent2>
      <a:accent3>
        <a:srgbClr val="9D4DE7"/>
      </a:accent3>
      <a:accent4>
        <a:srgbClr val="449EF3"/>
      </a:accent4>
      <a:accent5>
        <a:srgbClr val="39C6BE"/>
      </a:accent5>
      <a:accent6>
        <a:srgbClr val="88C933"/>
      </a:accent6>
      <a:hlink>
        <a:srgbClr val="EBB41F"/>
      </a:hlink>
      <a:folHlink>
        <a:srgbClr val="E1D67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29B3952A-A5A2-4E72-A5C9-A88B41734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75</TotalTime>
  <Words>457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 Light</vt:lpstr>
      <vt:lpstr>Rockwell</vt:lpstr>
      <vt:lpstr>system-ui</vt:lpstr>
      <vt:lpstr>Wingdings</vt:lpstr>
      <vt:lpstr>Atlas</vt:lpstr>
      <vt:lpstr>Leads Scoring Case Study</vt:lpstr>
      <vt:lpstr>Problem Statement</vt:lpstr>
      <vt:lpstr>Analysis Approach</vt:lpstr>
      <vt:lpstr>Model Result Business</vt:lpstr>
      <vt:lpstr>Model Evaluation</vt:lpstr>
      <vt:lpstr>Model Result Final Attributes</vt:lpstr>
      <vt:lpstr>Model Evaluation Results </vt:lpstr>
      <vt:lpstr>Model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Krishay Chincholikar</dc:creator>
  <cp:lastModifiedBy>Krishay Chincholikar</cp:lastModifiedBy>
  <cp:revision>7</cp:revision>
  <dcterms:created xsi:type="dcterms:W3CDTF">2025-03-16T15:38:48Z</dcterms:created>
  <dcterms:modified xsi:type="dcterms:W3CDTF">2025-03-16T16:54:09Z</dcterms:modified>
</cp:coreProperties>
</file>