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5" r:id="rId5"/>
    <p:sldMasterId id="214748369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Google Sans"/>
      <p:regular r:id="rId45"/>
      <p:bold r:id="rId46"/>
      <p:italic r:id="rId47"/>
      <p:boldItalic r:id="rId48"/>
    </p:embeddedFont>
    <p:embeddedFont>
      <p:font typeface="Indie Flower"/>
      <p:regular r:id="rId49"/>
    </p:embeddedFont>
    <p:embeddedFont>
      <p:font typeface="Permanent Marker"/>
      <p:regular r:id="rId50"/>
    </p:embeddedFont>
    <p:embeddedFont>
      <p:font typeface="Roboto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79D84D-A886-4098-B834-000C7C845260}">
  <a:tblStyle styleId="{3979D84D-A886-4098-B834-000C7C8452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4A86AB1-D651-4C9E-AD7A-2B4C63A7631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50CF6C-1EA7-47DA-A7C9-2F9C0BA14B3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GoogleSans-bold.fntdata"/><Relationship Id="rId45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GoogleSans-boldItalic.fntdata"/><Relationship Id="rId47" Type="http://schemas.openxmlformats.org/officeDocument/2006/relationships/font" Target="fonts/GoogleSans-italic.fntdata"/><Relationship Id="rId49" Type="http://schemas.openxmlformats.org/officeDocument/2006/relationships/font" Target="fonts/IndieFlower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Light-regular.fntdata"/><Relationship Id="rId50" Type="http://schemas.openxmlformats.org/officeDocument/2006/relationships/font" Target="fonts/PermanentMarker-regular.fntdata"/><Relationship Id="rId53" Type="http://schemas.openxmlformats.org/officeDocument/2006/relationships/font" Target="fonts/RobotoLight-italic.fntdata"/><Relationship Id="rId52" Type="http://schemas.openxmlformats.org/officeDocument/2006/relationships/font" Target="fonts/RobotoLight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RobotoLight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GoogleCloudPlatform/training-data-analyst/blob/master/courses/data-engineering/demos/predict_taxi_bigqueryml.md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cpstaging.qwiklabs.com/labs/25421/edit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cpstaging.qwiklabs.com/labs/25983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57ccba20_0_6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57ccba2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557ccba20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557ccba20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SELECT * FROM ML.EVALUATE(MODEL advdata.txtclass)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557ccba20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557ccba20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 * FROM ML.PREDICT(MODEL advdata.txtclass,(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SELECT 'government' AS word1, 'shutdown' AS word2, 'leaves' AS word3, 'workers' AS word4, 'reeling' AS word5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UNION ALL SELECT 'unlikely', 'partnership', 'in', 'house', 'gives'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UNION ALL SELECT 'fitbit', 's', 'fitness', 'tracker', 'is'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UNION ALL SELECT 'downloading', 'the', 'android', 'studio', 'project'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442b0d8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Demo </a:t>
            </a:r>
            <a:r>
              <a:rPr lang="en" sz="1000">
                <a:solidFill>
                  <a:schemeClr val="dk1"/>
                </a:solidFill>
              </a:rPr>
              <a:t>Instructions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100" u="sng">
                <a:solidFill>
                  <a:schemeClr val="hlink"/>
                </a:solidFill>
                <a:hlinkClick r:id="rId2"/>
              </a:rPr>
              <a:t>https://github.com/GoogleCloudPlatform/training-data-analyst/blob/master/courses/data-engineering/demos/predict_taxi_bigqueryml.md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1" name="Google Shape;461;g6442b0d82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557ccba20_0_8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557ccba20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557ccba20_0_8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557ccba20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them running this model (If so, be sure and create a flights dataset first in 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#standardsql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OR REPLACE MODEL flights.ontime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(model_type='logistic_reg', input_label_cols=['on_time'])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IF(arr_delay &lt; 15, 1, 0) AS on_time,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carrier,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origin,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dep_delay,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taxi_out,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`cloud-training-demos.flights.tzcorr`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arr_delay IS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557ccba20_0_8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557ccba20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them running this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#standardsql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OR REPLACE MODEL flights.ontime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(model_type='dnn_classifier', hidden_units = [47,29,18],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input_label_cols=['on_time'])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IF(arr_delay &lt; 15, 1, 0) AS on_time,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carrier,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origin,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dep_delay,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taxi_out,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`cloud-training-demos.flights.tzcorr`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arr_delay IS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557ccba20_0_8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557ccba20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them running this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#standardsql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OR REPLACE MODEL flights.ontime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(model_type='boosted_tree_classifier’', input_label_cols=['on_time'])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IF(arr_delay &lt; 15, 1, 0) AS on_time,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carrier,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origin,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dep_delay,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taxi_out,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`cloud-training-demos.flights.tzcorr`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arr_delay IS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557ccba20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557ccba20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CREATE OR REPLACE MODEL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taxi.taxifare_dnn OPTIONS (model_type='linear_regressor',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labels=['fare_amount']) AS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fare_amount,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hourofday, dayofweek,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pickuplon, pickuplat, dropofflon, dropofflat,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passenger_count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FROM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`taxi.taxi3m`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557ccba20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557ccba20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CREATE OR REPLACE MODEL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taxi.taxifare_dnn OPTIONS (model_type='dnn_regressor',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hidden_units=[144,89,55],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labels=['fare_amount']) AS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fare_amount,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hourofday, dayofweek,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pickuplon, pickuplat, dropofflon, dropofflat,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passenger_count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FROM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`taxi.taxi3m`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557ccba20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557ccba20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CREATE OR REPLACE MODEL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taxi.taxifare_xgboost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OPTIONS (model_type='boosted_tree_regressor',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labels=['fare_amount']) AS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fare_amount,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hourofday, dayofweek,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pickuplon, pickuplat, dropofflon, dropofflat,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passenger_count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FROM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`taxi.taxi3m`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57ccba20_0_6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57ccba20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557ccba20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557ccba20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57ccba20_0_8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57ccba20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them running this model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557ccba20_0_8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557ccba20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assume that we have 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557ccba20_0_8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557ccba20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assume that we have 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557ccba20_0_8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557ccba2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557ccba20_0_8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557ccba20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557ccba20_0_8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557ccba20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557ccba20_0_8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557ccba20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557ccba2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as obvious … who will do the input transformations on behalf of the client code? You can’t pass in the raw input variables to the trained model -- it expects scaled, transformed inputs!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also have to worry about model changes -- when you do a bag-of-words, for example, with IBM=32, the embedding might change in the next model run because your input data is larger. Similarly, in scaling, min/max/stdev can all change. Doing the bookkeeping associated with preprocessing and feature crosses is painful and a major source of error. It is also near-impossible to find, so there are probably many ML models out there that have a “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training/serving skew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(yes, this is a real thing, with a real jargon word for it, but it is rarely discussed because the majority of ML research papers are from college settings where routine model updates are not a concern.)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62" name="Google Shape;562;g6557ccba20_0_8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557ccba20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557ccba20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93f7f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93f7f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557ccba20_0_10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557ccba20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557ccba20_0_10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557ccba20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Bike Trip Duration with a Regression Model in BQML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https://gcpstaging.qwiklabs.com/labs/25421/edit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557ccba20_0_10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557ccba20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 in BigQuery 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https://gcpstaging.qwiklabs.com/labs/25983/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557ccba20_0_10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557ccba20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557ccba20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557ccba20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442b0d82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442b0d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57ccba20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557ccba20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557ccba20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557ccba20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url, title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`bigquery-public-data.hacker_news.stories`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LENGTH(title) &gt; 10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AND LENGTH(url) &gt; 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LIMIT 10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557ccba20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557ccba20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WITH extracted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SELECT source, REGEXP_REPLACE(LOWER(REGEXP_REPLACE(title, '[^a-zA-Z0-9 $.-]', ' ')), "  ", " ") AS title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(SELECT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ARRAY_REVERSE(SPLIT(REGEXP_EXTRACT(url, '.*://(.[^/]+)/'), '.'))[OFFSET(1)] AS source,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`bigquery-public-data.hacker_news.stories`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REGEXP_CONTAINS(REGEXP_EXTRACT(url, '.*://(.[^/]+)/'), '.com$')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AND LENGTH(title) &gt;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, ds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SELECT ARRAY_CONCAT(SPLIT(title, " "), ['NULL', 'NULL', 'NULL', 'NULL', 'NULL']) AS words, source FROM extracted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(source = 'github' OR source = 'nytimes' OR source = 'techcrunch')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SELECT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source,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words[OFFSET(0)] AS word1,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words[OFFSET(1)] AS word2,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words[OFFSET(2)] AS word3,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words[OFFSET(3)] AS word4,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words[OFFSET(4)] AS word5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FROM 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557ccba20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557ccba2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feels like just another table that is being created.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Video Info" showMasterSp="0">
  <p:cSld name="Blank_1_1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-9150" y="-47625"/>
            <a:ext cx="9200400" cy="524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479250" y="1364850"/>
            <a:ext cx="82236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Blank">
  <p:cSld name="Imag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with title">
  <p:cSld name="Image Slide_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nippet">
  <p:cSld name="Image Slide_4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984788" y="1166363"/>
            <a:ext cx="3536700" cy="334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with title &amp; bullets">
  <p:cSld name="Image Slide_4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923750" y="1133838"/>
            <a:ext cx="59751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 sz="1800">
                <a:solidFill>
                  <a:srgbClr val="434343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  <a:defRPr sz="1800">
                <a:solidFill>
                  <a:srgbClr val="434343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  <a:defRPr sz="1800">
                <a:solidFill>
                  <a:srgbClr val="434343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 sz="1800">
                <a:solidFill>
                  <a:srgbClr val="434343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  <a:defRPr sz="1800">
                <a:solidFill>
                  <a:srgbClr val="434343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  <a:defRPr sz="1800">
                <a:solidFill>
                  <a:srgbClr val="434343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 sz="1800">
                <a:solidFill>
                  <a:srgbClr val="434343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  <a:defRPr sz="1800">
                <a:solidFill>
                  <a:srgbClr val="434343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1800"/>
              <a:buChar char="■"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Image Slide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923750" y="537888"/>
            <a:ext cx="7320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cxnSp>
        <p:nvCxnSpPr>
          <p:cNvPr id="66" name="Google Shape;66;p19"/>
          <p:cNvCxnSpPr/>
          <p:nvPr/>
        </p:nvCxnSpPr>
        <p:spPr>
          <a:xfrm>
            <a:off x="950976" y="1184980"/>
            <a:ext cx="3545700" cy="0"/>
          </a:xfrm>
          <a:prstGeom prst="straightConnector1">
            <a:avLst/>
          </a:prstGeom>
          <a:noFill/>
          <a:ln cap="flat" cmpd="sng" w="28575">
            <a:solidFill>
              <a:srgbClr val="3C40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Image Slid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5525" y="914400"/>
            <a:ext cx="4340328" cy="1107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20"/>
          <p:cNvCxnSpPr/>
          <p:nvPr/>
        </p:nvCxnSpPr>
        <p:spPr>
          <a:xfrm>
            <a:off x="950976" y="1828800"/>
            <a:ext cx="35781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20"/>
          <p:cNvSpPr txBox="1"/>
          <p:nvPr>
            <p:ph idx="1" type="subTitle"/>
          </p:nvPr>
        </p:nvSpPr>
        <p:spPr>
          <a:xfrm>
            <a:off x="950975" y="1867788"/>
            <a:ext cx="357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443750" y="4632513"/>
            <a:ext cx="1459200" cy="26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b intro">
  <p:cSld name="Image Slide_2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 rotWithShape="1">
          <a:blip r:embed="rId2">
            <a:alphaModFix/>
          </a:blip>
          <a:srcRect b="0" l="0" r="72622" t="0"/>
          <a:stretch/>
        </p:blipFill>
        <p:spPr>
          <a:xfrm>
            <a:off x="495525" y="914400"/>
            <a:ext cx="1188274" cy="1107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21"/>
          <p:cNvCxnSpPr/>
          <p:nvPr/>
        </p:nvCxnSpPr>
        <p:spPr>
          <a:xfrm>
            <a:off x="950976" y="1828800"/>
            <a:ext cx="35781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21"/>
          <p:cNvSpPr txBox="1"/>
          <p:nvPr>
            <p:ph idx="1" type="subTitle"/>
          </p:nvPr>
        </p:nvSpPr>
        <p:spPr>
          <a:xfrm>
            <a:off x="950975" y="1867788"/>
            <a:ext cx="357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sp>
        <p:nvSpPr>
          <p:cNvPr id="76" name="Google Shape;76;p21"/>
          <p:cNvSpPr txBox="1"/>
          <p:nvPr>
            <p:ph type="title"/>
          </p:nvPr>
        </p:nvSpPr>
        <p:spPr>
          <a:xfrm>
            <a:off x="1648725" y="1099150"/>
            <a:ext cx="7284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sp>
        <p:nvSpPr>
          <p:cNvPr id="77" name="Google Shape;77;p21"/>
          <p:cNvSpPr/>
          <p:nvPr/>
        </p:nvSpPr>
        <p:spPr>
          <a:xfrm>
            <a:off x="443750" y="4632513"/>
            <a:ext cx="1459200" cy="26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tructions Only - Green ILT-only slid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-9150" y="-47625"/>
            <a:ext cx="9200400" cy="52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803850" y="2099775"/>
            <a:ext cx="75744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 Background">
  <p:cSld name="CUSTOM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-9150" y="0"/>
            <a:ext cx="9200400" cy="524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">
  <p:cSld name="OBJECT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391075" y="163100"/>
            <a:ext cx="7963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526500" y="0"/>
            <a:ext cx="548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de graphic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/>
          <p:nvPr/>
        </p:nvSpPr>
        <p:spPr>
          <a:xfrm>
            <a:off x="6405300" y="0"/>
            <a:ext cx="2738700" cy="480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5"/>
          <p:cNvSpPr txBox="1"/>
          <p:nvPr>
            <p:ph type="title"/>
          </p:nvPr>
        </p:nvSpPr>
        <p:spPr>
          <a:xfrm>
            <a:off x="311700" y="140225"/>
            <a:ext cx="609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600"/>
              <a:buFont typeface="Roboto"/>
              <a:buNone/>
              <a:defRPr sz="36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None/>
              <a:defRPr sz="28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None/>
              <a:defRPr sz="28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None/>
              <a:defRPr sz="28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None/>
              <a:defRPr sz="28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None/>
              <a:defRPr sz="28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None/>
              <a:defRPr sz="28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None/>
              <a:defRPr sz="28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None/>
              <a:defRPr sz="28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04625" y="822300"/>
            <a:ext cx="58344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oboto"/>
              <a:buChar char="●"/>
              <a:defRPr sz="2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556775" y="4812175"/>
            <a:ext cx="548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556775" y="4812175"/>
            <a:ext cx="548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2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97" name="Google Shape;97;p2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98" name="Google Shape;98;p2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99" name="Google Shape;9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7"/>
          <p:cNvSpPr txBox="1"/>
          <p:nvPr/>
        </p:nvSpPr>
        <p:spPr>
          <a:xfrm>
            <a:off x="7267800" y="-76125"/>
            <a:ext cx="1876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go/cloud-spanner-sme-overview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>
            <a:off x="304625" y="780675"/>
            <a:ext cx="85206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○"/>
              <a:defRPr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8556775" y="4812175"/>
            <a:ext cx="548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 sz="1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 sz="1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 sz="1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304625" y="797275"/>
            <a:ext cx="42708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oboto"/>
              <a:buChar char="●"/>
              <a:defRPr sz="2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2" type="body"/>
          </p:nvPr>
        </p:nvSpPr>
        <p:spPr>
          <a:xfrm>
            <a:off x="4607500" y="789125"/>
            <a:ext cx="42249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oboto"/>
              <a:buChar char="●"/>
              <a:defRPr sz="2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556775" y="4812175"/>
            <a:ext cx="548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 showMasterSp="0">
  <p:cSld name="Blank Blue Footer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/>
          <p:nvPr/>
        </p:nvSpPr>
        <p:spPr>
          <a:xfrm>
            <a:off x="4698024" y="4790449"/>
            <a:ext cx="4345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1400"/>
          </a:p>
        </p:txBody>
      </p:sp>
      <p:sp>
        <p:nvSpPr>
          <p:cNvPr id="113" name="Google Shape;113;p30"/>
          <p:cNvSpPr txBox="1"/>
          <p:nvPr>
            <p:ph type="title"/>
          </p:nvPr>
        </p:nvSpPr>
        <p:spPr>
          <a:xfrm>
            <a:off x="167099" y="293774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7620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0"/>
          <p:cNvSpPr/>
          <p:nvPr/>
        </p:nvSpPr>
        <p:spPr>
          <a:xfrm>
            <a:off x="7934700" y="218774"/>
            <a:ext cx="12093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8D8D8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400"/>
          </a:p>
        </p:txBody>
      </p:sp>
      <p:grpSp>
        <p:nvGrpSpPr>
          <p:cNvPr id="115" name="Google Shape;115;p30"/>
          <p:cNvGrpSpPr/>
          <p:nvPr/>
        </p:nvGrpSpPr>
        <p:grpSpPr>
          <a:xfrm>
            <a:off x="-19032" y="4626756"/>
            <a:ext cx="9182149" cy="548400"/>
            <a:chOff x="86" y="-1"/>
            <a:chExt cx="9182149" cy="548400"/>
          </a:xfrm>
        </p:grpSpPr>
        <p:sp>
          <p:nvSpPr>
            <p:cNvPr id="116" name="Google Shape;116;p30"/>
            <p:cNvSpPr/>
            <p:nvPr/>
          </p:nvSpPr>
          <p:spPr>
            <a:xfrm flipH="1">
              <a:off x="38235" y="-1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6" y="0"/>
                  </a:lnTo>
                  <a:lnTo>
                    <a:pt x="120000" y="68166"/>
                  </a:lnTo>
                  <a:lnTo>
                    <a:pt x="119833" y="113094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 flipH="1">
              <a:off x="86" y="6007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5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0"/>
          <p:cNvSpPr/>
          <p:nvPr/>
        </p:nvSpPr>
        <p:spPr>
          <a:xfrm>
            <a:off x="6387174" y="4788158"/>
            <a:ext cx="228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 Light"/>
              <a:buNone/>
            </a:pPr>
            <a:r>
              <a:rPr b="0" i="0" lang="en" sz="1200" u="none" cap="none" strike="noStrik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Training and Certification</a:t>
            </a:r>
            <a:endParaRPr sz="1400"/>
          </a:p>
        </p:txBody>
      </p:sp>
      <p:pic>
        <p:nvPicPr>
          <p:cNvPr descr="Shape 70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712" y="4815616"/>
            <a:ext cx="1147200" cy="3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695247" y="4791390"/>
            <a:ext cx="366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12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LT 2018 Title Only">
  <p:cSld name="OBJECT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526500" y="0"/>
            <a:ext cx="548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rtl="0">
              <a:buNone/>
              <a:defRPr sz="700"/>
            </a:lvl1pPr>
            <a:lvl2pPr lvl="1" rtl="0">
              <a:buNone/>
              <a:defRPr sz="700"/>
            </a:lvl2pPr>
            <a:lvl3pPr lvl="2" rtl="0">
              <a:buNone/>
              <a:defRPr sz="700"/>
            </a:lvl3pPr>
            <a:lvl4pPr lvl="3" rtl="0">
              <a:buNone/>
              <a:defRPr sz="700"/>
            </a:lvl4pPr>
            <a:lvl5pPr lvl="4" rtl="0">
              <a:buNone/>
              <a:defRPr sz="700"/>
            </a:lvl5pPr>
            <a:lvl6pPr lvl="5" rtl="0">
              <a:buNone/>
              <a:defRPr sz="700"/>
            </a:lvl6pPr>
            <a:lvl7pPr lvl="6" rtl="0">
              <a:buNone/>
              <a:defRPr sz="700"/>
            </a:lvl7pPr>
            <a:lvl8pPr lvl="7" rtl="0">
              <a:buNone/>
              <a:defRPr sz="700"/>
            </a:lvl8pPr>
            <a:lvl9pPr lvl="8" rtl="0">
              <a:buNone/>
              <a:defRPr sz="7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31"/>
          <p:cNvSpPr txBox="1"/>
          <p:nvPr>
            <p:ph type="title"/>
          </p:nvPr>
        </p:nvSpPr>
        <p:spPr>
          <a:xfrm>
            <a:off x="805775" y="371900"/>
            <a:ext cx="7418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None/>
              <a:defRPr i="0" sz="2200" u="none" cap="none" strike="noStrike">
                <a:solidFill>
                  <a:srgbClr val="202124"/>
                </a:solidFill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oogle Sans"/>
              <a:buNone/>
              <a:defRPr sz="2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oogle Sans"/>
              <a:buNone/>
              <a:defRPr sz="2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oogle Sans"/>
              <a:buNone/>
              <a:defRPr sz="2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oogle Sans"/>
              <a:buNone/>
              <a:defRPr sz="2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oogle Sans"/>
              <a:buNone/>
              <a:defRPr sz="2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oogle Sans"/>
              <a:buNone/>
              <a:defRPr sz="2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oogle Sans"/>
              <a:buNone/>
              <a:defRPr sz="2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oogle Sans"/>
              <a:buNone/>
              <a:defRPr sz="2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pic>
        <p:nvPicPr>
          <p:cNvPr id="124" name="Google Shape;12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5500" y="4658875"/>
            <a:ext cx="254376" cy="25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1">
  <p:cSld name="OBJECT_2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391075" y="163100"/>
            <a:ext cx="7963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526500" y="0"/>
            <a:ext cx="548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1 1">
  <p:cSld name="OBJECT_2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391075" y="163100"/>
            <a:ext cx="7963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526500" y="0"/>
            <a:ext cx="548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2">
  <p:cSld name="OBJECT_2_4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391075" y="163100"/>
            <a:ext cx="7963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526500" y="0"/>
            <a:ext cx="548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3">
  <p:cSld name="OBJECT_2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391075" y="163100"/>
            <a:ext cx="7963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8526500" y="0"/>
            <a:ext cx="548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4">
  <p:cSld name="OBJECT_2_6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391075" y="163100"/>
            <a:ext cx="7963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526500" y="0"/>
            <a:ext cx="5487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OBJECT_4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Four columns">
  <p:cSld name="CUSTOM_3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grpSp>
        <p:nvGrpSpPr>
          <p:cNvPr id="144" name="Google Shape;144;p39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45" name="Google Shape;145;p39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46" name="Google Shape;146;p39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9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9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9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39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51" name="Google Shape;151;p39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" name="Google Shape;152;p39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53" name="Google Shape;153;p39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39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39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39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39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159" name="Google Shape;159;p39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160" name="Google Shape;160;p39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161" name="Google Shape;161;p39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ody w/ Content">
  <p:cSld name="Body w/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 26@3x.png" id="163" name="Google Shape;16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925" y="4770000"/>
            <a:ext cx="1145428" cy="1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0"/>
          <p:cNvSpPr txBox="1"/>
          <p:nvPr>
            <p:ph type="title"/>
          </p:nvPr>
        </p:nvSpPr>
        <p:spPr>
          <a:xfrm>
            <a:off x="356616" y="612648"/>
            <a:ext cx="7891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/>
            </a:lvl9pPr>
          </a:lstStyle>
          <a:p/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356616" y="1627632"/>
            <a:ext cx="2386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66" name="Google Shape;166;p40"/>
          <p:cNvCxnSpPr/>
          <p:nvPr/>
        </p:nvCxnSpPr>
        <p:spPr>
          <a:xfrm>
            <a:off x="2779776" y="1763475"/>
            <a:ext cx="0" cy="267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Title + photo">
  <p:cSld name="CUSTOM_1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1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169" name="Google Shape;169;p41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1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1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1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41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174" name="Google Shape;174;p41"/>
            <p:cNvSpPr/>
            <p:nvPr/>
          </p:nvSpPr>
          <p:spPr>
            <a:xfrm>
              <a:off x="990623" y="4603434"/>
              <a:ext cx="646021" cy="210542"/>
            </a:xfrm>
            <a:custGeom>
              <a:rect b="b" l="l" r="r" t="t"/>
              <a:pathLst>
                <a:path extrusionOk="0" h="31828" w="9766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1"/>
            <p:cNvSpPr/>
            <p:nvPr/>
          </p:nvSpPr>
          <p:spPr>
            <a:xfrm>
              <a:off x="1683736" y="4617610"/>
              <a:ext cx="130752" cy="149188"/>
            </a:xfrm>
            <a:custGeom>
              <a:rect b="b" l="l" r="r" t="t"/>
              <a:pathLst>
                <a:path extrusionOk="0" h="22553" w="19766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1"/>
            <p:cNvSpPr/>
            <p:nvPr/>
          </p:nvSpPr>
          <p:spPr>
            <a:xfrm>
              <a:off x="1830708" y="4620765"/>
              <a:ext cx="18363" cy="142798"/>
            </a:xfrm>
            <a:custGeom>
              <a:rect b="b" l="l" r="r" t="t"/>
              <a:pathLst>
                <a:path extrusionOk="0" h="21587" w="2776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1864815" y="4662664"/>
              <a:ext cx="100588" cy="104054"/>
            </a:xfrm>
            <a:custGeom>
              <a:rect b="b" l="l" r="r" t="t"/>
              <a:pathLst>
                <a:path extrusionOk="0" h="15730" w="15206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1980201" y="4665893"/>
              <a:ext cx="86650" cy="100826"/>
            </a:xfrm>
            <a:custGeom>
              <a:rect b="b" l="l" r="r" t="t"/>
              <a:pathLst>
                <a:path extrusionOk="0" h="15242" w="13099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2082515" y="4620765"/>
              <a:ext cx="98226" cy="146033"/>
            </a:xfrm>
            <a:custGeom>
              <a:rect b="b" l="l" r="r" t="t"/>
              <a:pathLst>
                <a:path extrusionOk="0" h="22076" w="14849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41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">
  <p:cSld name="CUSTOM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42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183" name="Google Shape;183;p42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2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2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2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42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188" name="Google Shape;188;p42"/>
            <p:cNvSpPr/>
            <p:nvPr/>
          </p:nvSpPr>
          <p:spPr>
            <a:xfrm>
              <a:off x="990623" y="4603434"/>
              <a:ext cx="646021" cy="210542"/>
            </a:xfrm>
            <a:custGeom>
              <a:rect b="b" l="l" r="r" t="t"/>
              <a:pathLst>
                <a:path extrusionOk="0" h="31828" w="9766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2"/>
            <p:cNvSpPr/>
            <p:nvPr/>
          </p:nvSpPr>
          <p:spPr>
            <a:xfrm>
              <a:off x="1683736" y="4617610"/>
              <a:ext cx="130752" cy="149188"/>
            </a:xfrm>
            <a:custGeom>
              <a:rect b="b" l="l" r="r" t="t"/>
              <a:pathLst>
                <a:path extrusionOk="0" h="22553" w="19766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2"/>
            <p:cNvSpPr/>
            <p:nvPr/>
          </p:nvSpPr>
          <p:spPr>
            <a:xfrm>
              <a:off x="1830708" y="4620765"/>
              <a:ext cx="18363" cy="142798"/>
            </a:xfrm>
            <a:custGeom>
              <a:rect b="b" l="l" r="r" t="t"/>
              <a:pathLst>
                <a:path extrusionOk="0" h="21587" w="2776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2"/>
            <p:cNvSpPr/>
            <p:nvPr/>
          </p:nvSpPr>
          <p:spPr>
            <a:xfrm>
              <a:off x="1864815" y="4662664"/>
              <a:ext cx="100588" cy="104054"/>
            </a:xfrm>
            <a:custGeom>
              <a:rect b="b" l="l" r="r" t="t"/>
              <a:pathLst>
                <a:path extrusionOk="0" h="15730" w="15206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1980201" y="4665893"/>
              <a:ext cx="86650" cy="100826"/>
            </a:xfrm>
            <a:custGeom>
              <a:rect b="b" l="l" r="r" t="t"/>
              <a:pathLst>
                <a:path extrusionOk="0" h="15242" w="13099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2"/>
            <p:cNvSpPr/>
            <p:nvPr/>
          </p:nvSpPr>
          <p:spPr>
            <a:xfrm>
              <a:off x="2082515" y="4620765"/>
              <a:ext cx="98226" cy="146033"/>
            </a:xfrm>
            <a:custGeom>
              <a:rect b="b" l="l" r="r" t="t"/>
              <a:pathLst>
                <a:path extrusionOk="0" h="22076" w="14849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42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195" name="Google Shape;195;p42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Break + image">
  <p:cSld name="CUSTOM_2_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198" name="Google Shape;198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99" name="Google Shape;199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00" name="Google Shape;200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05" name="Google Shape;205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6" name="Google Shape;206;p4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07" name="Google Shape;207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GCP content">
  <p:cSld name="CUSTOM_3_1_1_1_1_1_1_1_1_1_1_1_2_1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sp>
        <p:nvSpPr>
          <p:cNvPr id="214" name="Google Shape;214;p44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grpSp>
        <p:nvGrpSpPr>
          <p:cNvPr id="215" name="Google Shape;215;p44"/>
          <p:cNvGrpSpPr/>
          <p:nvPr/>
        </p:nvGrpSpPr>
        <p:grpSpPr>
          <a:xfrm>
            <a:off x="617793" y="4562424"/>
            <a:ext cx="2353175" cy="252193"/>
            <a:chOff x="617793" y="4562424"/>
            <a:chExt cx="2353175" cy="252193"/>
          </a:xfrm>
        </p:grpSpPr>
        <p:grpSp>
          <p:nvGrpSpPr>
            <p:cNvPr id="216" name="Google Shape;216;p44"/>
            <p:cNvGrpSpPr/>
            <p:nvPr/>
          </p:nvGrpSpPr>
          <p:grpSpPr>
            <a:xfrm>
              <a:off x="989955" y="4603006"/>
              <a:ext cx="1981014" cy="211056"/>
              <a:chOff x="1644000" y="3136475"/>
              <a:chExt cx="5180475" cy="551925"/>
            </a:xfrm>
          </p:grpSpPr>
          <p:sp>
            <p:nvSpPr>
              <p:cNvPr id="217" name="Google Shape;217;p44"/>
              <p:cNvSpPr/>
              <p:nvPr/>
            </p:nvSpPr>
            <p:spPr>
              <a:xfrm>
                <a:off x="3457850" y="3174000"/>
                <a:ext cx="341975" cy="390525"/>
              </a:xfrm>
              <a:custGeom>
                <a:rect b="b" l="l" r="r" t="t"/>
                <a:pathLst>
                  <a:path extrusionOk="0" h="15621" w="13679">
                    <a:moveTo>
                      <a:pt x="7759" y="0"/>
                    </a:moveTo>
                    <a:lnTo>
                      <a:pt x="7352" y="12"/>
                    </a:lnTo>
                    <a:lnTo>
                      <a:pt x="6561" y="82"/>
                    </a:lnTo>
                    <a:lnTo>
                      <a:pt x="5805" y="221"/>
                    </a:lnTo>
                    <a:lnTo>
                      <a:pt x="5072" y="431"/>
                    </a:lnTo>
                    <a:lnTo>
                      <a:pt x="4386" y="710"/>
                    </a:lnTo>
                    <a:lnTo>
                      <a:pt x="3734" y="1059"/>
                    </a:lnTo>
                    <a:lnTo>
                      <a:pt x="3106" y="1477"/>
                    </a:lnTo>
                    <a:lnTo>
                      <a:pt x="2513" y="1966"/>
                    </a:lnTo>
                    <a:lnTo>
                      <a:pt x="2234" y="2245"/>
                    </a:lnTo>
                    <a:lnTo>
                      <a:pt x="1955" y="2524"/>
                    </a:lnTo>
                    <a:lnTo>
                      <a:pt x="1466" y="3117"/>
                    </a:lnTo>
                    <a:lnTo>
                      <a:pt x="1048" y="3734"/>
                    </a:lnTo>
                    <a:lnTo>
                      <a:pt x="699" y="4397"/>
                    </a:lnTo>
                    <a:lnTo>
                      <a:pt x="420" y="5095"/>
                    </a:lnTo>
                    <a:lnTo>
                      <a:pt x="210" y="5827"/>
                    </a:lnTo>
                    <a:lnTo>
                      <a:pt x="71" y="6595"/>
                    </a:lnTo>
                    <a:lnTo>
                      <a:pt x="1" y="7397"/>
                    </a:lnTo>
                    <a:lnTo>
                      <a:pt x="1" y="7805"/>
                    </a:lnTo>
                    <a:lnTo>
                      <a:pt x="1" y="8223"/>
                    </a:lnTo>
                    <a:lnTo>
                      <a:pt x="71" y="9026"/>
                    </a:lnTo>
                    <a:lnTo>
                      <a:pt x="210" y="9782"/>
                    </a:lnTo>
                    <a:lnTo>
                      <a:pt x="420" y="10515"/>
                    </a:lnTo>
                    <a:lnTo>
                      <a:pt x="710" y="11212"/>
                    </a:lnTo>
                    <a:lnTo>
                      <a:pt x="1059" y="11875"/>
                    </a:lnTo>
                    <a:lnTo>
                      <a:pt x="1478" y="12503"/>
                    </a:lnTo>
                    <a:lnTo>
                      <a:pt x="1967" y="13097"/>
                    </a:lnTo>
                    <a:lnTo>
                      <a:pt x="2234" y="13376"/>
                    </a:lnTo>
                    <a:lnTo>
                      <a:pt x="2513" y="13655"/>
                    </a:lnTo>
                    <a:lnTo>
                      <a:pt x="3106" y="14143"/>
                    </a:lnTo>
                    <a:lnTo>
                      <a:pt x="3734" y="14562"/>
                    </a:lnTo>
                    <a:lnTo>
                      <a:pt x="4386" y="14911"/>
                    </a:lnTo>
                    <a:lnTo>
                      <a:pt x="5072" y="15190"/>
                    </a:lnTo>
                    <a:lnTo>
                      <a:pt x="5805" y="15400"/>
                    </a:lnTo>
                    <a:lnTo>
                      <a:pt x="6561" y="15539"/>
                    </a:lnTo>
                    <a:lnTo>
                      <a:pt x="7352" y="15609"/>
                    </a:lnTo>
                    <a:lnTo>
                      <a:pt x="7759" y="15621"/>
                    </a:lnTo>
                    <a:lnTo>
                      <a:pt x="8212" y="15609"/>
                    </a:lnTo>
                    <a:lnTo>
                      <a:pt x="9096" y="15516"/>
                    </a:lnTo>
                    <a:lnTo>
                      <a:pt x="9922" y="15330"/>
                    </a:lnTo>
                    <a:lnTo>
                      <a:pt x="10725" y="15051"/>
                    </a:lnTo>
                    <a:lnTo>
                      <a:pt x="11108" y="14876"/>
                    </a:lnTo>
                    <a:lnTo>
                      <a:pt x="11481" y="14690"/>
                    </a:lnTo>
                    <a:lnTo>
                      <a:pt x="12190" y="14260"/>
                    </a:lnTo>
                    <a:lnTo>
                      <a:pt x="12841" y="13771"/>
                    </a:lnTo>
                    <a:lnTo>
                      <a:pt x="13411" y="13225"/>
                    </a:lnTo>
                    <a:lnTo>
                      <a:pt x="13679" y="12922"/>
                    </a:lnTo>
                    <a:lnTo>
                      <a:pt x="12341" y="11585"/>
                    </a:lnTo>
                    <a:lnTo>
                      <a:pt x="12097" y="11852"/>
                    </a:lnTo>
                    <a:lnTo>
                      <a:pt x="11597" y="12329"/>
                    </a:lnTo>
                    <a:lnTo>
                      <a:pt x="11074" y="12736"/>
                    </a:lnTo>
                    <a:lnTo>
                      <a:pt x="10527" y="13073"/>
                    </a:lnTo>
                    <a:lnTo>
                      <a:pt x="9945" y="13341"/>
                    </a:lnTo>
                    <a:lnTo>
                      <a:pt x="9352" y="13539"/>
                    </a:lnTo>
                    <a:lnTo>
                      <a:pt x="8724" y="13678"/>
                    </a:lnTo>
                    <a:lnTo>
                      <a:pt x="8073" y="13748"/>
                    </a:lnTo>
                    <a:lnTo>
                      <a:pt x="7747" y="13760"/>
                    </a:lnTo>
                    <a:lnTo>
                      <a:pt x="7142" y="13736"/>
                    </a:lnTo>
                    <a:lnTo>
                      <a:pt x="6305" y="13597"/>
                    </a:lnTo>
                    <a:lnTo>
                      <a:pt x="5758" y="13446"/>
                    </a:lnTo>
                    <a:lnTo>
                      <a:pt x="5246" y="13236"/>
                    </a:lnTo>
                    <a:lnTo>
                      <a:pt x="4758" y="12980"/>
                    </a:lnTo>
                    <a:lnTo>
                      <a:pt x="4281" y="12678"/>
                    </a:lnTo>
                    <a:lnTo>
                      <a:pt x="3839" y="12317"/>
                    </a:lnTo>
                    <a:lnTo>
                      <a:pt x="3630" y="12108"/>
                    </a:lnTo>
                    <a:lnTo>
                      <a:pt x="3420" y="11899"/>
                    </a:lnTo>
                    <a:lnTo>
                      <a:pt x="3060" y="11457"/>
                    </a:lnTo>
                    <a:lnTo>
                      <a:pt x="2746" y="10980"/>
                    </a:lnTo>
                    <a:lnTo>
                      <a:pt x="2478" y="10480"/>
                    </a:lnTo>
                    <a:lnTo>
                      <a:pt x="2269" y="9933"/>
                    </a:lnTo>
                    <a:lnTo>
                      <a:pt x="2106" y="9363"/>
                    </a:lnTo>
                    <a:lnTo>
                      <a:pt x="2001" y="8758"/>
                    </a:lnTo>
                    <a:lnTo>
                      <a:pt x="1943" y="8119"/>
                    </a:lnTo>
                    <a:lnTo>
                      <a:pt x="1943" y="7793"/>
                    </a:lnTo>
                    <a:lnTo>
                      <a:pt x="1943" y="7467"/>
                    </a:lnTo>
                    <a:lnTo>
                      <a:pt x="2001" y="6828"/>
                    </a:lnTo>
                    <a:lnTo>
                      <a:pt x="2106" y="6223"/>
                    </a:lnTo>
                    <a:lnTo>
                      <a:pt x="2269" y="5653"/>
                    </a:lnTo>
                    <a:lnTo>
                      <a:pt x="2478" y="5118"/>
                    </a:lnTo>
                    <a:lnTo>
                      <a:pt x="2746" y="4606"/>
                    </a:lnTo>
                    <a:lnTo>
                      <a:pt x="3060" y="4129"/>
                    </a:lnTo>
                    <a:lnTo>
                      <a:pt x="3420" y="3687"/>
                    </a:lnTo>
                    <a:lnTo>
                      <a:pt x="3630" y="3478"/>
                    </a:lnTo>
                    <a:lnTo>
                      <a:pt x="4060" y="3082"/>
                    </a:lnTo>
                    <a:lnTo>
                      <a:pt x="4746" y="2606"/>
                    </a:lnTo>
                    <a:lnTo>
                      <a:pt x="5246" y="2350"/>
                    </a:lnTo>
                    <a:lnTo>
                      <a:pt x="5758" y="2140"/>
                    </a:lnTo>
                    <a:lnTo>
                      <a:pt x="6293" y="1989"/>
                    </a:lnTo>
                    <a:lnTo>
                      <a:pt x="7142" y="1850"/>
                    </a:lnTo>
                    <a:lnTo>
                      <a:pt x="7747" y="1838"/>
                    </a:lnTo>
                    <a:lnTo>
                      <a:pt x="8073" y="1838"/>
                    </a:lnTo>
                    <a:lnTo>
                      <a:pt x="8701" y="1896"/>
                    </a:lnTo>
                    <a:lnTo>
                      <a:pt x="9282" y="2012"/>
                    </a:lnTo>
                    <a:lnTo>
                      <a:pt x="9841" y="2198"/>
                    </a:lnTo>
                    <a:lnTo>
                      <a:pt x="10352" y="2431"/>
                    </a:lnTo>
                    <a:lnTo>
                      <a:pt x="10841" y="2733"/>
                    </a:lnTo>
                    <a:lnTo>
                      <a:pt x="11295" y="3094"/>
                    </a:lnTo>
                    <a:lnTo>
                      <a:pt x="11713" y="3501"/>
                    </a:lnTo>
                    <a:lnTo>
                      <a:pt x="11899" y="3734"/>
                    </a:lnTo>
                    <a:lnTo>
                      <a:pt x="13237" y="2443"/>
                    </a:lnTo>
                    <a:lnTo>
                      <a:pt x="12969" y="2140"/>
                    </a:lnTo>
                    <a:lnTo>
                      <a:pt x="12411" y="1605"/>
                    </a:lnTo>
                    <a:lnTo>
                      <a:pt x="11806" y="1152"/>
                    </a:lnTo>
                    <a:lnTo>
                      <a:pt x="11155" y="768"/>
                    </a:lnTo>
                    <a:lnTo>
                      <a:pt x="10480" y="465"/>
                    </a:lnTo>
                    <a:lnTo>
                      <a:pt x="9748" y="233"/>
                    </a:lnTo>
                    <a:lnTo>
                      <a:pt x="8980" y="82"/>
                    </a:lnTo>
                    <a:lnTo>
                      <a:pt x="8177" y="12"/>
                    </a:lnTo>
                    <a:lnTo>
                      <a:pt x="77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4"/>
              <p:cNvSpPr/>
              <p:nvPr/>
            </p:nvSpPr>
            <p:spPr>
              <a:xfrm>
                <a:off x="3843125" y="3182425"/>
                <a:ext cx="48025" cy="373675"/>
              </a:xfrm>
              <a:custGeom>
                <a:rect b="b" l="l" r="r" t="t"/>
                <a:pathLst>
                  <a:path extrusionOk="0" h="14947" w="1921">
                    <a:moveTo>
                      <a:pt x="1" y="1"/>
                    </a:moveTo>
                    <a:lnTo>
                      <a:pt x="1" y="14946"/>
                    </a:lnTo>
                    <a:lnTo>
                      <a:pt x="1920" y="14946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4"/>
              <p:cNvSpPr/>
              <p:nvPr/>
            </p:nvSpPr>
            <p:spPr>
              <a:xfrm>
                <a:off x="3932125" y="3292050"/>
                <a:ext cx="263175" cy="272775"/>
              </a:xfrm>
              <a:custGeom>
                <a:rect b="b" l="l" r="r" t="t"/>
                <a:pathLst>
                  <a:path extrusionOk="0" h="10911" w="10527">
                    <a:moveTo>
                      <a:pt x="5583" y="1768"/>
                    </a:moveTo>
                    <a:lnTo>
                      <a:pt x="6211" y="1908"/>
                    </a:lnTo>
                    <a:lnTo>
                      <a:pt x="6793" y="2164"/>
                    </a:lnTo>
                    <a:lnTo>
                      <a:pt x="7339" y="2536"/>
                    </a:lnTo>
                    <a:lnTo>
                      <a:pt x="7583" y="2780"/>
                    </a:lnTo>
                    <a:lnTo>
                      <a:pt x="7816" y="3036"/>
                    </a:lnTo>
                    <a:lnTo>
                      <a:pt x="8188" y="3618"/>
                    </a:lnTo>
                    <a:lnTo>
                      <a:pt x="8444" y="4292"/>
                    </a:lnTo>
                    <a:lnTo>
                      <a:pt x="8560" y="5048"/>
                    </a:lnTo>
                    <a:lnTo>
                      <a:pt x="8572" y="5455"/>
                    </a:lnTo>
                    <a:lnTo>
                      <a:pt x="8560" y="5862"/>
                    </a:lnTo>
                    <a:lnTo>
                      <a:pt x="8444" y="6618"/>
                    </a:lnTo>
                    <a:lnTo>
                      <a:pt x="8188" y="7281"/>
                    </a:lnTo>
                    <a:lnTo>
                      <a:pt x="7816" y="7874"/>
                    </a:lnTo>
                    <a:lnTo>
                      <a:pt x="7583" y="8130"/>
                    </a:lnTo>
                    <a:lnTo>
                      <a:pt x="7339" y="8375"/>
                    </a:lnTo>
                    <a:lnTo>
                      <a:pt x="6793" y="8758"/>
                    </a:lnTo>
                    <a:lnTo>
                      <a:pt x="6211" y="9014"/>
                    </a:lnTo>
                    <a:lnTo>
                      <a:pt x="5583" y="9142"/>
                    </a:lnTo>
                    <a:lnTo>
                      <a:pt x="5246" y="9154"/>
                    </a:lnTo>
                    <a:lnTo>
                      <a:pt x="4908" y="9142"/>
                    </a:lnTo>
                    <a:lnTo>
                      <a:pt x="4280" y="9003"/>
                    </a:lnTo>
                    <a:lnTo>
                      <a:pt x="3699" y="8747"/>
                    </a:lnTo>
                    <a:lnTo>
                      <a:pt x="3152" y="8375"/>
                    </a:lnTo>
                    <a:lnTo>
                      <a:pt x="2908" y="8130"/>
                    </a:lnTo>
                    <a:lnTo>
                      <a:pt x="2675" y="7863"/>
                    </a:lnTo>
                    <a:lnTo>
                      <a:pt x="2303" y="7281"/>
                    </a:lnTo>
                    <a:lnTo>
                      <a:pt x="2047" y="6607"/>
                    </a:lnTo>
                    <a:lnTo>
                      <a:pt x="1931" y="5862"/>
                    </a:lnTo>
                    <a:lnTo>
                      <a:pt x="1919" y="5455"/>
                    </a:lnTo>
                    <a:lnTo>
                      <a:pt x="1931" y="5048"/>
                    </a:lnTo>
                    <a:lnTo>
                      <a:pt x="2047" y="4292"/>
                    </a:lnTo>
                    <a:lnTo>
                      <a:pt x="2303" y="3629"/>
                    </a:lnTo>
                    <a:lnTo>
                      <a:pt x="2675" y="3036"/>
                    </a:lnTo>
                    <a:lnTo>
                      <a:pt x="2908" y="2780"/>
                    </a:lnTo>
                    <a:lnTo>
                      <a:pt x="3152" y="2536"/>
                    </a:lnTo>
                    <a:lnTo>
                      <a:pt x="3699" y="2152"/>
                    </a:lnTo>
                    <a:lnTo>
                      <a:pt x="4280" y="1896"/>
                    </a:lnTo>
                    <a:lnTo>
                      <a:pt x="4908" y="1768"/>
                    </a:lnTo>
                    <a:close/>
                    <a:moveTo>
                      <a:pt x="5257" y="0"/>
                    </a:moveTo>
                    <a:lnTo>
                      <a:pt x="4699" y="24"/>
                    </a:lnTo>
                    <a:lnTo>
                      <a:pt x="3652" y="210"/>
                    </a:lnTo>
                    <a:lnTo>
                      <a:pt x="2698" y="605"/>
                    </a:lnTo>
                    <a:lnTo>
                      <a:pt x="1861" y="1187"/>
                    </a:lnTo>
                    <a:lnTo>
                      <a:pt x="1477" y="1559"/>
                    </a:lnTo>
                    <a:lnTo>
                      <a:pt x="1128" y="1954"/>
                    </a:lnTo>
                    <a:lnTo>
                      <a:pt x="570" y="2827"/>
                    </a:lnTo>
                    <a:lnTo>
                      <a:pt x="198" y="3804"/>
                    </a:lnTo>
                    <a:lnTo>
                      <a:pt x="12" y="4874"/>
                    </a:lnTo>
                    <a:lnTo>
                      <a:pt x="0" y="5455"/>
                    </a:lnTo>
                    <a:lnTo>
                      <a:pt x="12" y="6025"/>
                    </a:lnTo>
                    <a:lnTo>
                      <a:pt x="198" y="7107"/>
                    </a:lnTo>
                    <a:lnTo>
                      <a:pt x="570" y="8084"/>
                    </a:lnTo>
                    <a:lnTo>
                      <a:pt x="1128" y="8956"/>
                    </a:lnTo>
                    <a:lnTo>
                      <a:pt x="1477" y="9352"/>
                    </a:lnTo>
                    <a:lnTo>
                      <a:pt x="1861" y="9724"/>
                    </a:lnTo>
                    <a:lnTo>
                      <a:pt x="2698" y="10305"/>
                    </a:lnTo>
                    <a:lnTo>
                      <a:pt x="3652" y="10701"/>
                    </a:lnTo>
                    <a:lnTo>
                      <a:pt x="4699" y="10887"/>
                    </a:lnTo>
                    <a:lnTo>
                      <a:pt x="5257" y="10910"/>
                    </a:lnTo>
                    <a:lnTo>
                      <a:pt x="5827" y="10887"/>
                    </a:lnTo>
                    <a:lnTo>
                      <a:pt x="6874" y="10701"/>
                    </a:lnTo>
                    <a:lnTo>
                      <a:pt x="7816" y="10305"/>
                    </a:lnTo>
                    <a:lnTo>
                      <a:pt x="8665" y="9724"/>
                    </a:lnTo>
                    <a:lnTo>
                      <a:pt x="9037" y="9352"/>
                    </a:lnTo>
                    <a:lnTo>
                      <a:pt x="9398" y="8956"/>
                    </a:lnTo>
                    <a:lnTo>
                      <a:pt x="9956" y="8072"/>
                    </a:lnTo>
                    <a:lnTo>
                      <a:pt x="10317" y="7095"/>
                    </a:lnTo>
                    <a:lnTo>
                      <a:pt x="10503" y="6025"/>
                    </a:lnTo>
                    <a:lnTo>
                      <a:pt x="10526" y="5455"/>
                    </a:lnTo>
                    <a:lnTo>
                      <a:pt x="10503" y="4885"/>
                    </a:lnTo>
                    <a:lnTo>
                      <a:pt x="10317" y="3804"/>
                    </a:lnTo>
                    <a:lnTo>
                      <a:pt x="9956" y="2827"/>
                    </a:lnTo>
                    <a:lnTo>
                      <a:pt x="9398" y="1954"/>
                    </a:lnTo>
                    <a:lnTo>
                      <a:pt x="9037" y="1559"/>
                    </a:lnTo>
                    <a:lnTo>
                      <a:pt x="8665" y="1187"/>
                    </a:lnTo>
                    <a:lnTo>
                      <a:pt x="7816" y="605"/>
                    </a:lnTo>
                    <a:lnTo>
                      <a:pt x="6874" y="210"/>
                    </a:lnTo>
                    <a:lnTo>
                      <a:pt x="5827" y="24"/>
                    </a:lnTo>
                    <a:lnTo>
                      <a:pt x="5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4"/>
              <p:cNvSpPr/>
              <p:nvPr/>
            </p:nvSpPr>
            <p:spPr>
              <a:xfrm>
                <a:off x="4234225" y="3300475"/>
                <a:ext cx="226250" cy="263475"/>
              </a:xfrm>
              <a:custGeom>
                <a:rect b="b" l="l" r="r" t="t"/>
                <a:pathLst>
                  <a:path extrusionOk="0" h="10539" w="9050">
                    <a:moveTo>
                      <a:pt x="1" y="1"/>
                    </a:moveTo>
                    <a:lnTo>
                      <a:pt x="1" y="6258"/>
                    </a:lnTo>
                    <a:lnTo>
                      <a:pt x="1" y="6735"/>
                    </a:lnTo>
                    <a:lnTo>
                      <a:pt x="129" y="7619"/>
                    </a:lnTo>
                    <a:lnTo>
                      <a:pt x="373" y="8398"/>
                    </a:lnTo>
                    <a:lnTo>
                      <a:pt x="745" y="9073"/>
                    </a:lnTo>
                    <a:lnTo>
                      <a:pt x="989" y="9375"/>
                    </a:lnTo>
                    <a:lnTo>
                      <a:pt x="1233" y="9654"/>
                    </a:lnTo>
                    <a:lnTo>
                      <a:pt x="1850" y="10096"/>
                    </a:lnTo>
                    <a:lnTo>
                      <a:pt x="2571" y="10387"/>
                    </a:lnTo>
                    <a:lnTo>
                      <a:pt x="3420" y="10527"/>
                    </a:lnTo>
                    <a:lnTo>
                      <a:pt x="3897" y="10538"/>
                    </a:lnTo>
                    <a:lnTo>
                      <a:pt x="4141" y="10538"/>
                    </a:lnTo>
                    <a:lnTo>
                      <a:pt x="4630" y="10468"/>
                    </a:lnTo>
                    <a:lnTo>
                      <a:pt x="5107" y="10341"/>
                    </a:lnTo>
                    <a:lnTo>
                      <a:pt x="5572" y="10154"/>
                    </a:lnTo>
                    <a:lnTo>
                      <a:pt x="5793" y="10026"/>
                    </a:lnTo>
                    <a:lnTo>
                      <a:pt x="6014" y="9910"/>
                    </a:lnTo>
                    <a:lnTo>
                      <a:pt x="6409" y="9631"/>
                    </a:lnTo>
                    <a:lnTo>
                      <a:pt x="6747" y="9317"/>
                    </a:lnTo>
                    <a:lnTo>
                      <a:pt x="7014" y="8980"/>
                    </a:lnTo>
                    <a:lnTo>
                      <a:pt x="7130" y="8794"/>
                    </a:lnTo>
                    <a:lnTo>
                      <a:pt x="7223" y="8794"/>
                    </a:lnTo>
                    <a:lnTo>
                      <a:pt x="7223" y="10224"/>
                    </a:lnTo>
                    <a:lnTo>
                      <a:pt x="9050" y="10224"/>
                    </a:lnTo>
                    <a:lnTo>
                      <a:pt x="9050" y="1"/>
                    </a:lnTo>
                    <a:lnTo>
                      <a:pt x="7130" y="1"/>
                    </a:lnTo>
                    <a:lnTo>
                      <a:pt x="7130" y="5642"/>
                    </a:lnTo>
                    <a:lnTo>
                      <a:pt x="7130" y="5944"/>
                    </a:lnTo>
                    <a:lnTo>
                      <a:pt x="7026" y="6537"/>
                    </a:lnTo>
                    <a:lnTo>
                      <a:pt x="6840" y="7096"/>
                    </a:lnTo>
                    <a:lnTo>
                      <a:pt x="6560" y="7607"/>
                    </a:lnTo>
                    <a:lnTo>
                      <a:pt x="6374" y="7852"/>
                    </a:lnTo>
                    <a:lnTo>
                      <a:pt x="6188" y="8084"/>
                    </a:lnTo>
                    <a:lnTo>
                      <a:pt x="5758" y="8445"/>
                    </a:lnTo>
                    <a:lnTo>
                      <a:pt x="5281" y="8677"/>
                    </a:lnTo>
                    <a:lnTo>
                      <a:pt x="4734" y="8805"/>
                    </a:lnTo>
                    <a:lnTo>
                      <a:pt x="4444" y="8817"/>
                    </a:lnTo>
                    <a:lnTo>
                      <a:pt x="4130" y="8805"/>
                    </a:lnTo>
                    <a:lnTo>
                      <a:pt x="3583" y="8712"/>
                    </a:lnTo>
                    <a:lnTo>
                      <a:pt x="3106" y="8538"/>
                    </a:lnTo>
                    <a:lnTo>
                      <a:pt x="2711" y="8270"/>
                    </a:lnTo>
                    <a:lnTo>
                      <a:pt x="2397" y="7910"/>
                    </a:lnTo>
                    <a:lnTo>
                      <a:pt x="2152" y="7456"/>
                    </a:lnTo>
                    <a:lnTo>
                      <a:pt x="2001" y="6921"/>
                    </a:lnTo>
                    <a:lnTo>
                      <a:pt x="1920" y="6293"/>
                    </a:lnTo>
                    <a:lnTo>
                      <a:pt x="1920" y="5944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4"/>
              <p:cNvSpPr/>
              <p:nvPr/>
            </p:nvSpPr>
            <p:spPr>
              <a:xfrm>
                <a:off x="4502025" y="3182125"/>
                <a:ext cx="256200" cy="382400"/>
              </a:xfrm>
              <a:custGeom>
                <a:rect b="b" l="l" r="r" t="t"/>
                <a:pathLst>
                  <a:path extrusionOk="0" h="15296" w="10248">
                    <a:moveTo>
                      <a:pt x="5153" y="6142"/>
                    </a:moveTo>
                    <a:lnTo>
                      <a:pt x="5502" y="6154"/>
                    </a:lnTo>
                    <a:lnTo>
                      <a:pt x="6130" y="6282"/>
                    </a:lnTo>
                    <a:lnTo>
                      <a:pt x="6700" y="6526"/>
                    </a:lnTo>
                    <a:lnTo>
                      <a:pt x="7224" y="6910"/>
                    </a:lnTo>
                    <a:lnTo>
                      <a:pt x="7468" y="7154"/>
                    </a:lnTo>
                    <a:lnTo>
                      <a:pt x="7700" y="7410"/>
                    </a:lnTo>
                    <a:lnTo>
                      <a:pt x="8049" y="7991"/>
                    </a:lnTo>
                    <a:lnTo>
                      <a:pt x="8282" y="8666"/>
                    </a:lnTo>
                    <a:lnTo>
                      <a:pt x="8410" y="9422"/>
                    </a:lnTo>
                    <a:lnTo>
                      <a:pt x="8422" y="9841"/>
                    </a:lnTo>
                    <a:lnTo>
                      <a:pt x="8410" y="10248"/>
                    </a:lnTo>
                    <a:lnTo>
                      <a:pt x="8294" y="11004"/>
                    </a:lnTo>
                    <a:lnTo>
                      <a:pt x="8061" y="11678"/>
                    </a:lnTo>
                    <a:lnTo>
                      <a:pt x="7700" y="12271"/>
                    </a:lnTo>
                    <a:lnTo>
                      <a:pt x="7468" y="12527"/>
                    </a:lnTo>
                    <a:lnTo>
                      <a:pt x="7224" y="12772"/>
                    </a:lnTo>
                    <a:lnTo>
                      <a:pt x="6700" y="13144"/>
                    </a:lnTo>
                    <a:lnTo>
                      <a:pt x="6119" y="13400"/>
                    </a:lnTo>
                    <a:lnTo>
                      <a:pt x="5491" y="13516"/>
                    </a:lnTo>
                    <a:lnTo>
                      <a:pt x="5153" y="13528"/>
                    </a:lnTo>
                    <a:lnTo>
                      <a:pt x="4828" y="13516"/>
                    </a:lnTo>
                    <a:lnTo>
                      <a:pt x="4211" y="13400"/>
                    </a:lnTo>
                    <a:lnTo>
                      <a:pt x="3630" y="13144"/>
                    </a:lnTo>
                    <a:lnTo>
                      <a:pt x="3106" y="12760"/>
                    </a:lnTo>
                    <a:lnTo>
                      <a:pt x="2862" y="12516"/>
                    </a:lnTo>
                    <a:lnTo>
                      <a:pt x="2629" y="12260"/>
                    </a:lnTo>
                    <a:lnTo>
                      <a:pt x="2269" y="11667"/>
                    </a:lnTo>
                    <a:lnTo>
                      <a:pt x="2036" y="11004"/>
                    </a:lnTo>
                    <a:lnTo>
                      <a:pt x="1908" y="10248"/>
                    </a:lnTo>
                    <a:lnTo>
                      <a:pt x="1908" y="9841"/>
                    </a:lnTo>
                    <a:lnTo>
                      <a:pt x="1908" y="9434"/>
                    </a:lnTo>
                    <a:lnTo>
                      <a:pt x="2036" y="8678"/>
                    </a:lnTo>
                    <a:lnTo>
                      <a:pt x="2269" y="8003"/>
                    </a:lnTo>
                    <a:lnTo>
                      <a:pt x="2629" y="7421"/>
                    </a:lnTo>
                    <a:lnTo>
                      <a:pt x="2862" y="7166"/>
                    </a:lnTo>
                    <a:lnTo>
                      <a:pt x="3106" y="6921"/>
                    </a:lnTo>
                    <a:lnTo>
                      <a:pt x="3630" y="6537"/>
                    </a:lnTo>
                    <a:lnTo>
                      <a:pt x="4211" y="6282"/>
                    </a:lnTo>
                    <a:lnTo>
                      <a:pt x="4828" y="6154"/>
                    </a:lnTo>
                    <a:lnTo>
                      <a:pt x="5153" y="6142"/>
                    </a:lnTo>
                    <a:close/>
                    <a:moveTo>
                      <a:pt x="8329" y="1"/>
                    </a:moveTo>
                    <a:lnTo>
                      <a:pt x="8329" y="4711"/>
                    </a:lnTo>
                    <a:lnTo>
                      <a:pt x="8422" y="6130"/>
                    </a:lnTo>
                    <a:lnTo>
                      <a:pt x="8329" y="6130"/>
                    </a:lnTo>
                    <a:lnTo>
                      <a:pt x="8212" y="5944"/>
                    </a:lnTo>
                    <a:lnTo>
                      <a:pt x="7921" y="5607"/>
                    </a:lnTo>
                    <a:lnTo>
                      <a:pt x="7584" y="5293"/>
                    </a:lnTo>
                    <a:lnTo>
                      <a:pt x="7177" y="5014"/>
                    </a:lnTo>
                    <a:lnTo>
                      <a:pt x="6944" y="4886"/>
                    </a:lnTo>
                    <a:lnTo>
                      <a:pt x="6712" y="4758"/>
                    </a:lnTo>
                    <a:lnTo>
                      <a:pt x="6223" y="4572"/>
                    </a:lnTo>
                    <a:lnTo>
                      <a:pt x="5700" y="4456"/>
                    </a:lnTo>
                    <a:lnTo>
                      <a:pt x="5142" y="4386"/>
                    </a:lnTo>
                    <a:lnTo>
                      <a:pt x="4851" y="4386"/>
                    </a:lnTo>
                    <a:lnTo>
                      <a:pt x="4362" y="4397"/>
                    </a:lnTo>
                    <a:lnTo>
                      <a:pt x="3444" y="4595"/>
                    </a:lnTo>
                    <a:lnTo>
                      <a:pt x="2583" y="4991"/>
                    </a:lnTo>
                    <a:lnTo>
                      <a:pt x="1804" y="5584"/>
                    </a:lnTo>
                    <a:lnTo>
                      <a:pt x="1443" y="5956"/>
                    </a:lnTo>
                    <a:lnTo>
                      <a:pt x="1094" y="6351"/>
                    </a:lnTo>
                    <a:lnTo>
                      <a:pt x="547" y="7235"/>
                    </a:lnTo>
                    <a:lnTo>
                      <a:pt x="198" y="8201"/>
                    </a:lnTo>
                    <a:lnTo>
                      <a:pt x="12" y="9271"/>
                    </a:lnTo>
                    <a:lnTo>
                      <a:pt x="1" y="9841"/>
                    </a:lnTo>
                    <a:lnTo>
                      <a:pt x="12" y="10411"/>
                    </a:lnTo>
                    <a:lnTo>
                      <a:pt x="198" y="11469"/>
                    </a:lnTo>
                    <a:lnTo>
                      <a:pt x="547" y="12446"/>
                    </a:lnTo>
                    <a:lnTo>
                      <a:pt x="1094" y="13318"/>
                    </a:lnTo>
                    <a:lnTo>
                      <a:pt x="1443" y="13725"/>
                    </a:lnTo>
                    <a:lnTo>
                      <a:pt x="1804" y="14098"/>
                    </a:lnTo>
                    <a:lnTo>
                      <a:pt x="2583" y="14679"/>
                    </a:lnTo>
                    <a:lnTo>
                      <a:pt x="3444" y="15075"/>
                    </a:lnTo>
                    <a:lnTo>
                      <a:pt x="4362" y="15272"/>
                    </a:lnTo>
                    <a:lnTo>
                      <a:pt x="4851" y="15296"/>
                    </a:lnTo>
                    <a:lnTo>
                      <a:pt x="5142" y="15284"/>
                    </a:lnTo>
                    <a:lnTo>
                      <a:pt x="5688" y="15226"/>
                    </a:lnTo>
                    <a:lnTo>
                      <a:pt x="6212" y="15098"/>
                    </a:lnTo>
                    <a:lnTo>
                      <a:pt x="6712" y="14900"/>
                    </a:lnTo>
                    <a:lnTo>
                      <a:pt x="6944" y="14772"/>
                    </a:lnTo>
                    <a:lnTo>
                      <a:pt x="7177" y="14633"/>
                    </a:lnTo>
                    <a:lnTo>
                      <a:pt x="7573" y="14353"/>
                    </a:lnTo>
                    <a:lnTo>
                      <a:pt x="7921" y="14039"/>
                    </a:lnTo>
                    <a:lnTo>
                      <a:pt x="8212" y="13702"/>
                    </a:lnTo>
                    <a:lnTo>
                      <a:pt x="8329" y="13516"/>
                    </a:lnTo>
                    <a:lnTo>
                      <a:pt x="8422" y="13516"/>
                    </a:lnTo>
                    <a:lnTo>
                      <a:pt x="8422" y="14947"/>
                    </a:lnTo>
                    <a:lnTo>
                      <a:pt x="10248" y="14947"/>
                    </a:lnTo>
                    <a:lnTo>
                      <a:pt x="102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4"/>
              <p:cNvSpPr/>
              <p:nvPr/>
            </p:nvSpPr>
            <p:spPr>
              <a:xfrm>
                <a:off x="4939950" y="3182425"/>
                <a:ext cx="243975" cy="373675"/>
              </a:xfrm>
              <a:custGeom>
                <a:rect b="b" l="l" r="r" t="t"/>
                <a:pathLst>
                  <a:path extrusionOk="0" h="14947" w="9759">
                    <a:moveTo>
                      <a:pt x="5432" y="1861"/>
                    </a:moveTo>
                    <a:lnTo>
                      <a:pt x="5967" y="1966"/>
                    </a:lnTo>
                    <a:lnTo>
                      <a:pt x="6455" y="2175"/>
                    </a:lnTo>
                    <a:lnTo>
                      <a:pt x="6874" y="2478"/>
                    </a:lnTo>
                    <a:lnTo>
                      <a:pt x="7060" y="2676"/>
                    </a:lnTo>
                    <a:lnTo>
                      <a:pt x="7234" y="2873"/>
                    </a:lnTo>
                    <a:lnTo>
                      <a:pt x="7514" y="3304"/>
                    </a:lnTo>
                    <a:lnTo>
                      <a:pt x="7688" y="3746"/>
                    </a:lnTo>
                    <a:lnTo>
                      <a:pt x="7781" y="4223"/>
                    </a:lnTo>
                    <a:lnTo>
                      <a:pt x="7793" y="4467"/>
                    </a:lnTo>
                    <a:lnTo>
                      <a:pt x="7781" y="4699"/>
                    </a:lnTo>
                    <a:lnTo>
                      <a:pt x="7688" y="5176"/>
                    </a:lnTo>
                    <a:lnTo>
                      <a:pt x="7514" y="5618"/>
                    </a:lnTo>
                    <a:lnTo>
                      <a:pt x="7234" y="6049"/>
                    </a:lnTo>
                    <a:lnTo>
                      <a:pt x="7060" y="6246"/>
                    </a:lnTo>
                    <a:lnTo>
                      <a:pt x="6886" y="6444"/>
                    </a:lnTo>
                    <a:lnTo>
                      <a:pt x="6455" y="6746"/>
                    </a:lnTo>
                    <a:lnTo>
                      <a:pt x="5967" y="6956"/>
                    </a:lnTo>
                    <a:lnTo>
                      <a:pt x="5432" y="7060"/>
                    </a:lnTo>
                    <a:lnTo>
                      <a:pt x="1919" y="7060"/>
                    </a:lnTo>
                    <a:lnTo>
                      <a:pt x="1919" y="1861"/>
                    </a:lnTo>
                    <a:close/>
                    <a:moveTo>
                      <a:pt x="0" y="1"/>
                    </a:moveTo>
                    <a:lnTo>
                      <a:pt x="0" y="14946"/>
                    </a:lnTo>
                    <a:lnTo>
                      <a:pt x="1919" y="14946"/>
                    </a:lnTo>
                    <a:lnTo>
                      <a:pt x="1919" y="8898"/>
                    </a:lnTo>
                    <a:lnTo>
                      <a:pt x="5094" y="8898"/>
                    </a:lnTo>
                    <a:lnTo>
                      <a:pt x="5560" y="8887"/>
                    </a:lnTo>
                    <a:lnTo>
                      <a:pt x="6444" y="8724"/>
                    </a:lnTo>
                    <a:lnTo>
                      <a:pt x="7258" y="8410"/>
                    </a:lnTo>
                    <a:lnTo>
                      <a:pt x="8025" y="7933"/>
                    </a:lnTo>
                    <a:lnTo>
                      <a:pt x="8374" y="7630"/>
                    </a:lnTo>
                    <a:lnTo>
                      <a:pt x="8700" y="7305"/>
                    </a:lnTo>
                    <a:lnTo>
                      <a:pt x="9223" y="6595"/>
                    </a:lnTo>
                    <a:lnTo>
                      <a:pt x="9572" y="5793"/>
                    </a:lnTo>
                    <a:lnTo>
                      <a:pt x="9747" y="4920"/>
                    </a:lnTo>
                    <a:lnTo>
                      <a:pt x="9758" y="4444"/>
                    </a:lnTo>
                    <a:lnTo>
                      <a:pt x="9747" y="3978"/>
                    </a:lnTo>
                    <a:lnTo>
                      <a:pt x="9572" y="3094"/>
                    </a:lnTo>
                    <a:lnTo>
                      <a:pt x="9223" y="2303"/>
                    </a:lnTo>
                    <a:lnTo>
                      <a:pt x="8712" y="1582"/>
                    </a:lnTo>
                    <a:lnTo>
                      <a:pt x="8374" y="1268"/>
                    </a:lnTo>
                    <a:lnTo>
                      <a:pt x="8025" y="954"/>
                    </a:lnTo>
                    <a:lnTo>
                      <a:pt x="7258" y="489"/>
                    </a:lnTo>
                    <a:lnTo>
                      <a:pt x="6444" y="163"/>
                    </a:lnTo>
                    <a:lnTo>
                      <a:pt x="5560" y="12"/>
                    </a:lnTo>
                    <a:lnTo>
                      <a:pt x="50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4"/>
              <p:cNvSpPr/>
              <p:nvPr/>
            </p:nvSpPr>
            <p:spPr>
              <a:xfrm>
                <a:off x="5228675" y="3182425"/>
                <a:ext cx="48000" cy="373675"/>
              </a:xfrm>
              <a:custGeom>
                <a:rect b="b" l="l" r="r" t="t"/>
                <a:pathLst>
                  <a:path extrusionOk="0" h="14947" w="1920">
                    <a:moveTo>
                      <a:pt x="1" y="1"/>
                    </a:moveTo>
                    <a:lnTo>
                      <a:pt x="1" y="14946"/>
                    </a:lnTo>
                    <a:lnTo>
                      <a:pt x="1920" y="14946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4"/>
              <p:cNvSpPr/>
              <p:nvPr/>
            </p:nvSpPr>
            <p:spPr>
              <a:xfrm>
                <a:off x="5317950" y="3291750"/>
                <a:ext cx="227125" cy="272775"/>
              </a:xfrm>
              <a:custGeom>
                <a:rect b="b" l="l" r="r" t="t"/>
                <a:pathLst>
                  <a:path extrusionOk="0" h="10911" w="9085">
                    <a:moveTo>
                      <a:pt x="5211" y="5502"/>
                    </a:moveTo>
                    <a:lnTo>
                      <a:pt x="5932" y="5584"/>
                    </a:lnTo>
                    <a:lnTo>
                      <a:pt x="6537" y="5746"/>
                    </a:lnTo>
                    <a:lnTo>
                      <a:pt x="7049" y="6002"/>
                    </a:lnTo>
                    <a:lnTo>
                      <a:pt x="7258" y="6165"/>
                    </a:lnTo>
                    <a:lnTo>
                      <a:pt x="7246" y="6468"/>
                    </a:lnTo>
                    <a:lnTo>
                      <a:pt x="7118" y="7026"/>
                    </a:lnTo>
                    <a:lnTo>
                      <a:pt x="6874" y="7549"/>
                    </a:lnTo>
                    <a:lnTo>
                      <a:pt x="6514" y="8038"/>
                    </a:lnTo>
                    <a:lnTo>
                      <a:pt x="6281" y="8259"/>
                    </a:lnTo>
                    <a:lnTo>
                      <a:pt x="6037" y="8468"/>
                    </a:lnTo>
                    <a:lnTo>
                      <a:pt x="5525" y="8805"/>
                    </a:lnTo>
                    <a:lnTo>
                      <a:pt x="4978" y="9026"/>
                    </a:lnTo>
                    <a:lnTo>
                      <a:pt x="4408" y="9131"/>
                    </a:lnTo>
                    <a:lnTo>
                      <a:pt x="4118" y="9143"/>
                    </a:lnTo>
                    <a:lnTo>
                      <a:pt x="3908" y="9143"/>
                    </a:lnTo>
                    <a:lnTo>
                      <a:pt x="3513" y="9084"/>
                    </a:lnTo>
                    <a:lnTo>
                      <a:pt x="3141" y="8980"/>
                    </a:lnTo>
                    <a:lnTo>
                      <a:pt x="2792" y="8829"/>
                    </a:lnTo>
                    <a:lnTo>
                      <a:pt x="2629" y="8724"/>
                    </a:lnTo>
                    <a:lnTo>
                      <a:pt x="2478" y="8608"/>
                    </a:lnTo>
                    <a:lnTo>
                      <a:pt x="2245" y="8352"/>
                    </a:lnTo>
                    <a:lnTo>
                      <a:pt x="2082" y="8049"/>
                    </a:lnTo>
                    <a:lnTo>
                      <a:pt x="2001" y="7712"/>
                    </a:lnTo>
                    <a:lnTo>
                      <a:pt x="1989" y="7538"/>
                    </a:lnTo>
                    <a:lnTo>
                      <a:pt x="2001" y="7328"/>
                    </a:lnTo>
                    <a:lnTo>
                      <a:pt x="2082" y="6944"/>
                    </a:lnTo>
                    <a:lnTo>
                      <a:pt x="2268" y="6595"/>
                    </a:lnTo>
                    <a:lnTo>
                      <a:pt x="2536" y="6258"/>
                    </a:lnTo>
                    <a:lnTo>
                      <a:pt x="2710" y="6107"/>
                    </a:lnTo>
                    <a:lnTo>
                      <a:pt x="2896" y="5956"/>
                    </a:lnTo>
                    <a:lnTo>
                      <a:pt x="3338" y="5735"/>
                    </a:lnTo>
                    <a:lnTo>
                      <a:pt x="3862" y="5584"/>
                    </a:lnTo>
                    <a:lnTo>
                      <a:pt x="4467" y="5502"/>
                    </a:lnTo>
                    <a:close/>
                    <a:moveTo>
                      <a:pt x="4536" y="1"/>
                    </a:moveTo>
                    <a:lnTo>
                      <a:pt x="4118" y="12"/>
                    </a:lnTo>
                    <a:lnTo>
                      <a:pt x="3350" y="105"/>
                    </a:lnTo>
                    <a:lnTo>
                      <a:pt x="2664" y="303"/>
                    </a:lnTo>
                    <a:lnTo>
                      <a:pt x="2059" y="594"/>
                    </a:lnTo>
                    <a:lnTo>
                      <a:pt x="1791" y="792"/>
                    </a:lnTo>
                    <a:lnTo>
                      <a:pt x="1536" y="978"/>
                    </a:lnTo>
                    <a:lnTo>
                      <a:pt x="1094" y="1396"/>
                    </a:lnTo>
                    <a:lnTo>
                      <a:pt x="745" y="1815"/>
                    </a:lnTo>
                    <a:lnTo>
                      <a:pt x="489" y="2257"/>
                    </a:lnTo>
                    <a:lnTo>
                      <a:pt x="396" y="2490"/>
                    </a:lnTo>
                    <a:lnTo>
                      <a:pt x="2152" y="3246"/>
                    </a:lnTo>
                    <a:lnTo>
                      <a:pt x="2222" y="3071"/>
                    </a:lnTo>
                    <a:lnTo>
                      <a:pt x="2408" y="2757"/>
                    </a:lnTo>
                    <a:lnTo>
                      <a:pt x="2629" y="2490"/>
                    </a:lnTo>
                    <a:lnTo>
                      <a:pt x="2920" y="2257"/>
                    </a:lnTo>
                    <a:lnTo>
                      <a:pt x="3082" y="2152"/>
                    </a:lnTo>
                    <a:lnTo>
                      <a:pt x="3431" y="1978"/>
                    </a:lnTo>
                    <a:lnTo>
                      <a:pt x="4187" y="1780"/>
                    </a:lnTo>
                    <a:lnTo>
                      <a:pt x="4595" y="1757"/>
                    </a:lnTo>
                    <a:lnTo>
                      <a:pt x="4874" y="1769"/>
                    </a:lnTo>
                    <a:lnTo>
                      <a:pt x="5397" y="1850"/>
                    </a:lnTo>
                    <a:lnTo>
                      <a:pt x="5874" y="2025"/>
                    </a:lnTo>
                    <a:lnTo>
                      <a:pt x="6304" y="2280"/>
                    </a:lnTo>
                    <a:lnTo>
                      <a:pt x="6502" y="2443"/>
                    </a:lnTo>
                    <a:lnTo>
                      <a:pt x="6676" y="2618"/>
                    </a:lnTo>
                    <a:lnTo>
                      <a:pt x="6967" y="3013"/>
                    </a:lnTo>
                    <a:lnTo>
                      <a:pt x="7165" y="3455"/>
                    </a:lnTo>
                    <a:lnTo>
                      <a:pt x="7258" y="3967"/>
                    </a:lnTo>
                    <a:lnTo>
                      <a:pt x="7270" y="4246"/>
                    </a:lnTo>
                    <a:lnTo>
                      <a:pt x="7270" y="4537"/>
                    </a:lnTo>
                    <a:lnTo>
                      <a:pt x="6991" y="4386"/>
                    </a:lnTo>
                    <a:lnTo>
                      <a:pt x="6374" y="4153"/>
                    </a:lnTo>
                    <a:lnTo>
                      <a:pt x="5676" y="3990"/>
                    </a:lnTo>
                    <a:lnTo>
                      <a:pt x="4909" y="3920"/>
                    </a:lnTo>
                    <a:lnTo>
                      <a:pt x="4490" y="3909"/>
                    </a:lnTo>
                    <a:lnTo>
                      <a:pt x="4025" y="3920"/>
                    </a:lnTo>
                    <a:lnTo>
                      <a:pt x="3152" y="4037"/>
                    </a:lnTo>
                    <a:lnTo>
                      <a:pt x="2350" y="4269"/>
                    </a:lnTo>
                    <a:lnTo>
                      <a:pt x="1617" y="4630"/>
                    </a:lnTo>
                    <a:lnTo>
                      <a:pt x="1291" y="4862"/>
                    </a:lnTo>
                    <a:lnTo>
                      <a:pt x="989" y="5095"/>
                    </a:lnTo>
                    <a:lnTo>
                      <a:pt x="500" y="5665"/>
                    </a:lnTo>
                    <a:lnTo>
                      <a:pt x="175" y="6316"/>
                    </a:lnTo>
                    <a:lnTo>
                      <a:pt x="12" y="7061"/>
                    </a:lnTo>
                    <a:lnTo>
                      <a:pt x="0" y="7479"/>
                    </a:lnTo>
                    <a:lnTo>
                      <a:pt x="12" y="7852"/>
                    </a:lnTo>
                    <a:lnTo>
                      <a:pt x="151" y="8549"/>
                    </a:lnTo>
                    <a:lnTo>
                      <a:pt x="419" y="9178"/>
                    </a:lnTo>
                    <a:lnTo>
                      <a:pt x="826" y="9724"/>
                    </a:lnTo>
                    <a:lnTo>
                      <a:pt x="1094" y="9957"/>
                    </a:lnTo>
                    <a:lnTo>
                      <a:pt x="1373" y="10189"/>
                    </a:lnTo>
                    <a:lnTo>
                      <a:pt x="1978" y="10538"/>
                    </a:lnTo>
                    <a:lnTo>
                      <a:pt x="2664" y="10771"/>
                    </a:lnTo>
                    <a:lnTo>
                      <a:pt x="3408" y="10899"/>
                    </a:lnTo>
                    <a:lnTo>
                      <a:pt x="3815" y="10911"/>
                    </a:lnTo>
                    <a:lnTo>
                      <a:pt x="4083" y="10899"/>
                    </a:lnTo>
                    <a:lnTo>
                      <a:pt x="4595" y="10841"/>
                    </a:lnTo>
                    <a:lnTo>
                      <a:pt x="5083" y="10736"/>
                    </a:lnTo>
                    <a:lnTo>
                      <a:pt x="5537" y="10573"/>
                    </a:lnTo>
                    <a:lnTo>
                      <a:pt x="5955" y="10352"/>
                    </a:lnTo>
                    <a:lnTo>
                      <a:pt x="6339" y="10073"/>
                    </a:lnTo>
                    <a:lnTo>
                      <a:pt x="6700" y="9736"/>
                    </a:lnTo>
                    <a:lnTo>
                      <a:pt x="7025" y="9352"/>
                    </a:lnTo>
                    <a:lnTo>
                      <a:pt x="7165" y="9131"/>
                    </a:lnTo>
                    <a:lnTo>
                      <a:pt x="7258" y="9131"/>
                    </a:lnTo>
                    <a:lnTo>
                      <a:pt x="7258" y="10562"/>
                    </a:lnTo>
                    <a:lnTo>
                      <a:pt x="9084" y="10562"/>
                    </a:lnTo>
                    <a:lnTo>
                      <a:pt x="9084" y="4374"/>
                    </a:lnTo>
                    <a:lnTo>
                      <a:pt x="9072" y="3874"/>
                    </a:lnTo>
                    <a:lnTo>
                      <a:pt x="8910" y="2943"/>
                    </a:lnTo>
                    <a:lnTo>
                      <a:pt x="8584" y="2141"/>
                    </a:lnTo>
                    <a:lnTo>
                      <a:pt x="8107" y="1443"/>
                    </a:lnTo>
                    <a:lnTo>
                      <a:pt x="7793" y="1152"/>
                    </a:lnTo>
                    <a:lnTo>
                      <a:pt x="7467" y="873"/>
                    </a:lnTo>
                    <a:lnTo>
                      <a:pt x="6735" y="443"/>
                    </a:lnTo>
                    <a:lnTo>
                      <a:pt x="5920" y="152"/>
                    </a:lnTo>
                    <a:lnTo>
                      <a:pt x="5025" y="12"/>
                    </a:lnTo>
                    <a:lnTo>
                      <a:pt x="45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4"/>
              <p:cNvSpPr/>
              <p:nvPr/>
            </p:nvSpPr>
            <p:spPr>
              <a:xfrm>
                <a:off x="5577600" y="3222250"/>
                <a:ext cx="165775" cy="338200"/>
              </a:xfrm>
              <a:custGeom>
                <a:rect b="b" l="l" r="r" t="t"/>
                <a:pathLst>
                  <a:path extrusionOk="0" h="13528" w="6631">
                    <a:moveTo>
                      <a:pt x="1780" y="1"/>
                    </a:moveTo>
                    <a:lnTo>
                      <a:pt x="1780" y="3130"/>
                    </a:lnTo>
                    <a:lnTo>
                      <a:pt x="1" y="3130"/>
                    </a:lnTo>
                    <a:lnTo>
                      <a:pt x="1" y="4874"/>
                    </a:lnTo>
                    <a:lnTo>
                      <a:pt x="1780" y="4874"/>
                    </a:lnTo>
                    <a:lnTo>
                      <a:pt x="1780" y="10259"/>
                    </a:lnTo>
                    <a:lnTo>
                      <a:pt x="1792" y="10632"/>
                    </a:lnTo>
                    <a:lnTo>
                      <a:pt x="1897" y="11329"/>
                    </a:lnTo>
                    <a:lnTo>
                      <a:pt x="2106" y="11934"/>
                    </a:lnTo>
                    <a:lnTo>
                      <a:pt x="2420" y="12446"/>
                    </a:lnTo>
                    <a:lnTo>
                      <a:pt x="2629" y="12667"/>
                    </a:lnTo>
                    <a:lnTo>
                      <a:pt x="2850" y="12876"/>
                    </a:lnTo>
                    <a:lnTo>
                      <a:pt x="3362" y="13190"/>
                    </a:lnTo>
                    <a:lnTo>
                      <a:pt x="3979" y="13411"/>
                    </a:lnTo>
                    <a:lnTo>
                      <a:pt x="4688" y="13516"/>
                    </a:lnTo>
                    <a:lnTo>
                      <a:pt x="5083" y="13528"/>
                    </a:lnTo>
                    <a:lnTo>
                      <a:pt x="5525" y="13516"/>
                    </a:lnTo>
                    <a:lnTo>
                      <a:pt x="6305" y="13365"/>
                    </a:lnTo>
                    <a:lnTo>
                      <a:pt x="6630" y="13249"/>
                    </a:lnTo>
                    <a:lnTo>
                      <a:pt x="5956" y="11609"/>
                    </a:lnTo>
                    <a:lnTo>
                      <a:pt x="5770" y="11678"/>
                    </a:lnTo>
                    <a:lnTo>
                      <a:pt x="5339" y="11760"/>
                    </a:lnTo>
                    <a:lnTo>
                      <a:pt x="5083" y="11771"/>
                    </a:lnTo>
                    <a:lnTo>
                      <a:pt x="4921" y="11760"/>
                    </a:lnTo>
                    <a:lnTo>
                      <a:pt x="4618" y="11713"/>
                    </a:lnTo>
                    <a:lnTo>
                      <a:pt x="4351" y="11609"/>
                    </a:lnTo>
                    <a:lnTo>
                      <a:pt x="4141" y="11446"/>
                    </a:lnTo>
                    <a:lnTo>
                      <a:pt x="3967" y="11236"/>
                    </a:lnTo>
                    <a:lnTo>
                      <a:pt x="3839" y="10981"/>
                    </a:lnTo>
                    <a:lnTo>
                      <a:pt x="3723" y="10492"/>
                    </a:lnTo>
                    <a:lnTo>
                      <a:pt x="3699" y="10097"/>
                    </a:lnTo>
                    <a:lnTo>
                      <a:pt x="3699" y="4874"/>
                    </a:lnTo>
                    <a:lnTo>
                      <a:pt x="6200" y="4874"/>
                    </a:lnTo>
                    <a:lnTo>
                      <a:pt x="6200" y="3130"/>
                    </a:lnTo>
                    <a:lnTo>
                      <a:pt x="3699" y="3130"/>
                    </a:lnTo>
                    <a:lnTo>
                      <a:pt x="36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4"/>
              <p:cNvSpPr/>
              <p:nvPr/>
            </p:nvSpPr>
            <p:spPr>
              <a:xfrm>
                <a:off x="5767200" y="3180675"/>
                <a:ext cx="177400" cy="375425"/>
              </a:xfrm>
              <a:custGeom>
                <a:rect b="b" l="l" r="r" t="t"/>
                <a:pathLst>
                  <a:path extrusionOk="0" h="15017" w="7096">
                    <a:moveTo>
                      <a:pt x="5153" y="1"/>
                    </a:moveTo>
                    <a:lnTo>
                      <a:pt x="4420" y="117"/>
                    </a:lnTo>
                    <a:lnTo>
                      <a:pt x="3757" y="350"/>
                    </a:lnTo>
                    <a:lnTo>
                      <a:pt x="3175" y="710"/>
                    </a:lnTo>
                    <a:lnTo>
                      <a:pt x="2920" y="943"/>
                    </a:lnTo>
                    <a:lnTo>
                      <a:pt x="2687" y="1175"/>
                    </a:lnTo>
                    <a:lnTo>
                      <a:pt x="2303" y="1722"/>
                    </a:lnTo>
                    <a:lnTo>
                      <a:pt x="2059" y="2350"/>
                    </a:lnTo>
                    <a:lnTo>
                      <a:pt x="1931" y="3060"/>
                    </a:lnTo>
                    <a:lnTo>
                      <a:pt x="1919" y="3443"/>
                    </a:lnTo>
                    <a:lnTo>
                      <a:pt x="1919" y="4793"/>
                    </a:lnTo>
                    <a:lnTo>
                      <a:pt x="0" y="4793"/>
                    </a:lnTo>
                    <a:lnTo>
                      <a:pt x="0" y="6537"/>
                    </a:lnTo>
                    <a:lnTo>
                      <a:pt x="1919" y="6537"/>
                    </a:lnTo>
                    <a:lnTo>
                      <a:pt x="1919" y="15016"/>
                    </a:lnTo>
                    <a:lnTo>
                      <a:pt x="3838" y="15016"/>
                    </a:lnTo>
                    <a:lnTo>
                      <a:pt x="3838" y="6537"/>
                    </a:lnTo>
                    <a:lnTo>
                      <a:pt x="6514" y="6537"/>
                    </a:lnTo>
                    <a:lnTo>
                      <a:pt x="6514" y="4804"/>
                    </a:lnTo>
                    <a:lnTo>
                      <a:pt x="3838" y="4804"/>
                    </a:lnTo>
                    <a:lnTo>
                      <a:pt x="3838" y="3513"/>
                    </a:lnTo>
                    <a:lnTo>
                      <a:pt x="3838" y="3304"/>
                    </a:lnTo>
                    <a:lnTo>
                      <a:pt x="3908" y="2920"/>
                    </a:lnTo>
                    <a:lnTo>
                      <a:pt x="4024" y="2594"/>
                    </a:lnTo>
                    <a:lnTo>
                      <a:pt x="4199" y="2327"/>
                    </a:lnTo>
                    <a:lnTo>
                      <a:pt x="4315" y="2211"/>
                    </a:lnTo>
                    <a:lnTo>
                      <a:pt x="4443" y="2094"/>
                    </a:lnTo>
                    <a:lnTo>
                      <a:pt x="4722" y="1920"/>
                    </a:lnTo>
                    <a:lnTo>
                      <a:pt x="5025" y="1815"/>
                    </a:lnTo>
                    <a:lnTo>
                      <a:pt x="5374" y="1757"/>
                    </a:lnTo>
                    <a:lnTo>
                      <a:pt x="5816" y="1757"/>
                    </a:lnTo>
                    <a:lnTo>
                      <a:pt x="6258" y="1838"/>
                    </a:lnTo>
                    <a:lnTo>
                      <a:pt x="6432" y="1920"/>
                    </a:lnTo>
                    <a:lnTo>
                      <a:pt x="7095" y="268"/>
                    </a:lnTo>
                    <a:lnTo>
                      <a:pt x="6781" y="140"/>
                    </a:lnTo>
                    <a:lnTo>
                      <a:pt x="6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4"/>
              <p:cNvSpPr/>
              <p:nvPr/>
            </p:nvSpPr>
            <p:spPr>
              <a:xfrm>
                <a:off x="5945725" y="3292050"/>
                <a:ext cx="263175" cy="272775"/>
              </a:xfrm>
              <a:custGeom>
                <a:rect b="b" l="l" r="r" t="t"/>
                <a:pathLst>
                  <a:path extrusionOk="0" h="10911" w="10527">
                    <a:moveTo>
                      <a:pt x="5583" y="1768"/>
                    </a:moveTo>
                    <a:lnTo>
                      <a:pt x="6212" y="1908"/>
                    </a:lnTo>
                    <a:lnTo>
                      <a:pt x="6793" y="2164"/>
                    </a:lnTo>
                    <a:lnTo>
                      <a:pt x="7340" y="2536"/>
                    </a:lnTo>
                    <a:lnTo>
                      <a:pt x="7584" y="2780"/>
                    </a:lnTo>
                    <a:lnTo>
                      <a:pt x="7817" y="3036"/>
                    </a:lnTo>
                    <a:lnTo>
                      <a:pt x="8189" y="3618"/>
                    </a:lnTo>
                    <a:lnTo>
                      <a:pt x="8445" y="4292"/>
                    </a:lnTo>
                    <a:lnTo>
                      <a:pt x="8561" y="5048"/>
                    </a:lnTo>
                    <a:lnTo>
                      <a:pt x="8573" y="5455"/>
                    </a:lnTo>
                    <a:lnTo>
                      <a:pt x="8561" y="5862"/>
                    </a:lnTo>
                    <a:lnTo>
                      <a:pt x="8445" y="6618"/>
                    </a:lnTo>
                    <a:lnTo>
                      <a:pt x="8189" y="7281"/>
                    </a:lnTo>
                    <a:lnTo>
                      <a:pt x="7817" y="7874"/>
                    </a:lnTo>
                    <a:lnTo>
                      <a:pt x="7584" y="8130"/>
                    </a:lnTo>
                    <a:lnTo>
                      <a:pt x="7340" y="8375"/>
                    </a:lnTo>
                    <a:lnTo>
                      <a:pt x="6793" y="8758"/>
                    </a:lnTo>
                    <a:lnTo>
                      <a:pt x="6212" y="9014"/>
                    </a:lnTo>
                    <a:lnTo>
                      <a:pt x="5583" y="9142"/>
                    </a:lnTo>
                    <a:lnTo>
                      <a:pt x="5246" y="9154"/>
                    </a:lnTo>
                    <a:lnTo>
                      <a:pt x="4909" y="9142"/>
                    </a:lnTo>
                    <a:lnTo>
                      <a:pt x="4281" y="9003"/>
                    </a:lnTo>
                    <a:lnTo>
                      <a:pt x="3699" y="8747"/>
                    </a:lnTo>
                    <a:lnTo>
                      <a:pt x="3153" y="8375"/>
                    </a:lnTo>
                    <a:lnTo>
                      <a:pt x="2908" y="8130"/>
                    </a:lnTo>
                    <a:lnTo>
                      <a:pt x="2676" y="7863"/>
                    </a:lnTo>
                    <a:lnTo>
                      <a:pt x="2304" y="7281"/>
                    </a:lnTo>
                    <a:lnTo>
                      <a:pt x="2048" y="6607"/>
                    </a:lnTo>
                    <a:lnTo>
                      <a:pt x="1931" y="5862"/>
                    </a:lnTo>
                    <a:lnTo>
                      <a:pt x="1920" y="5455"/>
                    </a:lnTo>
                    <a:lnTo>
                      <a:pt x="1931" y="5048"/>
                    </a:lnTo>
                    <a:lnTo>
                      <a:pt x="2048" y="4292"/>
                    </a:lnTo>
                    <a:lnTo>
                      <a:pt x="2304" y="3629"/>
                    </a:lnTo>
                    <a:lnTo>
                      <a:pt x="2676" y="3036"/>
                    </a:lnTo>
                    <a:lnTo>
                      <a:pt x="2908" y="2780"/>
                    </a:lnTo>
                    <a:lnTo>
                      <a:pt x="3153" y="2536"/>
                    </a:lnTo>
                    <a:lnTo>
                      <a:pt x="3699" y="2152"/>
                    </a:lnTo>
                    <a:lnTo>
                      <a:pt x="4281" y="1896"/>
                    </a:lnTo>
                    <a:lnTo>
                      <a:pt x="4909" y="1768"/>
                    </a:lnTo>
                    <a:close/>
                    <a:moveTo>
                      <a:pt x="5258" y="0"/>
                    </a:moveTo>
                    <a:lnTo>
                      <a:pt x="4699" y="24"/>
                    </a:lnTo>
                    <a:lnTo>
                      <a:pt x="3653" y="210"/>
                    </a:lnTo>
                    <a:lnTo>
                      <a:pt x="2699" y="605"/>
                    </a:lnTo>
                    <a:lnTo>
                      <a:pt x="1862" y="1187"/>
                    </a:lnTo>
                    <a:lnTo>
                      <a:pt x="1478" y="1559"/>
                    </a:lnTo>
                    <a:lnTo>
                      <a:pt x="1129" y="1954"/>
                    </a:lnTo>
                    <a:lnTo>
                      <a:pt x="570" y="2827"/>
                    </a:lnTo>
                    <a:lnTo>
                      <a:pt x="198" y="3804"/>
                    </a:lnTo>
                    <a:lnTo>
                      <a:pt x="12" y="4874"/>
                    </a:lnTo>
                    <a:lnTo>
                      <a:pt x="1" y="5455"/>
                    </a:lnTo>
                    <a:lnTo>
                      <a:pt x="12" y="6025"/>
                    </a:lnTo>
                    <a:lnTo>
                      <a:pt x="198" y="7107"/>
                    </a:lnTo>
                    <a:lnTo>
                      <a:pt x="570" y="8084"/>
                    </a:lnTo>
                    <a:lnTo>
                      <a:pt x="1129" y="8956"/>
                    </a:lnTo>
                    <a:lnTo>
                      <a:pt x="1478" y="9352"/>
                    </a:lnTo>
                    <a:lnTo>
                      <a:pt x="1862" y="9724"/>
                    </a:lnTo>
                    <a:lnTo>
                      <a:pt x="2699" y="10305"/>
                    </a:lnTo>
                    <a:lnTo>
                      <a:pt x="3653" y="10701"/>
                    </a:lnTo>
                    <a:lnTo>
                      <a:pt x="4699" y="10887"/>
                    </a:lnTo>
                    <a:lnTo>
                      <a:pt x="5258" y="10910"/>
                    </a:lnTo>
                    <a:lnTo>
                      <a:pt x="5828" y="10887"/>
                    </a:lnTo>
                    <a:lnTo>
                      <a:pt x="6874" y="10701"/>
                    </a:lnTo>
                    <a:lnTo>
                      <a:pt x="7817" y="10305"/>
                    </a:lnTo>
                    <a:lnTo>
                      <a:pt x="8666" y="9724"/>
                    </a:lnTo>
                    <a:lnTo>
                      <a:pt x="9038" y="9352"/>
                    </a:lnTo>
                    <a:lnTo>
                      <a:pt x="9398" y="8956"/>
                    </a:lnTo>
                    <a:lnTo>
                      <a:pt x="9957" y="8072"/>
                    </a:lnTo>
                    <a:lnTo>
                      <a:pt x="10317" y="7095"/>
                    </a:lnTo>
                    <a:lnTo>
                      <a:pt x="10503" y="6025"/>
                    </a:lnTo>
                    <a:lnTo>
                      <a:pt x="10527" y="5455"/>
                    </a:lnTo>
                    <a:lnTo>
                      <a:pt x="10503" y="4885"/>
                    </a:lnTo>
                    <a:lnTo>
                      <a:pt x="10317" y="3804"/>
                    </a:lnTo>
                    <a:lnTo>
                      <a:pt x="9957" y="2827"/>
                    </a:lnTo>
                    <a:lnTo>
                      <a:pt x="9398" y="1954"/>
                    </a:lnTo>
                    <a:lnTo>
                      <a:pt x="9038" y="1559"/>
                    </a:lnTo>
                    <a:lnTo>
                      <a:pt x="8666" y="1187"/>
                    </a:lnTo>
                    <a:lnTo>
                      <a:pt x="7817" y="605"/>
                    </a:lnTo>
                    <a:lnTo>
                      <a:pt x="6874" y="210"/>
                    </a:lnTo>
                    <a:lnTo>
                      <a:pt x="5828" y="24"/>
                    </a:lnTo>
                    <a:lnTo>
                      <a:pt x="52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4"/>
              <p:cNvSpPr/>
              <p:nvPr/>
            </p:nvSpPr>
            <p:spPr>
              <a:xfrm>
                <a:off x="6247250" y="3294375"/>
                <a:ext cx="158225" cy="261725"/>
              </a:xfrm>
              <a:custGeom>
                <a:rect b="b" l="l" r="r" t="t"/>
                <a:pathLst>
                  <a:path extrusionOk="0" h="10469" w="6329">
                    <a:moveTo>
                      <a:pt x="4677" y="0"/>
                    </a:moveTo>
                    <a:lnTo>
                      <a:pt x="4246" y="70"/>
                    </a:lnTo>
                    <a:lnTo>
                      <a:pt x="3804" y="198"/>
                    </a:lnTo>
                    <a:lnTo>
                      <a:pt x="3362" y="407"/>
                    </a:lnTo>
                    <a:lnTo>
                      <a:pt x="3130" y="535"/>
                    </a:lnTo>
                    <a:lnTo>
                      <a:pt x="2909" y="675"/>
                    </a:lnTo>
                    <a:lnTo>
                      <a:pt x="2525" y="989"/>
                    </a:lnTo>
                    <a:lnTo>
                      <a:pt x="2222" y="1326"/>
                    </a:lnTo>
                    <a:lnTo>
                      <a:pt x="2001" y="1710"/>
                    </a:lnTo>
                    <a:lnTo>
                      <a:pt x="1920" y="1920"/>
                    </a:lnTo>
                    <a:lnTo>
                      <a:pt x="1839" y="1920"/>
                    </a:lnTo>
                    <a:lnTo>
                      <a:pt x="1839" y="245"/>
                    </a:lnTo>
                    <a:lnTo>
                      <a:pt x="1" y="245"/>
                    </a:lnTo>
                    <a:lnTo>
                      <a:pt x="1" y="10468"/>
                    </a:lnTo>
                    <a:lnTo>
                      <a:pt x="1932" y="10468"/>
                    </a:lnTo>
                    <a:lnTo>
                      <a:pt x="1932" y="4885"/>
                    </a:lnTo>
                    <a:lnTo>
                      <a:pt x="1943" y="4548"/>
                    </a:lnTo>
                    <a:lnTo>
                      <a:pt x="2048" y="3943"/>
                    </a:lnTo>
                    <a:lnTo>
                      <a:pt x="2246" y="3408"/>
                    </a:lnTo>
                    <a:lnTo>
                      <a:pt x="2548" y="2931"/>
                    </a:lnTo>
                    <a:lnTo>
                      <a:pt x="2734" y="2722"/>
                    </a:lnTo>
                    <a:lnTo>
                      <a:pt x="2944" y="2513"/>
                    </a:lnTo>
                    <a:lnTo>
                      <a:pt x="3374" y="2210"/>
                    </a:lnTo>
                    <a:lnTo>
                      <a:pt x="3828" y="2001"/>
                    </a:lnTo>
                    <a:lnTo>
                      <a:pt x="4328" y="1896"/>
                    </a:lnTo>
                    <a:lnTo>
                      <a:pt x="4584" y="1885"/>
                    </a:lnTo>
                    <a:lnTo>
                      <a:pt x="4886" y="1896"/>
                    </a:lnTo>
                    <a:lnTo>
                      <a:pt x="5398" y="1966"/>
                    </a:lnTo>
                    <a:lnTo>
                      <a:pt x="5595" y="2036"/>
                    </a:lnTo>
                    <a:lnTo>
                      <a:pt x="6328" y="245"/>
                    </a:lnTo>
                    <a:lnTo>
                      <a:pt x="6026" y="128"/>
                    </a:lnTo>
                    <a:lnTo>
                      <a:pt x="5305" y="12"/>
                    </a:lnTo>
                    <a:lnTo>
                      <a:pt x="48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4"/>
              <p:cNvSpPr/>
              <p:nvPr/>
            </p:nvSpPr>
            <p:spPr>
              <a:xfrm>
                <a:off x="6436850" y="3292625"/>
                <a:ext cx="387625" cy="264925"/>
              </a:xfrm>
              <a:custGeom>
                <a:rect b="b" l="l" r="r" t="t"/>
                <a:pathLst>
                  <a:path extrusionOk="0" h="10597" w="15505">
                    <a:moveTo>
                      <a:pt x="4850" y="1"/>
                    </a:moveTo>
                    <a:lnTo>
                      <a:pt x="4397" y="70"/>
                    </a:lnTo>
                    <a:lnTo>
                      <a:pt x="3943" y="198"/>
                    </a:lnTo>
                    <a:lnTo>
                      <a:pt x="3490" y="384"/>
                    </a:lnTo>
                    <a:lnTo>
                      <a:pt x="3269" y="501"/>
                    </a:lnTo>
                    <a:lnTo>
                      <a:pt x="3036" y="629"/>
                    </a:lnTo>
                    <a:lnTo>
                      <a:pt x="2641" y="919"/>
                    </a:lnTo>
                    <a:lnTo>
                      <a:pt x="2303" y="1222"/>
                    </a:lnTo>
                    <a:lnTo>
                      <a:pt x="2024" y="1559"/>
                    </a:lnTo>
                    <a:lnTo>
                      <a:pt x="1919" y="1745"/>
                    </a:lnTo>
                    <a:lnTo>
                      <a:pt x="1826" y="1745"/>
                    </a:lnTo>
                    <a:lnTo>
                      <a:pt x="1826" y="315"/>
                    </a:lnTo>
                    <a:lnTo>
                      <a:pt x="0" y="315"/>
                    </a:lnTo>
                    <a:lnTo>
                      <a:pt x="0" y="10538"/>
                    </a:lnTo>
                    <a:lnTo>
                      <a:pt x="0" y="10596"/>
                    </a:lnTo>
                    <a:lnTo>
                      <a:pt x="1896" y="10596"/>
                    </a:lnTo>
                    <a:lnTo>
                      <a:pt x="1896" y="4944"/>
                    </a:lnTo>
                    <a:lnTo>
                      <a:pt x="1908" y="4630"/>
                    </a:lnTo>
                    <a:lnTo>
                      <a:pt x="2001" y="4048"/>
                    </a:lnTo>
                    <a:lnTo>
                      <a:pt x="2187" y="3502"/>
                    </a:lnTo>
                    <a:lnTo>
                      <a:pt x="2466" y="2990"/>
                    </a:lnTo>
                    <a:lnTo>
                      <a:pt x="2641" y="2746"/>
                    </a:lnTo>
                    <a:lnTo>
                      <a:pt x="2827" y="2513"/>
                    </a:lnTo>
                    <a:lnTo>
                      <a:pt x="3234" y="2152"/>
                    </a:lnTo>
                    <a:lnTo>
                      <a:pt x="3711" y="1908"/>
                    </a:lnTo>
                    <a:lnTo>
                      <a:pt x="4222" y="1792"/>
                    </a:lnTo>
                    <a:lnTo>
                      <a:pt x="4502" y="1780"/>
                    </a:lnTo>
                    <a:lnTo>
                      <a:pt x="4781" y="1792"/>
                    </a:lnTo>
                    <a:lnTo>
                      <a:pt x="5281" y="1862"/>
                    </a:lnTo>
                    <a:lnTo>
                      <a:pt x="5711" y="2024"/>
                    </a:lnTo>
                    <a:lnTo>
                      <a:pt x="6072" y="2269"/>
                    </a:lnTo>
                    <a:lnTo>
                      <a:pt x="6211" y="2420"/>
                    </a:lnTo>
                    <a:lnTo>
                      <a:pt x="6351" y="2594"/>
                    </a:lnTo>
                    <a:lnTo>
                      <a:pt x="6560" y="3036"/>
                    </a:lnTo>
                    <a:lnTo>
                      <a:pt x="6711" y="3583"/>
                    </a:lnTo>
                    <a:lnTo>
                      <a:pt x="6781" y="4246"/>
                    </a:lnTo>
                    <a:lnTo>
                      <a:pt x="6781" y="4618"/>
                    </a:lnTo>
                    <a:lnTo>
                      <a:pt x="6781" y="10585"/>
                    </a:lnTo>
                    <a:lnTo>
                      <a:pt x="8700" y="10585"/>
                    </a:lnTo>
                    <a:lnTo>
                      <a:pt x="8700" y="4920"/>
                    </a:lnTo>
                    <a:lnTo>
                      <a:pt x="8712" y="4618"/>
                    </a:lnTo>
                    <a:lnTo>
                      <a:pt x="8805" y="4037"/>
                    </a:lnTo>
                    <a:lnTo>
                      <a:pt x="8991" y="3478"/>
                    </a:lnTo>
                    <a:lnTo>
                      <a:pt x="9270" y="2967"/>
                    </a:lnTo>
                    <a:lnTo>
                      <a:pt x="9445" y="2734"/>
                    </a:lnTo>
                    <a:lnTo>
                      <a:pt x="9631" y="2501"/>
                    </a:lnTo>
                    <a:lnTo>
                      <a:pt x="10038" y="2141"/>
                    </a:lnTo>
                    <a:lnTo>
                      <a:pt x="10515" y="1896"/>
                    </a:lnTo>
                    <a:lnTo>
                      <a:pt x="11026" y="1780"/>
                    </a:lnTo>
                    <a:lnTo>
                      <a:pt x="11306" y="1769"/>
                    </a:lnTo>
                    <a:lnTo>
                      <a:pt x="11585" y="1780"/>
                    </a:lnTo>
                    <a:lnTo>
                      <a:pt x="12085" y="1850"/>
                    </a:lnTo>
                    <a:lnTo>
                      <a:pt x="12515" y="2013"/>
                    </a:lnTo>
                    <a:lnTo>
                      <a:pt x="12876" y="2257"/>
                    </a:lnTo>
                    <a:lnTo>
                      <a:pt x="13015" y="2408"/>
                    </a:lnTo>
                    <a:lnTo>
                      <a:pt x="13155" y="2583"/>
                    </a:lnTo>
                    <a:lnTo>
                      <a:pt x="13364" y="3013"/>
                    </a:lnTo>
                    <a:lnTo>
                      <a:pt x="13516" y="3571"/>
                    </a:lnTo>
                    <a:lnTo>
                      <a:pt x="13585" y="4223"/>
                    </a:lnTo>
                    <a:lnTo>
                      <a:pt x="13585" y="4606"/>
                    </a:lnTo>
                    <a:lnTo>
                      <a:pt x="13585" y="10561"/>
                    </a:lnTo>
                    <a:lnTo>
                      <a:pt x="15504" y="10561"/>
                    </a:lnTo>
                    <a:lnTo>
                      <a:pt x="15504" y="4304"/>
                    </a:lnTo>
                    <a:lnTo>
                      <a:pt x="15493" y="3816"/>
                    </a:lnTo>
                    <a:lnTo>
                      <a:pt x="15388" y="2920"/>
                    </a:lnTo>
                    <a:lnTo>
                      <a:pt x="15155" y="2141"/>
                    </a:lnTo>
                    <a:lnTo>
                      <a:pt x="14807" y="1454"/>
                    </a:lnTo>
                    <a:lnTo>
                      <a:pt x="14597" y="1164"/>
                    </a:lnTo>
                    <a:lnTo>
                      <a:pt x="14353" y="885"/>
                    </a:lnTo>
                    <a:lnTo>
                      <a:pt x="13783" y="443"/>
                    </a:lnTo>
                    <a:lnTo>
                      <a:pt x="13097" y="152"/>
                    </a:lnTo>
                    <a:lnTo>
                      <a:pt x="12306" y="12"/>
                    </a:lnTo>
                    <a:lnTo>
                      <a:pt x="11864" y="1"/>
                    </a:lnTo>
                    <a:lnTo>
                      <a:pt x="11573" y="1"/>
                    </a:lnTo>
                    <a:lnTo>
                      <a:pt x="11026" y="59"/>
                    </a:lnTo>
                    <a:lnTo>
                      <a:pt x="10515" y="187"/>
                    </a:lnTo>
                    <a:lnTo>
                      <a:pt x="10038" y="373"/>
                    </a:lnTo>
                    <a:lnTo>
                      <a:pt x="9584" y="617"/>
                    </a:lnTo>
                    <a:lnTo>
                      <a:pt x="9177" y="919"/>
                    </a:lnTo>
                    <a:lnTo>
                      <a:pt x="8793" y="1292"/>
                    </a:lnTo>
                    <a:lnTo>
                      <a:pt x="8456" y="1722"/>
                    </a:lnTo>
                    <a:lnTo>
                      <a:pt x="8293" y="1955"/>
                    </a:lnTo>
                    <a:lnTo>
                      <a:pt x="8189" y="1722"/>
                    </a:lnTo>
                    <a:lnTo>
                      <a:pt x="7921" y="1292"/>
                    </a:lnTo>
                    <a:lnTo>
                      <a:pt x="7619" y="919"/>
                    </a:lnTo>
                    <a:lnTo>
                      <a:pt x="7258" y="617"/>
                    </a:lnTo>
                    <a:lnTo>
                      <a:pt x="6863" y="373"/>
                    </a:lnTo>
                    <a:lnTo>
                      <a:pt x="6409" y="187"/>
                    </a:lnTo>
                    <a:lnTo>
                      <a:pt x="5909" y="59"/>
                    </a:lnTo>
                    <a:lnTo>
                      <a:pt x="53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4"/>
              <p:cNvSpPr/>
              <p:nvPr/>
            </p:nvSpPr>
            <p:spPr>
              <a:xfrm>
                <a:off x="1644000" y="3136475"/>
                <a:ext cx="1690600" cy="551925"/>
              </a:xfrm>
              <a:custGeom>
                <a:rect b="b" l="l" r="r" t="t"/>
                <a:pathLst>
                  <a:path extrusionOk="0" h="22077" w="67624">
                    <a:moveTo>
                      <a:pt x="62738" y="8236"/>
                    </a:moveTo>
                    <a:lnTo>
                      <a:pt x="63087" y="8247"/>
                    </a:lnTo>
                    <a:lnTo>
                      <a:pt x="63727" y="8398"/>
                    </a:lnTo>
                    <a:lnTo>
                      <a:pt x="64018" y="8550"/>
                    </a:lnTo>
                    <a:lnTo>
                      <a:pt x="64285" y="8724"/>
                    </a:lnTo>
                    <a:lnTo>
                      <a:pt x="64669" y="9143"/>
                    </a:lnTo>
                    <a:lnTo>
                      <a:pt x="64785" y="9399"/>
                    </a:lnTo>
                    <a:lnTo>
                      <a:pt x="59854" y="11446"/>
                    </a:lnTo>
                    <a:lnTo>
                      <a:pt x="59854" y="11097"/>
                    </a:lnTo>
                    <a:lnTo>
                      <a:pt x="59959" y="10434"/>
                    </a:lnTo>
                    <a:lnTo>
                      <a:pt x="60180" y="9852"/>
                    </a:lnTo>
                    <a:lnTo>
                      <a:pt x="60528" y="9329"/>
                    </a:lnTo>
                    <a:lnTo>
                      <a:pt x="60749" y="9108"/>
                    </a:lnTo>
                    <a:lnTo>
                      <a:pt x="60970" y="8898"/>
                    </a:lnTo>
                    <a:lnTo>
                      <a:pt x="61459" y="8573"/>
                    </a:lnTo>
                    <a:lnTo>
                      <a:pt x="61947" y="8352"/>
                    </a:lnTo>
                    <a:lnTo>
                      <a:pt x="62471" y="8247"/>
                    </a:lnTo>
                    <a:lnTo>
                      <a:pt x="62738" y="8236"/>
                    </a:lnTo>
                    <a:close/>
                    <a:moveTo>
                      <a:pt x="23391" y="8282"/>
                    </a:moveTo>
                    <a:lnTo>
                      <a:pt x="23984" y="8410"/>
                    </a:lnTo>
                    <a:lnTo>
                      <a:pt x="24531" y="8643"/>
                    </a:lnTo>
                    <a:lnTo>
                      <a:pt x="25042" y="8992"/>
                    </a:lnTo>
                    <a:lnTo>
                      <a:pt x="25263" y="9224"/>
                    </a:lnTo>
                    <a:lnTo>
                      <a:pt x="25484" y="9457"/>
                    </a:lnTo>
                    <a:lnTo>
                      <a:pt x="25822" y="9992"/>
                    </a:lnTo>
                    <a:lnTo>
                      <a:pt x="26043" y="10597"/>
                    </a:lnTo>
                    <a:lnTo>
                      <a:pt x="26159" y="11260"/>
                    </a:lnTo>
                    <a:lnTo>
                      <a:pt x="26171" y="11620"/>
                    </a:lnTo>
                    <a:lnTo>
                      <a:pt x="26159" y="11969"/>
                    </a:lnTo>
                    <a:lnTo>
                      <a:pt x="26043" y="12632"/>
                    </a:lnTo>
                    <a:lnTo>
                      <a:pt x="25822" y="13225"/>
                    </a:lnTo>
                    <a:lnTo>
                      <a:pt x="25473" y="13760"/>
                    </a:lnTo>
                    <a:lnTo>
                      <a:pt x="25252" y="14004"/>
                    </a:lnTo>
                    <a:lnTo>
                      <a:pt x="25019" y="14225"/>
                    </a:lnTo>
                    <a:lnTo>
                      <a:pt x="24519" y="14586"/>
                    </a:lnTo>
                    <a:lnTo>
                      <a:pt x="23961" y="14819"/>
                    </a:lnTo>
                    <a:lnTo>
                      <a:pt x="23367" y="14935"/>
                    </a:lnTo>
                    <a:lnTo>
                      <a:pt x="23065" y="14947"/>
                    </a:lnTo>
                    <a:lnTo>
                      <a:pt x="22739" y="14935"/>
                    </a:lnTo>
                    <a:lnTo>
                      <a:pt x="22146" y="14819"/>
                    </a:lnTo>
                    <a:lnTo>
                      <a:pt x="21600" y="14586"/>
                    </a:lnTo>
                    <a:lnTo>
                      <a:pt x="21099" y="14237"/>
                    </a:lnTo>
                    <a:lnTo>
                      <a:pt x="20867" y="14004"/>
                    </a:lnTo>
                    <a:lnTo>
                      <a:pt x="20634" y="13760"/>
                    </a:lnTo>
                    <a:lnTo>
                      <a:pt x="20297" y="13225"/>
                    </a:lnTo>
                    <a:lnTo>
                      <a:pt x="20064" y="12632"/>
                    </a:lnTo>
                    <a:lnTo>
                      <a:pt x="19971" y="11981"/>
                    </a:lnTo>
                    <a:lnTo>
                      <a:pt x="19971" y="11620"/>
                    </a:lnTo>
                    <a:lnTo>
                      <a:pt x="19983" y="11260"/>
                    </a:lnTo>
                    <a:lnTo>
                      <a:pt x="20099" y="10597"/>
                    </a:lnTo>
                    <a:lnTo>
                      <a:pt x="20320" y="9992"/>
                    </a:lnTo>
                    <a:lnTo>
                      <a:pt x="20657" y="9457"/>
                    </a:lnTo>
                    <a:lnTo>
                      <a:pt x="20878" y="9224"/>
                    </a:lnTo>
                    <a:lnTo>
                      <a:pt x="21111" y="8992"/>
                    </a:lnTo>
                    <a:lnTo>
                      <a:pt x="21611" y="8643"/>
                    </a:lnTo>
                    <a:lnTo>
                      <a:pt x="22158" y="8410"/>
                    </a:lnTo>
                    <a:lnTo>
                      <a:pt x="22751" y="8282"/>
                    </a:lnTo>
                    <a:close/>
                    <a:moveTo>
                      <a:pt x="35440" y="8282"/>
                    </a:moveTo>
                    <a:lnTo>
                      <a:pt x="36034" y="8410"/>
                    </a:lnTo>
                    <a:lnTo>
                      <a:pt x="36592" y="8643"/>
                    </a:lnTo>
                    <a:lnTo>
                      <a:pt x="37092" y="8992"/>
                    </a:lnTo>
                    <a:lnTo>
                      <a:pt x="37325" y="9224"/>
                    </a:lnTo>
                    <a:lnTo>
                      <a:pt x="37534" y="9457"/>
                    </a:lnTo>
                    <a:lnTo>
                      <a:pt x="37871" y="9992"/>
                    </a:lnTo>
                    <a:lnTo>
                      <a:pt x="38104" y="10597"/>
                    </a:lnTo>
                    <a:lnTo>
                      <a:pt x="38209" y="11260"/>
                    </a:lnTo>
                    <a:lnTo>
                      <a:pt x="38220" y="11620"/>
                    </a:lnTo>
                    <a:lnTo>
                      <a:pt x="38209" y="11969"/>
                    </a:lnTo>
                    <a:lnTo>
                      <a:pt x="38104" y="12632"/>
                    </a:lnTo>
                    <a:lnTo>
                      <a:pt x="37871" y="13225"/>
                    </a:lnTo>
                    <a:lnTo>
                      <a:pt x="37522" y="13760"/>
                    </a:lnTo>
                    <a:lnTo>
                      <a:pt x="37313" y="14004"/>
                    </a:lnTo>
                    <a:lnTo>
                      <a:pt x="37069" y="14225"/>
                    </a:lnTo>
                    <a:lnTo>
                      <a:pt x="36569" y="14586"/>
                    </a:lnTo>
                    <a:lnTo>
                      <a:pt x="36022" y="14819"/>
                    </a:lnTo>
                    <a:lnTo>
                      <a:pt x="35429" y="14935"/>
                    </a:lnTo>
                    <a:lnTo>
                      <a:pt x="35115" y="14947"/>
                    </a:lnTo>
                    <a:lnTo>
                      <a:pt x="34789" y="14935"/>
                    </a:lnTo>
                    <a:lnTo>
                      <a:pt x="34196" y="14819"/>
                    </a:lnTo>
                    <a:lnTo>
                      <a:pt x="33649" y="14586"/>
                    </a:lnTo>
                    <a:lnTo>
                      <a:pt x="33149" y="14237"/>
                    </a:lnTo>
                    <a:lnTo>
                      <a:pt x="32916" y="14004"/>
                    </a:lnTo>
                    <a:lnTo>
                      <a:pt x="32696" y="13760"/>
                    </a:lnTo>
                    <a:lnTo>
                      <a:pt x="32358" y="13225"/>
                    </a:lnTo>
                    <a:lnTo>
                      <a:pt x="32126" y="12632"/>
                    </a:lnTo>
                    <a:lnTo>
                      <a:pt x="32033" y="11981"/>
                    </a:lnTo>
                    <a:lnTo>
                      <a:pt x="32033" y="11620"/>
                    </a:lnTo>
                    <a:lnTo>
                      <a:pt x="32044" y="11260"/>
                    </a:lnTo>
                    <a:lnTo>
                      <a:pt x="32149" y="10597"/>
                    </a:lnTo>
                    <a:lnTo>
                      <a:pt x="32370" y="9992"/>
                    </a:lnTo>
                    <a:lnTo>
                      <a:pt x="32707" y="9457"/>
                    </a:lnTo>
                    <a:lnTo>
                      <a:pt x="32928" y="9224"/>
                    </a:lnTo>
                    <a:lnTo>
                      <a:pt x="33161" y="8992"/>
                    </a:lnTo>
                    <a:lnTo>
                      <a:pt x="33661" y="8643"/>
                    </a:lnTo>
                    <a:lnTo>
                      <a:pt x="34208" y="8410"/>
                    </a:lnTo>
                    <a:lnTo>
                      <a:pt x="34812" y="8282"/>
                    </a:lnTo>
                    <a:close/>
                    <a:moveTo>
                      <a:pt x="47141" y="8294"/>
                    </a:moveTo>
                    <a:lnTo>
                      <a:pt x="47444" y="8305"/>
                    </a:lnTo>
                    <a:lnTo>
                      <a:pt x="48014" y="8422"/>
                    </a:lnTo>
                    <a:lnTo>
                      <a:pt x="48537" y="8666"/>
                    </a:lnTo>
                    <a:lnTo>
                      <a:pt x="49014" y="9015"/>
                    </a:lnTo>
                    <a:lnTo>
                      <a:pt x="49235" y="9247"/>
                    </a:lnTo>
                    <a:lnTo>
                      <a:pt x="49432" y="9492"/>
                    </a:lnTo>
                    <a:lnTo>
                      <a:pt x="49747" y="10038"/>
                    </a:lnTo>
                    <a:lnTo>
                      <a:pt x="49956" y="10631"/>
                    </a:lnTo>
                    <a:lnTo>
                      <a:pt x="50061" y="11294"/>
                    </a:lnTo>
                    <a:lnTo>
                      <a:pt x="50072" y="11655"/>
                    </a:lnTo>
                    <a:lnTo>
                      <a:pt x="50061" y="12004"/>
                    </a:lnTo>
                    <a:lnTo>
                      <a:pt x="49956" y="12644"/>
                    </a:lnTo>
                    <a:lnTo>
                      <a:pt x="49747" y="13237"/>
                    </a:lnTo>
                    <a:lnTo>
                      <a:pt x="49432" y="13772"/>
                    </a:lnTo>
                    <a:lnTo>
                      <a:pt x="49235" y="14016"/>
                    </a:lnTo>
                    <a:lnTo>
                      <a:pt x="49014" y="14249"/>
                    </a:lnTo>
                    <a:lnTo>
                      <a:pt x="48537" y="14598"/>
                    </a:lnTo>
                    <a:lnTo>
                      <a:pt x="48014" y="14830"/>
                    </a:lnTo>
                    <a:lnTo>
                      <a:pt x="47444" y="14958"/>
                    </a:lnTo>
                    <a:lnTo>
                      <a:pt x="47141" y="14970"/>
                    </a:lnTo>
                    <a:lnTo>
                      <a:pt x="46816" y="14958"/>
                    </a:lnTo>
                    <a:lnTo>
                      <a:pt x="46222" y="14830"/>
                    </a:lnTo>
                    <a:lnTo>
                      <a:pt x="45687" y="14598"/>
                    </a:lnTo>
                    <a:lnTo>
                      <a:pt x="45187" y="14249"/>
                    </a:lnTo>
                    <a:lnTo>
                      <a:pt x="44966" y="14016"/>
                    </a:lnTo>
                    <a:lnTo>
                      <a:pt x="44757" y="13772"/>
                    </a:lnTo>
                    <a:lnTo>
                      <a:pt x="44420" y="13237"/>
                    </a:lnTo>
                    <a:lnTo>
                      <a:pt x="44187" y="12644"/>
                    </a:lnTo>
                    <a:lnTo>
                      <a:pt x="44082" y="12004"/>
                    </a:lnTo>
                    <a:lnTo>
                      <a:pt x="44071" y="11655"/>
                    </a:lnTo>
                    <a:lnTo>
                      <a:pt x="44082" y="11294"/>
                    </a:lnTo>
                    <a:lnTo>
                      <a:pt x="44187" y="10631"/>
                    </a:lnTo>
                    <a:lnTo>
                      <a:pt x="44420" y="10038"/>
                    </a:lnTo>
                    <a:lnTo>
                      <a:pt x="44757" y="9492"/>
                    </a:lnTo>
                    <a:lnTo>
                      <a:pt x="44966" y="9247"/>
                    </a:lnTo>
                    <a:lnTo>
                      <a:pt x="45199" y="9015"/>
                    </a:lnTo>
                    <a:lnTo>
                      <a:pt x="45687" y="8666"/>
                    </a:lnTo>
                    <a:lnTo>
                      <a:pt x="46234" y="8422"/>
                    </a:lnTo>
                    <a:lnTo>
                      <a:pt x="46827" y="8305"/>
                    </a:lnTo>
                    <a:lnTo>
                      <a:pt x="47141" y="8294"/>
                    </a:lnTo>
                    <a:close/>
                    <a:moveTo>
                      <a:pt x="53887" y="606"/>
                    </a:moveTo>
                    <a:lnTo>
                      <a:pt x="53887" y="16796"/>
                    </a:lnTo>
                    <a:lnTo>
                      <a:pt x="56295" y="16796"/>
                    </a:lnTo>
                    <a:lnTo>
                      <a:pt x="56295" y="606"/>
                    </a:lnTo>
                    <a:close/>
                    <a:moveTo>
                      <a:pt x="23042" y="6095"/>
                    </a:moveTo>
                    <a:lnTo>
                      <a:pt x="22472" y="6107"/>
                    </a:lnTo>
                    <a:lnTo>
                      <a:pt x="21402" y="6305"/>
                    </a:lnTo>
                    <a:lnTo>
                      <a:pt x="20425" y="6700"/>
                    </a:lnTo>
                    <a:lnTo>
                      <a:pt x="19529" y="7293"/>
                    </a:lnTo>
                    <a:lnTo>
                      <a:pt x="19122" y="7666"/>
                    </a:lnTo>
                    <a:lnTo>
                      <a:pt x="18738" y="8073"/>
                    </a:lnTo>
                    <a:lnTo>
                      <a:pt x="18261" y="8736"/>
                    </a:lnTo>
                    <a:lnTo>
                      <a:pt x="18017" y="9201"/>
                    </a:lnTo>
                    <a:lnTo>
                      <a:pt x="17808" y="9689"/>
                    </a:lnTo>
                    <a:lnTo>
                      <a:pt x="17657" y="10213"/>
                    </a:lnTo>
                    <a:lnTo>
                      <a:pt x="17517" y="11027"/>
                    </a:lnTo>
                    <a:lnTo>
                      <a:pt x="17505" y="11608"/>
                    </a:lnTo>
                    <a:lnTo>
                      <a:pt x="17517" y="12190"/>
                    </a:lnTo>
                    <a:lnTo>
                      <a:pt x="17657" y="13016"/>
                    </a:lnTo>
                    <a:lnTo>
                      <a:pt x="17808" y="13528"/>
                    </a:lnTo>
                    <a:lnTo>
                      <a:pt x="18017" y="14016"/>
                    </a:lnTo>
                    <a:lnTo>
                      <a:pt x="18261" y="14493"/>
                    </a:lnTo>
                    <a:lnTo>
                      <a:pt x="18738" y="15144"/>
                    </a:lnTo>
                    <a:lnTo>
                      <a:pt x="19122" y="15551"/>
                    </a:lnTo>
                    <a:lnTo>
                      <a:pt x="19529" y="15924"/>
                    </a:lnTo>
                    <a:lnTo>
                      <a:pt x="20425" y="16505"/>
                    </a:lnTo>
                    <a:lnTo>
                      <a:pt x="21402" y="16901"/>
                    </a:lnTo>
                    <a:lnTo>
                      <a:pt x="22472" y="17098"/>
                    </a:lnTo>
                    <a:lnTo>
                      <a:pt x="23042" y="17122"/>
                    </a:lnTo>
                    <a:lnTo>
                      <a:pt x="23612" y="17098"/>
                    </a:lnTo>
                    <a:lnTo>
                      <a:pt x="24682" y="16901"/>
                    </a:lnTo>
                    <a:lnTo>
                      <a:pt x="25670" y="16505"/>
                    </a:lnTo>
                    <a:lnTo>
                      <a:pt x="26554" y="15924"/>
                    </a:lnTo>
                    <a:lnTo>
                      <a:pt x="26973" y="15551"/>
                    </a:lnTo>
                    <a:lnTo>
                      <a:pt x="27357" y="15144"/>
                    </a:lnTo>
                    <a:lnTo>
                      <a:pt x="27822" y="14493"/>
                    </a:lnTo>
                    <a:lnTo>
                      <a:pt x="28078" y="14016"/>
                    </a:lnTo>
                    <a:lnTo>
                      <a:pt x="28276" y="13528"/>
                    </a:lnTo>
                    <a:lnTo>
                      <a:pt x="28427" y="13016"/>
                    </a:lnTo>
                    <a:lnTo>
                      <a:pt x="28567" y="12190"/>
                    </a:lnTo>
                    <a:lnTo>
                      <a:pt x="28590" y="11608"/>
                    </a:lnTo>
                    <a:lnTo>
                      <a:pt x="28567" y="11015"/>
                    </a:lnTo>
                    <a:lnTo>
                      <a:pt x="28427" y="10201"/>
                    </a:lnTo>
                    <a:lnTo>
                      <a:pt x="28276" y="9678"/>
                    </a:lnTo>
                    <a:lnTo>
                      <a:pt x="28078" y="9189"/>
                    </a:lnTo>
                    <a:lnTo>
                      <a:pt x="27822" y="8724"/>
                    </a:lnTo>
                    <a:lnTo>
                      <a:pt x="27357" y="8061"/>
                    </a:lnTo>
                    <a:lnTo>
                      <a:pt x="26973" y="7666"/>
                    </a:lnTo>
                    <a:lnTo>
                      <a:pt x="26554" y="7293"/>
                    </a:lnTo>
                    <a:lnTo>
                      <a:pt x="25670" y="6700"/>
                    </a:lnTo>
                    <a:lnTo>
                      <a:pt x="24682" y="6305"/>
                    </a:lnTo>
                    <a:lnTo>
                      <a:pt x="23612" y="6107"/>
                    </a:lnTo>
                    <a:lnTo>
                      <a:pt x="23042" y="6095"/>
                    </a:lnTo>
                    <a:close/>
                    <a:moveTo>
                      <a:pt x="35115" y="6095"/>
                    </a:moveTo>
                    <a:lnTo>
                      <a:pt x="34545" y="6107"/>
                    </a:lnTo>
                    <a:lnTo>
                      <a:pt x="33475" y="6305"/>
                    </a:lnTo>
                    <a:lnTo>
                      <a:pt x="32486" y="6700"/>
                    </a:lnTo>
                    <a:lnTo>
                      <a:pt x="31602" y="7293"/>
                    </a:lnTo>
                    <a:lnTo>
                      <a:pt x="31183" y="7666"/>
                    </a:lnTo>
                    <a:lnTo>
                      <a:pt x="30800" y="8073"/>
                    </a:lnTo>
                    <a:lnTo>
                      <a:pt x="30334" y="8736"/>
                    </a:lnTo>
                    <a:lnTo>
                      <a:pt x="30079" y="9201"/>
                    </a:lnTo>
                    <a:lnTo>
                      <a:pt x="29881" y="9689"/>
                    </a:lnTo>
                    <a:lnTo>
                      <a:pt x="29730" y="10213"/>
                    </a:lnTo>
                    <a:lnTo>
                      <a:pt x="29590" y="11027"/>
                    </a:lnTo>
                    <a:lnTo>
                      <a:pt x="29567" y="11608"/>
                    </a:lnTo>
                    <a:lnTo>
                      <a:pt x="29590" y="12190"/>
                    </a:lnTo>
                    <a:lnTo>
                      <a:pt x="29730" y="13016"/>
                    </a:lnTo>
                    <a:lnTo>
                      <a:pt x="29881" y="13528"/>
                    </a:lnTo>
                    <a:lnTo>
                      <a:pt x="30079" y="14016"/>
                    </a:lnTo>
                    <a:lnTo>
                      <a:pt x="30334" y="14493"/>
                    </a:lnTo>
                    <a:lnTo>
                      <a:pt x="30800" y="15144"/>
                    </a:lnTo>
                    <a:lnTo>
                      <a:pt x="31183" y="15551"/>
                    </a:lnTo>
                    <a:lnTo>
                      <a:pt x="31602" y="15924"/>
                    </a:lnTo>
                    <a:lnTo>
                      <a:pt x="32486" y="16505"/>
                    </a:lnTo>
                    <a:lnTo>
                      <a:pt x="33475" y="16901"/>
                    </a:lnTo>
                    <a:lnTo>
                      <a:pt x="34545" y="17098"/>
                    </a:lnTo>
                    <a:lnTo>
                      <a:pt x="35115" y="17122"/>
                    </a:lnTo>
                    <a:lnTo>
                      <a:pt x="35685" y="17098"/>
                    </a:lnTo>
                    <a:lnTo>
                      <a:pt x="36755" y="16901"/>
                    </a:lnTo>
                    <a:lnTo>
                      <a:pt x="37732" y="16505"/>
                    </a:lnTo>
                    <a:lnTo>
                      <a:pt x="38627" y="15924"/>
                    </a:lnTo>
                    <a:lnTo>
                      <a:pt x="39034" y="15551"/>
                    </a:lnTo>
                    <a:lnTo>
                      <a:pt x="39418" y="15144"/>
                    </a:lnTo>
                    <a:lnTo>
                      <a:pt x="39883" y="14493"/>
                    </a:lnTo>
                    <a:lnTo>
                      <a:pt x="40128" y="14016"/>
                    </a:lnTo>
                    <a:lnTo>
                      <a:pt x="40418" y="13272"/>
                    </a:lnTo>
                    <a:lnTo>
                      <a:pt x="40628" y="12190"/>
                    </a:lnTo>
                    <a:lnTo>
                      <a:pt x="40651" y="11608"/>
                    </a:lnTo>
                    <a:lnTo>
                      <a:pt x="40639" y="11015"/>
                    </a:lnTo>
                    <a:lnTo>
                      <a:pt x="40500" y="10201"/>
                    </a:lnTo>
                    <a:lnTo>
                      <a:pt x="40349" y="9678"/>
                    </a:lnTo>
                    <a:lnTo>
                      <a:pt x="40139" y="9189"/>
                    </a:lnTo>
                    <a:lnTo>
                      <a:pt x="39895" y="8724"/>
                    </a:lnTo>
                    <a:lnTo>
                      <a:pt x="39418" y="8061"/>
                    </a:lnTo>
                    <a:lnTo>
                      <a:pt x="39034" y="7666"/>
                    </a:lnTo>
                    <a:lnTo>
                      <a:pt x="38627" y="7293"/>
                    </a:lnTo>
                    <a:lnTo>
                      <a:pt x="37732" y="6700"/>
                    </a:lnTo>
                    <a:lnTo>
                      <a:pt x="36755" y="6305"/>
                    </a:lnTo>
                    <a:lnTo>
                      <a:pt x="35685" y="6107"/>
                    </a:lnTo>
                    <a:lnTo>
                      <a:pt x="35115" y="6095"/>
                    </a:lnTo>
                    <a:close/>
                    <a:moveTo>
                      <a:pt x="8701" y="1"/>
                    </a:moveTo>
                    <a:lnTo>
                      <a:pt x="8259" y="12"/>
                    </a:lnTo>
                    <a:lnTo>
                      <a:pt x="7398" y="94"/>
                    </a:lnTo>
                    <a:lnTo>
                      <a:pt x="6572" y="245"/>
                    </a:lnTo>
                    <a:lnTo>
                      <a:pt x="5770" y="478"/>
                    </a:lnTo>
                    <a:lnTo>
                      <a:pt x="5014" y="803"/>
                    </a:lnTo>
                    <a:lnTo>
                      <a:pt x="4281" y="1187"/>
                    </a:lnTo>
                    <a:lnTo>
                      <a:pt x="3572" y="1664"/>
                    </a:lnTo>
                    <a:lnTo>
                      <a:pt x="2897" y="2211"/>
                    </a:lnTo>
                    <a:lnTo>
                      <a:pt x="2571" y="2525"/>
                    </a:lnTo>
                    <a:lnTo>
                      <a:pt x="2257" y="2839"/>
                    </a:lnTo>
                    <a:lnTo>
                      <a:pt x="1699" y="3502"/>
                    </a:lnTo>
                    <a:lnTo>
                      <a:pt x="1210" y="4188"/>
                    </a:lnTo>
                    <a:lnTo>
                      <a:pt x="815" y="4921"/>
                    </a:lnTo>
                    <a:lnTo>
                      <a:pt x="489" y="5677"/>
                    </a:lnTo>
                    <a:lnTo>
                      <a:pt x="245" y="6456"/>
                    </a:lnTo>
                    <a:lnTo>
                      <a:pt x="82" y="7282"/>
                    </a:lnTo>
                    <a:lnTo>
                      <a:pt x="12" y="8131"/>
                    </a:lnTo>
                    <a:lnTo>
                      <a:pt x="1" y="8573"/>
                    </a:lnTo>
                    <a:lnTo>
                      <a:pt x="12" y="9003"/>
                    </a:lnTo>
                    <a:lnTo>
                      <a:pt x="82" y="9852"/>
                    </a:lnTo>
                    <a:lnTo>
                      <a:pt x="245" y="10678"/>
                    </a:lnTo>
                    <a:lnTo>
                      <a:pt x="489" y="11469"/>
                    </a:lnTo>
                    <a:lnTo>
                      <a:pt x="815" y="12225"/>
                    </a:lnTo>
                    <a:lnTo>
                      <a:pt x="1210" y="12946"/>
                    </a:lnTo>
                    <a:lnTo>
                      <a:pt x="1699" y="13644"/>
                    </a:lnTo>
                    <a:lnTo>
                      <a:pt x="2257" y="14295"/>
                    </a:lnTo>
                    <a:lnTo>
                      <a:pt x="2571" y="14621"/>
                    </a:lnTo>
                    <a:lnTo>
                      <a:pt x="2897" y="14923"/>
                    </a:lnTo>
                    <a:lnTo>
                      <a:pt x="3572" y="15470"/>
                    </a:lnTo>
                    <a:lnTo>
                      <a:pt x="4281" y="15947"/>
                    </a:lnTo>
                    <a:lnTo>
                      <a:pt x="5014" y="16331"/>
                    </a:lnTo>
                    <a:lnTo>
                      <a:pt x="5770" y="16656"/>
                    </a:lnTo>
                    <a:lnTo>
                      <a:pt x="6572" y="16889"/>
                    </a:lnTo>
                    <a:lnTo>
                      <a:pt x="7398" y="17040"/>
                    </a:lnTo>
                    <a:lnTo>
                      <a:pt x="8259" y="17122"/>
                    </a:lnTo>
                    <a:lnTo>
                      <a:pt x="8701" y="17133"/>
                    </a:lnTo>
                    <a:lnTo>
                      <a:pt x="9154" y="17122"/>
                    </a:lnTo>
                    <a:lnTo>
                      <a:pt x="10027" y="17052"/>
                    </a:lnTo>
                    <a:lnTo>
                      <a:pt x="10853" y="16901"/>
                    </a:lnTo>
                    <a:lnTo>
                      <a:pt x="11643" y="16668"/>
                    </a:lnTo>
                    <a:lnTo>
                      <a:pt x="12388" y="16366"/>
                    </a:lnTo>
                    <a:lnTo>
                      <a:pt x="13097" y="15993"/>
                    </a:lnTo>
                    <a:lnTo>
                      <a:pt x="13760" y="15540"/>
                    </a:lnTo>
                    <a:lnTo>
                      <a:pt x="14377" y="15005"/>
                    </a:lnTo>
                    <a:lnTo>
                      <a:pt x="14667" y="14702"/>
                    </a:lnTo>
                    <a:lnTo>
                      <a:pt x="14923" y="14446"/>
                    </a:lnTo>
                    <a:lnTo>
                      <a:pt x="15365" y="13900"/>
                    </a:lnTo>
                    <a:lnTo>
                      <a:pt x="15738" y="13295"/>
                    </a:lnTo>
                    <a:lnTo>
                      <a:pt x="16052" y="12667"/>
                    </a:lnTo>
                    <a:lnTo>
                      <a:pt x="16307" y="11981"/>
                    </a:lnTo>
                    <a:lnTo>
                      <a:pt x="16494" y="11248"/>
                    </a:lnTo>
                    <a:lnTo>
                      <a:pt x="16621" y="10480"/>
                    </a:lnTo>
                    <a:lnTo>
                      <a:pt x="16691" y="9666"/>
                    </a:lnTo>
                    <a:lnTo>
                      <a:pt x="16691" y="9236"/>
                    </a:lnTo>
                    <a:lnTo>
                      <a:pt x="16691" y="8829"/>
                    </a:lnTo>
                    <a:lnTo>
                      <a:pt x="16621" y="8108"/>
                    </a:lnTo>
                    <a:lnTo>
                      <a:pt x="16563" y="7782"/>
                    </a:lnTo>
                    <a:lnTo>
                      <a:pt x="8701" y="7782"/>
                    </a:lnTo>
                    <a:lnTo>
                      <a:pt x="8701" y="10120"/>
                    </a:lnTo>
                    <a:lnTo>
                      <a:pt x="14295" y="10120"/>
                    </a:lnTo>
                    <a:lnTo>
                      <a:pt x="14214" y="10597"/>
                    </a:lnTo>
                    <a:lnTo>
                      <a:pt x="13993" y="11434"/>
                    </a:lnTo>
                    <a:lnTo>
                      <a:pt x="13679" y="12167"/>
                    </a:lnTo>
                    <a:lnTo>
                      <a:pt x="13260" y="12795"/>
                    </a:lnTo>
                    <a:lnTo>
                      <a:pt x="13016" y="13062"/>
                    </a:lnTo>
                    <a:lnTo>
                      <a:pt x="12795" y="13272"/>
                    </a:lnTo>
                    <a:lnTo>
                      <a:pt x="12341" y="13644"/>
                    </a:lnTo>
                    <a:lnTo>
                      <a:pt x="11864" y="13970"/>
                    </a:lnTo>
                    <a:lnTo>
                      <a:pt x="11353" y="14237"/>
                    </a:lnTo>
                    <a:lnTo>
                      <a:pt x="10806" y="14446"/>
                    </a:lnTo>
                    <a:lnTo>
                      <a:pt x="10248" y="14609"/>
                    </a:lnTo>
                    <a:lnTo>
                      <a:pt x="9643" y="14714"/>
                    </a:lnTo>
                    <a:lnTo>
                      <a:pt x="9015" y="14772"/>
                    </a:lnTo>
                    <a:lnTo>
                      <a:pt x="8375" y="14772"/>
                    </a:lnTo>
                    <a:lnTo>
                      <a:pt x="7759" y="14714"/>
                    </a:lnTo>
                    <a:lnTo>
                      <a:pt x="7177" y="14598"/>
                    </a:lnTo>
                    <a:lnTo>
                      <a:pt x="6607" y="14423"/>
                    </a:lnTo>
                    <a:lnTo>
                      <a:pt x="6061" y="14202"/>
                    </a:lnTo>
                    <a:lnTo>
                      <a:pt x="5537" y="13911"/>
                    </a:lnTo>
                    <a:lnTo>
                      <a:pt x="5049" y="13574"/>
                    </a:lnTo>
                    <a:lnTo>
                      <a:pt x="4572" y="13179"/>
                    </a:lnTo>
                    <a:lnTo>
                      <a:pt x="4351" y="12958"/>
                    </a:lnTo>
                    <a:lnTo>
                      <a:pt x="4130" y="12725"/>
                    </a:lnTo>
                    <a:lnTo>
                      <a:pt x="3734" y="12248"/>
                    </a:lnTo>
                    <a:lnTo>
                      <a:pt x="3397" y="11748"/>
                    </a:lnTo>
                    <a:lnTo>
                      <a:pt x="3118" y="11225"/>
                    </a:lnTo>
                    <a:lnTo>
                      <a:pt x="2897" y="10678"/>
                    </a:lnTo>
                    <a:lnTo>
                      <a:pt x="2734" y="10096"/>
                    </a:lnTo>
                    <a:lnTo>
                      <a:pt x="2618" y="9503"/>
                    </a:lnTo>
                    <a:lnTo>
                      <a:pt x="2560" y="8875"/>
                    </a:lnTo>
                    <a:lnTo>
                      <a:pt x="2560" y="8550"/>
                    </a:lnTo>
                    <a:lnTo>
                      <a:pt x="2560" y="8236"/>
                    </a:lnTo>
                    <a:lnTo>
                      <a:pt x="2618" y="7607"/>
                    </a:lnTo>
                    <a:lnTo>
                      <a:pt x="2734" y="7003"/>
                    </a:lnTo>
                    <a:lnTo>
                      <a:pt x="2897" y="6433"/>
                    </a:lnTo>
                    <a:lnTo>
                      <a:pt x="3118" y="5886"/>
                    </a:lnTo>
                    <a:lnTo>
                      <a:pt x="3397" y="5351"/>
                    </a:lnTo>
                    <a:lnTo>
                      <a:pt x="3734" y="4851"/>
                    </a:lnTo>
                    <a:lnTo>
                      <a:pt x="4130" y="4374"/>
                    </a:lnTo>
                    <a:lnTo>
                      <a:pt x="4351" y="4153"/>
                    </a:lnTo>
                    <a:lnTo>
                      <a:pt x="4572" y="3920"/>
                    </a:lnTo>
                    <a:lnTo>
                      <a:pt x="5049" y="3525"/>
                    </a:lnTo>
                    <a:lnTo>
                      <a:pt x="5537" y="3188"/>
                    </a:lnTo>
                    <a:lnTo>
                      <a:pt x="6061" y="2909"/>
                    </a:lnTo>
                    <a:lnTo>
                      <a:pt x="6596" y="2676"/>
                    </a:lnTo>
                    <a:lnTo>
                      <a:pt x="7165" y="2501"/>
                    </a:lnTo>
                    <a:lnTo>
                      <a:pt x="7759" y="2397"/>
                    </a:lnTo>
                    <a:lnTo>
                      <a:pt x="8375" y="2339"/>
                    </a:lnTo>
                    <a:lnTo>
                      <a:pt x="8701" y="2327"/>
                    </a:lnTo>
                    <a:lnTo>
                      <a:pt x="9294" y="2350"/>
                    </a:lnTo>
                    <a:lnTo>
                      <a:pt x="10155" y="2490"/>
                    </a:lnTo>
                    <a:lnTo>
                      <a:pt x="10701" y="2641"/>
                    </a:lnTo>
                    <a:lnTo>
                      <a:pt x="11236" y="2850"/>
                    </a:lnTo>
                    <a:lnTo>
                      <a:pt x="11736" y="3118"/>
                    </a:lnTo>
                    <a:lnTo>
                      <a:pt x="12225" y="3432"/>
                    </a:lnTo>
                    <a:lnTo>
                      <a:pt x="12690" y="3793"/>
                    </a:lnTo>
                    <a:lnTo>
                      <a:pt x="12911" y="4002"/>
                    </a:lnTo>
                    <a:lnTo>
                      <a:pt x="14551" y="2362"/>
                    </a:lnTo>
                    <a:lnTo>
                      <a:pt x="14249" y="2071"/>
                    </a:lnTo>
                    <a:lnTo>
                      <a:pt x="13597" y="1559"/>
                    </a:lnTo>
                    <a:lnTo>
                      <a:pt x="12923" y="1117"/>
                    </a:lnTo>
                    <a:lnTo>
                      <a:pt x="12225" y="745"/>
                    </a:lnTo>
                    <a:lnTo>
                      <a:pt x="11492" y="454"/>
                    </a:lnTo>
                    <a:lnTo>
                      <a:pt x="10725" y="233"/>
                    </a:lnTo>
                    <a:lnTo>
                      <a:pt x="9934" y="82"/>
                    </a:lnTo>
                    <a:lnTo>
                      <a:pt x="9119" y="12"/>
                    </a:lnTo>
                    <a:lnTo>
                      <a:pt x="8701" y="1"/>
                    </a:lnTo>
                    <a:close/>
                    <a:moveTo>
                      <a:pt x="62645" y="6107"/>
                    </a:moveTo>
                    <a:lnTo>
                      <a:pt x="62110" y="6130"/>
                    </a:lnTo>
                    <a:lnTo>
                      <a:pt x="61110" y="6316"/>
                    </a:lnTo>
                    <a:lnTo>
                      <a:pt x="60191" y="6700"/>
                    </a:lnTo>
                    <a:lnTo>
                      <a:pt x="59354" y="7282"/>
                    </a:lnTo>
                    <a:lnTo>
                      <a:pt x="58970" y="7654"/>
                    </a:lnTo>
                    <a:lnTo>
                      <a:pt x="58609" y="8049"/>
                    </a:lnTo>
                    <a:lnTo>
                      <a:pt x="58039" y="8933"/>
                    </a:lnTo>
                    <a:lnTo>
                      <a:pt x="57667" y="9922"/>
                    </a:lnTo>
                    <a:lnTo>
                      <a:pt x="57469" y="11027"/>
                    </a:lnTo>
                    <a:lnTo>
                      <a:pt x="57458" y="11620"/>
                    </a:lnTo>
                    <a:lnTo>
                      <a:pt x="57469" y="12190"/>
                    </a:lnTo>
                    <a:lnTo>
                      <a:pt x="57667" y="13272"/>
                    </a:lnTo>
                    <a:lnTo>
                      <a:pt x="58063" y="14249"/>
                    </a:lnTo>
                    <a:lnTo>
                      <a:pt x="58656" y="15144"/>
                    </a:lnTo>
                    <a:lnTo>
                      <a:pt x="59028" y="15551"/>
                    </a:lnTo>
                    <a:lnTo>
                      <a:pt x="59226" y="15737"/>
                    </a:lnTo>
                    <a:lnTo>
                      <a:pt x="59633" y="16086"/>
                    </a:lnTo>
                    <a:lnTo>
                      <a:pt x="60075" y="16389"/>
                    </a:lnTo>
                    <a:lnTo>
                      <a:pt x="60540" y="16633"/>
                    </a:lnTo>
                    <a:lnTo>
                      <a:pt x="61273" y="16912"/>
                    </a:lnTo>
                    <a:lnTo>
                      <a:pt x="62355" y="17110"/>
                    </a:lnTo>
                    <a:lnTo>
                      <a:pt x="62924" y="17133"/>
                    </a:lnTo>
                    <a:lnTo>
                      <a:pt x="63343" y="17122"/>
                    </a:lnTo>
                    <a:lnTo>
                      <a:pt x="64111" y="17028"/>
                    </a:lnTo>
                    <a:lnTo>
                      <a:pt x="64809" y="16842"/>
                    </a:lnTo>
                    <a:lnTo>
                      <a:pt x="65448" y="16563"/>
                    </a:lnTo>
                    <a:lnTo>
                      <a:pt x="65751" y="16389"/>
                    </a:lnTo>
                    <a:lnTo>
                      <a:pt x="66030" y="16203"/>
                    </a:lnTo>
                    <a:lnTo>
                      <a:pt x="66542" y="15807"/>
                    </a:lnTo>
                    <a:lnTo>
                      <a:pt x="66984" y="15377"/>
                    </a:lnTo>
                    <a:lnTo>
                      <a:pt x="67356" y="14935"/>
                    </a:lnTo>
                    <a:lnTo>
                      <a:pt x="67519" y="14702"/>
                    </a:lnTo>
                    <a:lnTo>
                      <a:pt x="65646" y="13458"/>
                    </a:lnTo>
                    <a:lnTo>
                      <a:pt x="65379" y="13818"/>
                    </a:lnTo>
                    <a:lnTo>
                      <a:pt x="64774" y="14388"/>
                    </a:lnTo>
                    <a:lnTo>
                      <a:pt x="64099" y="14772"/>
                    </a:lnTo>
                    <a:lnTo>
                      <a:pt x="63343" y="14958"/>
                    </a:lnTo>
                    <a:lnTo>
                      <a:pt x="62924" y="14981"/>
                    </a:lnTo>
                    <a:lnTo>
                      <a:pt x="62703" y="14970"/>
                    </a:lnTo>
                    <a:lnTo>
                      <a:pt x="62273" y="14923"/>
                    </a:lnTo>
                    <a:lnTo>
                      <a:pt x="61878" y="14819"/>
                    </a:lnTo>
                    <a:lnTo>
                      <a:pt x="61505" y="14667"/>
                    </a:lnTo>
                    <a:lnTo>
                      <a:pt x="61180" y="14458"/>
                    </a:lnTo>
                    <a:lnTo>
                      <a:pt x="60877" y="14191"/>
                    </a:lnTo>
                    <a:lnTo>
                      <a:pt x="60470" y="13714"/>
                    </a:lnTo>
                    <a:lnTo>
                      <a:pt x="60249" y="13307"/>
                    </a:lnTo>
                    <a:lnTo>
                      <a:pt x="67623" y="10259"/>
                    </a:lnTo>
                    <a:lnTo>
                      <a:pt x="67379" y="9631"/>
                    </a:lnTo>
                    <a:lnTo>
                      <a:pt x="67263" y="9352"/>
                    </a:lnTo>
                    <a:lnTo>
                      <a:pt x="66995" y="8805"/>
                    </a:lnTo>
                    <a:lnTo>
                      <a:pt x="66832" y="8538"/>
                    </a:lnTo>
                    <a:lnTo>
                      <a:pt x="66658" y="8259"/>
                    </a:lnTo>
                    <a:lnTo>
                      <a:pt x="66204" y="7700"/>
                    </a:lnTo>
                    <a:lnTo>
                      <a:pt x="65937" y="7421"/>
                    </a:lnTo>
                    <a:lnTo>
                      <a:pt x="65634" y="7131"/>
                    </a:lnTo>
                    <a:lnTo>
                      <a:pt x="64925" y="6665"/>
                    </a:lnTo>
                    <a:lnTo>
                      <a:pt x="64506" y="6479"/>
                    </a:lnTo>
                    <a:lnTo>
                      <a:pt x="64064" y="6305"/>
                    </a:lnTo>
                    <a:lnTo>
                      <a:pt x="63145" y="6130"/>
                    </a:lnTo>
                    <a:lnTo>
                      <a:pt x="62645" y="6107"/>
                    </a:lnTo>
                    <a:close/>
                    <a:moveTo>
                      <a:pt x="46932" y="6119"/>
                    </a:moveTo>
                    <a:lnTo>
                      <a:pt x="46408" y="6142"/>
                    </a:lnTo>
                    <a:lnTo>
                      <a:pt x="45420" y="6340"/>
                    </a:lnTo>
                    <a:lnTo>
                      <a:pt x="44501" y="6747"/>
                    </a:lnTo>
                    <a:lnTo>
                      <a:pt x="43640" y="7352"/>
                    </a:lnTo>
                    <a:lnTo>
                      <a:pt x="43245" y="7735"/>
                    </a:lnTo>
                    <a:lnTo>
                      <a:pt x="42861" y="8154"/>
                    </a:lnTo>
                    <a:lnTo>
                      <a:pt x="42268" y="9038"/>
                    </a:lnTo>
                    <a:lnTo>
                      <a:pt x="41872" y="10027"/>
                    </a:lnTo>
                    <a:lnTo>
                      <a:pt x="41675" y="11085"/>
                    </a:lnTo>
                    <a:lnTo>
                      <a:pt x="41651" y="11643"/>
                    </a:lnTo>
                    <a:lnTo>
                      <a:pt x="41675" y="12213"/>
                    </a:lnTo>
                    <a:lnTo>
                      <a:pt x="41872" y="13260"/>
                    </a:lnTo>
                    <a:lnTo>
                      <a:pt x="42268" y="14237"/>
                    </a:lnTo>
                    <a:lnTo>
                      <a:pt x="42861" y="15121"/>
                    </a:lnTo>
                    <a:lnTo>
                      <a:pt x="43245" y="15528"/>
                    </a:lnTo>
                    <a:lnTo>
                      <a:pt x="43640" y="15912"/>
                    </a:lnTo>
                    <a:lnTo>
                      <a:pt x="44501" y="16528"/>
                    </a:lnTo>
                    <a:lnTo>
                      <a:pt x="45420" y="16924"/>
                    </a:lnTo>
                    <a:lnTo>
                      <a:pt x="46408" y="17133"/>
                    </a:lnTo>
                    <a:lnTo>
                      <a:pt x="46932" y="17145"/>
                    </a:lnTo>
                    <a:lnTo>
                      <a:pt x="47397" y="17133"/>
                    </a:lnTo>
                    <a:lnTo>
                      <a:pt x="48234" y="16970"/>
                    </a:lnTo>
                    <a:lnTo>
                      <a:pt x="48956" y="16656"/>
                    </a:lnTo>
                    <a:lnTo>
                      <a:pt x="49572" y="16191"/>
                    </a:lnTo>
                    <a:lnTo>
                      <a:pt x="49840" y="15889"/>
                    </a:lnTo>
                    <a:lnTo>
                      <a:pt x="49933" y="15889"/>
                    </a:lnTo>
                    <a:lnTo>
                      <a:pt x="49933" y="16691"/>
                    </a:lnTo>
                    <a:lnTo>
                      <a:pt x="49921" y="17075"/>
                    </a:lnTo>
                    <a:lnTo>
                      <a:pt x="49816" y="17773"/>
                    </a:lnTo>
                    <a:lnTo>
                      <a:pt x="49619" y="18366"/>
                    </a:lnTo>
                    <a:lnTo>
                      <a:pt x="49328" y="18878"/>
                    </a:lnTo>
                    <a:lnTo>
                      <a:pt x="49142" y="19087"/>
                    </a:lnTo>
                    <a:lnTo>
                      <a:pt x="48944" y="19296"/>
                    </a:lnTo>
                    <a:lnTo>
                      <a:pt x="48467" y="19599"/>
                    </a:lnTo>
                    <a:lnTo>
                      <a:pt x="47932" y="19808"/>
                    </a:lnTo>
                    <a:lnTo>
                      <a:pt x="47316" y="19913"/>
                    </a:lnTo>
                    <a:lnTo>
                      <a:pt x="46978" y="19925"/>
                    </a:lnTo>
                    <a:lnTo>
                      <a:pt x="46722" y="19913"/>
                    </a:lnTo>
                    <a:lnTo>
                      <a:pt x="46257" y="19843"/>
                    </a:lnTo>
                    <a:lnTo>
                      <a:pt x="45827" y="19704"/>
                    </a:lnTo>
                    <a:lnTo>
                      <a:pt x="45431" y="19483"/>
                    </a:lnTo>
                    <a:lnTo>
                      <a:pt x="45245" y="19343"/>
                    </a:lnTo>
                    <a:lnTo>
                      <a:pt x="44896" y="19041"/>
                    </a:lnTo>
                    <a:lnTo>
                      <a:pt x="44373" y="18343"/>
                    </a:lnTo>
                    <a:lnTo>
                      <a:pt x="44199" y="17959"/>
                    </a:lnTo>
                    <a:lnTo>
                      <a:pt x="42093" y="18831"/>
                    </a:lnTo>
                    <a:lnTo>
                      <a:pt x="42233" y="19145"/>
                    </a:lnTo>
                    <a:lnTo>
                      <a:pt x="42582" y="19750"/>
                    </a:lnTo>
                    <a:lnTo>
                      <a:pt x="43035" y="20320"/>
                    </a:lnTo>
                    <a:lnTo>
                      <a:pt x="43570" y="20855"/>
                    </a:lnTo>
                    <a:lnTo>
                      <a:pt x="43873" y="21099"/>
                    </a:lnTo>
                    <a:lnTo>
                      <a:pt x="44199" y="21332"/>
                    </a:lnTo>
                    <a:lnTo>
                      <a:pt x="44896" y="21704"/>
                    </a:lnTo>
                    <a:lnTo>
                      <a:pt x="45664" y="21948"/>
                    </a:lnTo>
                    <a:lnTo>
                      <a:pt x="46513" y="22065"/>
                    </a:lnTo>
                    <a:lnTo>
                      <a:pt x="46967" y="22076"/>
                    </a:lnTo>
                    <a:lnTo>
                      <a:pt x="47525" y="22053"/>
                    </a:lnTo>
                    <a:lnTo>
                      <a:pt x="48572" y="21879"/>
                    </a:lnTo>
                    <a:lnTo>
                      <a:pt x="49526" y="21518"/>
                    </a:lnTo>
                    <a:lnTo>
                      <a:pt x="50375" y="20983"/>
                    </a:lnTo>
                    <a:lnTo>
                      <a:pt x="50758" y="20634"/>
                    </a:lnTo>
                    <a:lnTo>
                      <a:pt x="50933" y="20448"/>
                    </a:lnTo>
                    <a:lnTo>
                      <a:pt x="51259" y="20052"/>
                    </a:lnTo>
                    <a:lnTo>
                      <a:pt x="51526" y="19611"/>
                    </a:lnTo>
                    <a:lnTo>
                      <a:pt x="51759" y="19110"/>
                    </a:lnTo>
                    <a:lnTo>
                      <a:pt x="51945" y="18575"/>
                    </a:lnTo>
                    <a:lnTo>
                      <a:pt x="52084" y="17994"/>
                    </a:lnTo>
                    <a:lnTo>
                      <a:pt x="52212" y="17040"/>
                    </a:lnTo>
                    <a:lnTo>
                      <a:pt x="52224" y="16331"/>
                    </a:lnTo>
                    <a:lnTo>
                      <a:pt x="52224" y="6444"/>
                    </a:lnTo>
                    <a:lnTo>
                      <a:pt x="49933" y="6444"/>
                    </a:lnTo>
                    <a:lnTo>
                      <a:pt x="49933" y="7340"/>
                    </a:lnTo>
                    <a:lnTo>
                      <a:pt x="49840" y="7340"/>
                    </a:lnTo>
                    <a:lnTo>
                      <a:pt x="49595" y="7096"/>
                    </a:lnTo>
                    <a:lnTo>
                      <a:pt x="49002" y="6654"/>
                    </a:lnTo>
                    <a:lnTo>
                      <a:pt x="48630" y="6468"/>
                    </a:lnTo>
                    <a:lnTo>
                      <a:pt x="48246" y="6316"/>
                    </a:lnTo>
                    <a:lnTo>
                      <a:pt x="47397" y="6142"/>
                    </a:lnTo>
                    <a:lnTo>
                      <a:pt x="46932" y="61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44"/>
            <p:cNvGrpSpPr/>
            <p:nvPr/>
          </p:nvGrpSpPr>
          <p:grpSpPr>
            <a:xfrm>
              <a:off x="617793" y="4562424"/>
              <a:ext cx="283664" cy="252193"/>
              <a:chOff x="617793" y="4562424"/>
              <a:chExt cx="283664" cy="252193"/>
            </a:xfrm>
          </p:grpSpPr>
          <p:sp>
            <p:nvSpPr>
              <p:cNvPr id="232" name="Google Shape;232;p44"/>
              <p:cNvSpPr/>
              <p:nvPr/>
            </p:nvSpPr>
            <p:spPr>
              <a:xfrm>
                <a:off x="617793" y="4638484"/>
                <a:ext cx="185368" cy="176133"/>
              </a:xfrm>
              <a:custGeom>
                <a:rect b="b" l="l" r="r" t="t"/>
                <a:pathLst>
                  <a:path extrusionOk="0" h="18424" w="19390">
                    <a:moveTo>
                      <a:pt x="19390" y="13143"/>
                    </a:moveTo>
                    <a:lnTo>
                      <a:pt x="19383" y="13155"/>
                    </a:lnTo>
                    <a:lnTo>
                      <a:pt x="19390" y="13155"/>
                    </a:lnTo>
                    <a:lnTo>
                      <a:pt x="19390" y="13143"/>
                    </a:lnTo>
                    <a:close/>
                    <a:moveTo>
                      <a:pt x="2699" y="0"/>
                    </a:moveTo>
                    <a:lnTo>
                      <a:pt x="257" y="4257"/>
                    </a:lnTo>
                    <a:lnTo>
                      <a:pt x="140" y="4490"/>
                    </a:lnTo>
                    <a:lnTo>
                      <a:pt x="1" y="4990"/>
                    </a:lnTo>
                    <a:lnTo>
                      <a:pt x="1" y="5490"/>
                    </a:lnTo>
                    <a:lnTo>
                      <a:pt x="140" y="5990"/>
                    </a:lnTo>
                    <a:lnTo>
                      <a:pt x="257" y="6223"/>
                    </a:lnTo>
                    <a:lnTo>
                      <a:pt x="6689" y="17435"/>
                    </a:lnTo>
                    <a:lnTo>
                      <a:pt x="6828" y="17656"/>
                    </a:lnTo>
                    <a:lnTo>
                      <a:pt x="7189" y="18016"/>
                    </a:lnTo>
                    <a:lnTo>
                      <a:pt x="7631" y="18272"/>
                    </a:lnTo>
                    <a:lnTo>
                      <a:pt x="8131" y="18412"/>
                    </a:lnTo>
                    <a:lnTo>
                      <a:pt x="8398" y="18423"/>
                    </a:lnTo>
                    <a:lnTo>
                      <a:pt x="16354" y="18423"/>
                    </a:lnTo>
                    <a:lnTo>
                      <a:pt x="19383" y="13155"/>
                    </a:lnTo>
                    <a:lnTo>
                      <a:pt x="10271" y="13155"/>
                    </a:lnTo>
                    <a:lnTo>
                      <a:pt x="5723" y="5246"/>
                    </a:lnTo>
                    <a:lnTo>
                      <a:pt x="26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4"/>
              <p:cNvSpPr/>
              <p:nvPr/>
            </p:nvSpPr>
            <p:spPr>
              <a:xfrm>
                <a:off x="774243" y="4612901"/>
                <a:ext cx="127215" cy="201716"/>
              </a:xfrm>
              <a:custGeom>
                <a:rect b="b" l="l" r="r" t="t"/>
                <a:pathLst>
                  <a:path extrusionOk="0" h="21100" w="13307">
                    <a:moveTo>
                      <a:pt x="3025" y="1"/>
                    </a:moveTo>
                    <a:lnTo>
                      <a:pt x="7584" y="7910"/>
                    </a:lnTo>
                    <a:lnTo>
                      <a:pt x="3036" y="15819"/>
                    </a:lnTo>
                    <a:lnTo>
                      <a:pt x="1" y="21099"/>
                    </a:lnTo>
                    <a:lnTo>
                      <a:pt x="4909" y="21099"/>
                    </a:lnTo>
                    <a:lnTo>
                      <a:pt x="5176" y="21088"/>
                    </a:lnTo>
                    <a:lnTo>
                      <a:pt x="5677" y="20948"/>
                    </a:lnTo>
                    <a:lnTo>
                      <a:pt x="6130" y="20692"/>
                    </a:lnTo>
                    <a:lnTo>
                      <a:pt x="6491" y="20332"/>
                    </a:lnTo>
                    <a:lnTo>
                      <a:pt x="6630" y="20111"/>
                    </a:lnTo>
                    <a:lnTo>
                      <a:pt x="13051" y="8899"/>
                    </a:lnTo>
                    <a:lnTo>
                      <a:pt x="13179" y="8666"/>
                    </a:lnTo>
                    <a:lnTo>
                      <a:pt x="13307" y="8166"/>
                    </a:lnTo>
                    <a:lnTo>
                      <a:pt x="13307" y="7654"/>
                    </a:lnTo>
                    <a:lnTo>
                      <a:pt x="13167" y="7166"/>
                    </a:lnTo>
                    <a:lnTo>
                      <a:pt x="13039" y="6933"/>
                    </a:lnTo>
                    <a:lnTo>
                      <a:pt x="9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4"/>
              <p:cNvSpPr/>
              <p:nvPr/>
            </p:nvSpPr>
            <p:spPr>
              <a:xfrm>
                <a:off x="643701" y="4562424"/>
                <a:ext cx="217280" cy="126096"/>
              </a:xfrm>
              <a:custGeom>
                <a:rect b="b" l="l" r="r" t="t"/>
                <a:pathLst>
                  <a:path extrusionOk="0" h="13190" w="22728">
                    <a:moveTo>
                      <a:pt x="5700" y="1"/>
                    </a:moveTo>
                    <a:lnTo>
                      <a:pt x="5433" y="12"/>
                    </a:lnTo>
                    <a:lnTo>
                      <a:pt x="4932" y="152"/>
                    </a:lnTo>
                    <a:lnTo>
                      <a:pt x="4490" y="408"/>
                    </a:lnTo>
                    <a:lnTo>
                      <a:pt x="4130" y="768"/>
                    </a:lnTo>
                    <a:lnTo>
                      <a:pt x="3990" y="989"/>
                    </a:lnTo>
                    <a:lnTo>
                      <a:pt x="1" y="7944"/>
                    </a:lnTo>
                    <a:lnTo>
                      <a:pt x="3025" y="13190"/>
                    </a:lnTo>
                    <a:lnTo>
                      <a:pt x="7584" y="5281"/>
                    </a:lnTo>
                    <a:lnTo>
                      <a:pt x="22728" y="5281"/>
                    </a:lnTo>
                    <a:lnTo>
                      <a:pt x="20285" y="989"/>
                    </a:lnTo>
                    <a:lnTo>
                      <a:pt x="20146" y="768"/>
                    </a:lnTo>
                    <a:lnTo>
                      <a:pt x="19785" y="408"/>
                    </a:lnTo>
                    <a:lnTo>
                      <a:pt x="19332" y="152"/>
                    </a:lnTo>
                    <a:lnTo>
                      <a:pt x="18831" y="12"/>
                    </a:lnTo>
                    <a:lnTo>
                      <a:pt x="18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4"/>
              <p:cNvSpPr/>
              <p:nvPr/>
            </p:nvSpPr>
            <p:spPr>
              <a:xfrm>
                <a:off x="672610" y="4612901"/>
                <a:ext cx="174030" cy="151230"/>
              </a:xfrm>
              <a:custGeom>
                <a:rect b="b" l="l" r="r" t="t"/>
                <a:pathLst>
                  <a:path extrusionOk="0" h="15819" w="18204">
                    <a:moveTo>
                      <a:pt x="4560" y="1"/>
                    </a:moveTo>
                    <a:lnTo>
                      <a:pt x="1" y="7910"/>
                    </a:lnTo>
                    <a:lnTo>
                      <a:pt x="4560" y="15819"/>
                    </a:lnTo>
                    <a:lnTo>
                      <a:pt x="13656" y="15819"/>
                    </a:lnTo>
                    <a:lnTo>
                      <a:pt x="18203" y="7910"/>
                    </a:lnTo>
                    <a:lnTo>
                      <a:pt x="13656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44"/>
              <p:cNvSpPr/>
              <p:nvPr/>
            </p:nvSpPr>
            <p:spPr>
              <a:xfrm>
                <a:off x="721873" y="4650711"/>
                <a:ext cx="75620" cy="75620"/>
              </a:xfrm>
              <a:custGeom>
                <a:rect b="b" l="l" r="r" t="t"/>
                <a:pathLst>
                  <a:path extrusionOk="0" h="7910" w="7910">
                    <a:moveTo>
                      <a:pt x="3955" y="0"/>
                    </a:moveTo>
                    <a:lnTo>
                      <a:pt x="3548" y="12"/>
                    </a:lnTo>
                    <a:lnTo>
                      <a:pt x="2780" y="175"/>
                    </a:lnTo>
                    <a:lnTo>
                      <a:pt x="2071" y="477"/>
                    </a:lnTo>
                    <a:lnTo>
                      <a:pt x="1431" y="896"/>
                    </a:lnTo>
                    <a:lnTo>
                      <a:pt x="896" y="1443"/>
                    </a:lnTo>
                    <a:lnTo>
                      <a:pt x="466" y="2071"/>
                    </a:lnTo>
                    <a:lnTo>
                      <a:pt x="175" y="2780"/>
                    </a:lnTo>
                    <a:lnTo>
                      <a:pt x="12" y="3548"/>
                    </a:lnTo>
                    <a:lnTo>
                      <a:pt x="1" y="3955"/>
                    </a:lnTo>
                    <a:lnTo>
                      <a:pt x="12" y="4362"/>
                    </a:lnTo>
                    <a:lnTo>
                      <a:pt x="175" y="5130"/>
                    </a:lnTo>
                    <a:lnTo>
                      <a:pt x="466" y="5839"/>
                    </a:lnTo>
                    <a:lnTo>
                      <a:pt x="896" y="6467"/>
                    </a:lnTo>
                    <a:lnTo>
                      <a:pt x="1431" y="7014"/>
                    </a:lnTo>
                    <a:lnTo>
                      <a:pt x="2071" y="7433"/>
                    </a:lnTo>
                    <a:lnTo>
                      <a:pt x="2780" y="7735"/>
                    </a:lnTo>
                    <a:lnTo>
                      <a:pt x="3548" y="7898"/>
                    </a:lnTo>
                    <a:lnTo>
                      <a:pt x="3955" y="7910"/>
                    </a:lnTo>
                    <a:lnTo>
                      <a:pt x="4362" y="7898"/>
                    </a:lnTo>
                    <a:lnTo>
                      <a:pt x="5130" y="7735"/>
                    </a:lnTo>
                    <a:lnTo>
                      <a:pt x="5839" y="7433"/>
                    </a:lnTo>
                    <a:lnTo>
                      <a:pt x="6467" y="7014"/>
                    </a:lnTo>
                    <a:lnTo>
                      <a:pt x="7002" y="6467"/>
                    </a:lnTo>
                    <a:lnTo>
                      <a:pt x="7433" y="5839"/>
                    </a:lnTo>
                    <a:lnTo>
                      <a:pt x="7735" y="5130"/>
                    </a:lnTo>
                    <a:lnTo>
                      <a:pt x="7898" y="4362"/>
                    </a:lnTo>
                    <a:lnTo>
                      <a:pt x="7910" y="3955"/>
                    </a:lnTo>
                    <a:lnTo>
                      <a:pt x="7898" y="3548"/>
                    </a:lnTo>
                    <a:lnTo>
                      <a:pt x="7735" y="2780"/>
                    </a:lnTo>
                    <a:lnTo>
                      <a:pt x="7433" y="2071"/>
                    </a:lnTo>
                    <a:lnTo>
                      <a:pt x="7002" y="1443"/>
                    </a:lnTo>
                    <a:lnTo>
                      <a:pt x="6467" y="896"/>
                    </a:lnTo>
                    <a:lnTo>
                      <a:pt x="5839" y="477"/>
                    </a:lnTo>
                    <a:lnTo>
                      <a:pt x="5130" y="175"/>
                    </a:lnTo>
                    <a:lnTo>
                      <a:pt x="4362" y="12"/>
                    </a:lnTo>
                    <a:lnTo>
                      <a:pt x="39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Two columns">
  <p:cSld name="CUSTOM_2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grpSp>
        <p:nvGrpSpPr>
          <p:cNvPr id="240" name="Google Shape;240;p45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41" name="Google Shape;241;p45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42" name="Google Shape;242;p45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5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5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5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45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47" name="Google Shape;247;p45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8" name="Google Shape;248;p45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49" name="Google Shape;249;p45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45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45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45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45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54" name="Google Shape;254;p45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Content">
  <p:cSld name="CUSTOM_2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grpSp>
        <p:nvGrpSpPr>
          <p:cNvPr id="258" name="Google Shape;258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59" name="Google Shape;259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60" name="Google Shape;260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65" name="Google Shape;265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6" name="Google Shape;266;p46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67" name="Google Shape;267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Break">
  <p:cSld name="CUSTOM_2_5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274" name="Google Shape;274;p47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75" name="Google Shape;275;p47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76" name="Google Shape;276;p47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47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47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47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47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81" name="Google Shape;281;p47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2" name="Google Shape;282;p47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83" name="Google Shape;283;p47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47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47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47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47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ig Quote Green">
  <p:cSld name="Big Quote green">
    <p:bg>
      <p:bgPr>
        <a:solidFill>
          <a:schemeClr val="accent4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 27@3x.png"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925" y="4769992"/>
            <a:ext cx="1145428" cy="15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567559" y="1335024"/>
            <a:ext cx="20202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>
            <a:off x="2779776" y="1413675"/>
            <a:ext cx="0" cy="302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48"/>
          <p:cNvSpPr txBox="1"/>
          <p:nvPr>
            <p:ph idx="2" type="body"/>
          </p:nvPr>
        </p:nvSpPr>
        <p:spPr>
          <a:xfrm>
            <a:off x="2907791" y="1335024"/>
            <a:ext cx="554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sz="30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 Blank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oogle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-21669" t="0"/>
          <a:stretch/>
        </p:blipFill>
        <p:spPr>
          <a:xfrm>
            <a:off x="505300" y="4628025"/>
            <a:ext cx="1611583" cy="2535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nsole.cloud.google.com/bigquery?sq=663413318684:4d854a43ae93416eaeb349e1fc4888c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0.png"/><Relationship Id="rId12" Type="http://schemas.openxmlformats.org/officeDocument/2006/relationships/image" Target="../media/image15.png"/><Relationship Id="rId15" Type="http://schemas.openxmlformats.org/officeDocument/2006/relationships/image" Target="../media/image16.png"/><Relationship Id="rId14" Type="http://schemas.openxmlformats.org/officeDocument/2006/relationships/image" Target="../media/image11.png"/><Relationship Id="rId17" Type="http://schemas.openxmlformats.org/officeDocument/2006/relationships/image" Target="../media/image18.png"/><Relationship Id="rId16" Type="http://schemas.openxmlformats.org/officeDocument/2006/relationships/image" Target="../media/image40.png"/><Relationship Id="rId18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hyperlink" Target="https://console.cloud.google.com/bigquery?sq=711916710713:47df84978c64458ea04b3cb4ae5de87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25" y="914400"/>
            <a:ext cx="4340328" cy="1107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50"/>
          <p:cNvCxnSpPr/>
          <p:nvPr/>
        </p:nvCxnSpPr>
        <p:spPr>
          <a:xfrm>
            <a:off x="950976" y="1828800"/>
            <a:ext cx="35781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50"/>
          <p:cNvSpPr txBox="1"/>
          <p:nvPr/>
        </p:nvSpPr>
        <p:spPr>
          <a:xfrm>
            <a:off x="977363" y="1828800"/>
            <a:ext cx="3376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Custom Model building with SQL in BigQuery ML</a:t>
            </a:r>
            <a:endParaRPr sz="30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model</a:t>
            </a:r>
            <a:endParaRPr/>
          </a:p>
        </p:txBody>
      </p:sp>
      <p:sp>
        <p:nvSpPr>
          <p:cNvPr id="446" name="Google Shape;446;p59"/>
          <p:cNvSpPr txBox="1"/>
          <p:nvPr/>
        </p:nvSpPr>
        <p:spPr>
          <a:xfrm>
            <a:off x="975750" y="943025"/>
            <a:ext cx="5903700" cy="482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SELECT * FROM ML.EVALUATE(MODEL advdata.txtclass)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47" name="Google Shape;447;p59"/>
          <p:cNvGraphicFramePr/>
          <p:nvPr/>
        </p:nvGraphicFramePr>
        <p:xfrm>
          <a:off x="975775" y="15867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{04A86AB1-D651-4C9E-AD7A-2B4C63A76314}</a:tableStyleId>
              </a:tblPr>
              <a:tblGrid>
                <a:gridCol w="922400"/>
                <a:gridCol w="922400"/>
                <a:gridCol w="922400"/>
                <a:gridCol w="922400"/>
                <a:gridCol w="922400"/>
                <a:gridCol w="876600"/>
                <a:gridCol w="4150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precision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recall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accuracy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f1_score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log_loss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roc_auc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0.783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0.783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0.79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0.783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0.858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highlight>
                            <a:srgbClr val="FFFFFF"/>
                          </a:highlight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0.918</a:t>
                      </a:r>
                      <a:endParaRPr sz="1400">
                        <a:highlight>
                          <a:srgbClr val="FFFFFF"/>
                        </a:highlight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48" name="Google Shape;448;p59"/>
          <p:cNvSpPr txBox="1"/>
          <p:nvPr/>
        </p:nvSpPr>
        <p:spPr>
          <a:xfrm>
            <a:off x="953550" y="2500425"/>
            <a:ext cx="59481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(BQML splits the training data and reports evaluation statistics on the held-out set)</a:t>
            </a:r>
            <a:endParaRPr i="1" sz="14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49" name="Google Shape;4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238" y="2873875"/>
            <a:ext cx="2868729" cy="18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using trained model</a:t>
            </a:r>
            <a:endParaRPr/>
          </a:p>
        </p:txBody>
      </p:sp>
      <p:sp>
        <p:nvSpPr>
          <p:cNvPr id="455" name="Google Shape;455;p60"/>
          <p:cNvSpPr txBox="1"/>
          <p:nvPr/>
        </p:nvSpPr>
        <p:spPr>
          <a:xfrm>
            <a:off x="2371600" y="1089350"/>
            <a:ext cx="4705500" cy="159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 * FROM ML.PREDICT(MODEL advdata.txtclass,(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SELECT 'government' AS word1, 'shutdown' AS word2, 'leaves' AS word3, 'workers' AS word4, 'reeling' AS word5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UNION ALL SELECT 'unlikely', 'partnership', 'in', 'house', 'gives'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UNION ALL SELECT 'fitbit', 's', 'fitness', 'tracker', 'is'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UNION ALL SELECT 'downloading', 'the', 'android', 'studio', 'project'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0"/>
          <p:cNvSpPr txBox="1"/>
          <p:nvPr/>
        </p:nvSpPr>
        <p:spPr>
          <a:xfrm>
            <a:off x="872075" y="3629325"/>
            <a:ext cx="1406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rPr>
              <a:t>“Batch prediction”</a:t>
            </a:r>
            <a:endParaRPr i="1" sz="1200">
              <a:solidFill>
                <a:schemeClr val="accent4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457" name="Google Shape;457;p60"/>
          <p:cNvSpPr txBox="1"/>
          <p:nvPr/>
        </p:nvSpPr>
        <p:spPr>
          <a:xfrm>
            <a:off x="4124200" y="4509925"/>
            <a:ext cx="4705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https://console.cloud.google.com/bigquery?sq=663413318684:4d854a43ae93416eaeb349e1fc4888cb</a:t>
            </a: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666666"/>
              </a:solidFill>
            </a:endParaRPr>
          </a:p>
        </p:txBody>
      </p:sp>
      <p:graphicFrame>
        <p:nvGraphicFramePr>
          <p:cNvPr id="458" name="Google Shape;458;p60"/>
          <p:cNvGraphicFramePr/>
          <p:nvPr/>
        </p:nvGraphicFramePr>
        <p:xfrm>
          <a:off x="2447788" y="28969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{04A86AB1-D651-4C9E-AD7A-2B4C63A76314}</a:tableStyleId>
              </a:tblPr>
              <a:tblGrid>
                <a:gridCol w="381000"/>
                <a:gridCol w="1038225"/>
                <a:gridCol w="838200"/>
                <a:gridCol w="762000"/>
                <a:gridCol w="542925"/>
                <a:gridCol w="571500"/>
                <a:gridCol w="504825"/>
                <a:gridCol w="1524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Row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predicted_source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word1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word2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word3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word4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word5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57150" marB="47625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government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shutdown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leaves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workers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reeling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nytimes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unlikely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partnership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gives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techcrunch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fitbit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fitness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tracker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techcrunch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downloading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studio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</a:t>
                      </a:r>
                      <a:endParaRPr sz="9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1"/>
          <p:cNvSpPr txBox="1"/>
          <p:nvPr>
            <p:ph type="title"/>
          </p:nvPr>
        </p:nvSpPr>
        <p:spPr>
          <a:xfrm>
            <a:off x="803850" y="2099775"/>
            <a:ext cx="7574400" cy="9438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Demo: Train a model with BigQuery ML to predict NYC taxi fares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62"/>
          <p:cNvCxnSpPr/>
          <p:nvPr/>
        </p:nvCxnSpPr>
        <p:spPr>
          <a:xfrm>
            <a:off x="950976" y="1184980"/>
            <a:ext cx="3545700" cy="0"/>
          </a:xfrm>
          <a:prstGeom prst="straightConnector1">
            <a:avLst/>
          </a:prstGeom>
          <a:noFill/>
          <a:ln cap="flat" cmpd="sng" w="28575">
            <a:solidFill>
              <a:srgbClr val="3C40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62"/>
          <p:cNvSpPr txBox="1"/>
          <p:nvPr>
            <p:ph type="title"/>
          </p:nvPr>
        </p:nvSpPr>
        <p:spPr>
          <a:xfrm>
            <a:off x="923750" y="537888"/>
            <a:ext cx="7320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470" name="Google Shape;47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201" y="1156362"/>
            <a:ext cx="2830774" cy="28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1" name="Google Shape;471;p62"/>
          <p:cNvGraphicFramePr/>
          <p:nvPr/>
        </p:nvGraphicFramePr>
        <p:xfrm>
          <a:off x="950975" y="135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{3979D84D-A886-4098-B834-000C7C845260}</a:tableStyleId>
              </a:tblPr>
              <a:tblGrid>
                <a:gridCol w="3572925"/>
              </a:tblGrid>
              <a:tr h="26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BigQuery ML for Quick Model Building</a:t>
                      </a:r>
                      <a:endParaRPr sz="1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50" marB="91450" marR="91450" marL="91450">
                    <a:lnL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Supported Models</a:t>
                      </a:r>
                      <a:endParaRPr sz="17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50" marB="91450" marR="91450" marL="91450">
                    <a:lnL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Classifier </a:t>
            </a:r>
            <a:r>
              <a:rPr lang="en" sz="2400"/>
              <a:t>(Logistic regression)</a:t>
            </a:r>
            <a:endParaRPr sz="2400"/>
          </a:p>
        </p:txBody>
      </p:sp>
      <p:pic>
        <p:nvPicPr>
          <p:cNvPr id="477" name="Google Shape;47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13" y="1104074"/>
            <a:ext cx="6008475" cy="34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Classifier (alpha)</a:t>
            </a:r>
            <a:endParaRPr/>
          </a:p>
        </p:txBody>
      </p:sp>
      <p:pic>
        <p:nvPicPr>
          <p:cNvPr id="483" name="Google Shape;483;p64"/>
          <p:cNvPicPr preferRelativeResize="0"/>
          <p:nvPr/>
        </p:nvPicPr>
        <p:blipFill rotWithShape="1">
          <a:blip r:embed="rId3">
            <a:alphaModFix/>
          </a:blip>
          <a:srcRect b="6890" l="0" r="0" t="0"/>
          <a:stretch/>
        </p:blipFill>
        <p:spPr>
          <a:xfrm>
            <a:off x="1287400" y="1075800"/>
            <a:ext cx="6569201" cy="33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Classifier (alpha)</a:t>
            </a:r>
            <a:endParaRPr/>
          </a:p>
        </p:txBody>
      </p:sp>
      <p:pic>
        <p:nvPicPr>
          <p:cNvPr id="489" name="Google Shape;489;p65"/>
          <p:cNvPicPr preferRelativeResize="0"/>
          <p:nvPr/>
        </p:nvPicPr>
        <p:blipFill rotWithShape="1">
          <a:blip r:embed="rId3">
            <a:alphaModFix/>
          </a:blip>
          <a:srcRect b="7362" l="0" r="10522" t="1736"/>
          <a:stretch/>
        </p:blipFill>
        <p:spPr>
          <a:xfrm>
            <a:off x="1328838" y="1152000"/>
            <a:ext cx="6791125" cy="3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495" name="Google Shape;49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75788"/>
            <a:ext cx="73914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Regression (alpha)</a:t>
            </a:r>
            <a:endParaRPr/>
          </a:p>
        </p:txBody>
      </p:sp>
      <p:pic>
        <p:nvPicPr>
          <p:cNvPr id="501" name="Google Shape;5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51" y="1075788"/>
            <a:ext cx="78676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Regression (alpha)</a:t>
            </a:r>
            <a:endParaRPr/>
          </a:p>
        </p:txBody>
      </p:sp>
      <p:pic>
        <p:nvPicPr>
          <p:cNvPr id="507" name="Google Shape;5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75788"/>
            <a:ext cx="68199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51"/>
          <p:cNvCxnSpPr/>
          <p:nvPr/>
        </p:nvCxnSpPr>
        <p:spPr>
          <a:xfrm>
            <a:off x="950976" y="1184980"/>
            <a:ext cx="3545700" cy="0"/>
          </a:xfrm>
          <a:prstGeom prst="straightConnector1">
            <a:avLst/>
          </a:prstGeom>
          <a:noFill/>
          <a:ln cap="flat" cmpd="sng" w="28575">
            <a:solidFill>
              <a:srgbClr val="3C40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51"/>
          <p:cNvSpPr txBox="1"/>
          <p:nvPr>
            <p:ph type="title"/>
          </p:nvPr>
        </p:nvSpPr>
        <p:spPr>
          <a:xfrm>
            <a:off x="923750" y="537888"/>
            <a:ext cx="7320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201" y="1156362"/>
            <a:ext cx="2830774" cy="28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51"/>
          <p:cNvGraphicFramePr/>
          <p:nvPr/>
        </p:nvGraphicFramePr>
        <p:xfrm>
          <a:off x="950975" y="135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{3979D84D-A886-4098-B834-000C7C845260}</a:tableStyleId>
              </a:tblPr>
              <a:tblGrid>
                <a:gridCol w="3572925"/>
              </a:tblGrid>
              <a:tr h="26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BigQuery ML for Quick Model Building</a:t>
                      </a:r>
                      <a:endParaRPr sz="17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50" marB="91450" marR="91450" marL="91450">
                    <a:lnL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Supported Models</a:t>
                      </a:r>
                      <a:endParaRPr sz="1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50" marB="91450" marR="91450" marL="91450">
                    <a:lnL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TF, predict with BigQuery</a:t>
            </a:r>
            <a:endParaRPr/>
          </a:p>
        </p:txBody>
      </p:sp>
      <p:sp>
        <p:nvSpPr>
          <p:cNvPr id="513" name="Google Shape;513;p69"/>
          <p:cNvSpPr txBox="1"/>
          <p:nvPr/>
        </p:nvSpPr>
        <p:spPr>
          <a:xfrm>
            <a:off x="1045838" y="946700"/>
            <a:ext cx="5188800" cy="95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CREATE OR REPLACE MODEL advdata.txtclass_tf2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OPTIONS (model_type='tensorflow',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model_path='gs://cloud-training-demos-ml/txtcls/trained_finetune_native/export/exporter/1549825580/*')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69"/>
          <p:cNvSpPr txBox="1"/>
          <p:nvPr/>
        </p:nvSpPr>
        <p:spPr>
          <a:xfrm>
            <a:off x="1045838" y="2003125"/>
            <a:ext cx="5188800" cy="2731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input,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(SELECT AS STRUCT(p, ['github', 'nytimes', 'techcrunch'][ORDINAL(s)]) prediction FROM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(SELECT p, ROW_NUMBER() OVER() AS s FROM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(SELECT * FROM UNNEST(dense_1) AS p))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ORDER BY p DESC LIMIT 1).*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FROM ML.PREDICT(MODEL advdata.txtclass_tf2,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 'Unlikely Partnership in House Gives Lawmakers Hope for Border Deal' AS input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UNION ALL SELECT "Fitbit\'s newest fitness tracker is just for employees and health insurance members"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UNION ALL SELECT "Show HN: Hello, a CLI tool for managing social media"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ecommendation engine (matrix factorization alpha)</a:t>
            </a:r>
            <a:endParaRPr/>
          </a:p>
        </p:txBody>
      </p:sp>
      <p:sp>
        <p:nvSpPr>
          <p:cNvPr id="520" name="Google Shape;520;p70"/>
          <p:cNvSpPr txBox="1"/>
          <p:nvPr/>
        </p:nvSpPr>
        <p:spPr>
          <a:xfrm>
            <a:off x="1081638" y="1055875"/>
            <a:ext cx="5441400" cy="3459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create or replace model models.suggested_products_1or2_example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options(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model_type='matrix_factorization'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user_col='user_id', item_col='product_id', rating_col='rating',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l2_reg=10)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with purchases AS (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 select product_id, user_id from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operations.orders_with_lines,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unnest(order_lines)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total_purchases as (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 product_id, user_id, count(*) as numtimes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from purchases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group by product_id, user_id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product_id, user_id,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IF(numtimes &lt; 2, 1, 2) AS rating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FROM total_purchases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we recommend for a given set of users?</a:t>
            </a:r>
            <a:endParaRPr/>
          </a:p>
        </p:txBody>
      </p:sp>
      <p:sp>
        <p:nvSpPr>
          <p:cNvPr id="526" name="Google Shape;526;p71"/>
          <p:cNvSpPr txBox="1"/>
          <p:nvPr/>
        </p:nvSpPr>
        <p:spPr>
          <a:xfrm>
            <a:off x="1039438" y="1005538"/>
            <a:ext cx="4879500" cy="3461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with users AS (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user_id, count(*) as num_orders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from operations.orders_with_lines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group by user_id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 by num_orders desc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limit 10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products as (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 product_id, count(*) as num_orders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from operations.orders_with_lines, unnest(order_lines)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group by product_id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 by num_orders desc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limit 10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SELECT * FROM ML.PREDICT(MODEL models.suggested_products_1or2, 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(SELECT user_id, product_id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FROM users, products)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we recommend for a given set of users?</a:t>
            </a:r>
            <a:endParaRPr/>
          </a:p>
        </p:txBody>
      </p:sp>
      <p:graphicFrame>
        <p:nvGraphicFramePr>
          <p:cNvPr id="532" name="Google Shape;532;p72"/>
          <p:cNvGraphicFramePr/>
          <p:nvPr/>
        </p:nvGraphicFramePr>
        <p:xfrm>
          <a:off x="1262188" y="11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{F650CF6C-1EA7-47DA-A7C9-2F9C0BA14B32}</a:tableStyleId>
              </a:tblPr>
              <a:tblGrid>
                <a:gridCol w="611000"/>
                <a:gridCol w="2153750"/>
                <a:gridCol w="870675"/>
                <a:gridCol w="1115050"/>
                <a:gridCol w="4276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Row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50800" marR="76200" marL="76200" anchor="ctr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predicted_rating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50800" marR="76200" marL="76200" anchor="ctr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user_id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50800" marR="76200" marL="76200" anchor="ctr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product_id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50800" marR="76200" marL="76200" anchor="ctr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50800" marR="76200" marL="76200" anchor="ctr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1.5746015507788755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101797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26209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1.8070705987455633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101797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13176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1.7171094544245578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101797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27845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1.9763373899260837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101797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47209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1.8659380090171271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101797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21137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1.721610848530093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101797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47766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1.9516130703939483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101797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21903</a:t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538" name="Google Shape;538;p73"/>
          <p:cNvSpPr txBox="1"/>
          <p:nvPr/>
        </p:nvSpPr>
        <p:spPr>
          <a:xfrm>
            <a:off x="998888" y="1016663"/>
            <a:ext cx="543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CREATE OR REPLACE MODEL demos_eu.london_station_clusters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OPTIONS(model_type='kmeans', num_clusters=4, standardize_features = true) AS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hs AS …,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stationstats AS …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SELECT * except(station_name, isweekday)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from stationstats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73"/>
          <p:cNvSpPr txBox="1"/>
          <p:nvPr/>
        </p:nvSpPr>
        <p:spPr>
          <a:xfrm>
            <a:off x="4362700" y="1944350"/>
            <a:ext cx="40257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ermanent Marker"/>
              <a:buAutoNum type="arabicPeriod"/>
            </a:pPr>
            <a:r>
              <a:rPr lang="en" sz="14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4 clusters (hardcoded)</a:t>
            </a:r>
            <a:endParaRPr sz="14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ermanent Marker"/>
              <a:buAutoNum type="arabicPeriod"/>
            </a:pPr>
            <a:r>
              <a:rPr lang="en" sz="14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Standardize features since different dynamic ranges</a:t>
            </a:r>
            <a:endParaRPr sz="14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ermanent Marker"/>
              <a:buAutoNum type="arabicPeriod"/>
            </a:pPr>
            <a:r>
              <a:rPr lang="en" sz="14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Remove the cluster “id” fields (keep just the attributes)</a:t>
            </a:r>
            <a:endParaRPr sz="14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4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cluster? </a:t>
            </a:r>
            <a:endParaRPr/>
          </a:p>
        </p:txBody>
      </p:sp>
      <p:sp>
        <p:nvSpPr>
          <p:cNvPr id="545" name="Google Shape;545;p74"/>
          <p:cNvSpPr txBox="1"/>
          <p:nvPr/>
        </p:nvSpPr>
        <p:spPr>
          <a:xfrm>
            <a:off x="906838" y="951463"/>
            <a:ext cx="543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hs AS ...,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stationstats AS ...,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SELECT * except(nearest_centroids_distance)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FROM ML.PREDICT(MODEL demos_eu.london_station_clusters, 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(SELECT * FROM stationstats WHERE REGEXP_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CONTAINS(station_name, 'Kennington')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6" name="Google Shape;5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00" y="2954787"/>
            <a:ext cx="6253628" cy="96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cluster attributes</a:t>
            </a:r>
            <a:endParaRPr/>
          </a:p>
        </p:txBody>
      </p:sp>
      <p:sp>
        <p:nvSpPr>
          <p:cNvPr id="552" name="Google Shape;552;p75"/>
          <p:cNvSpPr txBox="1"/>
          <p:nvPr/>
        </p:nvSpPr>
        <p:spPr>
          <a:xfrm>
            <a:off x="1173687" y="950363"/>
            <a:ext cx="44139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WITH T AS (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centroid_id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ARRAY_AGG(STRUCT(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numerical_feature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AS name, ROUND(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feature_value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,1) AS value) ORDER BY centroid_id) AS cluster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FROM ML.CENTROIDS(MODEL demos_eu.london_station_clusters)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GROUP BY centroid_id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CONCAT('Cluster#', CAST(centroid_id AS STRING)) AS centroid,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(SELECT value from unnest(cluster) WHERE name = 'duration') AS duration,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(SELECT value from unnest(cluster) WHERE name = 'num_trips') AS num_trips,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(SELECT value from unnest(cluster) WHERE name = 'bikes_count') AS bikes_count,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(SELECT value from unnest(cluster) WHERE name = 'distance_from_city_center') AS distance_from_city_center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FROM 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 BY centroid_id ASC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attributes in Data Studio ...</a:t>
            </a:r>
            <a:endParaRPr/>
          </a:p>
        </p:txBody>
      </p:sp>
      <p:pic>
        <p:nvPicPr>
          <p:cNvPr id="558" name="Google Shape;55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38" y="979863"/>
            <a:ext cx="5484789" cy="16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6"/>
          <p:cNvPicPr preferRelativeResize="0"/>
          <p:nvPr/>
        </p:nvPicPr>
        <p:blipFill rotWithShape="1">
          <a:blip r:embed="rId4">
            <a:alphaModFix/>
          </a:blip>
          <a:srcRect b="0" l="0" r="0" t="47129"/>
          <a:stretch/>
        </p:blipFill>
        <p:spPr>
          <a:xfrm>
            <a:off x="993425" y="2634362"/>
            <a:ext cx="7564126" cy="145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/>
          <p:nvPr/>
        </p:nvSpPr>
        <p:spPr>
          <a:xfrm>
            <a:off x="2577184" y="1182350"/>
            <a:ext cx="2418300" cy="117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7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the transform clause</a:t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6" name="Google Shape;566;p77"/>
          <p:cNvGrpSpPr/>
          <p:nvPr/>
        </p:nvGrpSpPr>
        <p:grpSpPr>
          <a:xfrm>
            <a:off x="1308856" y="2091478"/>
            <a:ext cx="991788" cy="986936"/>
            <a:chOff x="758374" y="2418063"/>
            <a:chExt cx="1226701" cy="1220700"/>
          </a:xfrm>
        </p:grpSpPr>
        <p:cxnSp>
          <p:nvCxnSpPr>
            <p:cNvPr id="567" name="Google Shape;567;p77"/>
            <p:cNvCxnSpPr/>
            <p:nvPr/>
          </p:nvCxnSpPr>
          <p:spPr>
            <a:xfrm>
              <a:off x="758374" y="2418063"/>
              <a:ext cx="0" cy="12207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568" name="Google Shape;568;p77"/>
            <p:cNvSpPr txBox="1"/>
            <p:nvPr/>
          </p:nvSpPr>
          <p:spPr>
            <a:xfrm>
              <a:off x="758375" y="2893550"/>
              <a:ext cx="12267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Same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69" name="Google Shape;569;p77"/>
          <p:cNvCxnSpPr/>
          <p:nvPr/>
        </p:nvCxnSpPr>
        <p:spPr>
          <a:xfrm flipH="1" rot="10800000">
            <a:off x="1872062" y="1744365"/>
            <a:ext cx="738600" cy="7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70" name="Google Shape;570;p77"/>
          <p:cNvCxnSpPr/>
          <p:nvPr/>
        </p:nvCxnSpPr>
        <p:spPr>
          <a:xfrm>
            <a:off x="3623154" y="1751565"/>
            <a:ext cx="201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71" name="Google Shape;571;p77"/>
          <p:cNvCxnSpPr/>
          <p:nvPr/>
        </p:nvCxnSpPr>
        <p:spPr>
          <a:xfrm>
            <a:off x="4899081" y="1751565"/>
            <a:ext cx="201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72" name="Google Shape;572;p77"/>
          <p:cNvCxnSpPr/>
          <p:nvPr/>
        </p:nvCxnSpPr>
        <p:spPr>
          <a:xfrm>
            <a:off x="6175009" y="1751565"/>
            <a:ext cx="2019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573" name="Google Shape;573;p77"/>
          <p:cNvGrpSpPr/>
          <p:nvPr/>
        </p:nvGrpSpPr>
        <p:grpSpPr>
          <a:xfrm>
            <a:off x="6733249" y="3175140"/>
            <a:ext cx="1000519" cy="527061"/>
            <a:chOff x="139624" y="2484750"/>
            <a:chExt cx="1237500" cy="651900"/>
          </a:xfrm>
        </p:grpSpPr>
        <p:sp>
          <p:nvSpPr>
            <p:cNvPr id="574" name="Google Shape;574;p77"/>
            <p:cNvSpPr/>
            <p:nvPr/>
          </p:nvSpPr>
          <p:spPr>
            <a:xfrm>
              <a:off x="139624" y="2484750"/>
              <a:ext cx="1237500" cy="6519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 cap="flat" cmpd="sng" w="19050">
              <a:solidFill>
                <a:srgbClr val="434343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t/>
              </a:r>
              <a:endParaRPr b="0" i="0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77"/>
            <p:cNvSpPr txBox="1"/>
            <p:nvPr/>
          </p:nvSpPr>
          <p:spPr>
            <a:xfrm>
              <a:off x="532875" y="2644525"/>
              <a:ext cx="844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 serving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76" name="Google Shape;576;p77"/>
          <p:cNvCxnSpPr/>
          <p:nvPr/>
        </p:nvCxnSpPr>
        <p:spPr>
          <a:xfrm>
            <a:off x="7302750" y="2279715"/>
            <a:ext cx="5700" cy="857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77" name="Google Shape;577;p77"/>
          <p:cNvCxnSpPr/>
          <p:nvPr/>
        </p:nvCxnSpPr>
        <p:spPr>
          <a:xfrm rot="10800000">
            <a:off x="7302662" y="2047856"/>
            <a:ext cx="0" cy="46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78" name="Google Shape;578;p77"/>
          <p:cNvSpPr txBox="1"/>
          <p:nvPr/>
        </p:nvSpPr>
        <p:spPr>
          <a:xfrm>
            <a:off x="7310737" y="2454984"/>
            <a:ext cx="460200" cy="2601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Deploy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9" name="Google Shape;579;p77"/>
          <p:cNvGrpSpPr/>
          <p:nvPr/>
        </p:nvGrpSpPr>
        <p:grpSpPr>
          <a:xfrm>
            <a:off x="6766973" y="3289725"/>
            <a:ext cx="297851" cy="297851"/>
            <a:chOff x="7239987" y="3879374"/>
            <a:chExt cx="368400" cy="368400"/>
          </a:xfrm>
        </p:grpSpPr>
        <p:sp>
          <p:nvSpPr>
            <p:cNvPr id="580" name="Google Shape;580;p77"/>
            <p:cNvSpPr/>
            <p:nvPr/>
          </p:nvSpPr>
          <p:spPr>
            <a:xfrm>
              <a:off x="7239987" y="3879374"/>
              <a:ext cx="368400" cy="368400"/>
            </a:xfrm>
            <a:prstGeom prst="ellipse">
              <a:avLst/>
            </a:prstGeom>
            <a:solidFill>
              <a:srgbClr val="757575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1" name="Google Shape;581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7913" y="3947325"/>
              <a:ext cx="232500" cy="2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p77"/>
            <p:cNvSpPr/>
            <p:nvPr/>
          </p:nvSpPr>
          <p:spPr>
            <a:xfrm>
              <a:off x="7357327" y="4042825"/>
              <a:ext cx="109225" cy="79900"/>
            </a:xfrm>
            <a:prstGeom prst="flowChartOnlineStorag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3" name="Google Shape;583;p77"/>
          <p:cNvCxnSpPr/>
          <p:nvPr/>
        </p:nvCxnSpPr>
        <p:spPr>
          <a:xfrm rot="10800000">
            <a:off x="2177111" y="3438718"/>
            <a:ext cx="23952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84" name="Google Shape;584;p77"/>
          <p:cNvCxnSpPr/>
          <p:nvPr/>
        </p:nvCxnSpPr>
        <p:spPr>
          <a:xfrm>
            <a:off x="4449094" y="3438718"/>
            <a:ext cx="22209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85" name="Google Shape;585;p77"/>
          <p:cNvSpPr txBox="1"/>
          <p:nvPr/>
        </p:nvSpPr>
        <p:spPr>
          <a:xfrm>
            <a:off x="5897632" y="3120503"/>
            <a:ext cx="665400" cy="2601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77"/>
          <p:cNvSpPr txBox="1"/>
          <p:nvPr/>
        </p:nvSpPr>
        <p:spPr>
          <a:xfrm>
            <a:off x="2454906" y="3046917"/>
            <a:ext cx="991800" cy="297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Ideally, call with input variables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7" name="Google Shape;587;p77"/>
          <p:cNvGrpSpPr/>
          <p:nvPr/>
        </p:nvGrpSpPr>
        <p:grpSpPr>
          <a:xfrm>
            <a:off x="993423" y="1467697"/>
            <a:ext cx="1000519" cy="527061"/>
            <a:chOff x="139624" y="2484750"/>
            <a:chExt cx="1237500" cy="651900"/>
          </a:xfrm>
        </p:grpSpPr>
        <p:sp>
          <p:nvSpPr>
            <p:cNvPr id="588" name="Google Shape;588;p77"/>
            <p:cNvSpPr/>
            <p:nvPr/>
          </p:nvSpPr>
          <p:spPr>
            <a:xfrm>
              <a:off x="139624" y="2484750"/>
              <a:ext cx="1237500" cy="6519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 cap="flat" cmpd="sng" w="19050">
              <a:solidFill>
                <a:srgbClr val="434343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t/>
              </a:r>
              <a:endParaRPr b="0" i="0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77"/>
            <p:cNvSpPr txBox="1"/>
            <p:nvPr/>
          </p:nvSpPr>
          <p:spPr>
            <a:xfrm>
              <a:off x="669329" y="2644525"/>
              <a:ext cx="707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Inputs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90" name="Google Shape;590;p77"/>
            <p:cNvGrpSpPr/>
            <p:nvPr/>
          </p:nvGrpSpPr>
          <p:grpSpPr>
            <a:xfrm>
              <a:off x="263311" y="2635675"/>
              <a:ext cx="368400" cy="368400"/>
              <a:chOff x="382874" y="2635675"/>
              <a:chExt cx="368400" cy="368400"/>
            </a:xfrm>
          </p:grpSpPr>
          <p:sp>
            <p:nvSpPr>
              <p:cNvPr id="591" name="Google Shape;591;p77"/>
              <p:cNvSpPr/>
              <p:nvPr/>
            </p:nvSpPr>
            <p:spPr>
              <a:xfrm>
                <a:off x="382874" y="2635675"/>
                <a:ext cx="368400" cy="368400"/>
              </a:xfrm>
              <a:prstGeom prst="ellipse">
                <a:avLst/>
              </a:prstGeom>
              <a:solidFill>
                <a:srgbClr val="757575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77"/>
              <p:cNvSpPr/>
              <p:nvPr/>
            </p:nvSpPr>
            <p:spPr>
              <a:xfrm>
                <a:off x="446580" y="2744162"/>
                <a:ext cx="240987" cy="151426"/>
              </a:xfrm>
              <a:prstGeom prst="flowChartMagneticDrum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3" name="Google Shape;593;p77"/>
          <p:cNvGrpSpPr/>
          <p:nvPr/>
        </p:nvGrpSpPr>
        <p:grpSpPr>
          <a:xfrm>
            <a:off x="6501488" y="1467681"/>
            <a:ext cx="1232256" cy="527061"/>
            <a:chOff x="7180925" y="3531475"/>
            <a:chExt cx="1524126" cy="651900"/>
          </a:xfrm>
        </p:grpSpPr>
        <p:sp>
          <p:nvSpPr>
            <p:cNvPr id="594" name="Google Shape;594;p77"/>
            <p:cNvSpPr/>
            <p:nvPr/>
          </p:nvSpPr>
          <p:spPr>
            <a:xfrm>
              <a:off x="7180925" y="3531475"/>
              <a:ext cx="1524000" cy="6519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 cap="flat" cmpd="sng" w="19050">
              <a:solidFill>
                <a:srgbClr val="434343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t/>
              </a:r>
              <a:endParaRPr b="0" i="0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77"/>
            <p:cNvSpPr txBox="1"/>
            <p:nvPr/>
          </p:nvSpPr>
          <p:spPr>
            <a:xfrm>
              <a:off x="7747751" y="3673225"/>
              <a:ext cx="9573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Trained Model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96" name="Google Shape;596;p77"/>
            <p:cNvGrpSpPr/>
            <p:nvPr/>
          </p:nvGrpSpPr>
          <p:grpSpPr>
            <a:xfrm>
              <a:off x="7228560" y="3677813"/>
              <a:ext cx="368400" cy="368400"/>
              <a:chOff x="7263335" y="2635675"/>
              <a:chExt cx="368400" cy="368400"/>
            </a:xfrm>
          </p:grpSpPr>
          <p:sp>
            <p:nvSpPr>
              <p:cNvPr id="597" name="Google Shape;597;p77"/>
              <p:cNvSpPr/>
              <p:nvPr/>
            </p:nvSpPr>
            <p:spPr>
              <a:xfrm>
                <a:off x="7263335" y="2635675"/>
                <a:ext cx="368400" cy="368400"/>
              </a:xfrm>
              <a:prstGeom prst="ellipse">
                <a:avLst/>
              </a:prstGeom>
              <a:solidFill>
                <a:srgbClr val="757575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77"/>
              <p:cNvSpPr/>
              <p:nvPr/>
            </p:nvSpPr>
            <p:spPr>
              <a:xfrm>
                <a:off x="7315722" y="2744150"/>
                <a:ext cx="263625" cy="151450"/>
              </a:xfrm>
              <a:prstGeom prst="flowChartOnlineStorag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9" name="Google Shape;599;p77"/>
          <p:cNvGrpSpPr/>
          <p:nvPr/>
        </p:nvGrpSpPr>
        <p:grpSpPr>
          <a:xfrm>
            <a:off x="2673773" y="1482254"/>
            <a:ext cx="1009616" cy="527061"/>
            <a:chOff x="2576824" y="3570600"/>
            <a:chExt cx="1248752" cy="651900"/>
          </a:xfrm>
        </p:grpSpPr>
        <p:sp>
          <p:nvSpPr>
            <p:cNvPr id="600" name="Google Shape;600;p77"/>
            <p:cNvSpPr/>
            <p:nvPr/>
          </p:nvSpPr>
          <p:spPr>
            <a:xfrm>
              <a:off x="2576824" y="3570600"/>
              <a:ext cx="1237500" cy="6519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 cap="flat" cmpd="sng" w="19050">
              <a:solidFill>
                <a:srgbClr val="666666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t/>
              </a:r>
              <a:endParaRPr b="0" i="0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1" name="Google Shape;601;p77"/>
            <p:cNvSpPr txBox="1"/>
            <p:nvPr/>
          </p:nvSpPr>
          <p:spPr>
            <a:xfrm>
              <a:off x="3002376" y="3712350"/>
              <a:ext cx="823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Pre 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02" name="Google Shape;602;p77"/>
            <p:cNvGrpSpPr/>
            <p:nvPr/>
          </p:nvGrpSpPr>
          <p:grpSpPr>
            <a:xfrm>
              <a:off x="2633963" y="3712350"/>
              <a:ext cx="368400" cy="368400"/>
              <a:chOff x="2576813" y="2635675"/>
              <a:chExt cx="368400" cy="368400"/>
            </a:xfrm>
          </p:grpSpPr>
          <p:sp>
            <p:nvSpPr>
              <p:cNvPr id="603" name="Google Shape;603;p77"/>
              <p:cNvSpPr/>
              <p:nvPr/>
            </p:nvSpPr>
            <p:spPr>
              <a:xfrm>
                <a:off x="2576813" y="2635675"/>
                <a:ext cx="368400" cy="368400"/>
              </a:xfrm>
              <a:prstGeom prst="ellipse">
                <a:avLst/>
              </a:prstGeom>
              <a:solidFill>
                <a:srgbClr val="757575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04" name="Google Shape;604;p7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644763" y="2703625"/>
                <a:ext cx="232500" cy="232500"/>
              </a:xfrm>
              <a:prstGeom prst="rect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605" name="Google Shape;605;p77"/>
          <p:cNvGrpSpPr/>
          <p:nvPr/>
        </p:nvGrpSpPr>
        <p:grpSpPr>
          <a:xfrm>
            <a:off x="3949677" y="1482254"/>
            <a:ext cx="1009616" cy="527061"/>
            <a:chOff x="4168774" y="3570600"/>
            <a:chExt cx="1248752" cy="651900"/>
          </a:xfrm>
        </p:grpSpPr>
        <p:sp>
          <p:nvSpPr>
            <p:cNvPr id="606" name="Google Shape;606;p77"/>
            <p:cNvSpPr/>
            <p:nvPr/>
          </p:nvSpPr>
          <p:spPr>
            <a:xfrm>
              <a:off x="4168774" y="3570600"/>
              <a:ext cx="1237500" cy="6519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 cap="flat" cmpd="sng" w="19050">
              <a:solidFill>
                <a:srgbClr val="666666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t/>
              </a:r>
              <a:endParaRPr b="0" i="0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77"/>
            <p:cNvSpPr txBox="1"/>
            <p:nvPr/>
          </p:nvSpPr>
          <p:spPr>
            <a:xfrm>
              <a:off x="4594326" y="3712350"/>
              <a:ext cx="823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Feature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creation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08" name="Google Shape;608;p77"/>
            <p:cNvGrpSpPr/>
            <p:nvPr/>
          </p:nvGrpSpPr>
          <p:grpSpPr>
            <a:xfrm>
              <a:off x="4225913" y="3712350"/>
              <a:ext cx="368400" cy="368400"/>
              <a:chOff x="2576813" y="2635675"/>
              <a:chExt cx="368400" cy="368400"/>
            </a:xfrm>
          </p:grpSpPr>
          <p:sp>
            <p:nvSpPr>
              <p:cNvPr id="609" name="Google Shape;609;p77"/>
              <p:cNvSpPr/>
              <p:nvPr/>
            </p:nvSpPr>
            <p:spPr>
              <a:xfrm>
                <a:off x="2576813" y="2635675"/>
                <a:ext cx="368400" cy="368400"/>
              </a:xfrm>
              <a:prstGeom prst="ellipse">
                <a:avLst/>
              </a:prstGeom>
              <a:solidFill>
                <a:srgbClr val="757575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7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644763" y="2703625"/>
                <a:ext cx="232500" cy="232500"/>
              </a:xfrm>
              <a:prstGeom prst="rect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611" name="Google Shape;611;p77"/>
          <p:cNvGrpSpPr/>
          <p:nvPr/>
        </p:nvGrpSpPr>
        <p:grpSpPr>
          <a:xfrm>
            <a:off x="5225581" y="1467681"/>
            <a:ext cx="1009616" cy="527061"/>
            <a:chOff x="5760724" y="3570600"/>
            <a:chExt cx="1248752" cy="651900"/>
          </a:xfrm>
        </p:grpSpPr>
        <p:sp>
          <p:nvSpPr>
            <p:cNvPr id="612" name="Google Shape;612;p77"/>
            <p:cNvSpPr/>
            <p:nvPr/>
          </p:nvSpPr>
          <p:spPr>
            <a:xfrm>
              <a:off x="5760724" y="3570600"/>
              <a:ext cx="1237500" cy="6519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 cap="flat" cmpd="sng" w="19050">
              <a:solidFill>
                <a:srgbClr val="434343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t/>
              </a:r>
              <a:endParaRPr b="0" i="0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3" name="Google Shape;613;p77"/>
            <p:cNvSpPr txBox="1"/>
            <p:nvPr/>
          </p:nvSpPr>
          <p:spPr>
            <a:xfrm>
              <a:off x="6186276" y="3712350"/>
              <a:ext cx="823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Train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14" name="Google Shape;614;p77"/>
            <p:cNvGrpSpPr/>
            <p:nvPr/>
          </p:nvGrpSpPr>
          <p:grpSpPr>
            <a:xfrm>
              <a:off x="5817863" y="3712350"/>
              <a:ext cx="368400" cy="368400"/>
              <a:chOff x="2576813" y="2635675"/>
              <a:chExt cx="368400" cy="368400"/>
            </a:xfrm>
          </p:grpSpPr>
          <p:sp>
            <p:nvSpPr>
              <p:cNvPr id="615" name="Google Shape;615;p77"/>
              <p:cNvSpPr/>
              <p:nvPr/>
            </p:nvSpPr>
            <p:spPr>
              <a:xfrm>
                <a:off x="2576813" y="2635675"/>
                <a:ext cx="368400" cy="368400"/>
              </a:xfrm>
              <a:prstGeom prst="ellipse">
                <a:avLst/>
              </a:prstGeom>
              <a:solidFill>
                <a:srgbClr val="757575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6" name="Google Shape;616;p7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644763" y="2703625"/>
                <a:ext cx="232500" cy="232500"/>
              </a:xfrm>
              <a:prstGeom prst="rect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617" name="Google Shape;617;p77"/>
          <p:cNvGrpSpPr/>
          <p:nvPr/>
        </p:nvGrpSpPr>
        <p:grpSpPr>
          <a:xfrm>
            <a:off x="1011897" y="3175140"/>
            <a:ext cx="1000519" cy="527061"/>
            <a:chOff x="139624" y="2484750"/>
            <a:chExt cx="1237500" cy="651900"/>
          </a:xfrm>
        </p:grpSpPr>
        <p:sp>
          <p:nvSpPr>
            <p:cNvPr id="618" name="Google Shape;618;p77"/>
            <p:cNvSpPr/>
            <p:nvPr/>
          </p:nvSpPr>
          <p:spPr>
            <a:xfrm>
              <a:off x="139624" y="2484750"/>
              <a:ext cx="1237500" cy="6519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 cap="flat" cmpd="sng" w="19050">
              <a:solidFill>
                <a:srgbClr val="434343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t/>
              </a:r>
              <a:endParaRPr b="0" i="0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77"/>
            <p:cNvSpPr txBox="1"/>
            <p:nvPr/>
          </p:nvSpPr>
          <p:spPr>
            <a:xfrm>
              <a:off x="669329" y="2644525"/>
              <a:ext cx="707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77"/>
            <p:cNvSpPr/>
            <p:nvPr/>
          </p:nvSpPr>
          <p:spPr>
            <a:xfrm>
              <a:off x="263311" y="2635675"/>
              <a:ext cx="368400" cy="368400"/>
            </a:xfrm>
            <a:prstGeom prst="ellipse">
              <a:avLst/>
            </a:prstGeom>
            <a:solidFill>
              <a:srgbClr val="757575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77"/>
          <p:cNvSpPr/>
          <p:nvPr/>
        </p:nvSpPr>
        <p:spPr>
          <a:xfrm>
            <a:off x="2151683" y="1369976"/>
            <a:ext cx="341658" cy="21805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8"/>
          <p:cNvSpPr txBox="1"/>
          <p:nvPr/>
        </p:nvSpPr>
        <p:spPr>
          <a:xfrm>
            <a:off x="270025" y="1295200"/>
            <a:ext cx="4089900" cy="2466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CREATE OR REPLACE MODEL ch09edu.bicycle_model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OPTIONS(input_label_cols=['duration'],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 model_type='linear_reg')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duration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start_station_name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CAST(EXTRACT(dayofweek from start_date) AS STRING)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as dayofweek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CAST(EXTRACT(hour from start_date) AS STRING)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as hourofday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`bigquery-public-data.london_bicycles.cycle_hire`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78"/>
          <p:cNvSpPr txBox="1"/>
          <p:nvPr/>
        </p:nvSpPr>
        <p:spPr>
          <a:xfrm>
            <a:off x="4529000" y="1295200"/>
            <a:ext cx="4089900" cy="2466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CREATE OR REPLACE MODEL ch09edu.bicycle_model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OPTIONS(input_label_cols=['duration'],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 model_type='linear_reg')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TRANSFORM(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  SELECT * EXCEPT(start_date)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CAST(EXTRACT(dayofweek from start_date) AS STRING)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as dayofweek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CAST(EXTRACT(hour from start_date) AS STRING)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as hourofday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duration, start_station_name, start_date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`bigquery-public-data.london_bicycles.cycle_hire`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78"/>
          <p:cNvSpPr/>
          <p:nvPr/>
        </p:nvSpPr>
        <p:spPr>
          <a:xfrm>
            <a:off x="3442675" y="1647900"/>
            <a:ext cx="753000" cy="6570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8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ensures transformations are automatically applied during ML.PREDICT</a:t>
            </a:r>
            <a:endParaRPr/>
          </a:p>
        </p:txBody>
      </p:sp>
      <p:sp>
        <p:nvSpPr>
          <p:cNvPr id="630" name="Google Shape;630;p78"/>
          <p:cNvSpPr txBox="1"/>
          <p:nvPr/>
        </p:nvSpPr>
        <p:spPr>
          <a:xfrm>
            <a:off x="270025" y="3348613"/>
            <a:ext cx="4089900" cy="1088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 * FROM ML.PREDICT(MODEL ch09edu.bicycle_model,(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350 AS duration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'Kings Cross' AS start_station_name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'3' as dayofweek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'18' as hourofday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78"/>
          <p:cNvSpPr txBox="1"/>
          <p:nvPr/>
        </p:nvSpPr>
        <p:spPr>
          <a:xfrm>
            <a:off x="4529000" y="3554113"/>
            <a:ext cx="4089900" cy="8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SELECT * FROM ML.PREDICT(MODEL ch09edu.bicycle_model,(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350 AS duration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'Kings Cross' AS start_station_name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, CURRENT_TIMESTAMP() as start_date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" id="313" name="Google Shape;3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642" y="3322619"/>
            <a:ext cx="520091" cy="500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ion_512px_Retina.png" id="314" name="Google Shape;31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9817" y="3022129"/>
            <a:ext cx="529500" cy="51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lateAPI_512px (1).png" id="315" name="Google Shape;31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8078" y="3022140"/>
            <a:ext cx="529500" cy="5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2"/>
          <p:cNvSpPr txBox="1"/>
          <p:nvPr/>
        </p:nvSpPr>
        <p:spPr>
          <a:xfrm>
            <a:off x="839225" y="505875"/>
            <a:ext cx="7374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BigQuery ML is a way to build custom models</a:t>
            </a:r>
            <a:endParaRPr b="1" sz="24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7" name="Google Shape;317;p52"/>
          <p:cNvSpPr txBox="1"/>
          <p:nvPr/>
        </p:nvSpPr>
        <p:spPr>
          <a:xfrm>
            <a:off x="3361572" y="1139044"/>
            <a:ext cx="174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Build Custom Model (codeless)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52"/>
          <p:cNvSpPr txBox="1"/>
          <p:nvPr/>
        </p:nvSpPr>
        <p:spPr>
          <a:xfrm>
            <a:off x="3583656" y="1984346"/>
            <a:ext cx="1273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AutoML</a:t>
            </a:r>
            <a:endParaRPr sz="2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52"/>
          <p:cNvCxnSpPr/>
          <p:nvPr/>
        </p:nvCxnSpPr>
        <p:spPr>
          <a:xfrm>
            <a:off x="3149891" y="1882961"/>
            <a:ext cx="0" cy="2358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5187331" y="1882961"/>
            <a:ext cx="0" cy="2358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52"/>
          <p:cNvSpPr txBox="1"/>
          <p:nvPr/>
        </p:nvSpPr>
        <p:spPr>
          <a:xfrm>
            <a:off x="934121" y="4126881"/>
            <a:ext cx="1005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Cloud AI Platform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Machine-Learning_512px_Retina.png" id="322" name="Google Shape;322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7386" y="3580932"/>
            <a:ext cx="579600" cy="5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2"/>
          <p:cNvSpPr txBox="1"/>
          <p:nvPr/>
        </p:nvSpPr>
        <p:spPr>
          <a:xfrm>
            <a:off x="866085" y="3244256"/>
            <a:ext cx="1142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Font typeface="Roboto"/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Cloud Dataproc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ataProc_128px_Retina.png" id="324" name="Google Shape;324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7545" y="2698478"/>
            <a:ext cx="5793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-Engine.png" id="325" name="Google Shape;325;p52"/>
          <p:cNvPicPr preferRelativeResize="0"/>
          <p:nvPr/>
        </p:nvPicPr>
        <p:blipFill rotWithShape="1">
          <a:blip r:embed="rId8">
            <a:alphaModFix/>
          </a:blip>
          <a:srcRect b="5092" l="0" r="0" t="5092"/>
          <a:stretch/>
        </p:blipFill>
        <p:spPr>
          <a:xfrm>
            <a:off x="2209930" y="1827422"/>
            <a:ext cx="579300" cy="5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2"/>
          <p:cNvSpPr txBox="1"/>
          <p:nvPr/>
        </p:nvSpPr>
        <p:spPr>
          <a:xfrm>
            <a:off x="1996539" y="2359381"/>
            <a:ext cx="1005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Font typeface="Roboto"/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2"/>
          <p:cNvSpPr txBox="1"/>
          <p:nvPr/>
        </p:nvSpPr>
        <p:spPr>
          <a:xfrm>
            <a:off x="5505100" y="1137975"/>
            <a:ext cx="245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Call a Pretrained Model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TranslateAPI_512px (1).png" id="328" name="Google Shape;328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7108" y="1779972"/>
            <a:ext cx="529500" cy="5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2"/>
          <p:cNvSpPr txBox="1"/>
          <p:nvPr/>
        </p:nvSpPr>
        <p:spPr>
          <a:xfrm>
            <a:off x="6038052" y="2288593"/>
            <a:ext cx="6363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b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" sz="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52"/>
          <p:cNvSpPr txBox="1"/>
          <p:nvPr/>
        </p:nvSpPr>
        <p:spPr>
          <a:xfrm>
            <a:off x="5254250" y="2288585"/>
            <a:ext cx="8211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b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Translation</a:t>
            </a:r>
            <a:r>
              <a:rPr i="0" lang="en" sz="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peech_512px_Retina.png" id="331" name="Google Shape;331;p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21171" y="1779972"/>
            <a:ext cx="529500" cy="51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ion_512px_Retina.png" id="332" name="Google Shape;33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1486" y="1779972"/>
            <a:ext cx="529500" cy="5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2"/>
          <p:cNvSpPr txBox="1"/>
          <p:nvPr/>
        </p:nvSpPr>
        <p:spPr>
          <a:xfrm>
            <a:off x="7036893" y="3122025"/>
            <a:ext cx="876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i="0" lang="en" sz="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Natural </a:t>
            </a:r>
            <a:br>
              <a:rPr i="0" lang="en" sz="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" sz="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Language API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2"/>
          <p:cNvSpPr txBox="1"/>
          <p:nvPr/>
        </p:nvSpPr>
        <p:spPr>
          <a:xfrm>
            <a:off x="6753884" y="2288593"/>
            <a:ext cx="6363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b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" sz="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Speech API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pen" id="335" name="Google Shape;3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393" y="2587699"/>
            <a:ext cx="520091" cy="500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_Intelligence_512px_Retina.png" id="336" name="Google Shape;336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50991" y="1795926"/>
            <a:ext cx="520087" cy="45568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2"/>
          <p:cNvSpPr txBox="1"/>
          <p:nvPr/>
        </p:nvSpPr>
        <p:spPr>
          <a:xfrm>
            <a:off x="7372814" y="2315261"/>
            <a:ext cx="876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Cloud Video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Intelligence API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52"/>
          <p:cNvSpPr txBox="1"/>
          <p:nvPr/>
        </p:nvSpPr>
        <p:spPr>
          <a:xfrm>
            <a:off x="6349304" y="3122025"/>
            <a:ext cx="743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Cloud Speech Synthesis</a:t>
            </a:r>
            <a:r>
              <a:rPr i="0" lang="en" sz="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2554" y="2427475"/>
            <a:ext cx="888250" cy="865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52"/>
          <p:cNvGrpSpPr/>
          <p:nvPr/>
        </p:nvGrpSpPr>
        <p:grpSpPr>
          <a:xfrm>
            <a:off x="6427198" y="2622313"/>
            <a:ext cx="529255" cy="431590"/>
            <a:chOff x="6411902" y="3916675"/>
            <a:chExt cx="853500" cy="678600"/>
          </a:xfrm>
        </p:grpSpPr>
        <p:pic>
          <p:nvPicPr>
            <p:cNvPr descr="Compute-Engine.png" id="341" name="Google Shape;341;p52"/>
            <p:cNvPicPr preferRelativeResize="0"/>
            <p:nvPr/>
          </p:nvPicPr>
          <p:blipFill rotWithShape="1">
            <a:blip r:embed="rId8">
              <a:alphaModFix/>
            </a:blip>
            <a:srcRect b="5092" l="0" r="0" t="5092"/>
            <a:stretch/>
          </p:blipFill>
          <p:spPr>
            <a:xfrm>
              <a:off x="6411902" y="3916675"/>
              <a:ext cx="853500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570500" y="4051679"/>
              <a:ext cx="536288" cy="40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52"/>
          <p:cNvSpPr txBox="1"/>
          <p:nvPr/>
        </p:nvSpPr>
        <p:spPr>
          <a:xfrm>
            <a:off x="5470996" y="3122025"/>
            <a:ext cx="854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Data Loss Prevention API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ata Loss Prevention.png" id="344" name="Google Shape;344;p52"/>
          <p:cNvPicPr preferRelativeResize="0"/>
          <p:nvPr/>
        </p:nvPicPr>
        <p:blipFill rotWithShape="1">
          <a:blip r:embed="rId13">
            <a:alphaModFix/>
          </a:blip>
          <a:srcRect b="5092" l="0" r="0" t="5092"/>
          <a:stretch/>
        </p:blipFill>
        <p:spPr>
          <a:xfrm>
            <a:off x="5683788" y="2622150"/>
            <a:ext cx="51990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69132" y="3569967"/>
            <a:ext cx="646138" cy="55633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2"/>
          <p:cNvSpPr txBox="1"/>
          <p:nvPr/>
        </p:nvSpPr>
        <p:spPr>
          <a:xfrm>
            <a:off x="6230168" y="4155555"/>
            <a:ext cx="9123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Dialogflow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09836" y="2698470"/>
            <a:ext cx="579349" cy="57603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2"/>
          <p:cNvSpPr txBox="1"/>
          <p:nvPr/>
        </p:nvSpPr>
        <p:spPr>
          <a:xfrm>
            <a:off x="1886641" y="3244256"/>
            <a:ext cx="12258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Font typeface="Roboto"/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Kubernetes Engine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916877" y="2359383"/>
            <a:ext cx="1040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Font typeface="Roboto"/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Cloud TPUs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47336" y="1797649"/>
            <a:ext cx="579593" cy="56796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/>
        </p:nvSpPr>
        <p:spPr>
          <a:xfrm>
            <a:off x="1036850" y="1141603"/>
            <a:ext cx="183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Build a Custom Model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52"/>
          <p:cNvCxnSpPr/>
          <p:nvPr/>
        </p:nvCxnSpPr>
        <p:spPr>
          <a:xfrm rot="10800000">
            <a:off x="5448132" y="3501842"/>
            <a:ext cx="2588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3" name="Google Shape;353;p52"/>
          <p:cNvSpPr txBox="1"/>
          <p:nvPr/>
        </p:nvSpPr>
        <p:spPr>
          <a:xfrm>
            <a:off x="1996548" y="4129547"/>
            <a:ext cx="1006200" cy="129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BigQuery ML</a:t>
            </a:r>
            <a:endParaRPr sz="8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BigQuery_512px.png" id="354" name="Google Shape;354;p52"/>
          <p:cNvPicPr preferRelativeResize="0"/>
          <p:nvPr/>
        </p:nvPicPr>
        <p:blipFill rotWithShape="1">
          <a:blip r:embed="rId17">
            <a:alphaModFix/>
          </a:blip>
          <a:srcRect b="4647" l="0" r="0" t="5802"/>
          <a:stretch/>
        </p:blipFill>
        <p:spPr>
          <a:xfrm>
            <a:off x="2188308" y="3608392"/>
            <a:ext cx="570045" cy="5179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52"/>
          <p:cNvPicPr preferRelativeResize="0"/>
          <p:nvPr/>
        </p:nvPicPr>
        <p:blipFill rotWithShape="1">
          <a:blip r:embed="rId18">
            <a:alphaModFix/>
          </a:blip>
          <a:srcRect b="28571" l="0" r="0" t="5535"/>
          <a:stretch/>
        </p:blipFill>
        <p:spPr>
          <a:xfrm>
            <a:off x="2420979" y="2604293"/>
            <a:ext cx="691512" cy="45567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2"/>
          <p:cNvSpPr/>
          <p:nvPr/>
        </p:nvSpPr>
        <p:spPr>
          <a:xfrm>
            <a:off x="1960650" y="3539925"/>
            <a:ext cx="1005900" cy="79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9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</a:t>
            </a:r>
            <a:r>
              <a:rPr lang="en"/>
              <a:t>BigQuery ML Cheatsheet</a:t>
            </a:r>
            <a:endParaRPr/>
          </a:p>
        </p:txBody>
      </p:sp>
      <p:sp>
        <p:nvSpPr>
          <p:cNvPr id="637" name="Google Shape;637;p79"/>
          <p:cNvSpPr txBox="1"/>
          <p:nvPr/>
        </p:nvSpPr>
        <p:spPr>
          <a:xfrm>
            <a:off x="895425" y="944163"/>
            <a:ext cx="735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Label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alias a column as ‘label’ or specify column in OPTIONS using input_label_cols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passed through to the model as part of your SQL SELECT statement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* FROM ML.FEATURE_INFO(MODEL `mydataset.mymodel`)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an object created in BigQuery that resides in your BigQuery dataset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Model Types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= Linear Regression, Logistic Regression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CREATE OR REPLACE MODEL &lt;dataset&gt;.&lt;name&gt;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OPTIONS(model_type='&lt;type&gt;') AS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&lt;training dataset&gt;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Training Progress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* FROM ML.TRAINING_INFO(MODEL `mydataset.mymodel`)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Inspect Weights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* FROM ML.WEIGHTS(MODEL `mydataset.mymodel`, (&lt;query&gt;))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Evaluation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* FROM ML.EVALUATE(MODEL `mydataset.mymodel`)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Prediction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* FROM ML.PREDICT(MODEL `mydataset.mymodel`, (&lt;query&gt;))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0"/>
          <p:cNvSpPr txBox="1"/>
          <p:nvPr>
            <p:ph type="title"/>
          </p:nvPr>
        </p:nvSpPr>
        <p:spPr>
          <a:xfrm>
            <a:off x="1648725" y="1099150"/>
            <a:ext cx="7284600" cy="7164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643" name="Google Shape;643;p80"/>
          <p:cNvSpPr txBox="1"/>
          <p:nvPr>
            <p:ph idx="1" type="subTitle"/>
          </p:nvPr>
        </p:nvSpPr>
        <p:spPr>
          <a:xfrm>
            <a:off x="950975" y="1867788"/>
            <a:ext cx="4680000" cy="6081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Bike Trip Duration with a Regression Model in BQML</a:t>
            </a:r>
            <a:endParaRPr/>
          </a:p>
        </p:txBody>
      </p:sp>
      <p:sp>
        <p:nvSpPr>
          <p:cNvPr id="644" name="Google Shape;644;p80"/>
          <p:cNvSpPr txBox="1"/>
          <p:nvPr/>
        </p:nvSpPr>
        <p:spPr>
          <a:xfrm>
            <a:off x="927800" y="2784200"/>
            <a:ext cx="55107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Objectives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Query and explore the London bicycles dataset for feature engineering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Create a linear regression model in BQML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Evaluate the performance of your machine learning model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Extract your model weights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/>
          <p:nvPr>
            <p:ph type="title"/>
          </p:nvPr>
        </p:nvSpPr>
        <p:spPr>
          <a:xfrm>
            <a:off x="1648725" y="1099150"/>
            <a:ext cx="7284600" cy="7164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650" name="Google Shape;650;p81"/>
          <p:cNvSpPr txBox="1"/>
          <p:nvPr>
            <p:ph idx="1" type="subTitle"/>
          </p:nvPr>
        </p:nvSpPr>
        <p:spPr>
          <a:xfrm>
            <a:off x="950975" y="1867788"/>
            <a:ext cx="4531800" cy="6081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 in BigQuery ML</a:t>
            </a:r>
            <a:endParaRPr/>
          </a:p>
        </p:txBody>
      </p:sp>
      <p:sp>
        <p:nvSpPr>
          <p:cNvPr id="651" name="Google Shape;651;p81"/>
          <p:cNvSpPr txBox="1"/>
          <p:nvPr/>
        </p:nvSpPr>
        <p:spPr>
          <a:xfrm>
            <a:off x="950975" y="2691513"/>
            <a:ext cx="55107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Objectives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Train a recommendation model in BigQuery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Make product predictions for both single users and batch users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2"/>
          <p:cNvSpPr txBox="1"/>
          <p:nvPr>
            <p:ph idx="1" type="body"/>
          </p:nvPr>
        </p:nvSpPr>
        <p:spPr>
          <a:xfrm>
            <a:off x="923750" y="1133838"/>
            <a:ext cx="5975100" cy="28530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train and evaluate machine learning models directly in BigQuery </a:t>
            </a:r>
            <a:endParaRPr/>
          </a:p>
        </p:txBody>
      </p:sp>
      <p:sp>
        <p:nvSpPr>
          <p:cNvPr id="657" name="Google Shape;657;p82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/>
          <p:nvPr/>
        </p:nvSpPr>
        <p:spPr>
          <a:xfrm>
            <a:off x="739900" y="1897975"/>
            <a:ext cx="7654500" cy="94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BigQuery ML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990563" y="1095125"/>
            <a:ext cx="1625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 SQL query to extract training data from BigQuery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4" name="Google Shape;364;p53"/>
          <p:cNvSpPr txBox="1"/>
          <p:nvPr>
            <p:ph idx="2" type="body"/>
          </p:nvPr>
        </p:nvSpPr>
        <p:spPr>
          <a:xfrm>
            <a:off x="2895550" y="980825"/>
            <a:ext cx="16917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model, specifying model type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5" name="Google Shape;365;p53"/>
          <p:cNvSpPr txBox="1"/>
          <p:nvPr>
            <p:ph idx="3" type="body"/>
          </p:nvPr>
        </p:nvSpPr>
        <p:spPr>
          <a:xfrm>
            <a:off x="4800500" y="866525"/>
            <a:ext cx="1532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Evaluate model and verify that it meets requirements</a:t>
            </a:r>
            <a:endParaRPr sz="1200"/>
          </a:p>
        </p:txBody>
      </p:sp>
      <p:sp>
        <p:nvSpPr>
          <p:cNvPr id="366" name="Google Shape;366;p53"/>
          <p:cNvSpPr txBox="1"/>
          <p:nvPr>
            <p:ph idx="4" type="body"/>
          </p:nvPr>
        </p:nvSpPr>
        <p:spPr>
          <a:xfrm>
            <a:off x="6705538" y="8665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 using model on data extracted from BigQuery</a:t>
            </a:r>
            <a:endParaRPr sz="1200"/>
          </a:p>
        </p:txBody>
      </p:sp>
      <p:sp>
        <p:nvSpPr>
          <p:cNvPr id="367" name="Google Shape;367;p53"/>
          <p:cNvSpPr/>
          <p:nvPr/>
        </p:nvSpPr>
        <p:spPr>
          <a:xfrm>
            <a:off x="638061" y="1713799"/>
            <a:ext cx="352500" cy="352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368" name="Google Shape;368;p53"/>
          <p:cNvSpPr/>
          <p:nvPr/>
        </p:nvSpPr>
        <p:spPr>
          <a:xfrm>
            <a:off x="2575412" y="1713799"/>
            <a:ext cx="352500" cy="3525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4448062" y="1713799"/>
            <a:ext cx="352500" cy="3525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370" name="Google Shape;370;p53"/>
          <p:cNvSpPr/>
          <p:nvPr/>
        </p:nvSpPr>
        <p:spPr>
          <a:xfrm>
            <a:off x="6353062" y="1713799"/>
            <a:ext cx="352500" cy="35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BigQuery ML </a:t>
            </a:r>
            <a:endParaRPr/>
          </a:p>
        </p:txBody>
      </p:sp>
      <p:sp>
        <p:nvSpPr>
          <p:cNvPr id="376" name="Google Shape;376;p54"/>
          <p:cNvSpPr/>
          <p:nvPr/>
        </p:nvSpPr>
        <p:spPr>
          <a:xfrm>
            <a:off x="1743813" y="3432138"/>
            <a:ext cx="3303900" cy="62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4"/>
          <p:cNvSpPr txBox="1"/>
          <p:nvPr/>
        </p:nvSpPr>
        <p:spPr>
          <a:xfrm>
            <a:off x="1773609" y="2444450"/>
            <a:ext cx="6627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Dataset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3597739" y="2444450"/>
            <a:ext cx="9603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Create/train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1948588" y="3465613"/>
            <a:ext cx="2946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MODEL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`bqml_tutorial.sample_model`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OPTIONS(model_type='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logistic_reg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') AS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0" name="Google Shape;380;p54"/>
          <p:cNvGrpSpPr/>
          <p:nvPr/>
        </p:nvGrpSpPr>
        <p:grpSpPr>
          <a:xfrm>
            <a:off x="1379438" y="2404325"/>
            <a:ext cx="320550" cy="320550"/>
            <a:chOff x="1175150" y="2417275"/>
            <a:chExt cx="641100" cy="641100"/>
          </a:xfrm>
        </p:grpSpPr>
        <p:sp>
          <p:nvSpPr>
            <p:cNvPr id="381" name="Google Shape;381;p54"/>
            <p:cNvSpPr/>
            <p:nvPr/>
          </p:nvSpPr>
          <p:spPr>
            <a:xfrm>
              <a:off x="1175150" y="2417275"/>
              <a:ext cx="641100" cy="641100"/>
            </a:xfrm>
            <a:prstGeom prst="ellipse">
              <a:avLst/>
            </a:prstGeom>
            <a:solidFill>
              <a:srgbClr val="8ADBA0"/>
            </a:solidFill>
            <a:ln cap="flat" cmpd="sng" w="76200">
              <a:solidFill>
                <a:srgbClr val="1E8E3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900000" dist="47625">
                <a:srgbClr val="000000">
                  <a:alpha val="50000"/>
                </a:srgbClr>
              </a:outerShdw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4"/>
            <p:cNvSpPr txBox="1"/>
            <p:nvPr/>
          </p:nvSpPr>
          <p:spPr>
            <a:xfrm>
              <a:off x="1175150" y="2417275"/>
              <a:ext cx="641100" cy="6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1</a:t>
              </a:r>
              <a:endParaRPr b="1" sz="1500"/>
            </a:p>
          </p:txBody>
        </p:sp>
      </p:grpSp>
      <p:grpSp>
        <p:nvGrpSpPr>
          <p:cNvPr id="383" name="Google Shape;383;p54"/>
          <p:cNvGrpSpPr/>
          <p:nvPr/>
        </p:nvGrpSpPr>
        <p:grpSpPr>
          <a:xfrm>
            <a:off x="3204763" y="2404325"/>
            <a:ext cx="320550" cy="320550"/>
            <a:chOff x="1175150" y="2417275"/>
            <a:chExt cx="641100" cy="641100"/>
          </a:xfrm>
        </p:grpSpPr>
        <p:sp>
          <p:nvSpPr>
            <p:cNvPr id="384" name="Google Shape;384;p54"/>
            <p:cNvSpPr/>
            <p:nvPr/>
          </p:nvSpPr>
          <p:spPr>
            <a:xfrm>
              <a:off x="1175150" y="2417275"/>
              <a:ext cx="641100" cy="641100"/>
            </a:xfrm>
            <a:prstGeom prst="ellipse">
              <a:avLst/>
            </a:prstGeom>
            <a:solidFill>
              <a:srgbClr val="8ADBA0"/>
            </a:solidFill>
            <a:ln cap="flat" cmpd="sng" w="76200">
              <a:solidFill>
                <a:srgbClr val="1E8E3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900000" dist="47625">
                <a:srgbClr val="000000">
                  <a:alpha val="50000"/>
                </a:srgbClr>
              </a:outerShdw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4"/>
            <p:cNvSpPr txBox="1"/>
            <p:nvPr/>
          </p:nvSpPr>
          <p:spPr>
            <a:xfrm>
              <a:off x="1175150" y="2417275"/>
              <a:ext cx="641100" cy="6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2</a:t>
              </a:r>
              <a:endParaRPr b="1" sz="1500"/>
            </a:p>
          </p:txBody>
        </p:sp>
      </p:grpSp>
      <p:grpSp>
        <p:nvGrpSpPr>
          <p:cNvPr id="386" name="Google Shape;386;p54"/>
          <p:cNvGrpSpPr/>
          <p:nvPr/>
        </p:nvGrpSpPr>
        <p:grpSpPr>
          <a:xfrm>
            <a:off x="5055763" y="2404325"/>
            <a:ext cx="320550" cy="320550"/>
            <a:chOff x="1175150" y="2417275"/>
            <a:chExt cx="641100" cy="641100"/>
          </a:xfrm>
        </p:grpSpPr>
        <p:sp>
          <p:nvSpPr>
            <p:cNvPr id="387" name="Google Shape;387;p54"/>
            <p:cNvSpPr/>
            <p:nvPr/>
          </p:nvSpPr>
          <p:spPr>
            <a:xfrm>
              <a:off x="1175150" y="2417275"/>
              <a:ext cx="641100" cy="641100"/>
            </a:xfrm>
            <a:prstGeom prst="ellipse">
              <a:avLst/>
            </a:prstGeom>
            <a:solidFill>
              <a:srgbClr val="8ADBA0"/>
            </a:solidFill>
            <a:ln cap="flat" cmpd="sng" w="76200">
              <a:solidFill>
                <a:srgbClr val="1E8E3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900000" dist="47625">
                <a:srgbClr val="000000">
                  <a:alpha val="50000"/>
                </a:srgbClr>
              </a:outerShdw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4"/>
            <p:cNvSpPr txBox="1"/>
            <p:nvPr/>
          </p:nvSpPr>
          <p:spPr>
            <a:xfrm>
              <a:off x="1175150" y="2417275"/>
              <a:ext cx="641100" cy="6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3</a:t>
              </a:r>
              <a:endParaRPr b="1" sz="1500"/>
            </a:p>
          </p:txBody>
        </p:sp>
      </p:grpSp>
      <p:sp>
        <p:nvSpPr>
          <p:cNvPr id="389" name="Google Shape;389;p54"/>
          <p:cNvSpPr txBox="1"/>
          <p:nvPr/>
        </p:nvSpPr>
        <p:spPr>
          <a:xfrm>
            <a:off x="5475188" y="2444450"/>
            <a:ext cx="7767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Evaluate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90" name="Google Shape;390;p54"/>
          <p:cNvGrpSpPr/>
          <p:nvPr/>
        </p:nvGrpSpPr>
        <p:grpSpPr>
          <a:xfrm>
            <a:off x="6597038" y="2404325"/>
            <a:ext cx="320550" cy="320550"/>
            <a:chOff x="1175150" y="2417275"/>
            <a:chExt cx="641100" cy="641100"/>
          </a:xfrm>
        </p:grpSpPr>
        <p:sp>
          <p:nvSpPr>
            <p:cNvPr id="391" name="Google Shape;391;p54"/>
            <p:cNvSpPr/>
            <p:nvPr/>
          </p:nvSpPr>
          <p:spPr>
            <a:xfrm>
              <a:off x="1175150" y="2417275"/>
              <a:ext cx="641100" cy="641100"/>
            </a:xfrm>
            <a:prstGeom prst="ellipse">
              <a:avLst/>
            </a:prstGeom>
            <a:solidFill>
              <a:srgbClr val="8ADBA0"/>
            </a:solidFill>
            <a:ln cap="flat" cmpd="sng" w="76200">
              <a:solidFill>
                <a:srgbClr val="1E8E3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900000" dist="47625">
                <a:srgbClr val="000000">
                  <a:alpha val="50000"/>
                </a:srgbClr>
              </a:outerShdw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4"/>
            <p:cNvSpPr txBox="1"/>
            <p:nvPr/>
          </p:nvSpPr>
          <p:spPr>
            <a:xfrm>
              <a:off x="1175150" y="2417275"/>
              <a:ext cx="641100" cy="6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4</a:t>
              </a:r>
              <a:endParaRPr b="1" sz="1500"/>
            </a:p>
          </p:txBody>
        </p:sp>
      </p:grpSp>
      <p:sp>
        <p:nvSpPr>
          <p:cNvPr id="393" name="Google Shape;393;p54"/>
          <p:cNvSpPr txBox="1"/>
          <p:nvPr/>
        </p:nvSpPr>
        <p:spPr>
          <a:xfrm>
            <a:off x="7016462" y="2444450"/>
            <a:ext cx="11496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Predict/classify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descr="BigQuery.png" id="394" name="Google Shape;394;p54"/>
          <p:cNvPicPr preferRelativeResize="0"/>
          <p:nvPr/>
        </p:nvPicPr>
        <p:blipFill rotWithShape="1">
          <a:blip r:embed="rId3">
            <a:alphaModFix/>
          </a:blip>
          <a:srcRect b="5092" l="0" r="0" t="5092"/>
          <a:stretch/>
        </p:blipFill>
        <p:spPr>
          <a:xfrm>
            <a:off x="1151437" y="1256851"/>
            <a:ext cx="776700" cy="69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54"/>
          <p:cNvCxnSpPr>
            <a:stCxn id="385" idx="2"/>
          </p:cNvCxnSpPr>
          <p:nvPr/>
        </p:nvCxnSpPr>
        <p:spPr>
          <a:xfrm flipH="1">
            <a:off x="1757938" y="2724875"/>
            <a:ext cx="1607100" cy="6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54"/>
          <p:cNvCxnSpPr>
            <a:stCxn id="385" idx="2"/>
          </p:cNvCxnSpPr>
          <p:nvPr/>
        </p:nvCxnSpPr>
        <p:spPr>
          <a:xfrm>
            <a:off x="3365038" y="2724875"/>
            <a:ext cx="1675800" cy="71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54"/>
          <p:cNvSpPr/>
          <p:nvPr/>
        </p:nvSpPr>
        <p:spPr>
          <a:xfrm>
            <a:off x="4212800" y="1207800"/>
            <a:ext cx="2504700" cy="74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4"/>
          <p:cNvSpPr txBox="1"/>
          <p:nvPr/>
        </p:nvSpPr>
        <p:spPr>
          <a:xfrm>
            <a:off x="4417575" y="1241275"/>
            <a:ext cx="2300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ML.EVALUATE(MODEL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`bqml_tutorial.sample_model`,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TABLE eval_table)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9" name="Google Shape;399;p54"/>
          <p:cNvCxnSpPr>
            <a:stCxn id="388" idx="0"/>
          </p:cNvCxnSpPr>
          <p:nvPr/>
        </p:nvCxnSpPr>
        <p:spPr>
          <a:xfrm rot="10800000">
            <a:off x="4216138" y="1942325"/>
            <a:ext cx="999900" cy="46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4"/>
          <p:cNvCxnSpPr>
            <a:stCxn id="388" idx="0"/>
          </p:cNvCxnSpPr>
          <p:nvPr/>
        </p:nvCxnSpPr>
        <p:spPr>
          <a:xfrm flipH="1" rot="10800000">
            <a:off x="5216038" y="1942325"/>
            <a:ext cx="1502100" cy="46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54"/>
          <p:cNvSpPr/>
          <p:nvPr/>
        </p:nvSpPr>
        <p:spPr>
          <a:xfrm>
            <a:off x="5563225" y="3404938"/>
            <a:ext cx="2504700" cy="908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4"/>
          <p:cNvSpPr txBox="1"/>
          <p:nvPr/>
        </p:nvSpPr>
        <p:spPr>
          <a:xfrm>
            <a:off x="5768000" y="3438413"/>
            <a:ext cx="23001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ML.PREDICT(MODEL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`bqml_tutorial.sample_model`,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 table game_to_predict) ) AS predict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3" name="Google Shape;403;p54"/>
          <p:cNvCxnSpPr>
            <a:stCxn id="394" idx="2"/>
            <a:endCxn id="382" idx="0"/>
          </p:cNvCxnSpPr>
          <p:nvPr/>
        </p:nvCxnSpPr>
        <p:spPr>
          <a:xfrm>
            <a:off x="1539787" y="1954351"/>
            <a:ext cx="0" cy="45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4"/>
          <p:cNvCxnSpPr>
            <a:endCxn id="392" idx="2"/>
          </p:cNvCxnSpPr>
          <p:nvPr/>
        </p:nvCxnSpPr>
        <p:spPr>
          <a:xfrm flipH="1" rot="10800000">
            <a:off x="5570813" y="2724875"/>
            <a:ext cx="1186500" cy="68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4"/>
          <p:cNvCxnSpPr>
            <a:endCxn id="392" idx="2"/>
          </p:cNvCxnSpPr>
          <p:nvPr/>
        </p:nvCxnSpPr>
        <p:spPr>
          <a:xfrm rot="10800000">
            <a:off x="6757313" y="2724875"/>
            <a:ext cx="1322700" cy="69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/>
          <p:nvPr/>
        </p:nvSpPr>
        <p:spPr>
          <a:xfrm>
            <a:off x="1038424" y="2161961"/>
            <a:ext cx="352500" cy="352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411" name="Google Shape;411;p55"/>
          <p:cNvSpPr/>
          <p:nvPr/>
        </p:nvSpPr>
        <p:spPr>
          <a:xfrm>
            <a:off x="1038424" y="2628736"/>
            <a:ext cx="352500" cy="3525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1100">
              <a:solidFill>
                <a:srgbClr val="FFFFFF"/>
              </a:solidFill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350" y="1130500"/>
            <a:ext cx="4475900" cy="10839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3" name="Google Shape;41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350" y="2313250"/>
            <a:ext cx="4475900" cy="12868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" name="Google Shape;414;p55"/>
          <p:cNvPicPr preferRelativeResize="0"/>
          <p:nvPr/>
        </p:nvPicPr>
        <p:blipFill rotWithShape="1">
          <a:blip r:embed="rId5">
            <a:alphaModFix/>
          </a:blip>
          <a:srcRect b="38202" l="0" r="0" t="0"/>
          <a:stretch/>
        </p:blipFill>
        <p:spPr>
          <a:xfrm>
            <a:off x="2900175" y="3698875"/>
            <a:ext cx="4475900" cy="911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55"/>
          <p:cNvSpPr/>
          <p:nvPr/>
        </p:nvSpPr>
        <p:spPr>
          <a:xfrm>
            <a:off x="1038424" y="3095499"/>
            <a:ext cx="352500" cy="3525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416" name="Google Shape;416;p55"/>
          <p:cNvSpPr txBox="1"/>
          <p:nvPr/>
        </p:nvSpPr>
        <p:spPr>
          <a:xfrm>
            <a:off x="1399988" y="2172050"/>
            <a:ext cx="1269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Techcrunch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GitHub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NY Times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55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</a:rPr>
              <a:t>Where was this article published?</a:t>
            </a:r>
            <a:endParaRPr b="1" sz="3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to extract data</a:t>
            </a:r>
            <a:endParaRPr/>
          </a:p>
        </p:txBody>
      </p:sp>
      <p:sp>
        <p:nvSpPr>
          <p:cNvPr id="423" name="Google Shape;423;p56"/>
          <p:cNvSpPr txBox="1"/>
          <p:nvPr/>
        </p:nvSpPr>
        <p:spPr>
          <a:xfrm>
            <a:off x="970300" y="999813"/>
            <a:ext cx="4705500" cy="138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url, title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`bigquery-public-data.hacker_news.stories`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LENGTH(title) &gt; 10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AND LENGTH(url) &gt; 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LIMIT 10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4" name="Google Shape;4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00" y="2392063"/>
            <a:ext cx="4902350" cy="240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6"/>
          <p:cNvSpPr txBox="1"/>
          <p:nvPr>
            <p:ph idx="1" type="body"/>
          </p:nvPr>
        </p:nvSpPr>
        <p:spPr>
          <a:xfrm>
            <a:off x="5634963" y="878425"/>
            <a:ext cx="24465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4"/>
                </a:solidFill>
              </a:rPr>
              <a:t>*no clusters, no indexes, ad hoc query!</a:t>
            </a:r>
            <a:endParaRPr i="1"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466" y="994475"/>
            <a:ext cx="3412846" cy="362066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7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regex to get </a:t>
            </a:r>
            <a:r>
              <a:rPr lang="en">
                <a:solidFill>
                  <a:schemeClr val="accent4"/>
                </a:solidFill>
              </a:rPr>
              <a:t>source</a:t>
            </a:r>
            <a:r>
              <a:rPr lang="en"/>
              <a:t> + train on </a:t>
            </a:r>
            <a:r>
              <a:rPr lang="en">
                <a:solidFill>
                  <a:schemeClr val="accent4"/>
                </a:solidFill>
              </a:rPr>
              <a:t>words</a:t>
            </a:r>
            <a:r>
              <a:rPr lang="en"/>
              <a:t> of title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2" name="Google Shape;432;p57"/>
          <p:cNvSpPr txBox="1"/>
          <p:nvPr/>
        </p:nvSpPr>
        <p:spPr>
          <a:xfrm>
            <a:off x="2504825" y="4565225"/>
            <a:ext cx="6415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https://console.cloud.google.com/bigquery?sq=711916710713:47df84978c64458ea04b3cb4ae5de878</a:t>
            </a: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model</a:t>
            </a:r>
            <a:endParaRPr/>
          </a:p>
        </p:txBody>
      </p:sp>
      <p:sp>
        <p:nvSpPr>
          <p:cNvPr id="438" name="Google Shape;438;p58"/>
          <p:cNvSpPr txBox="1"/>
          <p:nvPr/>
        </p:nvSpPr>
        <p:spPr>
          <a:xfrm>
            <a:off x="3114363" y="598350"/>
            <a:ext cx="4145100" cy="402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CREATE OR REPLACE MODEL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advdata.txtclass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OPTIONS(model_type='logistic_reg', input_label_cols=[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'source'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WITH extracted AS (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, ds AS (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 ARRAY_CONCAT(SPLIT(title, " "), ['NULL', 'NULL', 'NULL', 'NULL', 'NULL']) AS words, source FROM extracted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WHERE (source = 'github' OR source = 'nytimes' OR source = 'techcrunch')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source, 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words[OFFSET(0)] AS word1,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words[OFFSET(1)] AS word2,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words[OFFSET(2)] AS word3,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words[OFFSET(3)] AS word4,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words[OFFSET(4)] AS word5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FROM ds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58"/>
          <p:cNvSpPr/>
          <p:nvPr/>
        </p:nvSpPr>
        <p:spPr>
          <a:xfrm>
            <a:off x="3130021" y="625042"/>
            <a:ext cx="3968700" cy="56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8"/>
          <p:cNvSpPr txBox="1"/>
          <p:nvPr/>
        </p:nvSpPr>
        <p:spPr>
          <a:xfrm>
            <a:off x="1026263" y="1148275"/>
            <a:ext cx="1406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rPr>
              <a:t>Query to extract training data</a:t>
            </a:r>
            <a:endParaRPr i="1" sz="1200">
              <a:solidFill>
                <a:schemeClr val="accent4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3B83F3"/>
      </a:dk1>
      <a:lt1>
        <a:srgbClr val="EA4335"/>
      </a:lt1>
      <a:dk2>
        <a:srgbClr val="34A853"/>
      </a:dk2>
      <a:lt2>
        <a:srgbClr val="FBBC05"/>
      </a:lt2>
      <a:accent1>
        <a:srgbClr val="FFFFFF"/>
      </a:accent1>
      <a:accent2>
        <a:srgbClr val="757575"/>
      </a:accent2>
      <a:accent3>
        <a:srgbClr val="BFBFBF"/>
      </a:accent3>
      <a:accent4>
        <a:srgbClr val="093D90"/>
      </a:accent4>
      <a:accent5>
        <a:srgbClr val="0D5BD8"/>
      </a:accent5>
      <a:accent6>
        <a:srgbClr val="FFFFFF"/>
      </a:accent6>
      <a:hlink>
        <a:srgbClr val="FFFFFF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