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62"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76053" autoAdjust="0"/>
  </p:normalViewPr>
  <p:slideViewPr>
    <p:cSldViewPr snapToGrid="0">
      <p:cViewPr varScale="1">
        <p:scale>
          <a:sx n="123" d="100"/>
          <a:sy n="123" d="100"/>
        </p:scale>
        <p:origin x="96" y="6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Hi all, we are the Gretta Grettas.</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5cd77434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5cd77434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We had a friend that even posted a video of his backyard showing that it was snowing in May 9th.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To stationarise to data,</a:t>
            </a:r>
          </a:p>
          <a:p>
            <a:pPr marL="0" lvl="0" indent="0" algn="l" rtl="0">
              <a:spcBef>
                <a:spcPts val="0"/>
              </a:spcBef>
              <a:spcAft>
                <a:spcPts val="0"/>
              </a:spcAft>
              <a:buNone/>
            </a:pPr>
            <a:r>
              <a:rPr lang="tr-TR" dirty="0"/>
              <a:t> the transformations we’ll perform, we did on the whole data, to keep the same scale. Then we did tg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5cd77434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5cd77434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Data gathered from a BigQuery object</a:t>
            </a:r>
          </a:p>
          <a:p>
            <a:pPr marL="0" lvl="0" indent="0" algn="l" rtl="0">
              <a:spcBef>
                <a:spcPts val="0"/>
              </a:spcBef>
              <a:spcAft>
                <a:spcPts val="0"/>
              </a:spcAft>
              <a:buNone/>
            </a:pPr>
            <a:r>
              <a:rPr lang="tr-TR" dirty="0"/>
              <a:t>Phewwww a bigggg asss dataset.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5cd77434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5cd77434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Script: one of the problems was how there were duplicate and missing data and that they didn’t alighn so on and so forth.</a:t>
            </a:r>
          </a:p>
          <a:p>
            <a:pPr marL="0" lvl="0" indent="0" algn="l" rtl="0">
              <a:spcBef>
                <a:spcPts val="0"/>
              </a:spcBef>
              <a:spcAft>
                <a:spcPts val="0"/>
              </a:spcAft>
              <a:buNone/>
            </a:pPr>
            <a:r>
              <a:rPr lang="tr-TR" dirty="0"/>
              <a:t>autocorrelation plots, lag plots etc.</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5cd77434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5cd77434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And then if one has access to a larger set of data, using machine learning techniques we can try to find patterns, say maybe drop in pollution levels don’t affect the east coast as much as west coast due to some geographic phenomena or whatever, or maybe there’s a critical level of drop before which it has no effect or something like that.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5cd77434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5cd77434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0" y="4589750"/>
            <a:ext cx="9144000" cy="553800"/>
          </a:xfrm>
          <a:prstGeom prst="rect">
            <a:avLst/>
          </a:prstGeom>
          <a:solidFill>
            <a:srgbClr val="F3F3F3"/>
          </a:solid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800">
                <a:solidFill>
                  <a:schemeClr val="dk1"/>
                </a:solidFill>
              </a:rPr>
              <a:t> </a:t>
            </a:r>
            <a:r>
              <a:rPr lang="en" sz="2300">
                <a:solidFill>
                  <a:schemeClr val="dk1"/>
                </a:solidFill>
              </a:rPr>
              <a:t>The Erdős Institute   </a:t>
            </a:r>
            <a:r>
              <a:rPr lang="en" sz="1600">
                <a:solidFill>
                  <a:schemeClr val="dk1"/>
                </a:solidFill>
              </a:rPr>
              <a:t>					    May 2020 Data Science Boot Camp</a:t>
            </a:r>
            <a:endParaRPr sz="1600">
              <a:solidFill>
                <a:schemeClr val="dk1"/>
              </a:solidFill>
            </a:endParaRPr>
          </a:p>
        </p:txBody>
      </p:sp>
      <p:pic>
        <p:nvPicPr>
          <p:cNvPr id="10" name="Google Shape;10;p1"/>
          <p:cNvPicPr preferRelativeResize="0"/>
          <p:nvPr/>
        </p:nvPicPr>
        <p:blipFill>
          <a:blip r:embed="rId13">
            <a:alphaModFix/>
          </a:blip>
          <a:stretch>
            <a:fillRect/>
          </a:stretch>
        </p:blipFill>
        <p:spPr>
          <a:xfrm>
            <a:off x="76200" y="4648402"/>
            <a:ext cx="436475" cy="436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www.sketchport.com/drawing/4729618875547648/save-the-worl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mailto:ppetes@snail.com" TargetMode="Externa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pic>
        <p:nvPicPr>
          <p:cNvPr id="3" name="Picture 2" descr="A turtle swimming under water&#10;&#10;Description automatically generated">
            <a:extLst>
              <a:ext uri="{FF2B5EF4-FFF2-40B4-BE49-F238E27FC236}">
                <a16:creationId xmlns:a16="http://schemas.microsoft.com/office/drawing/2014/main" id="{AFB4BB28-5551-4A48-8624-5CD3A250BE30}"/>
              </a:ext>
            </a:extLst>
          </p:cNvPr>
          <p:cNvPicPr>
            <a:picLocks noChangeAspect="1"/>
          </p:cNvPicPr>
          <p:nvPr/>
        </p:nvPicPr>
        <p:blipFill>
          <a:blip r:embed="rId3">
            <a:alphaModFix/>
            <a:extLst>
              <a:ext uri="{BEBA8EAE-BF5A-486C-A8C5-ECC9F3942E4B}">
                <a14:imgProps xmlns:a14="http://schemas.microsoft.com/office/drawing/2010/main">
                  <a14:imgLayer r:embed="rId4">
                    <a14:imgEffect>
                      <a14:sharpenSoften amount="-56000"/>
                    </a14:imgEffect>
                    <a14:imgEffect>
                      <a14:brightnessContrast bright="-5000" contrast="19000"/>
                    </a14:imgEffect>
                  </a14:imgLayer>
                </a14:imgProps>
              </a:ext>
            </a:extLst>
          </a:blip>
          <a:stretch>
            <a:fillRect/>
          </a:stretch>
        </p:blipFill>
        <p:spPr>
          <a:xfrm>
            <a:off x="0" y="0"/>
            <a:ext cx="9141248" cy="4596063"/>
          </a:xfrm>
          <a:prstGeom prst="rect">
            <a:avLst/>
          </a:prstGeom>
          <a:effectLst>
            <a:outerShdw blurRad="50800" dist="50800" dir="5400000" sx="1000" sy="1000" algn="ctr" rotWithShape="0">
              <a:srgbClr val="000000">
                <a:alpha val="0"/>
              </a:srgbClr>
            </a:outerShdw>
            <a:reflection endPos="0" dir="5400000" sy="-100000" algn="bl" rotWithShape="0"/>
          </a:effectLst>
        </p:spPr>
      </p:pic>
      <p:sp>
        <p:nvSpPr>
          <p:cNvPr id="57" name="Google Shape;57;p13"/>
          <p:cNvSpPr txBox="1">
            <a:spLocks noGrp="1"/>
          </p:cNvSpPr>
          <p:nvPr>
            <p:ph type="ctrTitle"/>
          </p:nvPr>
        </p:nvSpPr>
        <p:spPr>
          <a:xfrm>
            <a:off x="311708" y="1649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solidFill>
                  <a:schemeClr val="bg1"/>
                </a:solidFill>
              </a:rPr>
              <a:t>Gretta Grettas</a:t>
            </a:r>
            <a:endParaRPr dirty="0">
              <a:solidFill>
                <a:schemeClr val="bg1"/>
              </a:solidFill>
            </a:endParaRPr>
          </a:p>
        </p:txBody>
      </p:sp>
      <p:sp>
        <p:nvSpPr>
          <p:cNvPr id="58" name="Google Shape;58;p13"/>
          <p:cNvSpPr txBox="1">
            <a:spLocks noGrp="1"/>
          </p:cNvSpPr>
          <p:nvPr>
            <p:ph type="subTitle" idx="1"/>
          </p:nvPr>
        </p:nvSpPr>
        <p:spPr>
          <a:xfrm>
            <a:off x="311700" y="2320825"/>
            <a:ext cx="8520600" cy="4590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bg1"/>
                </a:solidFill>
              </a:rPr>
              <a:t>Team </a:t>
            </a:r>
            <a:r>
              <a:rPr lang="tr-TR" sz="1400" b="1" dirty="0">
                <a:solidFill>
                  <a:schemeClr val="bg1"/>
                </a:solidFill>
              </a:rPr>
              <a:t>8</a:t>
            </a:r>
            <a:r>
              <a:rPr lang="en" sz="1400" b="1" dirty="0">
                <a:solidFill>
                  <a:schemeClr val="bg1"/>
                </a:solidFill>
              </a:rPr>
              <a:t>: </a:t>
            </a:r>
            <a:r>
              <a:rPr lang="tr-TR" sz="1400" b="1" dirty="0">
                <a:solidFill>
                  <a:schemeClr val="bg1"/>
                </a:solidFill>
              </a:rPr>
              <a:t>M. Yarkın Ergin</a:t>
            </a:r>
            <a:r>
              <a:rPr lang="en" sz="1400" b="1" dirty="0">
                <a:solidFill>
                  <a:schemeClr val="bg1"/>
                </a:solidFill>
              </a:rPr>
              <a:t>,</a:t>
            </a:r>
            <a:r>
              <a:rPr lang="tr-TR" sz="1400" b="1" dirty="0">
                <a:solidFill>
                  <a:schemeClr val="bg1"/>
                </a:solidFill>
              </a:rPr>
              <a:t> Plamen Kamenov, Ghanashyam Khanal, Duygu Yılmaz</a:t>
            </a:r>
            <a:endParaRPr sz="3200" b="1" dirty="0">
              <a:solidFill>
                <a:schemeClr val="bg1"/>
              </a:solidFill>
            </a:endParaRPr>
          </a:p>
        </p:txBody>
      </p:sp>
      <p:sp>
        <p:nvSpPr>
          <p:cNvPr id="59" name="Google Shape;59;p13"/>
          <p:cNvSpPr txBox="1">
            <a:spLocks noGrp="1"/>
          </p:cNvSpPr>
          <p:nvPr>
            <p:ph type="subTitle" idx="1"/>
          </p:nvPr>
        </p:nvSpPr>
        <p:spPr>
          <a:xfrm>
            <a:off x="311700" y="2883100"/>
            <a:ext cx="8520600" cy="4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300" i="1" dirty="0">
                <a:solidFill>
                  <a:schemeClr val="bg1"/>
                </a:solidFill>
              </a:rPr>
              <a:t>A quick look at pollutants and temperature since the lockdown</a:t>
            </a:r>
            <a:endParaRPr sz="3500" i="1" dirty="0">
              <a:solidFill>
                <a:schemeClr val="bg1"/>
              </a:solidFill>
            </a:endParaRPr>
          </a:p>
        </p:txBody>
      </p:sp>
      <p:sp>
        <p:nvSpPr>
          <p:cNvPr id="60" name="Google Shape;60;p13"/>
          <p:cNvSpPr txBox="1"/>
          <p:nvPr/>
        </p:nvSpPr>
        <p:spPr>
          <a:xfrm>
            <a:off x="2377440" y="3329796"/>
            <a:ext cx="4389120" cy="328500"/>
          </a:xfrm>
          <a:prstGeom prst="rect">
            <a:avLst/>
          </a:prstGeom>
          <a:noFill/>
          <a:ln>
            <a:noFill/>
          </a:ln>
        </p:spPr>
        <p:txBody>
          <a:bodyPr spcFirstLastPara="1" wrap="square" lIns="91425" tIns="91425" rIns="91425" bIns="91425" anchor="t" anchorCtr="0">
            <a:noAutofit/>
          </a:bodyPr>
          <a:lstStyle/>
          <a:p>
            <a:pPr lvl="0" algn="ctr"/>
            <a:r>
              <a:rPr lang="en" b="1" dirty="0">
                <a:solidFill>
                  <a:schemeClr val="bg1"/>
                </a:solidFill>
              </a:rPr>
              <a:t>https://github.com/</a:t>
            </a:r>
            <a:r>
              <a:rPr lang="en-US" b="1" dirty="0">
                <a:solidFill>
                  <a:schemeClr val="bg1"/>
                </a:solidFill>
              </a:rPr>
              <a:t> </a:t>
            </a:r>
            <a:r>
              <a:rPr lang="en-US" b="1" dirty="0" err="1">
                <a:solidFill>
                  <a:schemeClr val="bg1"/>
                </a:solidFill>
              </a:rPr>
              <a:t>yilmazduygu</a:t>
            </a:r>
            <a:r>
              <a:rPr lang="en-US" b="1" dirty="0">
                <a:solidFill>
                  <a:schemeClr val="bg1"/>
                </a:solidFill>
              </a:rPr>
              <a:t>/</a:t>
            </a:r>
            <a:r>
              <a:rPr lang="en-US" b="1" dirty="0" err="1">
                <a:solidFill>
                  <a:schemeClr val="bg1"/>
                </a:solidFill>
              </a:rPr>
              <a:t>gretta-grettas</a:t>
            </a:r>
            <a:endParaRPr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Was it chillier?</a:t>
            </a:r>
            <a:endParaRPr dirty="0"/>
          </a:p>
        </p:txBody>
      </p:sp>
      <p:sp>
        <p:nvSpPr>
          <p:cNvPr id="66" name="Google Shape;66;p14"/>
          <p:cNvSpPr txBox="1">
            <a:spLocks noGrp="1"/>
          </p:cNvSpPr>
          <p:nvPr>
            <p:ph type="body" idx="1"/>
          </p:nvPr>
        </p:nvSpPr>
        <p:spPr>
          <a:xfrm>
            <a:off x="311700" y="1152475"/>
            <a:ext cx="8520600" cy="41885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1600" b="1" dirty="0"/>
              <a:t>Observation</a:t>
            </a:r>
            <a:r>
              <a:rPr lang="en" sz="1600" dirty="0"/>
              <a:t>: </a:t>
            </a:r>
            <a:r>
              <a:rPr lang="tr-TR" sz="1600" dirty="0"/>
              <a:t>After the start of the lockdown procedures throughout the world due to COVID-19, posts showing natural life slowly returning to environments where humans usually frequent, began to crop up on social media. Some people claimed that this could be because of quarantining which led to a decline in activities that pollute the environment. </a:t>
            </a:r>
            <a:endParaRPr sz="1600" dirty="0"/>
          </a:p>
          <a:p>
            <a:pPr marL="0" lvl="0" indent="0" algn="l" rtl="0">
              <a:spcBef>
                <a:spcPts val="1600"/>
              </a:spcBef>
              <a:spcAft>
                <a:spcPts val="0"/>
              </a:spcAft>
              <a:buNone/>
            </a:pPr>
            <a:r>
              <a:rPr lang="tr-TR" sz="1600" b="1" dirty="0"/>
              <a:t>Questions</a:t>
            </a:r>
            <a:r>
              <a:rPr lang="en" sz="1600" b="1" dirty="0"/>
              <a:t>:</a:t>
            </a:r>
            <a:r>
              <a:rPr lang="en" sz="1600" dirty="0"/>
              <a:t> </a:t>
            </a:r>
            <a:r>
              <a:rPr lang="tr-TR" sz="1600" dirty="0"/>
              <a:t>Did pollutant gasses in the air really decrease because people stayed indoors? What is the relationship between pollution levels and temperature levels, and could the current levels of pollution be used to predict the current degrees of temperature?</a:t>
            </a:r>
            <a:endParaRPr sz="1600" dirty="0"/>
          </a:p>
          <a:p>
            <a:pPr marL="0" lvl="0" indent="0" algn="l" rtl="0">
              <a:spcBef>
                <a:spcPts val="1600"/>
              </a:spcBef>
              <a:spcAft>
                <a:spcPts val="1600"/>
              </a:spcAft>
              <a:buNone/>
            </a:pPr>
            <a:r>
              <a:rPr lang="en" sz="1600" b="1" dirty="0"/>
              <a:t>Goal:</a:t>
            </a:r>
            <a:r>
              <a:rPr lang="en" sz="1600" dirty="0"/>
              <a:t> </a:t>
            </a:r>
            <a:r>
              <a:rPr lang="tr-TR" sz="1600" dirty="0"/>
              <a:t>Conduct</a:t>
            </a:r>
            <a:r>
              <a:rPr lang="en" sz="1600" dirty="0"/>
              <a:t> a </a:t>
            </a:r>
            <a:r>
              <a:rPr lang="tr-TR" sz="1600" dirty="0"/>
              <a:t>time series analysis of historical temperature and pollution data to see how levels have changed since the lockdown.</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Approach and Teamwork</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Data gathering and cleaning:</a:t>
            </a:r>
            <a:r>
              <a:rPr lang="en" dirty="0"/>
              <a:t> We scraped google images and gathered over 500k images of bagels [Rita]. We then scraped google images and gathered over 500k images of donuts [Rita]. We then manually cleaned out over 1k images in each category that were falsely labelled [Pete].</a:t>
            </a:r>
            <a:endParaRPr dirty="0"/>
          </a:p>
          <a:p>
            <a:pPr marL="0" lvl="0" indent="0" algn="l" rtl="0">
              <a:spcBef>
                <a:spcPts val="1600"/>
              </a:spcBef>
              <a:spcAft>
                <a:spcPts val="0"/>
              </a:spcAft>
              <a:buNone/>
            </a:pPr>
            <a:r>
              <a:rPr lang="en" b="1" dirty="0"/>
              <a:t>Supervised learning: </a:t>
            </a:r>
            <a:r>
              <a:rPr lang="en" dirty="0"/>
              <a:t>We applied [Rita+Dan]…</a:t>
            </a:r>
            <a:endParaRPr dirty="0"/>
          </a:p>
          <a:p>
            <a:pPr marL="0" lvl="0" indent="0" algn="l" rtl="0">
              <a:spcBef>
                <a:spcPts val="1600"/>
              </a:spcBef>
              <a:spcAft>
                <a:spcPts val="1600"/>
              </a:spcAft>
              <a:buNone/>
            </a:pPr>
            <a:r>
              <a:rPr lang="en" b="1" dirty="0"/>
              <a:t>Unsupervised learning:</a:t>
            </a:r>
            <a:r>
              <a:rPr lang="en" dirty="0"/>
              <a:t> We applied [Pete+Dan+Rita]...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Methods/Packages Used</a:t>
            </a:r>
            <a:endParaRPr/>
          </a:p>
        </p:txBody>
      </p:sp>
      <p:sp>
        <p:nvSpPr>
          <p:cNvPr id="72" name="Google Shape;72;p15"/>
          <p:cNvSpPr txBox="1">
            <a:spLocks noGrp="1"/>
          </p:cNvSpPr>
          <p:nvPr>
            <p:ph type="body" idx="1"/>
          </p:nvPr>
        </p:nvSpPr>
        <p:spPr>
          <a:xfrm>
            <a:off x="311700" y="1152475"/>
            <a:ext cx="579843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tr-TR" dirty="0"/>
              <a:t>Kaggle: NOAA weather data, using BigQuery &amp; SQL, pollution data from EPA</a:t>
            </a:r>
          </a:p>
          <a:p>
            <a:pPr marL="457200" lvl="0" indent="-342900" algn="l" rtl="0">
              <a:spcBef>
                <a:spcPts val="0"/>
              </a:spcBef>
              <a:spcAft>
                <a:spcPts val="0"/>
              </a:spcAft>
              <a:buSzPts val="1800"/>
              <a:buAutoNum type="arabicPeriod"/>
            </a:pPr>
            <a:r>
              <a:rPr lang="tr-TR" dirty="0"/>
              <a:t>R packages: tidyr (data manipulation), tseries &amp; fpp2 &amp; forecast (time series analysis), ggplot2 (visualization)</a:t>
            </a:r>
          </a:p>
          <a:p>
            <a:pPr marL="457200" lvl="0" indent="-342900" algn="l" rtl="0">
              <a:spcBef>
                <a:spcPts val="0"/>
              </a:spcBef>
              <a:spcAft>
                <a:spcPts val="0"/>
              </a:spcAft>
              <a:buSzPts val="1800"/>
              <a:buAutoNum type="arabicPeriod"/>
            </a:pPr>
            <a:r>
              <a:rPr lang="tr-TR" dirty="0"/>
              <a:t>Python modules: matplotlib &amp; statsmodels</a:t>
            </a:r>
            <a:r>
              <a:rPr lang="en" dirty="0"/>
              <a:t> (</a:t>
            </a:r>
            <a:r>
              <a:rPr lang="tr-TR" dirty="0"/>
              <a:t>visualization</a:t>
            </a:r>
            <a:r>
              <a:rPr lang="en" dirty="0"/>
              <a:t>)</a:t>
            </a:r>
            <a:r>
              <a:rPr lang="tr-TR" dirty="0"/>
              <a:t>, sklearn (statistical analysis)</a:t>
            </a:r>
            <a:endParaRPr dirty="0"/>
          </a:p>
          <a:p>
            <a:pPr marL="457200" lvl="0" indent="-342900" algn="l" rtl="0">
              <a:spcBef>
                <a:spcPts val="0"/>
              </a:spcBef>
              <a:spcAft>
                <a:spcPts val="0"/>
              </a:spcAft>
              <a:buSzPts val="1800"/>
              <a:buAutoNum type="arabicPeriod"/>
            </a:pPr>
            <a:r>
              <a:rPr lang="tr-TR" dirty="0"/>
              <a:t>ARIMA and Exponential Smoothing</a:t>
            </a:r>
            <a:r>
              <a:rPr lang="en" dirty="0"/>
              <a:t> </a:t>
            </a:r>
            <a:r>
              <a:rPr lang="tr-TR" dirty="0"/>
              <a:t>methods </a:t>
            </a:r>
            <a:r>
              <a:rPr lang="en" dirty="0"/>
              <a:t>to identify </a:t>
            </a:r>
            <a:r>
              <a:rPr lang="tr-TR" dirty="0"/>
              <a:t>the underlying pattern of temperature data and its association with pollutant gasses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and Challenges</a:t>
            </a:r>
            <a:endParaRPr dirty="0"/>
          </a:p>
        </p:txBody>
      </p:sp>
      <p:sp>
        <p:nvSpPr>
          <p:cNvPr id="84" name="Google Shape;8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tr-TR" dirty="0"/>
              <a:t>Missing data were filled with naive method.</a:t>
            </a:r>
            <a:endParaRPr dirty="0"/>
          </a:p>
          <a:p>
            <a:pPr marL="457200" lvl="0" indent="-342900" algn="l" rtl="0">
              <a:spcBef>
                <a:spcPts val="0"/>
              </a:spcBef>
              <a:spcAft>
                <a:spcPts val="0"/>
              </a:spcAft>
              <a:buSzPts val="1800"/>
              <a:buAutoNum type="arabicPeriod"/>
            </a:pPr>
            <a:r>
              <a:rPr lang="tr-TR" dirty="0"/>
              <a:t>Temperatures doesn’t seem to be all that different</a:t>
            </a:r>
          </a:p>
          <a:p>
            <a:pPr marL="457200" lvl="0" indent="-342900" algn="l" rtl="0">
              <a:spcBef>
                <a:spcPts val="0"/>
              </a:spcBef>
              <a:spcAft>
                <a:spcPts val="0"/>
              </a:spcAft>
              <a:buSzPts val="1800"/>
              <a:buAutoNum type="arabicPeriod"/>
            </a:pPr>
            <a:r>
              <a:rPr lang="tr-TR" dirty="0"/>
              <a:t>Neither is the pollutant levels</a:t>
            </a:r>
          </a:p>
          <a:p>
            <a:pPr marL="457200" lvl="0" indent="0" algn="l" rtl="0">
              <a:spcBef>
                <a:spcPts val="1600"/>
              </a:spcBef>
              <a:spcAft>
                <a:spcPts val="1600"/>
              </a:spcAft>
              <a:buNone/>
            </a:pPr>
            <a:endParaRPr dirty="0"/>
          </a:p>
        </p:txBody>
      </p:sp>
      <p:sp>
        <p:nvSpPr>
          <p:cNvPr id="2" name="Rectangle 1">
            <a:extLst>
              <a:ext uri="{FF2B5EF4-FFF2-40B4-BE49-F238E27FC236}">
                <a16:creationId xmlns:a16="http://schemas.microsoft.com/office/drawing/2014/main" id="{01B36F81-EB96-443E-B8C9-145E070ED635}"/>
              </a:ext>
            </a:extLst>
          </p:cNvPr>
          <p:cNvSpPr/>
          <p:nvPr/>
        </p:nvSpPr>
        <p:spPr>
          <a:xfrm>
            <a:off x="4454820" y="2417862"/>
            <a:ext cx="234360" cy="307777"/>
          </a:xfrm>
          <a:prstGeom prst="rect">
            <a:avLst/>
          </a:prstGeom>
        </p:spPr>
        <p:txBody>
          <a:bodyPr wrap="none">
            <a:spAutoFit/>
          </a:bodyPr>
          <a:lstStyle/>
          <a:p>
            <a:r>
              <a:rPr lang="en-US" dirty="0"/>
              <a:t> </a:t>
            </a:r>
          </a:p>
        </p:txBody>
      </p:sp>
      <p:sp>
        <p:nvSpPr>
          <p:cNvPr id="3" name="Rectangle 2">
            <a:extLst>
              <a:ext uri="{FF2B5EF4-FFF2-40B4-BE49-F238E27FC236}">
                <a16:creationId xmlns:a16="http://schemas.microsoft.com/office/drawing/2014/main" id="{D754591B-297B-4C37-861F-2185FB312727}"/>
              </a:ext>
            </a:extLst>
          </p:cNvPr>
          <p:cNvSpPr/>
          <p:nvPr/>
        </p:nvSpPr>
        <p:spPr>
          <a:xfrm>
            <a:off x="4454820" y="2417862"/>
            <a:ext cx="234360" cy="307777"/>
          </a:xfrm>
          <a:prstGeom prst="rect">
            <a:avLst/>
          </a:prstGeom>
        </p:spPr>
        <p:txBody>
          <a:bodyPr wrap="none">
            <a:spAutoFit/>
          </a:bodyPr>
          <a:lstStyle/>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Next Steps</a:t>
            </a:r>
            <a:endParaRPr dirty="0"/>
          </a:p>
        </p:txBody>
      </p:sp>
      <p:pic>
        <p:nvPicPr>
          <p:cNvPr id="3" name="Picture 2" descr="A picture containing drawing, room, shirt&#10;&#10;Description automatically generated">
            <a:extLst>
              <a:ext uri="{FF2B5EF4-FFF2-40B4-BE49-F238E27FC236}">
                <a16:creationId xmlns:a16="http://schemas.microsoft.com/office/drawing/2014/main" id="{CB60FB04-3C62-432A-B3D9-02D03D7C629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002771" y="2222320"/>
            <a:ext cx="4765781" cy="2499056"/>
          </a:xfrm>
          <a:prstGeom prst="rect">
            <a:avLst/>
          </a:prstGeom>
        </p:spPr>
      </p:pic>
      <p:sp>
        <p:nvSpPr>
          <p:cNvPr id="92" name="Google Shape;92;p17"/>
          <p:cNvSpPr txBox="1">
            <a:spLocks noGrp="1"/>
          </p:cNvSpPr>
          <p:nvPr>
            <p:ph type="body" idx="1"/>
          </p:nvPr>
        </p:nvSpPr>
        <p:spPr>
          <a:xfrm>
            <a:off x="311700" y="1152475"/>
            <a:ext cx="8520600" cy="787500"/>
          </a:xfrm>
          <a:prstGeom prst="rect">
            <a:avLst/>
          </a:prstGeom>
        </p:spPr>
        <p:txBody>
          <a:bodyPr spcFirstLastPara="1" wrap="square" lIns="91425" tIns="91425" rIns="91425" bIns="91425" anchor="t" anchorCtr="0">
            <a:noAutofit/>
          </a:bodyPr>
          <a:lstStyle/>
          <a:p>
            <a:pPr>
              <a:buFont typeface="Arial"/>
              <a:buAutoNum type="arabicPeriod"/>
            </a:pPr>
            <a:r>
              <a:rPr lang="en-US" dirty="0"/>
              <a:t>Using machine learning techniques</a:t>
            </a:r>
            <a:r>
              <a:rPr lang="tr-TR" dirty="0"/>
              <a:t> on a larger dataset</a:t>
            </a:r>
            <a:r>
              <a:rPr lang="en-US" dirty="0"/>
              <a:t> to identify broader patterns</a:t>
            </a:r>
          </a:p>
          <a:p>
            <a:pPr marL="457200" lvl="0" indent="-342900" algn="l" rtl="0">
              <a:spcBef>
                <a:spcPts val="0"/>
              </a:spcBef>
              <a:spcAft>
                <a:spcPts val="0"/>
              </a:spcAft>
              <a:buSzPts val="1800"/>
              <a:buAutoNum type="arabicPeriod"/>
            </a:pPr>
            <a:r>
              <a:rPr lang="tr-TR" dirty="0"/>
              <a:t>Informing people of the subtle differences that matter may convince the public to be more active about climate change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3" name="Picture 2" descr="A turtle swimming under water&#10;&#10;Description automatically generated">
            <a:extLst>
              <a:ext uri="{FF2B5EF4-FFF2-40B4-BE49-F238E27FC236}">
                <a16:creationId xmlns:a16="http://schemas.microsoft.com/office/drawing/2014/main" id="{B926CA9F-4FFD-442E-AA26-4ED12BE26CAF}"/>
              </a:ext>
            </a:extLst>
          </p:cNvPr>
          <p:cNvPicPr>
            <a:picLocks noChangeAspect="1"/>
          </p:cNvPicPr>
          <p:nvPr/>
        </p:nvPicPr>
        <p:blipFill>
          <a:blip r:embed="rId3">
            <a:alphaModFix amt="82000"/>
            <a:extLst>
              <a:ext uri="{BEBA8EAE-BF5A-486C-A8C5-ECC9F3942E4B}">
                <a14:imgProps xmlns:a14="http://schemas.microsoft.com/office/drawing/2010/main">
                  <a14:imgLayer r:embed="rId4">
                    <a14:imgEffect>
                      <a14:sharpenSoften amount="32000"/>
                    </a14:imgEffect>
                    <a14:imgEffect>
                      <a14:brightnessContrast bright="-18000" contrast="36000"/>
                    </a14:imgEffect>
                  </a14:imgLayer>
                </a14:imgProps>
              </a:ext>
            </a:extLst>
          </a:blip>
          <a:stretch>
            <a:fillRect/>
          </a:stretch>
        </p:blipFill>
        <p:spPr>
          <a:xfrm>
            <a:off x="0" y="0"/>
            <a:ext cx="9144000" cy="4590674"/>
          </a:xfrm>
          <a:prstGeom prst="rect">
            <a:avLst/>
          </a:prstGeom>
        </p:spPr>
      </p:pic>
      <p:sp>
        <p:nvSpPr>
          <p:cNvPr id="97" name="Google Shape;97;p18"/>
          <p:cNvSpPr txBox="1">
            <a:spLocks noGrp="1"/>
          </p:cNvSpPr>
          <p:nvPr>
            <p:ph type="title"/>
          </p:nvPr>
        </p:nvSpPr>
        <p:spPr>
          <a:xfrm>
            <a:off x="3500629" y="194293"/>
            <a:ext cx="214274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Thank You!</a:t>
            </a:r>
            <a:endParaRPr dirty="0">
              <a:solidFill>
                <a:schemeClr val="bg1"/>
              </a:solidFill>
            </a:endParaRPr>
          </a:p>
        </p:txBody>
      </p:sp>
      <p:sp>
        <p:nvSpPr>
          <p:cNvPr id="98" name="Google Shape;98;p18"/>
          <p:cNvSpPr txBox="1"/>
          <p:nvPr/>
        </p:nvSpPr>
        <p:spPr>
          <a:xfrm>
            <a:off x="2090100" y="717040"/>
            <a:ext cx="4909200" cy="67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900" b="1" dirty="0">
                <a:solidFill>
                  <a:schemeClr val="bg1"/>
                </a:solidFill>
              </a:rPr>
              <a:t>TEAM </a:t>
            </a:r>
            <a:r>
              <a:rPr lang="tr-TR" sz="2900" b="1" dirty="0">
                <a:solidFill>
                  <a:schemeClr val="bg1"/>
                </a:solidFill>
              </a:rPr>
              <a:t>8</a:t>
            </a:r>
            <a:r>
              <a:rPr lang="en" sz="2900" b="1" dirty="0">
                <a:solidFill>
                  <a:schemeClr val="bg1"/>
                </a:solidFill>
              </a:rPr>
              <a:t>: </a:t>
            </a:r>
            <a:r>
              <a:rPr lang="tr-TR" sz="2900" b="1" dirty="0">
                <a:solidFill>
                  <a:schemeClr val="bg1"/>
                </a:solidFill>
              </a:rPr>
              <a:t>Gretta Grettas</a:t>
            </a:r>
            <a:endParaRPr sz="2900" b="1" dirty="0">
              <a:solidFill>
                <a:schemeClr val="bg1"/>
              </a:solidFill>
            </a:endParaRPr>
          </a:p>
        </p:txBody>
      </p:sp>
      <p:sp>
        <p:nvSpPr>
          <p:cNvPr id="99" name="Google Shape;99;p18"/>
          <p:cNvSpPr txBox="1"/>
          <p:nvPr/>
        </p:nvSpPr>
        <p:spPr>
          <a:xfrm>
            <a:off x="27142" y="1157141"/>
            <a:ext cx="2759329" cy="11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b="1" dirty="0">
                <a:solidFill>
                  <a:schemeClr val="bg1"/>
                </a:solidFill>
              </a:rPr>
              <a:t>Güzin Duygu Yılmaz</a:t>
            </a:r>
            <a:endParaRPr b="1" dirty="0">
              <a:solidFill>
                <a:schemeClr val="bg1"/>
              </a:solidFill>
            </a:endParaRPr>
          </a:p>
          <a:p>
            <a:pPr marL="0" lvl="0" indent="0" algn="ctr" rtl="0">
              <a:spcBef>
                <a:spcPts val="0"/>
              </a:spcBef>
              <a:spcAft>
                <a:spcPts val="0"/>
              </a:spcAft>
              <a:buNone/>
            </a:pPr>
            <a:r>
              <a:rPr lang="tr-TR" u="sng" dirty="0">
                <a:solidFill>
                  <a:schemeClr val="bg1"/>
                </a:solidFill>
              </a:rPr>
              <a:t>duyguyilmaz@windowslive.com</a:t>
            </a:r>
            <a:endParaRPr dirty="0">
              <a:solidFill>
                <a:schemeClr val="bg1"/>
              </a:solidFill>
            </a:endParaRPr>
          </a:p>
          <a:p>
            <a:pPr marL="0" lvl="0" indent="0" algn="ctr" rtl="0">
              <a:spcBef>
                <a:spcPts val="0"/>
              </a:spcBef>
              <a:spcAft>
                <a:spcPts val="0"/>
              </a:spcAft>
              <a:buNone/>
            </a:pPr>
            <a:endParaRPr dirty="0">
              <a:solidFill>
                <a:schemeClr val="bg1"/>
              </a:solidFill>
            </a:endParaRPr>
          </a:p>
          <a:p>
            <a:pPr lvl="0" algn="ctr"/>
            <a:r>
              <a:rPr lang="tr-TR" dirty="0">
                <a:solidFill>
                  <a:schemeClr val="bg1"/>
                </a:solidFill>
              </a:rPr>
              <a:t>Rutgers University</a:t>
            </a:r>
          </a:p>
        </p:txBody>
      </p:sp>
      <p:sp>
        <p:nvSpPr>
          <p:cNvPr id="100" name="Google Shape;100;p18"/>
          <p:cNvSpPr txBox="1"/>
          <p:nvPr/>
        </p:nvSpPr>
        <p:spPr>
          <a:xfrm>
            <a:off x="6999300" y="1160899"/>
            <a:ext cx="2144700" cy="11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b="1" dirty="0">
                <a:solidFill>
                  <a:schemeClr val="bg1"/>
                </a:solidFill>
              </a:rPr>
              <a:t>Ghanashyam Khanal</a:t>
            </a:r>
            <a:endParaRPr b="1" dirty="0">
              <a:solidFill>
                <a:schemeClr val="bg1"/>
              </a:solidFill>
            </a:endParaRPr>
          </a:p>
          <a:p>
            <a:pPr marL="0" lvl="0" indent="0" algn="ctr" rtl="0">
              <a:spcBef>
                <a:spcPts val="0"/>
              </a:spcBef>
              <a:spcAft>
                <a:spcPts val="0"/>
              </a:spcAft>
              <a:buNone/>
            </a:pPr>
            <a:r>
              <a:rPr lang="tr-TR" u="sng" dirty="0">
                <a:solidFill>
                  <a:schemeClr val="bg1"/>
                </a:solidFill>
              </a:rPr>
              <a:t>khanalg44@gmail.com</a:t>
            </a:r>
            <a:endParaRPr dirty="0">
              <a:solidFill>
                <a:schemeClr val="bg1"/>
              </a:solidFill>
            </a:endParaRPr>
          </a:p>
          <a:p>
            <a:pPr marL="0" lvl="0" indent="0" algn="ctr" rtl="0">
              <a:spcBef>
                <a:spcPts val="0"/>
              </a:spcBef>
              <a:spcAft>
                <a:spcPts val="0"/>
              </a:spcAft>
              <a:buNone/>
            </a:pPr>
            <a:endParaRPr lang="tr-TR" dirty="0">
              <a:solidFill>
                <a:schemeClr val="bg1"/>
              </a:solidFill>
            </a:endParaRPr>
          </a:p>
          <a:p>
            <a:pPr marL="0" lvl="0" indent="0" algn="ctr" rtl="0">
              <a:spcBef>
                <a:spcPts val="0"/>
              </a:spcBef>
              <a:spcAft>
                <a:spcPts val="0"/>
              </a:spcAft>
              <a:buNone/>
            </a:pPr>
            <a:r>
              <a:rPr lang="tr-TR" dirty="0">
                <a:solidFill>
                  <a:schemeClr val="bg1"/>
                </a:solidFill>
              </a:rPr>
              <a:t>Rutgers University</a:t>
            </a:r>
            <a:endParaRPr dirty="0">
              <a:solidFill>
                <a:schemeClr val="bg1"/>
              </a:solidFill>
            </a:endParaRPr>
          </a:p>
        </p:txBody>
      </p:sp>
      <p:sp>
        <p:nvSpPr>
          <p:cNvPr id="101" name="Google Shape;101;p18"/>
          <p:cNvSpPr txBox="1"/>
          <p:nvPr/>
        </p:nvSpPr>
        <p:spPr>
          <a:xfrm>
            <a:off x="6716314" y="2994137"/>
            <a:ext cx="2295836" cy="11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b="1" dirty="0">
                <a:solidFill>
                  <a:schemeClr val="bg1"/>
                </a:solidFill>
              </a:rPr>
              <a:t>Plamen Kamenov </a:t>
            </a:r>
            <a:endParaRPr b="1" dirty="0">
              <a:solidFill>
                <a:schemeClr val="bg1"/>
              </a:solidFill>
            </a:endParaRPr>
          </a:p>
          <a:p>
            <a:pPr marL="0" lvl="0" indent="0" algn="ctr" rtl="0">
              <a:spcBef>
                <a:spcPts val="0"/>
              </a:spcBef>
              <a:spcAft>
                <a:spcPts val="0"/>
              </a:spcAft>
              <a:buNone/>
            </a:pPr>
            <a:r>
              <a:rPr lang="tr-TR" u="sng" dirty="0">
                <a:solidFill>
                  <a:schemeClr val="bg1"/>
                </a:solidFill>
              </a:rPr>
              <a:t>plamen0606@gmail.com</a:t>
            </a:r>
            <a:endParaRPr dirty="0">
              <a:solidFill>
                <a:schemeClr val="bg1"/>
              </a:solidFill>
            </a:endParaRPr>
          </a:p>
          <a:p>
            <a:pPr marL="0" lvl="0" indent="0" algn="ctr" rtl="0">
              <a:spcBef>
                <a:spcPts val="0"/>
              </a:spcBef>
              <a:spcAft>
                <a:spcPts val="0"/>
              </a:spcAft>
              <a:buNone/>
            </a:pPr>
            <a:endParaRPr dirty="0">
              <a:solidFill>
                <a:schemeClr val="bg1"/>
              </a:solidFill>
            </a:endParaRPr>
          </a:p>
          <a:p>
            <a:pPr lvl="0" algn="ctr"/>
            <a:r>
              <a:rPr lang="tr-TR" dirty="0">
                <a:solidFill>
                  <a:schemeClr val="bg1"/>
                </a:solidFill>
              </a:rPr>
              <a:t>Rutgers University</a:t>
            </a:r>
          </a:p>
        </p:txBody>
      </p:sp>
      <p:sp>
        <p:nvSpPr>
          <p:cNvPr id="102" name="Google Shape;102;p18"/>
          <p:cNvSpPr txBox="1"/>
          <p:nvPr/>
        </p:nvSpPr>
        <p:spPr>
          <a:xfrm>
            <a:off x="2427686" y="4043318"/>
            <a:ext cx="4288628" cy="444900"/>
          </a:xfrm>
          <a:prstGeom prst="rect">
            <a:avLst/>
          </a:prstGeom>
          <a:noFill/>
          <a:ln>
            <a:noFill/>
          </a:ln>
        </p:spPr>
        <p:txBody>
          <a:bodyPr spcFirstLastPara="1" wrap="square" lIns="91425" tIns="91425" rIns="91425" bIns="91425" anchor="t" anchorCtr="0">
            <a:noAutofit/>
          </a:bodyPr>
          <a:lstStyle/>
          <a:p>
            <a:pPr lvl="0" algn="ctr"/>
            <a:r>
              <a:rPr lang="en" b="1" dirty="0">
                <a:solidFill>
                  <a:schemeClr val="bg1"/>
                </a:solidFill>
              </a:rPr>
              <a:t>https://github.com/</a:t>
            </a:r>
            <a:r>
              <a:rPr lang="en-US" b="1" dirty="0" err="1">
                <a:solidFill>
                  <a:schemeClr val="bg1"/>
                </a:solidFill>
              </a:rPr>
              <a:t>yilmazduygu</a:t>
            </a:r>
            <a:r>
              <a:rPr lang="en-US" b="1" dirty="0">
                <a:solidFill>
                  <a:schemeClr val="bg1"/>
                </a:solidFill>
              </a:rPr>
              <a:t>/</a:t>
            </a:r>
            <a:r>
              <a:rPr lang="en-US" b="1" dirty="0" err="1">
                <a:solidFill>
                  <a:schemeClr val="bg1"/>
                </a:solidFill>
              </a:rPr>
              <a:t>gretta-grettas</a:t>
            </a:r>
            <a:endParaRPr b="1" dirty="0">
              <a:solidFill>
                <a:schemeClr val="bg1"/>
              </a:solidFill>
            </a:endParaRPr>
          </a:p>
        </p:txBody>
      </p:sp>
      <p:sp>
        <p:nvSpPr>
          <p:cNvPr id="8" name="Google Shape;99;p18">
            <a:extLst>
              <a:ext uri="{FF2B5EF4-FFF2-40B4-BE49-F238E27FC236}">
                <a16:creationId xmlns:a16="http://schemas.microsoft.com/office/drawing/2014/main" id="{08169D2B-94E4-4261-96E8-7863DEF70E26}"/>
              </a:ext>
            </a:extLst>
          </p:cNvPr>
          <p:cNvSpPr txBox="1"/>
          <p:nvPr/>
        </p:nvSpPr>
        <p:spPr>
          <a:xfrm>
            <a:off x="102940" y="2988871"/>
            <a:ext cx="2607732" cy="11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b="1" dirty="0">
                <a:solidFill>
                  <a:schemeClr val="bg1"/>
                </a:solidFill>
              </a:rPr>
              <a:t>M. Yarkın Ergin</a:t>
            </a:r>
            <a:endParaRPr b="1" dirty="0">
              <a:solidFill>
                <a:schemeClr val="bg1"/>
              </a:solidFill>
            </a:endParaRPr>
          </a:p>
          <a:p>
            <a:pPr marL="0" lvl="0" indent="0" algn="ctr" rtl="0">
              <a:spcBef>
                <a:spcPts val="0"/>
              </a:spcBef>
              <a:spcAft>
                <a:spcPts val="0"/>
              </a:spcAft>
              <a:buNone/>
            </a:pPr>
            <a:r>
              <a:rPr lang="tr-TR" u="sng" dirty="0">
                <a:solidFill>
                  <a:schemeClr val="bg1"/>
                </a:solidFill>
                <a:hlinkClick r:id="rId5">
                  <a:extLst>
                    <a:ext uri="{A12FA001-AC4F-418D-AE19-62706E023703}">
                      <ahyp:hlinkClr xmlns:ahyp="http://schemas.microsoft.com/office/drawing/2018/hyperlinkcolor" val="tx"/>
                    </a:ext>
                  </a:extLst>
                </a:hlinkClick>
              </a:rPr>
              <a:t>m.yarkin.ergin</a:t>
            </a:r>
            <a:r>
              <a:rPr lang="en" u="sng" dirty="0">
                <a:solidFill>
                  <a:schemeClr val="bg1"/>
                </a:solidFill>
                <a:hlinkClick r:id="rId5">
                  <a:extLst>
                    <a:ext uri="{A12FA001-AC4F-418D-AE19-62706E023703}">
                      <ahyp:hlinkClr xmlns:ahyp="http://schemas.microsoft.com/office/drawing/2018/hyperlinkcolor" val="tx"/>
                    </a:ext>
                  </a:extLst>
                </a:hlinkClick>
              </a:rPr>
              <a:t>@</a:t>
            </a:r>
            <a:r>
              <a:rPr lang="tr-TR" u="sng" dirty="0">
                <a:solidFill>
                  <a:schemeClr val="bg1"/>
                </a:solidFill>
                <a:hlinkClick r:id="rId5">
                  <a:extLst>
                    <a:ext uri="{A12FA001-AC4F-418D-AE19-62706E023703}">
                      <ahyp:hlinkClr xmlns:ahyp="http://schemas.microsoft.com/office/drawing/2018/hyperlinkcolor" val="tx"/>
                    </a:ext>
                  </a:extLst>
                </a:hlinkClick>
              </a:rPr>
              <a:t>gmail</a:t>
            </a:r>
            <a:r>
              <a:rPr lang="en" u="sng" dirty="0">
                <a:solidFill>
                  <a:schemeClr val="bg1"/>
                </a:solidFill>
                <a:hlinkClick r:id="rId5">
                  <a:extLst>
                    <a:ext uri="{A12FA001-AC4F-418D-AE19-62706E023703}">
                      <ahyp:hlinkClr xmlns:ahyp="http://schemas.microsoft.com/office/drawing/2018/hyperlinkcolor" val="tx"/>
                    </a:ext>
                  </a:extLst>
                </a:hlinkClick>
              </a:rPr>
              <a:t>.com</a:t>
            </a:r>
            <a:endParaRPr dirty="0">
              <a:solidFill>
                <a:schemeClr val="bg1"/>
              </a:solidFill>
            </a:endParaRPr>
          </a:p>
          <a:p>
            <a:pPr marL="0" lvl="0" indent="0" algn="ctr" rtl="0">
              <a:spcBef>
                <a:spcPts val="0"/>
              </a:spcBef>
              <a:spcAft>
                <a:spcPts val="0"/>
              </a:spcAft>
              <a:buNone/>
            </a:pPr>
            <a:endParaRPr dirty="0">
              <a:solidFill>
                <a:schemeClr val="bg1"/>
              </a:solidFill>
            </a:endParaRPr>
          </a:p>
          <a:p>
            <a:pPr marL="0" lvl="0" indent="0" algn="ctr" rtl="0">
              <a:spcBef>
                <a:spcPts val="0"/>
              </a:spcBef>
              <a:spcAft>
                <a:spcPts val="0"/>
              </a:spcAft>
              <a:buNone/>
            </a:pPr>
            <a:r>
              <a:rPr lang="tr-TR" dirty="0">
                <a:solidFill>
                  <a:schemeClr val="bg1"/>
                </a:solidFill>
              </a:rPr>
              <a:t>Rutgers University</a:t>
            </a:r>
            <a:endParaRPr dirty="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607</Words>
  <Application>Microsoft Office PowerPoint</Application>
  <PresentationFormat>On-screen Show (16:9)</PresentationFormat>
  <Paragraphs>54</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Gretta Grettas</vt:lpstr>
      <vt:lpstr>Was it chillier?</vt:lpstr>
      <vt:lpstr>Our Approach and Teamwork</vt:lpstr>
      <vt:lpstr>Methods/Packages Used</vt:lpstr>
      <vt:lpstr>Results and Challenges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Donut or Bagel</dc:title>
  <cp:lastModifiedBy>Yarkın Ergin</cp:lastModifiedBy>
  <cp:revision>29</cp:revision>
  <dcterms:modified xsi:type="dcterms:W3CDTF">2020-05-30T04:42:09Z</dcterms:modified>
</cp:coreProperties>
</file>