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0" r:id="rId7"/>
    <p:sldId id="266"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5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309BC-D687-4519-9E61-14B71889FC8D}" type="datetimeFigureOut">
              <a:rPr lang="en-US" smtClean="0"/>
              <a:t>10/25/2017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CAC20-B076-4943-88C7-C1E5C0990B3E}" type="slidenum">
              <a:rPr lang="en-US" smtClean="0"/>
              <a:t>‹#›</a:t>
            </a:fld>
            <a:endParaRPr lang="en-US"/>
          </a:p>
        </p:txBody>
      </p:sp>
    </p:spTree>
    <p:extLst>
      <p:ext uri="{BB962C8B-B14F-4D97-AF65-F5344CB8AC3E}">
        <p14:creationId xmlns:p14="http://schemas.microsoft.com/office/powerpoint/2010/main" val="171611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area of the QH system can change only in units of 2pilm^2 associated with one Dirac ﬂux quantum. </a:t>
            </a:r>
            <a:r>
              <a:rPr lang="en-US" dirty="0" err="1" smtClean="0"/>
              <a:t>lt</a:t>
            </a:r>
            <a:r>
              <a:rPr lang="en-US" dirty="0" smtClean="0"/>
              <a:t> is accompanied with a creation of a </a:t>
            </a:r>
          </a:p>
          <a:p>
            <a:r>
              <a:rPr lang="en-US" dirty="0" smtClean="0"/>
              <a:t>quasiparticle, as costs a nonzero creation energy. </a:t>
            </a:r>
            <a:endParaRPr lang="en-US" dirty="0"/>
          </a:p>
        </p:txBody>
      </p:sp>
      <p:sp>
        <p:nvSpPr>
          <p:cNvPr id="4" name="Slide Number Placeholder 3"/>
          <p:cNvSpPr>
            <a:spLocks noGrp="1"/>
          </p:cNvSpPr>
          <p:nvPr>
            <p:ph type="sldNum" sz="quarter" idx="10"/>
          </p:nvPr>
        </p:nvSpPr>
        <p:spPr/>
        <p:txBody>
          <a:bodyPr/>
          <a:lstStyle/>
          <a:p>
            <a:fld id="{194CAC20-B076-4943-88C7-C1E5C0990B3E}" type="slidenum">
              <a:rPr lang="en-US" smtClean="0"/>
              <a:t>5</a:t>
            </a:fld>
            <a:endParaRPr lang="en-US"/>
          </a:p>
        </p:txBody>
      </p:sp>
    </p:spTree>
    <p:extLst>
      <p:ext uri="{BB962C8B-B14F-4D97-AF65-F5344CB8AC3E}">
        <p14:creationId xmlns:p14="http://schemas.microsoft.com/office/powerpoint/2010/main" val="26459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parallel plate capacitor made up of imperfect conductors, adding charge n to the plates costs the sum of the classical electrostatic energy, the kinetic energy due to the resulting change in the chemical potential μ, and the potential energy of Coulomb interactions between the charge carriers.    </a:t>
            </a:r>
          </a:p>
          <a:p>
            <a:r>
              <a:rPr lang="en-US" dirty="0" smtClean="0"/>
              <a:t>reflects this finite electronic compressibility by manifesting a lowered effective capacitance</a:t>
            </a:r>
            <a:endParaRPr lang="en-US" dirty="0"/>
          </a:p>
        </p:txBody>
      </p:sp>
      <p:sp>
        <p:nvSpPr>
          <p:cNvPr id="4" name="Slide Number Placeholder 3"/>
          <p:cNvSpPr>
            <a:spLocks noGrp="1"/>
          </p:cNvSpPr>
          <p:nvPr>
            <p:ph type="sldNum" sz="quarter" idx="10"/>
          </p:nvPr>
        </p:nvSpPr>
        <p:spPr/>
        <p:txBody>
          <a:bodyPr/>
          <a:lstStyle/>
          <a:p>
            <a:fld id="{194CAC20-B076-4943-88C7-C1E5C0990B3E}" type="slidenum">
              <a:rPr lang="en-US" smtClean="0"/>
              <a:t>10</a:t>
            </a:fld>
            <a:endParaRPr lang="en-US"/>
          </a:p>
        </p:txBody>
      </p:sp>
    </p:spTree>
    <p:extLst>
      <p:ext uri="{BB962C8B-B14F-4D97-AF65-F5344CB8AC3E}">
        <p14:creationId xmlns:p14="http://schemas.microsoft.com/office/powerpoint/2010/main" val="410934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791352-FD7C-4D56-99CD-A2F5C1975D0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187500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91352-FD7C-4D56-99CD-A2F5C1975D0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298882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91352-FD7C-4D56-99CD-A2F5C1975D0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93683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91352-FD7C-4D56-99CD-A2F5C1975D0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351905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791352-FD7C-4D56-99CD-A2F5C1975D0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163891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791352-FD7C-4D56-99CD-A2F5C1975D0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23500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791352-FD7C-4D56-99CD-A2F5C1975D02}"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193357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791352-FD7C-4D56-99CD-A2F5C1975D02}"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355234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91352-FD7C-4D56-99CD-A2F5C1975D02}"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122750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91352-FD7C-4D56-99CD-A2F5C1975D0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249728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91352-FD7C-4D56-99CD-A2F5C1975D0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40FB-F3FF-41D8-B30F-C1540065F592}" type="slidenum">
              <a:rPr lang="en-US" smtClean="0"/>
              <a:t>‹#›</a:t>
            </a:fld>
            <a:endParaRPr lang="en-US"/>
          </a:p>
        </p:txBody>
      </p:sp>
    </p:spTree>
    <p:extLst>
      <p:ext uri="{BB962C8B-B14F-4D97-AF65-F5344CB8AC3E}">
        <p14:creationId xmlns:p14="http://schemas.microsoft.com/office/powerpoint/2010/main" val="283823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91352-FD7C-4D56-99CD-A2F5C1975D02}" type="datetimeFigureOut">
              <a:rPr lang="en-US" smtClean="0"/>
              <a:t>10/25/2017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340FB-F3FF-41D8-B30F-C1540065F592}" type="slidenum">
              <a:rPr lang="en-US" smtClean="0"/>
              <a:t>‹#›</a:t>
            </a:fld>
            <a:endParaRPr lang="en-US"/>
          </a:p>
        </p:txBody>
      </p:sp>
    </p:spTree>
    <p:extLst>
      <p:ext uri="{BB962C8B-B14F-4D97-AF65-F5344CB8AC3E}">
        <p14:creationId xmlns:p14="http://schemas.microsoft.com/office/powerpoint/2010/main" val="1762540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hyperlink" Target="https://upload.wikimedia.org/wikipedia/commons/transcoded/9/92/QuantumHallEffectExplanationWithLandauLevels.ogv/QuantumHallEffectExplanationWithLandauLevels.ogv.480p.webm" TargetMode="External"/><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7.jpeg"/><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Quantum Hall Effects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Xinyuan Lai</a:t>
            </a:r>
            <a:endParaRPr lang="en-US" dirty="0"/>
          </a:p>
        </p:txBody>
      </p:sp>
      <p:sp>
        <p:nvSpPr>
          <p:cNvPr id="4" name="Date Placeholder 3"/>
          <p:cNvSpPr>
            <a:spLocks noGrp="1"/>
          </p:cNvSpPr>
          <p:nvPr>
            <p:ph type="dt" sz="half" idx="10"/>
          </p:nvPr>
        </p:nvSpPr>
        <p:spPr/>
        <p:txBody>
          <a:bodyPr/>
          <a:lstStyle/>
          <a:p>
            <a:fld id="{1A9EEA0B-8810-4FE9-9FBB-4295E31057EF}" type="datetime1">
              <a:rPr lang="en-US" smtClean="0"/>
              <a:t>10/25/2017</a:t>
            </a:fld>
            <a:endParaRPr lang="en-US"/>
          </a:p>
        </p:txBody>
      </p:sp>
      <p:sp>
        <p:nvSpPr>
          <p:cNvPr id="5" name="Footer Placeholder 4"/>
          <p:cNvSpPr>
            <a:spLocks noGrp="1"/>
          </p:cNvSpPr>
          <p:nvPr>
            <p:ph type="ftr" sz="quarter" idx="11"/>
          </p:nvPr>
        </p:nvSpPr>
        <p:spPr/>
        <p:txBody>
          <a:bodyPr/>
          <a:lstStyle/>
          <a:p>
            <a:r>
              <a:rPr lang="en-US" smtClean="0"/>
              <a:t>601 Presentation</a:t>
            </a:r>
            <a:endParaRPr lang="en-US"/>
          </a:p>
        </p:txBody>
      </p:sp>
    </p:spTree>
    <p:extLst>
      <p:ext uri="{BB962C8B-B14F-4D97-AF65-F5344CB8AC3E}">
        <p14:creationId xmlns:p14="http://schemas.microsoft.com/office/powerpoint/2010/main" val="165245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8661" t="22381" r="50357" b="13969"/>
          <a:stretch/>
        </p:blipFill>
        <p:spPr>
          <a:xfrm>
            <a:off x="4253408" y="2720913"/>
            <a:ext cx="4735470" cy="4137087"/>
          </a:xfrm>
          <a:prstGeom prst="rect">
            <a:avLst/>
          </a:prstGeom>
        </p:spPr>
      </p:pic>
      <p:sp>
        <p:nvSpPr>
          <p:cNvPr id="2" name="Title 1"/>
          <p:cNvSpPr>
            <a:spLocks noGrp="1"/>
          </p:cNvSpPr>
          <p:nvPr>
            <p:ph type="title"/>
          </p:nvPr>
        </p:nvSpPr>
        <p:spPr/>
        <p:txBody>
          <a:bodyPr/>
          <a:lstStyle/>
          <a:p>
            <a:r>
              <a:rPr lang="en-US" dirty="0" smtClean="0"/>
              <a:t>Direct Probe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645491" y="2391522"/>
                <a:ext cx="330363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𝐴𝑣</m:t>
                          </m:r>
                          <m:r>
                            <a:rPr lang="en-US" sz="2400" b="0" i="1" smtClean="0">
                              <a:latin typeface="Cambria Math" panose="02040503050406030204" pitchFamily="18" charset="0"/>
                            </a:rPr>
                            <m:t>)</m:t>
                          </m:r>
                        </m:e>
                        <m:sup>
                          <m:r>
                            <a:rPr lang="en-US" sz="2400" b="0" i="1" smtClean="0">
                              <a:latin typeface="Cambria Math" panose="02040503050406030204" pitchFamily="18" charset="0"/>
                            </a:rPr>
                            <m:t>−1</m:t>
                          </m:r>
                        </m:sup>
                      </m:sSup>
                    </m:oMath>
                  </m:oMathPara>
                </a14:m>
                <a:endParaRPr lang="en-US" sz="2400" b="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2645491" y="2391522"/>
                <a:ext cx="3303639" cy="468205"/>
              </a:xfrm>
              <a:prstGeom prst="rect">
                <a:avLst/>
              </a:prstGeom>
              <a:blipFill>
                <a:blip r:embed="rId4"/>
                <a:stretch>
                  <a:fillRect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87412" y="1551404"/>
                <a:ext cx="9802761" cy="830997"/>
              </a:xfrm>
              <a:prstGeom prst="rect">
                <a:avLst/>
              </a:prstGeom>
              <a:noFill/>
            </p:spPr>
            <p:txBody>
              <a:bodyPr wrap="square" rtlCol="0">
                <a:spAutoFit/>
              </a:bodyPr>
              <a:lstStyle/>
              <a:p>
                <a:r>
                  <a:rPr lang="en-US" sz="2400" b="0" dirty="0" smtClean="0"/>
                  <a:t>                      Differential Capacitance within the Plate Capacitor: </a:t>
                </a:r>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87412" y="1551404"/>
                <a:ext cx="9802761" cy="830997"/>
              </a:xfrm>
              <a:prstGeom prst="rect">
                <a:avLst/>
              </a:prstGeom>
              <a:blipFill>
                <a:blip r:embed="rId5"/>
                <a:stretch>
                  <a:fillRect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5216" y="3107723"/>
                <a:ext cx="3513013" cy="1569660"/>
              </a:xfrm>
              <a:prstGeom prst="rect">
                <a:avLst/>
              </a:prstGeom>
              <a:noFill/>
            </p:spPr>
            <p:txBody>
              <a:bodyPr wrap="square" rtlCol="0">
                <a:spAutoFit/>
              </a:bodyPr>
              <a:lstStyle/>
              <a:p>
                <a:r>
                  <a:rPr lang="en-US" sz="2400" b="0" dirty="0" smtClean="0"/>
                  <a:t> Capacitance </a:t>
                </a:r>
                <a:r>
                  <a:rPr lang="en-US" sz="2400" dirty="0" smtClean="0"/>
                  <a:t>reflects the compressibility </a:t>
                </a:r>
                <a:r>
                  <a:rPr lang="en-US" sz="2400" i="1" dirty="0" smtClean="0"/>
                  <a:t>v </a:t>
                </a:r>
                <a:r>
                  <a:rPr lang="en-US" sz="2400" dirty="0" smtClean="0"/>
                  <a:t>connecting to chemical potential </a:t>
                </a:r>
                <a:r>
                  <a:rPr lang="el-GR" sz="2400" i="1" dirty="0" smtClean="0"/>
                  <a:t>μ</a:t>
                </a:r>
                <a:r>
                  <a:rPr lang="en-US" sz="2400" dirty="0" smtClean="0"/>
                  <a:t>, which </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𝐿𝐷𝑂𝑆</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75216" y="3107723"/>
                <a:ext cx="3513013" cy="1569660"/>
              </a:xfrm>
              <a:prstGeom prst="rect">
                <a:avLst/>
              </a:prstGeom>
              <a:blipFill>
                <a:blip r:embed="rId6"/>
                <a:stretch>
                  <a:fillRect l="-2604" t="-3113" r="-521" b="-8171"/>
                </a:stretch>
              </a:blipFill>
            </p:spPr>
            <p:txBody>
              <a:bodyPr/>
              <a:lstStyle/>
              <a:p>
                <a:r>
                  <a:rPr lang="en-US">
                    <a:noFill/>
                  </a:rPr>
                  <a:t> </a:t>
                </a:r>
              </a:p>
            </p:txBody>
          </p:sp>
        </mc:Fallback>
      </mc:AlternateContent>
      <p:pic>
        <p:nvPicPr>
          <p:cNvPr id="10" name="Picture 9"/>
          <p:cNvPicPr>
            <a:picLocks noChangeAspect="1"/>
          </p:cNvPicPr>
          <p:nvPr/>
        </p:nvPicPr>
        <p:blipFill rotWithShape="1">
          <a:blip r:embed="rId7"/>
          <a:srcRect l="11964" t="22699" r="13214" b="23174"/>
          <a:stretch/>
        </p:blipFill>
        <p:spPr>
          <a:xfrm>
            <a:off x="275216" y="4925379"/>
            <a:ext cx="3978192" cy="1618811"/>
          </a:xfrm>
          <a:prstGeom prst="rect">
            <a:avLst/>
          </a:prstGeom>
        </p:spPr>
      </p:pic>
      <p:sp>
        <p:nvSpPr>
          <p:cNvPr id="11" name="TextBox 10"/>
          <p:cNvSpPr txBox="1"/>
          <p:nvPr/>
        </p:nvSpPr>
        <p:spPr>
          <a:xfrm>
            <a:off x="6725265" y="108155"/>
            <a:ext cx="2585883" cy="646331"/>
          </a:xfrm>
          <a:prstGeom prst="rect">
            <a:avLst/>
          </a:prstGeom>
          <a:noFill/>
        </p:spPr>
        <p:txBody>
          <a:bodyPr wrap="square" rtlCol="0">
            <a:spAutoFit/>
          </a:bodyPr>
          <a:lstStyle/>
          <a:p>
            <a:r>
              <a:rPr lang="en-US" dirty="0" smtClean="0"/>
              <a:t>A. F. Young, </a:t>
            </a:r>
            <a:r>
              <a:rPr lang="en-US" i="1" dirty="0" smtClean="0"/>
              <a:t>PRB</a:t>
            </a:r>
            <a:r>
              <a:rPr lang="en-US" dirty="0" smtClean="0"/>
              <a:t>, 2012</a:t>
            </a:r>
          </a:p>
          <a:p>
            <a:r>
              <a:rPr lang="en-US" dirty="0" smtClean="0"/>
              <a:t>Z. Z. </a:t>
            </a:r>
            <a:r>
              <a:rPr lang="en-US" dirty="0" err="1" smtClean="0"/>
              <a:t>Zibrov</a:t>
            </a:r>
            <a:r>
              <a:rPr lang="en-US" dirty="0" smtClean="0"/>
              <a:t>, </a:t>
            </a:r>
            <a:r>
              <a:rPr lang="en-US" i="1" dirty="0" smtClean="0"/>
              <a:t>Nature</a:t>
            </a:r>
            <a:r>
              <a:rPr lang="en-US" dirty="0" smtClean="0"/>
              <a:t>, 2017</a:t>
            </a:r>
            <a:endParaRPr lang="en-US" dirty="0"/>
          </a:p>
        </p:txBody>
      </p:sp>
    </p:spTree>
    <p:extLst>
      <p:ext uri="{BB962C8B-B14F-4D97-AF65-F5344CB8AC3E}">
        <p14:creationId xmlns:p14="http://schemas.microsoft.com/office/powerpoint/2010/main" val="4193422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sz="3200" dirty="0" smtClean="0"/>
          </a:p>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169469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About the Quantum Hall Effects (QHEs):</a:t>
            </a:r>
          </a:p>
          <a:p>
            <a:pPr marL="0" indent="0">
              <a:buNone/>
            </a:pPr>
            <a:r>
              <a:rPr lang="en-US" dirty="0" smtClean="0"/>
              <a:t>         </a:t>
            </a:r>
            <a:r>
              <a:rPr lang="en-US" b="1" u="sng" dirty="0" smtClean="0"/>
              <a:t>Integral, Fractional</a:t>
            </a:r>
            <a:r>
              <a:rPr lang="en-US" dirty="0"/>
              <a:t>, </a:t>
            </a:r>
            <a:r>
              <a:rPr lang="en-US" dirty="0" smtClean="0"/>
              <a:t>Anomalous, Quantum Spin</a:t>
            </a:r>
          </a:p>
          <a:p>
            <a:pPr marL="0" indent="0">
              <a:buNone/>
            </a:pPr>
            <a:r>
              <a:rPr lang="en-US" dirty="0"/>
              <a:t> </a:t>
            </a:r>
            <a:r>
              <a:rPr lang="en-US" dirty="0" smtClean="0"/>
              <a:t>        Hall Effect, etc.</a:t>
            </a:r>
          </a:p>
          <a:p>
            <a:r>
              <a:rPr lang="en-US" dirty="0" smtClean="0"/>
              <a:t>Unconventional QHE in Graphene</a:t>
            </a:r>
          </a:p>
          <a:p>
            <a:r>
              <a:rPr lang="en-US" dirty="0" smtClean="0"/>
              <a:t>Methods to Characterize the Effects</a:t>
            </a:r>
          </a:p>
          <a:p>
            <a:pPr marL="0" indent="0">
              <a:buNone/>
            </a:pPr>
            <a:r>
              <a:rPr lang="en-US" dirty="0" smtClean="0"/>
              <a:t>         Transport, Direct Probing (Quantum</a:t>
            </a:r>
          </a:p>
          <a:p>
            <a:pPr marL="0" indent="0">
              <a:buNone/>
            </a:pPr>
            <a:r>
              <a:rPr lang="en-US" dirty="0"/>
              <a:t> </a:t>
            </a:r>
            <a:r>
              <a:rPr lang="en-US" dirty="0" smtClean="0"/>
              <a:t>        </a:t>
            </a:r>
            <a:r>
              <a:rPr lang="en-US" dirty="0"/>
              <a:t>Capacitance</a:t>
            </a:r>
            <a:r>
              <a:rPr lang="en-US" dirty="0" smtClean="0"/>
              <a:t>), STM Spectroscopy…</a:t>
            </a:r>
            <a:endParaRPr lang="en-US" dirty="0"/>
          </a:p>
          <a:p>
            <a:pPr marL="0" indent="0">
              <a:buNone/>
            </a:pPr>
            <a:endParaRPr lang="en-US" dirty="0" smtClean="0"/>
          </a:p>
        </p:txBody>
      </p:sp>
    </p:spTree>
    <p:extLst>
      <p:ext uri="{BB962C8B-B14F-4D97-AF65-F5344CB8AC3E}">
        <p14:creationId xmlns:p14="http://schemas.microsoft.com/office/powerpoint/2010/main" val="83281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Hall Effect (1879)</a:t>
            </a:r>
            <a:r>
              <a:rPr lang="en-US" dirty="0" smtClean="0"/>
              <a:t> </a:t>
            </a:r>
            <a:endParaRPr lang="en-US" dirty="0"/>
          </a:p>
        </p:txBody>
      </p:sp>
      <p:sp>
        <p:nvSpPr>
          <p:cNvPr id="4" name="Rectangle 8"/>
          <p:cNvSpPr>
            <a:spLocks noChangeArrowheads="1"/>
          </p:cNvSpPr>
          <p:nvPr/>
        </p:nvSpPr>
        <p:spPr bwMode="auto">
          <a:xfrm>
            <a:off x="3345426" y="2986089"/>
            <a:ext cx="2667000" cy="990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p>
        </p:txBody>
      </p:sp>
      <p:sp>
        <p:nvSpPr>
          <p:cNvPr id="5" name="Line 10"/>
          <p:cNvSpPr>
            <a:spLocks noChangeShapeType="1"/>
          </p:cNvSpPr>
          <p:nvPr/>
        </p:nvSpPr>
        <p:spPr bwMode="auto">
          <a:xfrm>
            <a:off x="6088626" y="3487739"/>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14"/>
          <p:cNvGrpSpPr>
            <a:grpSpLocks/>
          </p:cNvGrpSpPr>
          <p:nvPr/>
        </p:nvGrpSpPr>
        <p:grpSpPr bwMode="auto">
          <a:xfrm>
            <a:off x="6698226" y="2420939"/>
            <a:ext cx="304800" cy="304800"/>
            <a:chOff x="2519" y="2716"/>
            <a:chExt cx="192" cy="192"/>
          </a:xfrm>
        </p:grpSpPr>
        <p:sp>
          <p:nvSpPr>
            <p:cNvPr id="7" name="Oval 12"/>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13"/>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Text Box 16"/>
          <p:cNvSpPr txBox="1">
            <a:spLocks noChangeArrowheads="1"/>
          </p:cNvSpPr>
          <p:nvPr/>
        </p:nvSpPr>
        <p:spPr bwMode="auto">
          <a:xfrm>
            <a:off x="3269226" y="2954339"/>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0" dirty="0"/>
              <a:t>+++++++++++++++++++</a:t>
            </a:r>
          </a:p>
        </p:txBody>
      </p:sp>
      <p:sp>
        <p:nvSpPr>
          <p:cNvPr id="10" name="Text Box 17"/>
          <p:cNvSpPr txBox="1">
            <a:spLocks noChangeArrowheads="1"/>
          </p:cNvSpPr>
          <p:nvPr/>
        </p:nvSpPr>
        <p:spPr bwMode="auto">
          <a:xfrm>
            <a:off x="3345426" y="3654427"/>
            <a:ext cx="281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0"/>
              <a:t>- - - - - - - - - - - - - - - - - - </a:t>
            </a:r>
          </a:p>
        </p:txBody>
      </p:sp>
      <p:sp>
        <p:nvSpPr>
          <p:cNvPr id="11" name="Text Box 18"/>
          <p:cNvSpPr txBox="1">
            <a:spLocks noChangeArrowheads="1"/>
          </p:cNvSpPr>
          <p:nvPr/>
        </p:nvSpPr>
        <p:spPr bwMode="auto">
          <a:xfrm>
            <a:off x="7003026" y="1985883"/>
            <a:ext cx="3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t>B</a:t>
            </a:r>
          </a:p>
        </p:txBody>
      </p:sp>
      <p:sp>
        <p:nvSpPr>
          <p:cNvPr id="12" name="Text Box 19"/>
          <p:cNvSpPr txBox="1">
            <a:spLocks noChangeArrowheads="1"/>
          </p:cNvSpPr>
          <p:nvPr/>
        </p:nvSpPr>
        <p:spPr bwMode="auto">
          <a:xfrm>
            <a:off x="6183876" y="3044827"/>
            <a:ext cx="7312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a:t>E</a:t>
            </a:r>
            <a:r>
              <a:rPr lang="en-US" altLang="en-US" sz="2400" i="0" baseline="-25000" dirty="0"/>
              <a:t>x</a:t>
            </a:r>
            <a:r>
              <a:rPr lang="en-US" altLang="en-US" sz="2400" i="0" dirty="0"/>
              <a:t>, </a:t>
            </a:r>
            <a:r>
              <a:rPr lang="en-US" altLang="en-US" sz="2400" i="0" dirty="0" err="1"/>
              <a:t>j</a:t>
            </a:r>
            <a:r>
              <a:rPr lang="en-US" altLang="en-US" sz="2400" i="0" baseline="-25000" dirty="0" err="1"/>
              <a:t>x</a:t>
            </a:r>
            <a:endParaRPr lang="en-US" altLang="en-US" sz="2400" i="0" dirty="0"/>
          </a:p>
        </p:txBody>
      </p:sp>
      <p:sp>
        <p:nvSpPr>
          <p:cNvPr id="13" name="Text Box 20"/>
          <p:cNvSpPr txBox="1">
            <a:spLocks noChangeArrowheads="1"/>
          </p:cNvSpPr>
          <p:nvPr/>
        </p:nvSpPr>
        <p:spPr bwMode="auto">
          <a:xfrm>
            <a:off x="4640826" y="3335339"/>
            <a:ext cx="421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err="1"/>
              <a:t>E</a:t>
            </a:r>
            <a:r>
              <a:rPr lang="en-US" altLang="en-US" sz="2400" i="0" baseline="-25000" dirty="0" err="1"/>
              <a:t>y</a:t>
            </a:r>
            <a:endParaRPr lang="en-US" altLang="en-US" sz="2400" i="0" dirty="0"/>
          </a:p>
        </p:txBody>
      </p:sp>
      <p:sp>
        <p:nvSpPr>
          <p:cNvPr id="14" name="Line 21"/>
          <p:cNvSpPr>
            <a:spLocks noChangeShapeType="1"/>
          </p:cNvSpPr>
          <p:nvPr/>
        </p:nvSpPr>
        <p:spPr bwMode="auto">
          <a:xfrm>
            <a:off x="5053576" y="3275659"/>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 name="Group 26"/>
          <p:cNvGrpSpPr>
            <a:grpSpLocks/>
          </p:cNvGrpSpPr>
          <p:nvPr/>
        </p:nvGrpSpPr>
        <p:grpSpPr bwMode="auto">
          <a:xfrm>
            <a:off x="3269226" y="2376489"/>
            <a:ext cx="304800" cy="304800"/>
            <a:chOff x="2519" y="2716"/>
            <a:chExt cx="192" cy="192"/>
          </a:xfrm>
        </p:grpSpPr>
        <p:sp>
          <p:nvSpPr>
            <p:cNvPr id="18" name="Oval 27"/>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28"/>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29"/>
          <p:cNvGrpSpPr>
            <a:grpSpLocks/>
          </p:cNvGrpSpPr>
          <p:nvPr/>
        </p:nvGrpSpPr>
        <p:grpSpPr bwMode="auto">
          <a:xfrm>
            <a:off x="6698226" y="4420934"/>
            <a:ext cx="304800" cy="304800"/>
            <a:chOff x="2519" y="2716"/>
            <a:chExt cx="192" cy="192"/>
          </a:xfrm>
        </p:grpSpPr>
        <p:sp>
          <p:nvSpPr>
            <p:cNvPr id="21" name="Oval 30"/>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31"/>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32"/>
          <p:cNvGrpSpPr>
            <a:grpSpLocks/>
          </p:cNvGrpSpPr>
          <p:nvPr/>
        </p:nvGrpSpPr>
        <p:grpSpPr bwMode="auto">
          <a:xfrm>
            <a:off x="3345426" y="4433889"/>
            <a:ext cx="304800" cy="304800"/>
            <a:chOff x="2519" y="2716"/>
            <a:chExt cx="192" cy="192"/>
          </a:xfrm>
        </p:grpSpPr>
        <p:sp>
          <p:nvSpPr>
            <p:cNvPr id="24" name="Oval 33"/>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34"/>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Rectangle 39"/>
          <p:cNvSpPr>
            <a:spLocks noChangeArrowheads="1"/>
          </p:cNvSpPr>
          <p:nvPr/>
        </p:nvSpPr>
        <p:spPr bwMode="auto">
          <a:xfrm>
            <a:off x="1288026" y="1690689"/>
            <a:ext cx="6324600"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 name="Straight Connector 40"/>
          <p:cNvCxnSpPr/>
          <p:nvPr/>
        </p:nvCxnSpPr>
        <p:spPr>
          <a:xfrm flipV="1">
            <a:off x="1979802" y="2084503"/>
            <a:ext cx="13075" cy="127548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992877" y="2093521"/>
            <a:ext cx="1861504"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3848406" y="2102540"/>
            <a:ext cx="5975" cy="87938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973827" y="3484115"/>
            <a:ext cx="0" cy="1265571"/>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983352" y="4749686"/>
            <a:ext cx="1928178" cy="1787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911530" y="4005562"/>
            <a:ext cx="0" cy="7620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1813934" y="3192762"/>
            <a:ext cx="496443" cy="461665"/>
          </a:xfrm>
          <a:prstGeom prst="rect">
            <a:avLst/>
          </a:prstGeom>
          <a:noFill/>
        </p:spPr>
        <p:txBody>
          <a:bodyPr wrap="square" rtlCol="0">
            <a:spAutoFit/>
          </a:bodyPr>
          <a:lstStyle/>
          <a:p>
            <a:r>
              <a:rPr lang="en-US" sz="2400" b="1" dirty="0" smtClean="0"/>
              <a:t>V</a:t>
            </a:r>
            <a:r>
              <a:rPr lang="en-US" sz="2400" b="1" baseline="-25000" dirty="0"/>
              <a:t>H</a:t>
            </a:r>
            <a:endParaRPr lang="en-US" sz="2400" b="1" dirty="0"/>
          </a:p>
        </p:txBody>
      </p:sp>
      <p:grpSp>
        <p:nvGrpSpPr>
          <p:cNvPr id="69" name="Group 14"/>
          <p:cNvGrpSpPr>
            <a:grpSpLocks/>
          </p:cNvGrpSpPr>
          <p:nvPr/>
        </p:nvGrpSpPr>
        <p:grpSpPr bwMode="auto">
          <a:xfrm>
            <a:off x="4955303" y="2376489"/>
            <a:ext cx="304800" cy="304800"/>
            <a:chOff x="2519" y="2716"/>
            <a:chExt cx="192" cy="192"/>
          </a:xfrm>
        </p:grpSpPr>
        <p:sp>
          <p:nvSpPr>
            <p:cNvPr id="70" name="Oval 12"/>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13"/>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 name="Group 14"/>
          <p:cNvGrpSpPr>
            <a:grpSpLocks/>
          </p:cNvGrpSpPr>
          <p:nvPr/>
        </p:nvGrpSpPr>
        <p:grpSpPr bwMode="auto">
          <a:xfrm>
            <a:off x="4955303" y="4423572"/>
            <a:ext cx="304800" cy="304800"/>
            <a:chOff x="2519" y="2716"/>
            <a:chExt cx="192" cy="192"/>
          </a:xfrm>
        </p:grpSpPr>
        <p:sp>
          <p:nvSpPr>
            <p:cNvPr id="73" name="Oval 12"/>
            <p:cNvSpPr>
              <a:spLocks noChangeArrowheads="1"/>
            </p:cNvSpPr>
            <p:nvPr/>
          </p:nvSpPr>
          <p:spPr bwMode="auto">
            <a:xfrm>
              <a:off x="2519" y="2716"/>
              <a:ext cx="19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13"/>
            <p:cNvSpPr>
              <a:spLocks noChangeArrowheads="1"/>
            </p:cNvSpPr>
            <p:nvPr/>
          </p:nvSpPr>
          <p:spPr bwMode="auto">
            <a:xfrm>
              <a:off x="259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75" name="Object 36"/>
          <p:cNvGraphicFramePr>
            <a:graphicFrameLocks noChangeAspect="1"/>
          </p:cNvGraphicFramePr>
          <p:nvPr>
            <p:extLst>
              <p:ext uri="{D42A27DB-BD31-4B8C-83A1-F6EECF244321}">
                <p14:modId xmlns:p14="http://schemas.microsoft.com/office/powerpoint/2010/main" val="1457373882"/>
              </p:ext>
            </p:extLst>
          </p:nvPr>
        </p:nvGraphicFramePr>
        <p:xfrm>
          <a:off x="5026742" y="5220300"/>
          <a:ext cx="2438400" cy="1071563"/>
        </p:xfrm>
        <a:graphic>
          <a:graphicData uri="http://schemas.openxmlformats.org/presentationml/2006/ole">
            <mc:AlternateContent xmlns:mc="http://schemas.openxmlformats.org/markup-compatibility/2006">
              <mc:Choice xmlns:v="urn:schemas-microsoft-com:vml" Requires="v">
                <p:oleObj spid="_x0000_s1044" name="Equation" r:id="rId3" imgW="1041120" imgH="457200" progId="Equation.3">
                  <p:embed/>
                </p:oleObj>
              </mc:Choice>
              <mc:Fallback>
                <p:oleObj name="Equation" r:id="rId3" imgW="1041120" imgH="457200" progId="Equation.3">
                  <p:embed/>
                  <p:pic>
                    <p:nvPicPr>
                      <p:cNvPr id="3108"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742" y="5220300"/>
                        <a:ext cx="24384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37"/>
          <p:cNvGraphicFramePr>
            <a:graphicFrameLocks noChangeAspect="1"/>
          </p:cNvGraphicFramePr>
          <p:nvPr>
            <p:extLst>
              <p:ext uri="{D42A27DB-BD31-4B8C-83A1-F6EECF244321}">
                <p14:modId xmlns:p14="http://schemas.microsoft.com/office/powerpoint/2010/main" val="2812956139"/>
              </p:ext>
            </p:extLst>
          </p:nvPr>
        </p:nvGraphicFramePr>
        <p:xfrm>
          <a:off x="1432642" y="5296500"/>
          <a:ext cx="2084388" cy="963613"/>
        </p:xfrm>
        <a:graphic>
          <a:graphicData uri="http://schemas.openxmlformats.org/presentationml/2006/ole">
            <mc:AlternateContent xmlns:mc="http://schemas.openxmlformats.org/markup-compatibility/2006">
              <mc:Choice xmlns:v="urn:schemas-microsoft-com:vml" Requires="v">
                <p:oleObj spid="_x0000_s1045" name="Equation" r:id="rId5" imgW="990360" imgH="457200" progId="Equation.3">
                  <p:embed/>
                </p:oleObj>
              </mc:Choice>
              <mc:Fallback>
                <p:oleObj name="Equation" r:id="rId5" imgW="990360" imgH="457200" progId="Equation.3">
                  <p:embed/>
                  <p:pic>
                    <p:nvPicPr>
                      <p:cNvPr id="3109" name="Object 37"/>
                      <p:cNvPicPr>
                        <a:picLocks noChangeAspect="1" noChangeArrowheads="1"/>
                      </p:cNvPicPr>
                      <p:nvPr/>
                    </p:nvPicPr>
                    <p:blipFill>
                      <a:blip r:embed="rId6"/>
                      <a:srcRect/>
                      <a:stretch>
                        <a:fillRect/>
                      </a:stretch>
                    </p:blipFill>
                    <p:spPr bwMode="auto">
                      <a:xfrm>
                        <a:off x="1432642" y="5296500"/>
                        <a:ext cx="208438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Line 38"/>
          <p:cNvSpPr>
            <a:spLocks noChangeShapeType="1"/>
          </p:cNvSpPr>
          <p:nvPr/>
        </p:nvSpPr>
        <p:spPr bwMode="auto">
          <a:xfrm>
            <a:off x="3807542" y="5753700"/>
            <a:ext cx="9144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01938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QHE vs. HE</a:t>
            </a:r>
            <a:endParaRPr lang="en-US" dirty="0"/>
          </a:p>
        </p:txBody>
      </p:sp>
      <p:pic>
        <p:nvPicPr>
          <p:cNvPr id="5" name="Content Placeholder 4"/>
          <p:cNvPicPr>
            <a:picLocks noGrp="1" noChangeAspect="1"/>
          </p:cNvPicPr>
          <p:nvPr>
            <p:ph idx="1"/>
          </p:nvPr>
        </p:nvPicPr>
        <p:blipFill rotWithShape="1">
          <a:blip r:embed="rId3"/>
          <a:srcRect l="16478" r="18302"/>
          <a:stretch/>
        </p:blipFill>
        <p:spPr>
          <a:xfrm>
            <a:off x="403123" y="1411729"/>
            <a:ext cx="3696929" cy="3825173"/>
          </a:xfrm>
          <a:prstGeom prst="rect">
            <a:avLst/>
          </a:prstGeom>
        </p:spPr>
      </p:pic>
      <p:pic>
        <p:nvPicPr>
          <p:cNvPr id="6" name="Picture 5"/>
          <p:cNvPicPr>
            <a:picLocks noChangeAspect="1"/>
          </p:cNvPicPr>
          <p:nvPr/>
        </p:nvPicPr>
        <p:blipFill rotWithShape="1">
          <a:blip r:embed="rId4"/>
          <a:srcRect l="3356" t="9736" r="1483" b="2627"/>
          <a:stretch/>
        </p:blipFill>
        <p:spPr>
          <a:xfrm>
            <a:off x="5137507" y="1690689"/>
            <a:ext cx="3480621" cy="3424571"/>
          </a:xfrm>
          <a:prstGeom prst="rect">
            <a:avLst/>
          </a:prstGeom>
        </p:spPr>
      </p:pic>
      <p:cxnSp>
        <p:nvCxnSpPr>
          <p:cNvPr id="8" name="Straight Connector 7"/>
          <p:cNvCxnSpPr/>
          <p:nvPr/>
        </p:nvCxnSpPr>
        <p:spPr>
          <a:xfrm flipV="1">
            <a:off x="1032387" y="1690689"/>
            <a:ext cx="2802194" cy="1583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32387" y="4719484"/>
            <a:ext cx="2733368" cy="9832"/>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flipH="1">
            <a:off x="4159044" y="3013587"/>
            <a:ext cx="803864" cy="521111"/>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FQH-eq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123" y="5369260"/>
            <a:ext cx="4298367" cy="9052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16" name="Object 36"/>
          <p:cNvGraphicFramePr>
            <a:graphicFrameLocks noChangeAspect="1"/>
          </p:cNvGraphicFramePr>
          <p:nvPr>
            <p:extLst>
              <p:ext uri="{D42A27DB-BD31-4B8C-83A1-F6EECF244321}">
                <p14:modId xmlns:p14="http://schemas.microsoft.com/office/powerpoint/2010/main" val="3920378329"/>
              </p:ext>
            </p:extLst>
          </p:nvPr>
        </p:nvGraphicFramePr>
        <p:xfrm>
          <a:off x="5941142" y="5369260"/>
          <a:ext cx="2438400" cy="1071563"/>
        </p:xfrm>
        <a:graphic>
          <a:graphicData uri="http://schemas.openxmlformats.org/presentationml/2006/ole">
            <mc:AlternateContent xmlns:mc="http://schemas.openxmlformats.org/markup-compatibility/2006">
              <mc:Choice xmlns:v="urn:schemas-microsoft-com:vml" Requires="v">
                <p:oleObj spid="_x0000_s2065" name="Equation" r:id="rId6" imgW="1041120" imgH="457200" progId="Equation.3">
                  <p:embed/>
                </p:oleObj>
              </mc:Choice>
              <mc:Fallback>
                <p:oleObj name="Equation" r:id="rId6" imgW="1041120" imgH="457200" progId="Equation.3">
                  <p:embed/>
                  <p:pic>
                    <p:nvPicPr>
                      <p:cNvPr id="75" name="Object 36"/>
                      <p:cNvPicPr>
                        <a:picLocks noChangeAspect="1" noChangeArrowheads="1"/>
                      </p:cNvPicPr>
                      <p:nvPr/>
                    </p:nvPicPr>
                    <p:blipFill>
                      <a:blip r:embed="rId7"/>
                      <a:srcRect/>
                      <a:stretch>
                        <a:fillRect/>
                      </a:stretch>
                    </p:blipFill>
                    <p:spPr bwMode="auto">
                      <a:xfrm>
                        <a:off x="5941142" y="5369260"/>
                        <a:ext cx="2438400" cy="1071563"/>
                      </a:xfrm>
                      <a:prstGeom prst="rect">
                        <a:avLst/>
                      </a:prstGeom>
                      <a:noFill/>
                      <a:ln>
                        <a:solidFill>
                          <a:schemeClr val="tx1"/>
                        </a:solidFill>
                      </a:ln>
                      <a:effectLst/>
                    </p:spPr>
                  </p:pic>
                </p:oleObj>
              </mc:Fallback>
            </mc:AlternateContent>
          </a:graphicData>
        </a:graphic>
      </p:graphicFrame>
      <p:sp>
        <p:nvSpPr>
          <p:cNvPr id="17" name="Oval 16"/>
          <p:cNvSpPr/>
          <p:nvPr/>
        </p:nvSpPr>
        <p:spPr>
          <a:xfrm>
            <a:off x="3315142" y="5393068"/>
            <a:ext cx="1386348" cy="7872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406013" y="4621162"/>
            <a:ext cx="4476212" cy="956685"/>
            <a:chOff x="1406013" y="4621162"/>
            <a:chExt cx="4476212" cy="956685"/>
          </a:xfrm>
        </p:grpSpPr>
        <p:cxnSp>
          <p:nvCxnSpPr>
            <p:cNvPr id="19" name="Straight Arrow Connector 18"/>
            <p:cNvCxnSpPr/>
            <p:nvPr/>
          </p:nvCxnSpPr>
          <p:spPr>
            <a:xfrm flipH="1" flipV="1">
              <a:off x="1406013" y="4621162"/>
              <a:ext cx="2115279" cy="494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55335" y="4746850"/>
              <a:ext cx="2526890" cy="830997"/>
            </a:xfrm>
            <a:prstGeom prst="rect">
              <a:avLst/>
            </a:prstGeom>
            <a:noFill/>
          </p:spPr>
          <p:txBody>
            <a:bodyPr wrap="square" rtlCol="0">
              <a:spAutoFit/>
            </a:bodyPr>
            <a:lstStyle/>
            <a:p>
              <a:r>
                <a:rPr lang="en-US" sz="2400" dirty="0" err="1" smtClean="0">
                  <a:solidFill>
                    <a:srgbClr val="FF0000"/>
                  </a:solidFill>
                </a:rPr>
                <a:t>Shubnikov</a:t>
              </a:r>
              <a:r>
                <a:rPr lang="en-US" sz="2400" dirty="0" smtClean="0">
                  <a:solidFill>
                    <a:srgbClr val="FF0000"/>
                  </a:solidFill>
                </a:rPr>
                <a:t>-de Hass Oscillation</a:t>
              </a:r>
              <a:endParaRPr lang="en-US" sz="2400" dirty="0">
                <a:solidFill>
                  <a:srgbClr val="FF0000"/>
                </a:solidFill>
              </a:endParaRPr>
            </a:p>
          </p:txBody>
        </p:sp>
      </p:grpSp>
      <mc:AlternateContent xmlns:mc="http://schemas.openxmlformats.org/markup-compatibility/2006" xmlns:a14="http://schemas.microsoft.com/office/drawing/2010/main">
        <mc:Choice Requires="a14">
          <p:sp>
            <p:nvSpPr>
              <p:cNvPr id="24" name="TextBox 23"/>
              <p:cNvSpPr txBox="1"/>
              <p:nvPr/>
            </p:nvSpPr>
            <p:spPr>
              <a:xfrm>
                <a:off x="1417894" y="1207794"/>
                <a:ext cx="1822365" cy="8334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𝑣</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ea typeface="Cambria Math" panose="02040503050406030204" pitchFamily="18" charset="0"/>
                            </a:rPr>
                            <m:t>ℏ</m:t>
                          </m:r>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417894" y="1207794"/>
                <a:ext cx="1822365" cy="8334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736913" y="2080848"/>
                <a:ext cx="18223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𝑅</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𝐵</m:t>
                          </m:r>
                        </m:e>
                        <m:sub>
                          <m:r>
                            <a:rPr lang="en-US" sz="2400" b="0" i="1" smtClean="0">
                              <a:solidFill>
                                <a:srgbClr val="FF0000"/>
                              </a:solidFill>
                              <a:latin typeface="Cambria Math" panose="02040503050406030204" pitchFamily="18" charset="0"/>
                              <a:ea typeface="Cambria Math" panose="02040503050406030204" pitchFamily="18" charset="0"/>
                            </a:rPr>
                            <m:t>⊥</m:t>
                          </m:r>
                        </m:sub>
                      </m:sSub>
                    </m:oMath>
                  </m:oMathPara>
                </a14:m>
                <a:endParaRPr lang="en-US"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36913" y="2080848"/>
                <a:ext cx="1822365" cy="461665"/>
              </a:xfrm>
              <a:prstGeom prst="rect">
                <a:avLst/>
              </a:prstGeom>
              <a:blipFill>
                <a:blip r:embed="rId9"/>
                <a:stretch>
                  <a:fillRect b="-1316"/>
                </a:stretch>
              </a:blipFill>
            </p:spPr>
            <p:txBody>
              <a:bodyPr/>
              <a:lstStyle/>
              <a:p>
                <a:r>
                  <a:rPr lang="en-US">
                    <a:noFill/>
                  </a:rPr>
                  <a:t> </a:t>
                </a:r>
              </a:p>
            </p:txBody>
          </p:sp>
        </mc:Fallback>
      </mc:AlternateContent>
      <p:sp>
        <p:nvSpPr>
          <p:cNvPr id="26" name="TextBox 25"/>
          <p:cNvSpPr txBox="1"/>
          <p:nvPr/>
        </p:nvSpPr>
        <p:spPr>
          <a:xfrm>
            <a:off x="6437396" y="118492"/>
            <a:ext cx="2869889" cy="738664"/>
          </a:xfrm>
          <a:prstGeom prst="rect">
            <a:avLst/>
          </a:prstGeom>
          <a:noFill/>
        </p:spPr>
        <p:txBody>
          <a:bodyPr wrap="square" rtlCol="0">
            <a:spAutoFit/>
          </a:bodyPr>
          <a:lstStyle/>
          <a:p>
            <a:r>
              <a:rPr lang="en-US" sz="1400" dirty="0" err="1"/>
              <a:t>Zyun</a:t>
            </a:r>
            <a:r>
              <a:rPr lang="en-US" sz="1400" dirty="0"/>
              <a:t> Francis </a:t>
            </a:r>
            <a:r>
              <a:rPr lang="en-US" sz="1400" dirty="0" err="1" smtClean="0"/>
              <a:t>Ezawa</a:t>
            </a:r>
            <a:r>
              <a:rPr lang="en-US" sz="1400" dirty="0" smtClean="0"/>
              <a:t>, </a:t>
            </a:r>
            <a:r>
              <a:rPr lang="en-US" sz="1400" i="1" dirty="0"/>
              <a:t>Quantum Hall Effects: Field Theoretical Approach and Related Topics</a:t>
            </a:r>
          </a:p>
        </p:txBody>
      </p:sp>
    </p:spTree>
    <p:extLst>
      <p:ext uri="{BB962C8B-B14F-4D97-AF65-F5344CB8AC3E}">
        <p14:creationId xmlns:p14="http://schemas.microsoft.com/office/powerpoint/2010/main" val="179185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Landau Quantization</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101654" y="4289631"/>
            <a:ext cx="4705474" cy="2607853"/>
          </a:xfrm>
          <a:prstGeom prst="rect">
            <a:avLst/>
          </a:prstGeom>
          <a:noFill/>
          <a:ln>
            <a:noFill/>
          </a:ln>
        </p:spPr>
      </p:pic>
      <p:pic>
        <p:nvPicPr>
          <p:cNvPr id="6" name="Picture 11" descr="Landau-levels-g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1" y="4555767"/>
            <a:ext cx="3905763" cy="1654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9022" y="6318737"/>
            <a:ext cx="3411793" cy="369332"/>
          </a:xfrm>
          <a:prstGeom prst="rect">
            <a:avLst/>
          </a:prstGeom>
          <a:noFill/>
        </p:spPr>
        <p:txBody>
          <a:bodyPr wrap="square" rtlCol="0">
            <a:spAutoFit/>
          </a:bodyPr>
          <a:lstStyle/>
          <a:p>
            <a:r>
              <a:rPr lang="en-US" dirty="0" smtClean="0">
                <a:hlinkClick r:id="rId5"/>
              </a:rPr>
              <a:t>Link of video</a:t>
            </a:r>
            <a:endParaRPr lang="en-US" dirty="0"/>
          </a:p>
        </p:txBody>
      </p:sp>
      <p:pic>
        <p:nvPicPr>
          <p:cNvPr id="9" name="Picture 9" descr="FQH-eq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335" y="1401573"/>
            <a:ext cx="4978400" cy="7635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FQH-eq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308" y="2246122"/>
            <a:ext cx="5600700" cy="5238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7"/>
          <p:cNvSpPr txBox="1">
            <a:spLocks noChangeArrowheads="1"/>
          </p:cNvSpPr>
          <p:nvPr/>
        </p:nvSpPr>
        <p:spPr bwMode="auto">
          <a:xfrm>
            <a:off x="2810030" y="2820484"/>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sz="1800" dirty="0">
                <a:solidFill>
                  <a:srgbClr val="FF0000"/>
                </a:solidFill>
                <a:latin typeface="Arial" panose="020B0604020202020204" pitchFamily="34" charset="0"/>
              </a:rPr>
              <a:t>center of </a:t>
            </a:r>
          </a:p>
          <a:p>
            <a:pPr algn="ctr"/>
            <a:r>
              <a:rPr lang="de-DE" altLang="en-US" sz="1800" dirty="0">
                <a:solidFill>
                  <a:srgbClr val="FF0000"/>
                </a:solidFill>
                <a:latin typeface="Arial" panose="020B0604020202020204" pitchFamily="34" charset="0"/>
              </a:rPr>
              <a:t>cyclotron motion</a:t>
            </a:r>
            <a:endParaRPr lang="en-US" altLang="en-US" sz="1800" dirty="0">
              <a:solidFill>
                <a:srgbClr val="FF0000"/>
              </a:solidFill>
              <a:latin typeface="Arial" panose="020B0604020202020204" pitchFamily="34" charset="0"/>
            </a:endParaRPr>
          </a:p>
        </p:txBody>
      </p:sp>
      <p:sp>
        <p:nvSpPr>
          <p:cNvPr id="12" name="Text Box 28"/>
          <p:cNvSpPr txBox="1">
            <a:spLocks noChangeArrowheads="1"/>
          </p:cNvSpPr>
          <p:nvPr/>
        </p:nvSpPr>
        <p:spPr bwMode="auto">
          <a:xfrm>
            <a:off x="4653987" y="2820484"/>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sz="1800" dirty="0">
                <a:solidFill>
                  <a:srgbClr val="003399"/>
                </a:solidFill>
                <a:latin typeface="Arial" panose="020B0604020202020204" pitchFamily="34" charset="0"/>
              </a:rPr>
              <a:t>radial vector of </a:t>
            </a:r>
          </a:p>
          <a:p>
            <a:pPr algn="ctr"/>
            <a:r>
              <a:rPr lang="de-DE" altLang="en-US" sz="1800" dirty="0">
                <a:solidFill>
                  <a:srgbClr val="003399"/>
                </a:solidFill>
                <a:latin typeface="Arial" panose="020B0604020202020204" pitchFamily="34" charset="0"/>
              </a:rPr>
              <a:t>cyclotron motion</a:t>
            </a:r>
            <a:endParaRPr lang="en-US" altLang="en-US" sz="1800" dirty="0">
              <a:solidFill>
                <a:srgbClr val="003399"/>
              </a:solidFill>
              <a:latin typeface="Arial" panose="020B0604020202020204" pitchFamily="34" charset="0"/>
            </a:endParaRPr>
          </a:p>
        </p:txBody>
      </p:sp>
      <p:sp>
        <p:nvSpPr>
          <p:cNvPr id="26" name="Line 13"/>
          <p:cNvSpPr>
            <a:spLocks noChangeShapeType="1"/>
          </p:cNvSpPr>
          <p:nvPr/>
        </p:nvSpPr>
        <p:spPr bwMode="auto">
          <a:xfrm flipV="1">
            <a:off x="986247" y="4005384"/>
            <a:ext cx="336550" cy="6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5"/>
          <p:cNvSpPr>
            <a:spLocks noChangeShapeType="1"/>
          </p:cNvSpPr>
          <p:nvPr/>
        </p:nvSpPr>
        <p:spPr bwMode="auto">
          <a:xfrm flipV="1">
            <a:off x="973547" y="3725984"/>
            <a:ext cx="0" cy="298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Oval 16"/>
          <p:cNvSpPr>
            <a:spLocks noChangeArrowheads="1"/>
          </p:cNvSpPr>
          <p:nvPr/>
        </p:nvSpPr>
        <p:spPr bwMode="auto">
          <a:xfrm>
            <a:off x="1621247" y="3021134"/>
            <a:ext cx="7112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7"/>
          <p:cNvSpPr>
            <a:spLocks noChangeShapeType="1"/>
          </p:cNvSpPr>
          <p:nvPr/>
        </p:nvSpPr>
        <p:spPr bwMode="auto">
          <a:xfrm flipV="1">
            <a:off x="986247" y="3021134"/>
            <a:ext cx="901700" cy="1003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flipV="1">
            <a:off x="973547" y="3364034"/>
            <a:ext cx="990600" cy="6477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Text Box 20"/>
          <p:cNvSpPr txBox="1">
            <a:spLocks noChangeArrowheads="1"/>
          </p:cNvSpPr>
          <p:nvPr/>
        </p:nvSpPr>
        <p:spPr bwMode="auto">
          <a:xfrm>
            <a:off x="1929222" y="3073522"/>
            <a:ext cx="328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en-US" b="1" i="1">
                <a:solidFill>
                  <a:srgbClr val="003399"/>
                </a:solidFill>
              </a:rPr>
              <a:t>R</a:t>
            </a:r>
            <a:endParaRPr lang="en-US" altLang="en-US" b="1" i="1">
              <a:solidFill>
                <a:srgbClr val="003399"/>
              </a:solidFill>
            </a:endParaRPr>
          </a:p>
        </p:txBody>
      </p:sp>
      <p:sp>
        <p:nvSpPr>
          <p:cNvPr id="32" name="Text Box 21"/>
          <p:cNvSpPr txBox="1">
            <a:spLocks noChangeArrowheads="1"/>
          </p:cNvSpPr>
          <p:nvPr/>
        </p:nvSpPr>
        <p:spPr bwMode="auto">
          <a:xfrm>
            <a:off x="1389472" y="370217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b="1" i="1">
                <a:solidFill>
                  <a:srgbClr val="FF0000"/>
                </a:solidFill>
              </a:rPr>
              <a:t>X</a:t>
            </a:r>
            <a:endParaRPr lang="en-US" altLang="en-US" b="1" i="1">
              <a:solidFill>
                <a:srgbClr val="FF0000"/>
              </a:solidFill>
            </a:endParaRPr>
          </a:p>
        </p:txBody>
      </p:sp>
      <p:sp>
        <p:nvSpPr>
          <p:cNvPr id="33" name="Line 22"/>
          <p:cNvSpPr>
            <a:spLocks noChangeShapeType="1"/>
          </p:cNvSpPr>
          <p:nvPr/>
        </p:nvSpPr>
        <p:spPr bwMode="auto">
          <a:xfrm>
            <a:off x="1494247" y="3770434"/>
            <a:ext cx="20955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3"/>
          <p:cNvSpPr>
            <a:spLocks noChangeShapeType="1"/>
          </p:cNvSpPr>
          <p:nvPr/>
        </p:nvSpPr>
        <p:spPr bwMode="auto">
          <a:xfrm>
            <a:off x="2040347" y="3154484"/>
            <a:ext cx="171450" cy="6350"/>
          </a:xfrm>
          <a:prstGeom prst="line">
            <a:avLst/>
          </a:prstGeom>
          <a:noFill/>
          <a:ln w="1905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Oval 24"/>
          <p:cNvSpPr>
            <a:spLocks noChangeArrowheads="1"/>
          </p:cNvSpPr>
          <p:nvPr/>
        </p:nvSpPr>
        <p:spPr bwMode="auto">
          <a:xfrm>
            <a:off x="1830797" y="3002084"/>
            <a:ext cx="76200" cy="69850"/>
          </a:xfrm>
          <a:prstGeom prst="ellipse">
            <a:avLst/>
          </a:prstGeom>
          <a:solidFill>
            <a:srgbClr val="FFFF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5"/>
          <p:cNvSpPr>
            <a:spLocks noChangeShapeType="1"/>
          </p:cNvSpPr>
          <p:nvPr/>
        </p:nvSpPr>
        <p:spPr bwMode="auto">
          <a:xfrm flipH="1">
            <a:off x="1665697" y="3040184"/>
            <a:ext cx="18415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9"/>
          <p:cNvSpPr>
            <a:spLocks noChangeShapeType="1"/>
          </p:cNvSpPr>
          <p:nvPr/>
        </p:nvSpPr>
        <p:spPr bwMode="auto">
          <a:xfrm flipH="1" flipV="1">
            <a:off x="1875247" y="3040184"/>
            <a:ext cx="88900" cy="349250"/>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26"/>
          <p:cNvSpPr txBox="1">
            <a:spLocks noChangeArrowheads="1"/>
          </p:cNvSpPr>
          <p:nvPr/>
        </p:nvSpPr>
        <p:spPr bwMode="auto">
          <a:xfrm>
            <a:off x="998947" y="2733797"/>
            <a:ext cx="109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en-US" sz="1400">
                <a:latin typeface="Arial" panose="020B0604020202020204" pitchFamily="34" charset="0"/>
              </a:rPr>
              <a:t>electron</a:t>
            </a:r>
            <a:endParaRPr lang="en-US" altLang="en-US" sz="1400">
              <a:latin typeface="Arial" panose="020B0604020202020204" pitchFamily="34" charset="0"/>
            </a:endParaRPr>
          </a:p>
        </p:txBody>
      </p:sp>
      <p:pic>
        <p:nvPicPr>
          <p:cNvPr id="39" name="Picture 33" descr="FQH-eq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9330" y="2337095"/>
            <a:ext cx="1422400" cy="76041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2" descr="FQH-eq10"/>
          <p:cNvPicPr>
            <a:picLocks noChangeAspect="1" noChangeArrowheads="1"/>
          </p:cNvPicPr>
          <p:nvPr/>
        </p:nvPicPr>
        <p:blipFill rotWithShape="1">
          <a:blip r:embed="rId9">
            <a:extLst>
              <a:ext uri="{28A0092B-C50C-407E-A947-70E740481C1C}">
                <a14:useLocalDpi xmlns:a14="http://schemas.microsoft.com/office/drawing/2010/main" val="0"/>
              </a:ext>
            </a:extLst>
          </a:blip>
          <a:srcRect l="55384" t="3888"/>
          <a:stretch/>
        </p:blipFill>
        <p:spPr bwMode="auto">
          <a:xfrm>
            <a:off x="6478281" y="1966437"/>
            <a:ext cx="2223267" cy="465362"/>
          </a:xfrm>
          <a:prstGeom prst="rect">
            <a:avLst/>
          </a:prstGeom>
          <a:noFill/>
          <a:extLst>
            <a:ext uri="{909E8E84-426E-40DD-AFC4-6F175D3DCCD1}">
              <a14:hiddenFill xmlns:a14="http://schemas.microsoft.com/office/drawing/2010/main">
                <a:solidFill>
                  <a:srgbClr val="FFFFFF"/>
                </a:solidFill>
              </a14:hiddenFill>
            </a:ext>
          </a:extLst>
        </p:spPr>
      </p:pic>
      <p:sp>
        <p:nvSpPr>
          <p:cNvPr id="42" name="Left Brace 41"/>
          <p:cNvSpPr/>
          <p:nvPr/>
        </p:nvSpPr>
        <p:spPr>
          <a:xfrm>
            <a:off x="6309135" y="1992687"/>
            <a:ext cx="290512" cy="100939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43" name="Text Box 12"/>
              <p:cNvSpPr txBox="1">
                <a:spLocks noChangeArrowheads="1"/>
              </p:cNvSpPr>
              <p:nvPr/>
            </p:nvSpPr>
            <p:spPr bwMode="auto">
              <a:xfrm>
                <a:off x="3650815" y="3875209"/>
                <a:ext cx="4698385" cy="461665"/>
              </a:xfrm>
              <a:prstGeom prst="rect">
                <a:avLst/>
              </a:prstGeom>
              <a:noFill/>
              <a:ln w="9525">
                <a:solidFill>
                  <a:srgbClr val="FF00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p>
                <a:r>
                  <a:rPr lang="de-DE" altLang="en-US" sz="2400" i="1" dirty="0" smtClean="0">
                    <a:solidFill>
                      <a:schemeClr val="tx1"/>
                    </a:solidFill>
                    <a:latin typeface="Times New Roman" panose="02020603050405020304" pitchFamily="18" charset="0"/>
                    <a:cs typeface="Times New Roman" panose="02020603050405020304" pitchFamily="18" charset="0"/>
                  </a:rPr>
                  <a:t>H = h</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de-DE" altLang="en-US" sz="2400" i="1" baseline="-25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c</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²</a:t>
                </a:r>
                <a:r>
                  <a:rPr lang="de-DE"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2l</a:t>
                </a:r>
                <a:r>
                  <a:rPr lang="en-US"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²</a:t>
                </a:r>
                <a:r>
                  <a:rPr lang="de-DE"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h</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de-DE" altLang="en-US" sz="2400" i="1"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c</a:t>
                </a:r>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de-DE"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p>
                      <m:sSupPr>
                        <m:ctrlPr>
                          <a:rPr lang="de-DE" altLang="en-US" sz="2400"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pPr>
                      <m:e>
                        <m:r>
                          <a:rPr lang="en-US" altLang="en-US" sz="2400" b="0"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𝑎</m:t>
                        </m:r>
                      </m:e>
                      <m:sup>
                        <m:r>
                          <a:rPr lang="en-US" altLang="en-US" sz="2400" b="0"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m:t>
                        </m:r>
                      </m:sup>
                    </m:sSup>
                    <m:r>
                      <a:rPr lang="en-US" altLang="en-US" sz="2400" b="0" i="1"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𝑎</m:t>
                    </m:r>
                  </m:oMath>
                </a14:m>
                <a:r>
                  <a:rPr lang="de-DE" altLang="en-US" sz="24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½ </a:t>
                </a:r>
                <a:r>
                  <a:rPr lang="en-US" alt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p:txBody>
          </p:sp>
        </mc:Choice>
        <mc:Fallback xmlns="">
          <p:sp>
            <p:nvSpPr>
              <p:cNvPr id="43" name="Text Box 12"/>
              <p:cNvSpPr txBox="1">
                <a:spLocks noRot="1" noChangeAspect="1" noMove="1" noResize="1" noEditPoints="1" noAdjustHandles="1" noChangeArrowheads="1" noChangeShapeType="1" noTextEdit="1"/>
              </p:cNvSpPr>
              <p:nvPr/>
            </p:nvSpPr>
            <p:spPr bwMode="auto">
              <a:xfrm>
                <a:off x="3650815" y="3875209"/>
                <a:ext cx="4698385" cy="461665"/>
              </a:xfrm>
              <a:prstGeom prst="rect">
                <a:avLst/>
              </a:prstGeom>
              <a:blipFill>
                <a:blip r:embed="rId10"/>
                <a:stretch>
                  <a:fillRect l="-1940" t="-10390" r="-776" b="-28571"/>
                </a:stretch>
              </a:blip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4" name="TextBox 43"/>
          <p:cNvSpPr txBox="1"/>
          <p:nvPr/>
        </p:nvSpPr>
        <p:spPr>
          <a:xfrm>
            <a:off x="2883003" y="3457293"/>
            <a:ext cx="5614219" cy="461665"/>
          </a:xfrm>
          <a:prstGeom prst="rect">
            <a:avLst/>
          </a:prstGeom>
          <a:noFill/>
        </p:spPr>
        <p:txBody>
          <a:bodyPr wrap="square" rtlCol="0">
            <a:spAutoFit/>
          </a:bodyPr>
          <a:lstStyle/>
          <a:p>
            <a:r>
              <a:rPr lang="en-US" sz="2400" dirty="0" smtClean="0"/>
              <a:t>Generalizing to Harmonic Oscillators gives:</a:t>
            </a:r>
            <a:endParaRPr lang="en-US" sz="2400" dirty="0"/>
          </a:p>
        </p:txBody>
      </p:sp>
      <p:sp>
        <p:nvSpPr>
          <p:cNvPr id="46" name="TextBox 45"/>
          <p:cNvSpPr txBox="1"/>
          <p:nvPr/>
        </p:nvSpPr>
        <p:spPr>
          <a:xfrm>
            <a:off x="6437396" y="118492"/>
            <a:ext cx="2869889" cy="738664"/>
          </a:xfrm>
          <a:prstGeom prst="rect">
            <a:avLst/>
          </a:prstGeom>
          <a:noFill/>
        </p:spPr>
        <p:txBody>
          <a:bodyPr wrap="square" rtlCol="0">
            <a:spAutoFit/>
          </a:bodyPr>
          <a:lstStyle/>
          <a:p>
            <a:r>
              <a:rPr lang="en-US" sz="1400" dirty="0" err="1"/>
              <a:t>Zyun</a:t>
            </a:r>
            <a:r>
              <a:rPr lang="en-US" sz="1400" dirty="0"/>
              <a:t> Francis </a:t>
            </a:r>
            <a:r>
              <a:rPr lang="en-US" sz="1400" dirty="0" err="1" smtClean="0"/>
              <a:t>Ezawa</a:t>
            </a:r>
            <a:r>
              <a:rPr lang="en-US" sz="1400" dirty="0" smtClean="0"/>
              <a:t>, </a:t>
            </a:r>
            <a:r>
              <a:rPr lang="en-US" sz="1400" i="1" dirty="0"/>
              <a:t>Quantum Hall Effects: Field Theoretical Approach and Related Topics</a:t>
            </a:r>
          </a:p>
        </p:txBody>
      </p:sp>
    </p:spTree>
    <p:extLst>
      <p:ext uri="{BB962C8B-B14F-4D97-AF65-F5344CB8AC3E}">
        <p14:creationId xmlns:p14="http://schemas.microsoft.com/office/powerpoint/2010/main" val="173992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28650" y="1690689"/>
            <a:ext cx="4573725" cy="3858302"/>
          </a:xfrm>
          <a:prstGeom prst="rect">
            <a:avLst/>
          </a:prstGeom>
        </p:spPr>
      </p:pic>
      <p:pic>
        <p:nvPicPr>
          <p:cNvPr id="29" name="Picture 13" descr="FQH-eq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376" y="4959506"/>
            <a:ext cx="3535589" cy="8052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Fractional QHE</a:t>
            </a:r>
            <a:endParaRPr lang="en-US" dirty="0"/>
          </a:p>
        </p:txBody>
      </p:sp>
      <p:sp>
        <p:nvSpPr>
          <p:cNvPr id="5" name="TextBox 4"/>
          <p:cNvSpPr txBox="1"/>
          <p:nvPr/>
        </p:nvSpPr>
        <p:spPr>
          <a:xfrm>
            <a:off x="4990690" y="1321087"/>
            <a:ext cx="3401961" cy="830997"/>
          </a:xfrm>
          <a:prstGeom prst="rect">
            <a:avLst/>
          </a:prstGeom>
          <a:noFill/>
        </p:spPr>
        <p:txBody>
          <a:bodyPr wrap="square" rtlCol="0">
            <a:spAutoFit/>
          </a:bodyPr>
          <a:lstStyle/>
          <a:p>
            <a:r>
              <a:rPr lang="en-US" sz="2400" dirty="0" smtClean="0"/>
              <a:t>Filling Factor equals to some fractional values:</a:t>
            </a:r>
            <a:endParaRPr lang="en-US" sz="2400" dirty="0"/>
          </a:p>
        </p:txBody>
      </p:sp>
      <p:graphicFrame>
        <p:nvGraphicFramePr>
          <p:cNvPr id="7" name="Object 7"/>
          <p:cNvGraphicFramePr>
            <a:graphicFrameLocks noChangeAspect="1"/>
          </p:cNvGraphicFramePr>
          <p:nvPr>
            <p:extLst>
              <p:ext uri="{D42A27DB-BD31-4B8C-83A1-F6EECF244321}">
                <p14:modId xmlns:p14="http://schemas.microsoft.com/office/powerpoint/2010/main" val="2730900638"/>
              </p:ext>
            </p:extLst>
          </p:nvPr>
        </p:nvGraphicFramePr>
        <p:xfrm>
          <a:off x="5495788" y="2152084"/>
          <a:ext cx="2001837" cy="766763"/>
        </p:xfrm>
        <a:graphic>
          <a:graphicData uri="http://schemas.openxmlformats.org/presentationml/2006/ole">
            <mc:AlternateContent xmlns:mc="http://schemas.openxmlformats.org/markup-compatibility/2006">
              <mc:Choice xmlns:v="urn:schemas-microsoft-com:vml" Requires="v">
                <p:oleObj spid="_x0000_s3085" name="Equation" r:id="rId5" imgW="1091880" imgH="419040" progId="Equation.3">
                  <p:embed/>
                </p:oleObj>
              </mc:Choice>
              <mc:Fallback>
                <p:oleObj name="Equation" r:id="rId5" imgW="1091880" imgH="419040" progId="Equation.3">
                  <p:embed/>
                  <p:pic>
                    <p:nvPicPr>
                      <p:cNvPr id="5127" name="Object 7"/>
                      <p:cNvPicPr>
                        <a:picLocks noChangeAspect="1" noChangeArrowheads="1"/>
                      </p:cNvPicPr>
                      <p:nvPr/>
                    </p:nvPicPr>
                    <p:blipFill>
                      <a:blip r:embed="rId6"/>
                      <a:srcRect/>
                      <a:stretch>
                        <a:fillRect/>
                      </a:stretch>
                    </p:blipFill>
                    <p:spPr bwMode="auto">
                      <a:xfrm>
                        <a:off x="5495788" y="2152084"/>
                        <a:ext cx="2001837" cy="766763"/>
                      </a:xfrm>
                      <a:prstGeom prst="rect">
                        <a:avLst/>
                      </a:prstGeom>
                      <a:noFill/>
                      <a:ln>
                        <a:noFill/>
                      </a:ln>
                      <a:effectLst/>
                    </p:spPr>
                  </p:pic>
                </p:oleObj>
              </mc:Fallback>
            </mc:AlternateContent>
          </a:graphicData>
        </a:graphic>
      </p:graphicFrame>
      <p:cxnSp>
        <p:nvCxnSpPr>
          <p:cNvPr id="9" name="Straight Connector 8"/>
          <p:cNvCxnSpPr/>
          <p:nvPr/>
        </p:nvCxnSpPr>
        <p:spPr>
          <a:xfrm>
            <a:off x="3313471" y="2320413"/>
            <a:ext cx="9832" cy="3033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47343" y="4267200"/>
            <a:ext cx="732256"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0" y="2320413"/>
            <a:ext cx="9832" cy="303308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63097" y="4503174"/>
            <a:ext cx="1526334" cy="9832"/>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63097" y="3288449"/>
            <a:ext cx="0" cy="1725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74030" y="3115943"/>
            <a:ext cx="0" cy="1725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13" descr="FQH-eq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7513" y="5702333"/>
            <a:ext cx="6827837" cy="7921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916631" y="5548991"/>
            <a:ext cx="81046" cy="369332"/>
          </a:xfrm>
          <a:prstGeom prst="rect">
            <a:avLst/>
          </a:prstGeom>
          <a:noFill/>
        </p:spPr>
        <p:txBody>
          <a:bodyPr wrap="square" rtlCol="0">
            <a:spAutoFit/>
          </a:bodyPr>
          <a:lstStyle/>
          <a:p>
            <a:endParaRPr lang="en-US" dirty="0">
              <a:solidFill>
                <a:srgbClr val="FF0000"/>
              </a:solidFill>
            </a:endParaRPr>
          </a:p>
        </p:txBody>
      </p:sp>
      <p:grpSp>
        <p:nvGrpSpPr>
          <p:cNvPr id="27" name="Group 26"/>
          <p:cNvGrpSpPr/>
          <p:nvPr/>
        </p:nvGrpSpPr>
        <p:grpSpPr>
          <a:xfrm>
            <a:off x="6044159" y="5709478"/>
            <a:ext cx="369012" cy="369332"/>
            <a:chOff x="5732125" y="5433826"/>
            <a:chExt cx="369012" cy="369332"/>
          </a:xfrm>
        </p:grpSpPr>
        <p:sp>
          <p:nvSpPr>
            <p:cNvPr id="24" name="Oval 14"/>
            <p:cNvSpPr>
              <a:spLocks noChangeArrowheads="1"/>
            </p:cNvSpPr>
            <p:nvPr/>
          </p:nvSpPr>
          <p:spPr bwMode="auto">
            <a:xfrm>
              <a:off x="5795981" y="5493372"/>
              <a:ext cx="241300" cy="254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p:nvPr/>
          </p:nvSpPr>
          <p:spPr>
            <a:xfrm>
              <a:off x="5732125" y="5433826"/>
              <a:ext cx="369012" cy="369332"/>
            </a:xfrm>
            <a:prstGeom prst="rect">
              <a:avLst/>
            </a:prstGeom>
          </p:spPr>
          <p:txBody>
            <a:bodyPr wrap="none">
              <a:spAutoFit/>
            </a:bodyPr>
            <a:lstStyle/>
            <a:p>
              <a:r>
                <a:rPr lang="en-US" dirty="0" smtClean="0">
                  <a:solidFill>
                    <a:srgbClr val="FF0000"/>
                  </a:solidFill>
                </a:rPr>
                <a:t>m</a:t>
              </a:r>
              <a:endParaRPr lang="en-US" dirty="0">
                <a:solidFill>
                  <a:srgbClr val="FF0000"/>
                </a:solidFill>
              </a:endParaRPr>
            </a:p>
          </p:txBody>
        </p:sp>
      </p:grpSp>
      <p:sp>
        <p:nvSpPr>
          <p:cNvPr id="28" name="Text Box 12"/>
          <p:cNvSpPr txBox="1">
            <a:spLocks noChangeArrowheads="1"/>
          </p:cNvSpPr>
          <p:nvPr/>
        </p:nvSpPr>
        <p:spPr bwMode="auto">
          <a:xfrm>
            <a:off x="694733" y="5434928"/>
            <a:ext cx="41258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dirty="0" smtClean="0">
                <a:latin typeface="Arial" panose="020B0604020202020204" pitchFamily="34" charset="0"/>
              </a:rPr>
              <a:t>Described by Laughlin Wave Function:</a:t>
            </a:r>
            <a:endParaRPr lang="en-US" altLang="en-US" dirty="0">
              <a:latin typeface="Arial" panose="020B0604020202020204" pitchFamily="34" charset="0"/>
            </a:endParaRPr>
          </a:p>
        </p:txBody>
      </p:sp>
      <p:sp>
        <p:nvSpPr>
          <p:cNvPr id="6" name="TextBox 5"/>
          <p:cNvSpPr txBox="1"/>
          <p:nvPr/>
        </p:nvSpPr>
        <p:spPr>
          <a:xfrm>
            <a:off x="1342906" y="6265655"/>
            <a:ext cx="7718937" cy="523220"/>
          </a:xfrm>
          <a:prstGeom prst="rect">
            <a:avLst/>
          </a:prstGeom>
          <a:noFill/>
        </p:spPr>
        <p:txBody>
          <a:bodyPr wrap="square" rtlCol="0">
            <a:spAutoFit/>
          </a:bodyPr>
          <a:lstStyle/>
          <a:p>
            <a:r>
              <a:rPr lang="en-US" sz="2800" dirty="0" smtClean="0">
                <a:solidFill>
                  <a:srgbClr val="FF0000"/>
                </a:solidFill>
              </a:rPr>
              <a:t>Integral Quantization of Quasi-particles ! </a:t>
            </a:r>
            <a:endParaRPr lang="en-US" sz="2800" dirty="0">
              <a:solidFill>
                <a:srgbClr val="FF0000"/>
              </a:solidFill>
            </a:endParaRPr>
          </a:p>
        </p:txBody>
      </p:sp>
      <p:pic>
        <p:nvPicPr>
          <p:cNvPr id="30" name="Picture 29"/>
          <p:cNvPicPr>
            <a:picLocks noChangeAspect="1"/>
          </p:cNvPicPr>
          <p:nvPr/>
        </p:nvPicPr>
        <p:blipFill>
          <a:blip r:embed="rId8"/>
          <a:stretch>
            <a:fillRect/>
          </a:stretch>
        </p:blipFill>
        <p:spPr>
          <a:xfrm>
            <a:off x="4438344" y="3426260"/>
            <a:ext cx="4652082" cy="1176491"/>
          </a:xfrm>
          <a:prstGeom prst="rect">
            <a:avLst/>
          </a:prstGeom>
        </p:spPr>
      </p:pic>
      <p:sp>
        <p:nvSpPr>
          <p:cNvPr id="31" name="TextBox 30"/>
          <p:cNvSpPr txBox="1"/>
          <p:nvPr/>
        </p:nvSpPr>
        <p:spPr>
          <a:xfrm>
            <a:off x="4597191" y="3008582"/>
            <a:ext cx="3868175" cy="461665"/>
          </a:xfrm>
          <a:prstGeom prst="rect">
            <a:avLst/>
          </a:prstGeom>
          <a:noFill/>
        </p:spPr>
        <p:txBody>
          <a:bodyPr wrap="square" rtlCol="0">
            <a:spAutoFit/>
          </a:bodyPr>
          <a:lstStyle/>
          <a:p>
            <a:r>
              <a:rPr lang="en-US" sz="2400" dirty="0" smtClean="0"/>
              <a:t>Composite Particle Picture:</a:t>
            </a:r>
            <a:endParaRPr lang="en-US" sz="2400" dirty="0"/>
          </a:p>
        </p:txBody>
      </p:sp>
      <p:grpSp>
        <p:nvGrpSpPr>
          <p:cNvPr id="32" name="Group 31"/>
          <p:cNvGrpSpPr/>
          <p:nvPr/>
        </p:nvGrpSpPr>
        <p:grpSpPr>
          <a:xfrm>
            <a:off x="2388657" y="5889574"/>
            <a:ext cx="369012" cy="369332"/>
            <a:chOff x="5732125" y="5433826"/>
            <a:chExt cx="369012" cy="369332"/>
          </a:xfrm>
        </p:grpSpPr>
        <p:sp>
          <p:nvSpPr>
            <p:cNvPr id="33" name="Oval 14"/>
            <p:cNvSpPr>
              <a:spLocks noChangeArrowheads="1"/>
            </p:cNvSpPr>
            <p:nvPr/>
          </p:nvSpPr>
          <p:spPr bwMode="auto">
            <a:xfrm>
              <a:off x="5795981" y="5493372"/>
              <a:ext cx="241300" cy="254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3"/>
            <p:cNvSpPr/>
            <p:nvPr/>
          </p:nvSpPr>
          <p:spPr>
            <a:xfrm>
              <a:off x="5732125" y="5433826"/>
              <a:ext cx="369012" cy="369332"/>
            </a:xfrm>
            <a:prstGeom prst="rect">
              <a:avLst/>
            </a:prstGeom>
          </p:spPr>
          <p:txBody>
            <a:bodyPr wrap="none">
              <a:spAutoFit/>
            </a:bodyPr>
            <a:lstStyle/>
            <a:p>
              <a:r>
                <a:rPr lang="en-US" dirty="0" smtClean="0">
                  <a:solidFill>
                    <a:srgbClr val="FF0000"/>
                  </a:solidFill>
                </a:rPr>
                <a:t>m</a:t>
              </a:r>
              <a:endParaRPr lang="en-US" dirty="0">
                <a:solidFill>
                  <a:srgbClr val="FF0000"/>
                </a:solidFill>
              </a:endParaRPr>
            </a:p>
          </p:txBody>
        </p:sp>
      </p:grpSp>
      <p:pic>
        <p:nvPicPr>
          <p:cNvPr id="35" name="Picture 17" descr="FQH-eq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1431" y="4602751"/>
            <a:ext cx="3463925" cy="41116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6437396" y="118492"/>
            <a:ext cx="2869889" cy="954107"/>
          </a:xfrm>
          <a:prstGeom prst="rect">
            <a:avLst/>
          </a:prstGeom>
          <a:noFill/>
        </p:spPr>
        <p:txBody>
          <a:bodyPr wrap="square" rtlCol="0">
            <a:spAutoFit/>
          </a:bodyPr>
          <a:lstStyle/>
          <a:p>
            <a:r>
              <a:rPr lang="en-US" sz="1400" dirty="0" err="1"/>
              <a:t>Zyun</a:t>
            </a:r>
            <a:r>
              <a:rPr lang="en-US" sz="1400" dirty="0"/>
              <a:t> Francis </a:t>
            </a:r>
            <a:r>
              <a:rPr lang="en-US" sz="1400" dirty="0" err="1" smtClean="0"/>
              <a:t>Ezawa</a:t>
            </a:r>
            <a:r>
              <a:rPr lang="en-US" sz="1400" dirty="0" smtClean="0"/>
              <a:t>, </a:t>
            </a:r>
            <a:r>
              <a:rPr lang="en-US" sz="1400" i="1" dirty="0"/>
              <a:t>Quantum Hall Effects: Field Theoretical Approach and Related </a:t>
            </a:r>
            <a:r>
              <a:rPr lang="en-US" sz="1400" i="1" dirty="0" smtClean="0"/>
              <a:t>Topics</a:t>
            </a:r>
          </a:p>
          <a:p>
            <a:r>
              <a:rPr lang="en-US" sz="1400" i="1" dirty="0" smtClean="0"/>
              <a:t> DC </a:t>
            </a:r>
            <a:r>
              <a:rPr lang="en-US" sz="1400" i="1" dirty="0" err="1" smtClean="0"/>
              <a:t>Tsui</a:t>
            </a:r>
            <a:r>
              <a:rPr lang="en-US" sz="1400" dirty="0" smtClean="0"/>
              <a:t>, PRL, 1982</a:t>
            </a:r>
            <a:endParaRPr lang="en-US" sz="1400" i="1" dirty="0"/>
          </a:p>
        </p:txBody>
      </p:sp>
    </p:spTree>
    <p:extLst>
      <p:ext uri="{BB962C8B-B14F-4D97-AF65-F5344CB8AC3E}">
        <p14:creationId xmlns:p14="http://schemas.microsoft.com/office/powerpoint/2010/main" val="39988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Unconventional QHE in Graphene</a:t>
            </a:r>
            <a:endParaRPr lang="en-US" dirty="0"/>
          </a:p>
        </p:txBody>
      </p:sp>
      <p:pic>
        <p:nvPicPr>
          <p:cNvPr id="4" name="Picture 3"/>
          <p:cNvPicPr>
            <a:picLocks noChangeAspect="1"/>
          </p:cNvPicPr>
          <p:nvPr/>
        </p:nvPicPr>
        <p:blipFill>
          <a:blip r:embed="rId2"/>
          <a:stretch>
            <a:fillRect/>
          </a:stretch>
        </p:blipFill>
        <p:spPr>
          <a:xfrm>
            <a:off x="4216126" y="1291744"/>
            <a:ext cx="4461638" cy="1860868"/>
          </a:xfrm>
          <a:prstGeom prst="rect">
            <a:avLst/>
          </a:prstGeom>
        </p:spPr>
      </p:pic>
      <p:pic>
        <p:nvPicPr>
          <p:cNvPr id="5" name="Picture 4"/>
          <p:cNvPicPr>
            <a:picLocks noChangeAspect="1"/>
          </p:cNvPicPr>
          <p:nvPr/>
        </p:nvPicPr>
        <p:blipFill>
          <a:blip r:embed="rId3"/>
          <a:stretch>
            <a:fillRect/>
          </a:stretch>
        </p:blipFill>
        <p:spPr>
          <a:xfrm>
            <a:off x="628650" y="1433202"/>
            <a:ext cx="2936607" cy="33649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310580" y="5068645"/>
                <a:ext cx="452283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=0, ±1, ±2,±</m:t>
                      </m:r>
                      <m:r>
                        <a:rPr lang="en-US" sz="2000" b="0" i="1" smtClean="0">
                          <a:latin typeface="Cambria Math" panose="02040503050406030204" pitchFamily="18" charset="0"/>
                          <a:ea typeface="Cambria Math" panose="02040503050406030204" pitchFamily="18" charset="0"/>
                        </a:rPr>
                        <m:t>3 …</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310580" y="5068645"/>
                <a:ext cx="4522839" cy="400110"/>
              </a:xfrm>
              <a:prstGeom prst="rect">
                <a:avLst/>
              </a:prstGeom>
              <a:blipFill>
                <a:blip r:embed="rId4"/>
                <a:stretch>
                  <a:fillRect b="-6061"/>
                </a:stretch>
              </a:blipFill>
            </p:spPr>
            <p:txBody>
              <a:bodyPr/>
              <a:lstStyle/>
              <a:p>
                <a:r>
                  <a:rPr lang="en-US">
                    <a:noFill/>
                  </a:rPr>
                  <a:t> </a:t>
                </a:r>
              </a:p>
            </p:txBody>
          </p:sp>
        </mc:Fallback>
      </mc:AlternateContent>
      <p:pic>
        <p:nvPicPr>
          <p:cNvPr id="7" name="Picture 6"/>
          <p:cNvPicPr>
            <a:picLocks noChangeAspect="1"/>
          </p:cNvPicPr>
          <p:nvPr/>
        </p:nvPicPr>
        <p:blipFill>
          <a:blip r:embed="rId5">
            <a:lum contrast="39000"/>
          </a:blip>
          <a:stretch>
            <a:fillRect/>
          </a:stretch>
        </p:blipFill>
        <p:spPr>
          <a:xfrm>
            <a:off x="3630192" y="4385876"/>
            <a:ext cx="5633506" cy="543103"/>
          </a:xfrm>
          <a:prstGeom prst="rect">
            <a:avLst/>
          </a:prstGeom>
        </p:spPr>
      </p:pic>
      <p:sp>
        <p:nvSpPr>
          <p:cNvPr id="8" name="TextBox 7"/>
          <p:cNvSpPr txBox="1"/>
          <p:nvPr/>
        </p:nvSpPr>
        <p:spPr>
          <a:xfrm>
            <a:off x="4101951" y="3195505"/>
            <a:ext cx="4689988" cy="461665"/>
          </a:xfrm>
          <a:prstGeom prst="rect">
            <a:avLst/>
          </a:prstGeom>
          <a:noFill/>
        </p:spPr>
        <p:txBody>
          <a:bodyPr wrap="square" rtlCol="0">
            <a:spAutoFit/>
          </a:bodyPr>
          <a:lstStyle/>
          <a:p>
            <a:r>
              <a:rPr lang="en-US" sz="2400" dirty="0" smtClean="0"/>
              <a:t>2x Degeneracy in Graphene System</a:t>
            </a:r>
            <a:endParaRPr lang="en-US" sz="2400" dirty="0"/>
          </a:p>
        </p:txBody>
      </p:sp>
      <p:sp>
        <p:nvSpPr>
          <p:cNvPr id="9" name="TextBox 8"/>
          <p:cNvSpPr txBox="1"/>
          <p:nvPr/>
        </p:nvSpPr>
        <p:spPr>
          <a:xfrm>
            <a:off x="3565257" y="3848397"/>
            <a:ext cx="4689988" cy="461665"/>
          </a:xfrm>
          <a:prstGeom prst="rect">
            <a:avLst/>
          </a:prstGeom>
          <a:noFill/>
        </p:spPr>
        <p:txBody>
          <a:bodyPr wrap="square" rtlCol="0">
            <a:spAutoFit/>
          </a:bodyPr>
          <a:lstStyle/>
          <a:p>
            <a:r>
              <a:rPr lang="en-US" sz="2400" dirty="0" smtClean="0"/>
              <a:t>Not equally spacing LLs:</a:t>
            </a:r>
            <a:endParaRPr lang="en-US" sz="2400" dirty="0"/>
          </a:p>
        </p:txBody>
      </p:sp>
      <mc:AlternateContent xmlns:mc="http://schemas.openxmlformats.org/markup-compatibility/2006" xmlns:a14="http://schemas.microsoft.com/office/drawing/2010/main">
        <mc:Choice Requires="a14">
          <p:sp>
            <p:nvSpPr>
              <p:cNvPr id="10" name="TextBox 9"/>
              <p:cNvSpPr txBox="1"/>
              <p:nvPr/>
            </p:nvSpPr>
            <p:spPr>
              <a:xfrm>
                <a:off x="2310580" y="5526848"/>
                <a:ext cx="452283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 ±2, ±6,±</m:t>
                      </m:r>
                      <m:r>
                        <a:rPr lang="en-US" sz="2000" b="0" i="1" smtClean="0">
                          <a:latin typeface="Cambria Math" panose="02040503050406030204" pitchFamily="18" charset="0"/>
                          <a:ea typeface="Cambria Math" panose="02040503050406030204" pitchFamily="18" charset="0"/>
                        </a:rPr>
                        <m:t>10 …</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310580" y="5526848"/>
                <a:ext cx="4522839" cy="400110"/>
              </a:xfrm>
              <a:prstGeom prst="rect">
                <a:avLst/>
              </a:prstGeom>
              <a:blipFill>
                <a:blip r:embed="rId6"/>
                <a:stretch>
                  <a:fillRect b="-4615"/>
                </a:stretch>
              </a:blipFill>
            </p:spPr>
            <p:txBody>
              <a:bodyPr/>
              <a:lstStyle/>
              <a:p>
                <a:r>
                  <a:rPr lang="en-US">
                    <a:noFill/>
                  </a:rPr>
                  <a:t> </a:t>
                </a:r>
              </a:p>
            </p:txBody>
          </p:sp>
        </mc:Fallback>
      </mc:AlternateContent>
      <p:sp>
        <p:nvSpPr>
          <p:cNvPr id="11" name="TextBox 10"/>
          <p:cNvSpPr txBox="1"/>
          <p:nvPr/>
        </p:nvSpPr>
        <p:spPr>
          <a:xfrm>
            <a:off x="2310580" y="5068645"/>
            <a:ext cx="1713495" cy="400110"/>
          </a:xfrm>
          <a:prstGeom prst="rect">
            <a:avLst/>
          </a:prstGeom>
          <a:noFill/>
        </p:spPr>
        <p:txBody>
          <a:bodyPr wrap="square" rtlCol="0">
            <a:spAutoFit/>
          </a:bodyPr>
          <a:lstStyle/>
          <a:p>
            <a:r>
              <a:rPr lang="en-US" sz="2000" dirty="0" smtClean="0"/>
              <a:t>Normal:</a:t>
            </a:r>
            <a:endParaRPr lang="en-US" sz="2000" dirty="0"/>
          </a:p>
        </p:txBody>
      </p:sp>
      <p:sp>
        <p:nvSpPr>
          <p:cNvPr id="12" name="TextBox 11"/>
          <p:cNvSpPr txBox="1"/>
          <p:nvPr/>
        </p:nvSpPr>
        <p:spPr>
          <a:xfrm>
            <a:off x="2079377" y="5538560"/>
            <a:ext cx="1713495" cy="400110"/>
          </a:xfrm>
          <a:prstGeom prst="rect">
            <a:avLst/>
          </a:prstGeom>
          <a:noFill/>
        </p:spPr>
        <p:txBody>
          <a:bodyPr wrap="square" rtlCol="0">
            <a:spAutoFit/>
          </a:bodyPr>
          <a:lstStyle/>
          <a:p>
            <a:r>
              <a:rPr lang="en-US" sz="2000" dirty="0" smtClean="0"/>
              <a:t>Graphene:</a:t>
            </a:r>
            <a:endParaRPr lang="en-US" sz="2000" dirty="0"/>
          </a:p>
        </p:txBody>
      </p:sp>
      <p:pic>
        <p:nvPicPr>
          <p:cNvPr id="13" name="Picture 12"/>
          <p:cNvPicPr>
            <a:picLocks noChangeAspect="1"/>
          </p:cNvPicPr>
          <p:nvPr/>
        </p:nvPicPr>
        <p:blipFill>
          <a:blip r:embed="rId7">
            <a:lum contrast="31000"/>
          </a:blip>
          <a:stretch>
            <a:fillRect/>
          </a:stretch>
        </p:blipFill>
        <p:spPr>
          <a:xfrm>
            <a:off x="3792872" y="5942189"/>
            <a:ext cx="5185668" cy="849946"/>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1108933" y="5938670"/>
                <a:ext cx="1940888" cy="7098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m:rPr>
                              <m:nor/>
                            </m:rPr>
                            <a:rPr lang="el-GR" sz="2000" b="0" dirty="0" smtClean="0"/>
                            <m:t>σ</m:t>
                          </m:r>
                        </m:e>
                        <m:sub>
                          <m:r>
                            <a:rPr lang="en-US" sz="2000" b="0" i="1" dirty="0" smtClean="0">
                              <a:latin typeface="Cambria Math" panose="02040503050406030204" pitchFamily="18" charset="0"/>
                            </a:rPr>
                            <m:t>𝑥𝑦</m:t>
                          </m:r>
                        </m:sub>
                      </m:sSub>
                      <m:r>
                        <a:rPr lang="en-US" sz="2000" b="0" i="1" dirty="0" smtClean="0">
                          <a:latin typeface="Cambria Math" panose="02040503050406030204" pitchFamily="18" charset="0"/>
                        </a:rPr>
                        <m:t>=</m:t>
                      </m:r>
                      <m:r>
                        <a:rPr lang="en-US" sz="2000" b="0" i="1" smtClean="0">
                          <a:latin typeface="Cambria Math" panose="02040503050406030204" pitchFamily="18" charset="0"/>
                        </a:rPr>
                        <m:t>𝑣</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ℏ</m:t>
                          </m:r>
                        </m:den>
                      </m:f>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108933" y="5938670"/>
                <a:ext cx="1940888" cy="709874"/>
              </a:xfrm>
              <a:prstGeom prst="rect">
                <a:avLst/>
              </a:prstGeom>
              <a:blipFill>
                <a:blip r:embed="rId8"/>
                <a:stretch>
                  <a:fillRect/>
                </a:stretch>
              </a:blipFill>
            </p:spPr>
            <p:txBody>
              <a:bodyPr/>
              <a:lstStyle/>
              <a:p>
                <a:r>
                  <a:rPr lang="en-US">
                    <a:noFill/>
                  </a:rPr>
                  <a:t> </a:t>
                </a:r>
              </a:p>
            </p:txBody>
          </p:sp>
        </mc:Fallback>
      </mc:AlternateContent>
      <p:sp>
        <p:nvSpPr>
          <p:cNvPr id="15" name="Right Arrow 14"/>
          <p:cNvSpPr/>
          <p:nvPr/>
        </p:nvSpPr>
        <p:spPr>
          <a:xfrm>
            <a:off x="2841233" y="6176119"/>
            <a:ext cx="835741" cy="382086"/>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35097" y="85531"/>
            <a:ext cx="2713703" cy="646331"/>
          </a:xfrm>
          <a:prstGeom prst="rect">
            <a:avLst/>
          </a:prstGeom>
          <a:noFill/>
        </p:spPr>
        <p:txBody>
          <a:bodyPr wrap="square" rtlCol="0">
            <a:spAutoFit/>
          </a:bodyPr>
          <a:lstStyle/>
          <a:p>
            <a:r>
              <a:rPr lang="en-US" dirty="0"/>
              <a:t>Eva Y Andrei </a:t>
            </a:r>
            <a:r>
              <a:rPr lang="en-US" i="1" dirty="0"/>
              <a:t>et </a:t>
            </a:r>
            <a:r>
              <a:rPr lang="en-US" i="1" dirty="0" smtClean="0"/>
              <a:t>al, Rep</a:t>
            </a:r>
            <a:r>
              <a:rPr lang="en-US" i="1" dirty="0"/>
              <a:t>. </a:t>
            </a:r>
            <a:r>
              <a:rPr lang="en-US" i="1" dirty="0" err="1"/>
              <a:t>Prog</a:t>
            </a:r>
            <a:r>
              <a:rPr lang="en-US" i="1" dirty="0"/>
              <a:t>. Phys. </a:t>
            </a:r>
            <a:r>
              <a:rPr lang="en-US" b="1" dirty="0" smtClean="0"/>
              <a:t>2012</a:t>
            </a:r>
            <a:endParaRPr lang="en-US" dirty="0"/>
          </a:p>
        </p:txBody>
      </p:sp>
    </p:spTree>
    <p:extLst>
      <p:ext uri="{BB962C8B-B14F-4D97-AF65-F5344CB8AC3E}">
        <p14:creationId xmlns:p14="http://schemas.microsoft.com/office/powerpoint/2010/main" val="3436210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Measurement</a:t>
            </a:r>
            <a:endParaRPr lang="en-US" dirty="0"/>
          </a:p>
        </p:txBody>
      </p:sp>
      <p:pic>
        <p:nvPicPr>
          <p:cNvPr id="4098" name="Picture 2" descr="Image result for hall b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248" y="1825625"/>
            <a:ext cx="692750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d2ufo47lrtsv5s.cloudfront.net/content/sci/315/5817/1379/F1.large.jpg?width=800&amp;height=600&amp;carousel=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966" y="1486694"/>
            <a:ext cx="4043006"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28972" y="3580071"/>
            <a:ext cx="4366372" cy="523220"/>
          </a:xfrm>
          <a:prstGeom prst="rect">
            <a:avLst/>
          </a:prstGeom>
          <a:noFill/>
        </p:spPr>
        <p:txBody>
          <a:bodyPr wrap="square" rtlCol="0">
            <a:spAutoFit/>
          </a:bodyPr>
          <a:lstStyle/>
          <a:p>
            <a:r>
              <a:rPr lang="en-US" sz="2800" dirty="0" smtClean="0"/>
              <a:t>Room Temperature QHE</a:t>
            </a:r>
            <a:endParaRPr lang="en-US" sz="2800" dirty="0"/>
          </a:p>
        </p:txBody>
      </p:sp>
      <p:sp>
        <p:nvSpPr>
          <p:cNvPr id="4097" name="TextBox 4096"/>
          <p:cNvSpPr txBox="1"/>
          <p:nvPr/>
        </p:nvSpPr>
        <p:spPr>
          <a:xfrm>
            <a:off x="6155958" y="112992"/>
            <a:ext cx="3048000" cy="369332"/>
          </a:xfrm>
          <a:prstGeom prst="rect">
            <a:avLst/>
          </a:prstGeom>
          <a:noFill/>
        </p:spPr>
        <p:txBody>
          <a:bodyPr wrap="square" rtlCol="0">
            <a:spAutoFit/>
          </a:bodyPr>
          <a:lstStyle/>
          <a:p>
            <a:r>
              <a:rPr lang="en-US" dirty="0" smtClean="0"/>
              <a:t>K. S. </a:t>
            </a:r>
            <a:r>
              <a:rPr lang="en-US" dirty="0" err="1" smtClean="0"/>
              <a:t>Novoselov</a:t>
            </a:r>
            <a:r>
              <a:rPr lang="en-US" dirty="0" smtClean="0"/>
              <a:t>, </a:t>
            </a:r>
            <a:r>
              <a:rPr lang="en-US" i="1" dirty="0" smtClean="0"/>
              <a:t>Science, </a:t>
            </a:r>
            <a:r>
              <a:rPr lang="en-US" dirty="0" smtClean="0"/>
              <a:t>2009</a:t>
            </a:r>
            <a:endParaRPr lang="en-US" dirty="0"/>
          </a:p>
        </p:txBody>
      </p:sp>
    </p:spTree>
    <p:extLst>
      <p:ext uri="{BB962C8B-B14F-4D97-AF65-F5344CB8AC3E}">
        <p14:creationId xmlns:p14="http://schemas.microsoft.com/office/powerpoint/2010/main" val="183771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STM Spectroscopy</a:t>
            </a:r>
            <a:endParaRPr lang="en-US" dirty="0"/>
          </a:p>
        </p:txBody>
      </p:sp>
      <p:pic>
        <p:nvPicPr>
          <p:cNvPr id="4" name="Content Placeholder 3"/>
          <p:cNvPicPr>
            <a:picLocks noGrp="1" noChangeAspect="1"/>
          </p:cNvPicPr>
          <p:nvPr>
            <p:ph idx="1"/>
          </p:nvPr>
        </p:nvPicPr>
        <p:blipFill>
          <a:blip r:embed="rId2"/>
          <a:stretch>
            <a:fillRect/>
          </a:stretch>
        </p:blipFill>
        <p:spPr>
          <a:xfrm>
            <a:off x="4091469" y="3741802"/>
            <a:ext cx="4944376" cy="2623500"/>
          </a:xfrm>
          <a:prstGeom prst="rect">
            <a:avLst/>
          </a:prstGeom>
        </p:spPr>
      </p:pic>
      <p:pic>
        <p:nvPicPr>
          <p:cNvPr id="5" name="Picture 4"/>
          <p:cNvPicPr>
            <a:picLocks noChangeAspect="1"/>
          </p:cNvPicPr>
          <p:nvPr/>
        </p:nvPicPr>
        <p:blipFill rotWithShape="1">
          <a:blip r:embed="rId3"/>
          <a:srcRect t="47937"/>
          <a:stretch/>
        </p:blipFill>
        <p:spPr>
          <a:xfrm>
            <a:off x="287243" y="3942277"/>
            <a:ext cx="3725569" cy="2222550"/>
          </a:xfrm>
          <a:prstGeom prst="rect">
            <a:avLst/>
          </a:prstGeom>
        </p:spPr>
      </p:pic>
      <p:pic>
        <p:nvPicPr>
          <p:cNvPr id="7170" name="Picture 2" descr="http://research.physics.berkeley.edu/crommie/_media/research:stm-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1265301"/>
            <a:ext cx="5374296" cy="25498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tm spectros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54" y="1501276"/>
            <a:ext cx="2821595" cy="24185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81369" y="85531"/>
            <a:ext cx="3667432" cy="1200329"/>
          </a:xfrm>
          <a:prstGeom prst="rect">
            <a:avLst/>
          </a:prstGeom>
          <a:noFill/>
        </p:spPr>
        <p:txBody>
          <a:bodyPr wrap="square" rtlCol="0">
            <a:spAutoFit/>
          </a:bodyPr>
          <a:lstStyle/>
          <a:p>
            <a:r>
              <a:rPr lang="en-US" dirty="0"/>
              <a:t>Eva Y Andrei </a:t>
            </a:r>
            <a:r>
              <a:rPr lang="en-US" i="1" dirty="0"/>
              <a:t>et </a:t>
            </a:r>
            <a:r>
              <a:rPr lang="en-US" i="1" dirty="0" smtClean="0"/>
              <a:t>al, Rep</a:t>
            </a:r>
            <a:r>
              <a:rPr lang="en-US" i="1" dirty="0"/>
              <a:t>. </a:t>
            </a:r>
            <a:r>
              <a:rPr lang="en-US" i="1" dirty="0" err="1"/>
              <a:t>Prog</a:t>
            </a:r>
            <a:r>
              <a:rPr lang="en-US" i="1" dirty="0"/>
              <a:t>. Phys. </a:t>
            </a:r>
            <a:r>
              <a:rPr lang="en-US" b="1" dirty="0" smtClean="0"/>
              <a:t>2012</a:t>
            </a:r>
          </a:p>
          <a:p>
            <a:r>
              <a:rPr lang="en-US" dirty="0" smtClean="0"/>
              <a:t>http://research.physics.berkeley.edu/crommie/research:stm</a:t>
            </a:r>
            <a:endParaRPr lang="en-US" dirty="0"/>
          </a:p>
        </p:txBody>
      </p:sp>
    </p:spTree>
    <p:extLst>
      <p:ext uri="{BB962C8B-B14F-4D97-AF65-F5344CB8AC3E}">
        <p14:creationId xmlns:p14="http://schemas.microsoft.com/office/powerpoint/2010/main" val="1971678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815</TotalTime>
  <Words>451</Words>
  <Application>Microsoft Office PowerPoint</Application>
  <PresentationFormat>On-screen Show (4:3)</PresentationFormat>
  <Paragraphs>78</Paragraphs>
  <Slides>11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等线 Light</vt:lpstr>
      <vt:lpstr>Arial</vt:lpstr>
      <vt:lpstr>Calibri</vt:lpstr>
      <vt:lpstr>Calibri Light</vt:lpstr>
      <vt:lpstr>Cambria Math</vt:lpstr>
      <vt:lpstr>Symbol</vt:lpstr>
      <vt:lpstr>Times New Roman</vt:lpstr>
      <vt:lpstr>Office Theme</vt:lpstr>
      <vt:lpstr>Equation</vt:lpstr>
      <vt:lpstr>The Quantum Hall Effects</vt:lpstr>
      <vt:lpstr>Outline</vt:lpstr>
      <vt:lpstr>Hall Effect (1879) </vt:lpstr>
      <vt:lpstr>Integral QHE vs. HE</vt:lpstr>
      <vt:lpstr>Landau Quantization</vt:lpstr>
      <vt:lpstr>Fractional QHE</vt:lpstr>
      <vt:lpstr>Unconventional QHE in Graphene</vt:lpstr>
      <vt:lpstr>Transport Measurement</vt:lpstr>
      <vt:lpstr>STM Spectroscopy</vt:lpstr>
      <vt:lpstr>Direct Probe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Probing The Quantum Hall Effets</dc:title>
  <dc:creator>Xinyuan Lai</dc:creator>
  <cp:lastModifiedBy>Xinyuan Lai</cp:lastModifiedBy>
  <cp:revision>27</cp:revision>
  <dcterms:created xsi:type="dcterms:W3CDTF">2017-10-06T05:41:47Z</dcterms:created>
  <dcterms:modified xsi:type="dcterms:W3CDTF">2017-10-26T02:24:43Z</dcterms:modified>
</cp:coreProperties>
</file>