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BM Plex Sans" charset="1" panose="020B0503050203000203"/>
      <p:regular r:id="rId10"/>
    </p:embeddedFont>
    <p:embeddedFont>
      <p:font typeface="IBM Plex Sans Bold" charset="1" panose="020B0803050203000203"/>
      <p:regular r:id="rId11"/>
    </p:embeddedFont>
    <p:embeddedFont>
      <p:font typeface="IBM Plex Sans Italics" charset="1" panose="020B0503050203000203"/>
      <p:regular r:id="rId12"/>
    </p:embeddedFont>
    <p:embeddedFont>
      <p:font typeface="IBM Plex Sans Bold Italics" charset="1" panose="020B0803050203000203"/>
      <p:regular r:id="rId13"/>
    </p:embeddedFont>
    <p:embeddedFont>
      <p:font typeface="IBM Plex Sans Thin" charset="1" panose="020B0203050203000203"/>
      <p:regular r:id="rId14"/>
    </p:embeddedFont>
    <p:embeddedFont>
      <p:font typeface="IBM Plex Sans Thin Italics" charset="1" panose="020B0203050203000203"/>
      <p:regular r:id="rId15"/>
    </p:embeddedFont>
    <p:embeddedFont>
      <p:font typeface="IBM Plex Sans Medium" charset="1" panose="020B0603050203000203"/>
      <p:regular r:id="rId16"/>
    </p:embeddedFont>
    <p:embeddedFont>
      <p:font typeface="IBM Plex Sans Medium Italics" charset="1" panose="020B0603050203000203"/>
      <p:regular r:id="rId17"/>
    </p:embeddedFont>
    <p:embeddedFont>
      <p:font typeface="Be Vietnam" charset="1" panose="00000500000000000000"/>
      <p:regular r:id="rId18"/>
    </p:embeddedFont>
    <p:embeddedFont>
      <p:font typeface="Be Vietnam Italics" charset="1" panose="00000500000000000000"/>
      <p:regular r:id="rId19"/>
    </p:embeddedFont>
    <p:embeddedFont>
      <p:font typeface="Be Vietnam Thin" charset="1" panose="00000200000000000000"/>
      <p:regular r:id="rId20"/>
    </p:embeddedFont>
    <p:embeddedFont>
      <p:font typeface="Be Vietnam Thin Italics" charset="1" panose="00000300000000000000"/>
      <p:regular r:id="rId21"/>
    </p:embeddedFont>
    <p:embeddedFont>
      <p:font typeface="Be Vietnam Medium" charset="1" panose="00000600000000000000"/>
      <p:regular r:id="rId22"/>
    </p:embeddedFont>
    <p:embeddedFont>
      <p:font typeface="Be Vietnam Medium Italics" charset="1" panose="00000600000000000000"/>
      <p:regular r:id="rId23"/>
    </p:embeddedFont>
    <p:embeddedFont>
      <p:font typeface="Be Vietnam Ultra-Bold" charset="1" panose="00000900000000000000"/>
      <p:regular r:id="rId24"/>
    </p:embeddedFont>
    <p:embeddedFont>
      <p:font typeface="Be Vietnam Ultra-Bold Italics" charset="1" panose="000009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2700000">
            <a:off x="4226452" y="2785792"/>
            <a:ext cx="16909587" cy="6118196"/>
          </a:xfrm>
          <a:custGeom>
            <a:avLst/>
            <a:gdLst/>
            <a:ahLst/>
            <a:cxnLst/>
            <a:rect r="r" b="b" t="t" l="l"/>
            <a:pathLst>
              <a:path h="6118196" w="16909587">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908264" y="1033322"/>
            <a:ext cx="6471472" cy="557403"/>
          </a:xfrm>
          <a:prstGeom prst="rect">
            <a:avLst/>
          </a:prstGeom>
        </p:spPr>
        <p:txBody>
          <a:bodyPr anchor="t" rtlCol="false" tIns="0" lIns="0" bIns="0" rIns="0">
            <a:spAutoFit/>
          </a:bodyPr>
          <a:lstStyle/>
          <a:p>
            <a:pPr>
              <a:lnSpc>
                <a:spcPts val="4326"/>
              </a:lnSpc>
            </a:pPr>
            <a:r>
              <a:rPr lang="en-US" sz="4200">
                <a:solidFill>
                  <a:srgbClr val="F8F8F8"/>
                </a:solidFill>
                <a:latin typeface="Be Vietnam Ultra-Bold"/>
              </a:rPr>
              <a:t>PROBLEM DEFINITION</a:t>
            </a:r>
          </a:p>
        </p:txBody>
      </p:sp>
      <p:sp>
        <p:nvSpPr>
          <p:cNvPr name="TextBox 5" id="5"/>
          <p:cNvSpPr txBox="true"/>
          <p:nvPr/>
        </p:nvSpPr>
        <p:spPr>
          <a:xfrm rot="0">
            <a:off x="1184652" y="2027270"/>
            <a:ext cx="15918695" cy="7520940"/>
          </a:xfrm>
          <a:prstGeom prst="rect">
            <a:avLst/>
          </a:prstGeom>
        </p:spPr>
        <p:txBody>
          <a:bodyPr anchor="t" rtlCol="false" tIns="0" lIns="0" bIns="0" rIns="0">
            <a:spAutoFit/>
          </a:bodyPr>
          <a:lstStyle/>
          <a:p>
            <a:pPr>
              <a:lnSpc>
                <a:spcPts val="5400"/>
              </a:lnSpc>
            </a:pPr>
            <a:r>
              <a:rPr lang="en-US" sz="3600">
                <a:solidFill>
                  <a:srgbClr val="F8F8F8"/>
                </a:solidFill>
                <a:latin typeface="IBM Plex Sans"/>
              </a:rPr>
              <a:t>With an aim to enhance the education and its system in our country, various measures are being taken by the government. But for the education to be of a better quality, there needs to be  a good amount of resources to support the education which can in turn provide in-depth knowledge on a specific topic.</a:t>
            </a:r>
          </a:p>
          <a:p>
            <a:pPr>
              <a:lnSpc>
                <a:spcPts val="5400"/>
              </a:lnSpc>
            </a:pPr>
          </a:p>
          <a:p>
            <a:pPr>
              <a:lnSpc>
                <a:spcPts val="5400"/>
              </a:lnSpc>
            </a:pPr>
            <a:r>
              <a:rPr lang="en-US" sz="3600">
                <a:solidFill>
                  <a:srgbClr val="F8F8F8"/>
                </a:solidFill>
                <a:latin typeface="IBM Plex Sans"/>
              </a:rPr>
              <a:t>Currently, there is a lack of enough resources, especially for poor students, who can’t afford to purchase the necessary resources which can help them with their studies. They find it difficult to cope up and cover up with the syllabus, other than what is being taught in the school or college. This causes a drop in their academic performance, which sometimes also affects their mental health.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543904">
            <a:off x="-940728" y="8061713"/>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242913" y="485775"/>
            <a:ext cx="3802174" cy="1076325"/>
          </a:xfrm>
          <a:prstGeom prst="rect">
            <a:avLst/>
          </a:prstGeom>
        </p:spPr>
        <p:txBody>
          <a:bodyPr anchor="t" rtlCol="false" tIns="0" lIns="0" bIns="0" rIns="0">
            <a:spAutoFit/>
          </a:bodyPr>
          <a:lstStyle/>
          <a:p>
            <a:pPr>
              <a:lnSpc>
                <a:spcPts val="8400"/>
              </a:lnSpc>
            </a:pPr>
            <a:r>
              <a:rPr lang="en-US" sz="7000">
                <a:solidFill>
                  <a:srgbClr val="F8F8F8"/>
                </a:solidFill>
                <a:latin typeface="Be Vietnam Ultra-Bold"/>
              </a:rPr>
              <a:t>Solution</a:t>
            </a:r>
          </a:p>
        </p:txBody>
      </p:sp>
      <p:sp>
        <p:nvSpPr>
          <p:cNvPr name="TextBox 5" id="5"/>
          <p:cNvSpPr txBox="true"/>
          <p:nvPr/>
        </p:nvSpPr>
        <p:spPr>
          <a:xfrm rot="0">
            <a:off x="3798412" y="2241233"/>
            <a:ext cx="10691175" cy="5728335"/>
          </a:xfrm>
          <a:prstGeom prst="rect">
            <a:avLst/>
          </a:prstGeom>
        </p:spPr>
        <p:txBody>
          <a:bodyPr anchor="t" rtlCol="false" tIns="0" lIns="0" bIns="0" rIns="0">
            <a:spAutoFit/>
          </a:bodyPr>
          <a:lstStyle/>
          <a:p>
            <a:pPr algn="ctr">
              <a:lnSpc>
                <a:spcPts val="5040"/>
              </a:lnSpc>
            </a:pPr>
            <a:r>
              <a:rPr lang="en-US" sz="3600">
                <a:solidFill>
                  <a:srgbClr val="F8F8F8"/>
                </a:solidFill>
                <a:latin typeface="IBM Plex Sans"/>
              </a:rPr>
              <a:t>The solution planned is to build a platform for such students, where the needy students can get the required resources and books donated by others who have previously used those resources. A feature can also be added where a specific person donates a specific amount of funds or money, which is collected by the platform, and can be redeemed by the needy to purchase certain books not available in the donation claim section.</a:t>
            </a:r>
          </a:p>
        </p:txBody>
      </p:sp>
      <p:grpSp>
        <p:nvGrpSpPr>
          <p:cNvPr name="Group 6" id="6"/>
          <p:cNvGrpSpPr/>
          <p:nvPr/>
        </p:nvGrpSpPr>
        <p:grpSpPr>
          <a:xfrm rot="0">
            <a:off x="14578523" y="8985885"/>
            <a:ext cx="2680777" cy="502293"/>
            <a:chOff x="0" y="0"/>
            <a:chExt cx="3574370" cy="669724"/>
          </a:xfrm>
        </p:grpSpPr>
        <p:sp>
          <p:nvSpPr>
            <p:cNvPr name="Freeform 7" id="7"/>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0" y="134202"/>
              <a:ext cx="2644161" cy="382138"/>
            </a:xfrm>
            <a:prstGeom prst="rect">
              <a:avLst/>
            </a:prstGeom>
          </p:spPr>
          <p:txBody>
            <a:bodyPr anchor="t" rtlCol="false" tIns="0" lIns="0" bIns="0" rIns="0">
              <a:spAutoFit/>
            </a:bodyPr>
            <a:lstStyle/>
            <a:p>
              <a:pPr algn="r" marL="0" indent="0" lvl="0">
                <a:lnSpc>
                  <a:spcPts val="2340"/>
                </a:lnSpc>
                <a:spcBef>
                  <a:spcPct val="0"/>
                </a:spcBef>
              </a:pPr>
              <a:r>
                <a:rPr lang="en-US" sz="1800" u="none">
                  <a:solidFill>
                    <a:srgbClr val="F8F8F8"/>
                  </a:solidFill>
                  <a:latin typeface="Be Vietnam Ultra-Bold"/>
                </a:rPr>
                <a:t>Back to Agenda</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3301940">
            <a:off x="-2976647" y="6044703"/>
            <a:ext cx="7092618" cy="4797189"/>
          </a:xfrm>
          <a:custGeom>
            <a:avLst/>
            <a:gdLst/>
            <a:ahLst/>
            <a:cxnLst/>
            <a:rect r="r" b="b" t="t" l="l"/>
            <a:pathLst>
              <a:path h="4797189" w="7092618">
                <a:moveTo>
                  <a:pt x="0" y="0"/>
                </a:moveTo>
                <a:lnTo>
                  <a:pt x="7092618" y="0"/>
                </a:lnTo>
                <a:lnTo>
                  <a:pt x="7092618" y="4797189"/>
                </a:lnTo>
                <a:lnTo>
                  <a:pt x="0" y="47971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753306" y="485775"/>
            <a:ext cx="4781388" cy="1076325"/>
          </a:xfrm>
          <a:prstGeom prst="rect">
            <a:avLst/>
          </a:prstGeom>
        </p:spPr>
        <p:txBody>
          <a:bodyPr anchor="t" rtlCol="false" tIns="0" lIns="0" bIns="0" rIns="0">
            <a:spAutoFit/>
          </a:bodyPr>
          <a:lstStyle/>
          <a:p>
            <a:pPr>
              <a:lnSpc>
                <a:spcPts val="8400"/>
              </a:lnSpc>
            </a:pPr>
            <a:r>
              <a:rPr lang="en-US" sz="7000">
                <a:solidFill>
                  <a:srgbClr val="F8F8F8"/>
                </a:solidFill>
                <a:latin typeface="Be Vietnam Ultra-Bold"/>
              </a:rPr>
              <a:t>Tech Stack</a:t>
            </a:r>
          </a:p>
        </p:txBody>
      </p:sp>
      <p:sp>
        <p:nvSpPr>
          <p:cNvPr name="TextBox 5" id="5"/>
          <p:cNvSpPr txBox="true"/>
          <p:nvPr/>
        </p:nvSpPr>
        <p:spPr>
          <a:xfrm rot="0">
            <a:off x="6994122" y="3634740"/>
            <a:ext cx="4299757" cy="2941320"/>
          </a:xfrm>
          <a:prstGeom prst="rect">
            <a:avLst/>
          </a:prstGeom>
        </p:spPr>
        <p:txBody>
          <a:bodyPr anchor="t" rtlCol="false" tIns="0" lIns="0" bIns="0" rIns="0">
            <a:spAutoFit/>
          </a:bodyPr>
          <a:lstStyle/>
          <a:p>
            <a:pPr algn="just" marL="906780" indent="-453390" lvl="1">
              <a:lnSpc>
                <a:spcPts val="5880"/>
              </a:lnSpc>
              <a:buFont typeface="Arial"/>
              <a:buChar char="•"/>
            </a:pPr>
            <a:r>
              <a:rPr lang="en-US" sz="4200">
                <a:solidFill>
                  <a:srgbClr val="F8F8F8"/>
                </a:solidFill>
                <a:latin typeface="IBM Plex Sans"/>
              </a:rPr>
              <a:t>UI/UX(Figma)</a:t>
            </a:r>
          </a:p>
          <a:p>
            <a:pPr algn="just" marL="906780" indent="-453390" lvl="1">
              <a:lnSpc>
                <a:spcPts val="5880"/>
              </a:lnSpc>
              <a:buFont typeface="Arial"/>
              <a:buChar char="•"/>
            </a:pPr>
            <a:r>
              <a:rPr lang="en-US" sz="4200">
                <a:solidFill>
                  <a:srgbClr val="F8F8F8"/>
                </a:solidFill>
                <a:latin typeface="IBM Plex Sans"/>
              </a:rPr>
              <a:t>HTML5</a:t>
            </a:r>
          </a:p>
          <a:p>
            <a:pPr algn="just" marL="906780" indent="-453390" lvl="1">
              <a:lnSpc>
                <a:spcPts val="5880"/>
              </a:lnSpc>
              <a:buFont typeface="Arial"/>
              <a:buChar char="•"/>
            </a:pPr>
            <a:r>
              <a:rPr lang="en-US" sz="4200">
                <a:solidFill>
                  <a:srgbClr val="F8F8F8"/>
                </a:solidFill>
                <a:latin typeface="IBM Plex Sans"/>
              </a:rPr>
              <a:t>CSS</a:t>
            </a:r>
          </a:p>
          <a:p>
            <a:pPr algn="just" marL="906780" indent="-453390" lvl="1">
              <a:lnSpc>
                <a:spcPts val="5880"/>
              </a:lnSpc>
              <a:buFont typeface="Arial"/>
              <a:buChar char="•"/>
            </a:pPr>
            <a:r>
              <a:rPr lang="en-US" sz="4200">
                <a:solidFill>
                  <a:srgbClr val="F8F8F8"/>
                </a:solidFill>
                <a:latin typeface="IBM Plex Sans"/>
              </a:rPr>
              <a:t>JavaScript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1243913">
            <a:off x="-2770474" y="7366384"/>
            <a:ext cx="13558515" cy="4905717"/>
          </a:xfrm>
          <a:custGeom>
            <a:avLst/>
            <a:gdLst/>
            <a:ahLst/>
            <a:cxnLst/>
            <a:rect r="r" b="b" t="t" l="l"/>
            <a:pathLst>
              <a:path h="4905717" w="13558515">
                <a:moveTo>
                  <a:pt x="0" y="0"/>
                </a:moveTo>
                <a:lnTo>
                  <a:pt x="13558515" y="0"/>
                </a:lnTo>
                <a:lnTo>
                  <a:pt x="13558515" y="4905718"/>
                </a:lnTo>
                <a:lnTo>
                  <a:pt x="0" y="4905718"/>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170125" y="485775"/>
            <a:ext cx="9947751" cy="1076325"/>
          </a:xfrm>
          <a:prstGeom prst="rect">
            <a:avLst/>
          </a:prstGeom>
        </p:spPr>
        <p:txBody>
          <a:bodyPr anchor="t" rtlCol="false" tIns="0" lIns="0" bIns="0" rIns="0">
            <a:spAutoFit/>
          </a:bodyPr>
          <a:lstStyle/>
          <a:p>
            <a:pPr>
              <a:lnSpc>
                <a:spcPts val="8400"/>
              </a:lnSpc>
            </a:pPr>
            <a:r>
              <a:rPr lang="en-US" sz="7000">
                <a:solidFill>
                  <a:srgbClr val="F8F8F8"/>
                </a:solidFill>
                <a:latin typeface="Be Vietnam Ultra-Bold"/>
              </a:rPr>
              <a:t>How my idea is unique?</a:t>
            </a:r>
          </a:p>
        </p:txBody>
      </p:sp>
      <p:sp>
        <p:nvSpPr>
          <p:cNvPr name="TextBox 5" id="5"/>
          <p:cNvSpPr txBox="true"/>
          <p:nvPr/>
        </p:nvSpPr>
        <p:spPr>
          <a:xfrm rot="0">
            <a:off x="2518742" y="2253615"/>
            <a:ext cx="13250517" cy="7004685"/>
          </a:xfrm>
          <a:prstGeom prst="rect">
            <a:avLst/>
          </a:prstGeom>
        </p:spPr>
        <p:txBody>
          <a:bodyPr anchor="t" rtlCol="false" tIns="0" lIns="0" bIns="0" rIns="0">
            <a:spAutoFit/>
          </a:bodyPr>
          <a:lstStyle/>
          <a:p>
            <a:pPr>
              <a:lnSpc>
                <a:spcPts val="5040"/>
              </a:lnSpc>
            </a:pPr>
            <a:r>
              <a:rPr lang="en-US" sz="3600">
                <a:solidFill>
                  <a:srgbClr val="F8F8F8"/>
                </a:solidFill>
                <a:latin typeface="IBM Plex Sans"/>
              </a:rPr>
              <a:t>The uniqueness of the idea lies in its support and easiness for the students who come from a financially poor background. </a:t>
            </a:r>
            <a:r>
              <a:rPr lang="en-US" sz="3600">
                <a:solidFill>
                  <a:srgbClr val="F8F8F8"/>
                </a:solidFill>
                <a:latin typeface="IBM Plex Sans"/>
              </a:rPr>
              <a:t>Currently there is no such platform which supports the growth of the education of the needy students, and with this platform, a sense of hope and support can be arisen in them.</a:t>
            </a:r>
          </a:p>
          <a:p>
            <a:pPr>
              <a:lnSpc>
                <a:spcPts val="5040"/>
              </a:lnSpc>
            </a:pPr>
          </a:p>
          <a:p>
            <a:pPr algn="l">
              <a:lnSpc>
                <a:spcPts val="5040"/>
              </a:lnSpc>
            </a:pPr>
            <a:r>
              <a:rPr lang="en-US" sz="3600">
                <a:solidFill>
                  <a:srgbClr val="F8F8F8"/>
                </a:solidFill>
                <a:latin typeface="IBM Plex Sans"/>
              </a:rPr>
              <a:t>Having a platform uniquely built for such students where they would get the necessary resources, can bridge a major gap in the current education system and lead to have a better literacy rate as well as give a boost to the youth power and knowledge and awareness of the society and the country.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1243913">
            <a:off x="-2770474" y="7366384"/>
            <a:ext cx="13558515" cy="4905717"/>
          </a:xfrm>
          <a:custGeom>
            <a:avLst/>
            <a:gdLst/>
            <a:ahLst/>
            <a:cxnLst/>
            <a:rect r="r" b="b" t="t" l="l"/>
            <a:pathLst>
              <a:path h="4905717" w="13558515">
                <a:moveTo>
                  <a:pt x="0" y="0"/>
                </a:moveTo>
                <a:lnTo>
                  <a:pt x="13558515" y="0"/>
                </a:lnTo>
                <a:lnTo>
                  <a:pt x="13558515" y="4905718"/>
                </a:lnTo>
                <a:lnTo>
                  <a:pt x="0" y="4905718"/>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657062" y="485775"/>
            <a:ext cx="4973875" cy="1076325"/>
          </a:xfrm>
          <a:prstGeom prst="rect">
            <a:avLst/>
          </a:prstGeom>
        </p:spPr>
        <p:txBody>
          <a:bodyPr anchor="t" rtlCol="false" tIns="0" lIns="0" bIns="0" rIns="0">
            <a:spAutoFit/>
          </a:bodyPr>
          <a:lstStyle/>
          <a:p>
            <a:pPr>
              <a:lnSpc>
                <a:spcPts val="8400"/>
              </a:lnSpc>
            </a:pPr>
            <a:r>
              <a:rPr lang="en-US" sz="7000">
                <a:solidFill>
                  <a:srgbClr val="F8F8F8"/>
                </a:solidFill>
                <a:latin typeface="Be Vietnam Ultra-Bold"/>
              </a:rPr>
              <a:t>Challenges</a:t>
            </a:r>
          </a:p>
        </p:txBody>
      </p:sp>
      <p:sp>
        <p:nvSpPr>
          <p:cNvPr name="TextBox 5" id="5"/>
          <p:cNvSpPr txBox="true"/>
          <p:nvPr/>
        </p:nvSpPr>
        <p:spPr>
          <a:xfrm rot="0">
            <a:off x="608194" y="2253615"/>
            <a:ext cx="17071612" cy="7004685"/>
          </a:xfrm>
          <a:prstGeom prst="rect">
            <a:avLst/>
          </a:prstGeom>
        </p:spPr>
        <p:txBody>
          <a:bodyPr anchor="t" rtlCol="false" tIns="0" lIns="0" bIns="0" rIns="0">
            <a:spAutoFit/>
          </a:bodyPr>
          <a:lstStyle/>
          <a:p>
            <a:pPr>
              <a:lnSpc>
                <a:spcPts val="5040"/>
              </a:lnSpc>
            </a:pPr>
            <a:r>
              <a:rPr lang="en-US" sz="3600">
                <a:solidFill>
                  <a:srgbClr val="F8F8F8"/>
                </a:solidFill>
                <a:latin typeface="IBM Plex Sans"/>
              </a:rPr>
              <a:t>Considering the platform being hosted on the internet and being open to all, the facility of such a feature for the needy can be exploited by the students and people who aren’t needy and still can afford to get the resources.</a:t>
            </a:r>
          </a:p>
          <a:p>
            <a:pPr>
              <a:lnSpc>
                <a:spcPts val="5040"/>
              </a:lnSpc>
            </a:pPr>
          </a:p>
          <a:p>
            <a:pPr>
              <a:lnSpc>
                <a:spcPts val="5040"/>
              </a:lnSpc>
            </a:pPr>
            <a:r>
              <a:rPr lang="en-US" sz="3600">
                <a:solidFill>
                  <a:srgbClr val="F8F8F8"/>
                </a:solidFill>
                <a:latin typeface="IBM Plex Sans"/>
              </a:rPr>
              <a:t>To bridge this gap, an extra step is added where, the order which was placed after claiming the donation or purchasing with the donated fund, will be delivered to the pickup stores which would be located in some specific regions where there is a higher population of the needy students like slum areas, etc.</a:t>
            </a:r>
          </a:p>
          <a:p>
            <a:pPr>
              <a:lnSpc>
                <a:spcPts val="5040"/>
              </a:lnSpc>
            </a:pPr>
          </a:p>
          <a:p>
            <a:pPr algn="l">
              <a:lnSpc>
                <a:spcPts val="5040"/>
              </a:lnSpc>
            </a:pPr>
            <a:r>
              <a:rPr lang="en-US" sz="3600">
                <a:solidFill>
                  <a:srgbClr val="F8F8F8"/>
                </a:solidFill>
                <a:latin typeface="IBM Plex Sans"/>
              </a:rPr>
              <a:t>Also, when a particular student arrives for claiming the delivery, his/her financial bacground would be verified before confirming the delivery of the order.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8010284">
            <a:off x="11274917" y="-2976531"/>
            <a:ext cx="11342890" cy="9156806"/>
          </a:xfrm>
          <a:custGeom>
            <a:avLst/>
            <a:gdLst/>
            <a:ahLst/>
            <a:cxnLst/>
            <a:rect r="r" b="b" t="t" l="l"/>
            <a:pathLst>
              <a:path h="9156806" w="11342890">
                <a:moveTo>
                  <a:pt x="0" y="0"/>
                </a:moveTo>
                <a:lnTo>
                  <a:pt x="11342890" y="0"/>
                </a:lnTo>
                <a:lnTo>
                  <a:pt x="11342890" y="9156806"/>
                </a:lnTo>
                <a:lnTo>
                  <a:pt x="0" y="9156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72000" y="0"/>
            <a:ext cx="13716000" cy="10287000"/>
          </a:xfrm>
          <a:custGeom>
            <a:avLst/>
            <a:gdLst/>
            <a:ahLst/>
            <a:cxnLst/>
            <a:rect r="r" b="b" t="t" l="l"/>
            <a:pathLst>
              <a:path h="10287000" w="13716000">
                <a:moveTo>
                  <a:pt x="0" y="0"/>
                </a:moveTo>
                <a:lnTo>
                  <a:pt x="13716000" y="0"/>
                </a:lnTo>
                <a:lnTo>
                  <a:pt x="13716000" y="10287000"/>
                </a:lnTo>
                <a:lnTo>
                  <a:pt x="0" y="10287000"/>
                </a:lnTo>
                <a:lnTo>
                  <a:pt x="0" y="0"/>
                </a:lnTo>
                <a:close/>
              </a:path>
            </a:pathLst>
          </a:custGeom>
          <a:blipFill>
            <a:blip r:embed="rId5"/>
            <a:stretch>
              <a:fillRect l="0" t="0" r="0" b="0"/>
            </a:stretch>
          </a:blipFill>
        </p:spPr>
      </p:sp>
      <p:sp>
        <p:nvSpPr>
          <p:cNvPr name="TextBox 5" id="5"/>
          <p:cNvSpPr txBox="true"/>
          <p:nvPr/>
        </p:nvSpPr>
        <p:spPr>
          <a:xfrm rot="0">
            <a:off x="216600" y="4419600"/>
            <a:ext cx="3843142" cy="1447800"/>
          </a:xfrm>
          <a:prstGeom prst="rect">
            <a:avLst/>
          </a:prstGeom>
        </p:spPr>
        <p:txBody>
          <a:bodyPr anchor="t" rtlCol="false" tIns="0" lIns="0" bIns="0" rIns="0">
            <a:spAutoFit/>
          </a:bodyPr>
          <a:lstStyle/>
          <a:p>
            <a:pPr>
              <a:lnSpc>
                <a:spcPts val="5759"/>
              </a:lnSpc>
            </a:pPr>
            <a:r>
              <a:rPr lang="en-US" sz="4800">
                <a:solidFill>
                  <a:srgbClr val="F8F8F8"/>
                </a:solidFill>
                <a:latin typeface="Be Vietnam Ultra-Bold"/>
              </a:rPr>
              <a:t>Architecture of Idea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DAFuBZuMg_U</dc:identifier>
  <dcterms:modified xsi:type="dcterms:W3CDTF">2011-08-01T06:04:30Z</dcterms:modified>
  <cp:revision>1</cp:revision>
  <dc:title>Copy of Project Proposal Business Presentation in Dark Blue Pink Abstract Tech Style</dc:title>
</cp:coreProperties>
</file>