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40"/>
  </p:notesMasterIdLst>
  <p:sldIdLst>
    <p:sldId id="256" r:id="rId2"/>
    <p:sldId id="293" r:id="rId3"/>
    <p:sldId id="258" r:id="rId4"/>
    <p:sldId id="259" r:id="rId5"/>
    <p:sldId id="295" r:id="rId6"/>
    <p:sldId id="296" r:id="rId7"/>
    <p:sldId id="280" r:id="rId8"/>
    <p:sldId id="297" r:id="rId9"/>
    <p:sldId id="316" r:id="rId10"/>
    <p:sldId id="317" r:id="rId11"/>
    <p:sldId id="299" r:id="rId12"/>
    <p:sldId id="300" r:id="rId13"/>
    <p:sldId id="301" r:id="rId14"/>
    <p:sldId id="291" r:id="rId15"/>
    <p:sldId id="281" r:id="rId16"/>
    <p:sldId id="302" r:id="rId17"/>
    <p:sldId id="303" r:id="rId18"/>
    <p:sldId id="260" r:id="rId19"/>
    <p:sldId id="273" r:id="rId20"/>
    <p:sldId id="284" r:id="rId21"/>
    <p:sldId id="308" r:id="rId22"/>
    <p:sldId id="294" r:id="rId23"/>
    <p:sldId id="271" r:id="rId24"/>
    <p:sldId id="310" r:id="rId25"/>
    <p:sldId id="306" r:id="rId26"/>
    <p:sldId id="307" r:id="rId27"/>
    <p:sldId id="311" r:id="rId28"/>
    <p:sldId id="290" r:id="rId29"/>
    <p:sldId id="312" r:id="rId30"/>
    <p:sldId id="304" r:id="rId31"/>
    <p:sldId id="313" r:id="rId32"/>
    <p:sldId id="314" r:id="rId33"/>
    <p:sldId id="318" r:id="rId34"/>
    <p:sldId id="319" r:id="rId35"/>
    <p:sldId id="274" r:id="rId36"/>
    <p:sldId id="315" r:id="rId37"/>
    <p:sldId id="276" r:id="rId38"/>
    <p:sldId id="27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9FA"/>
    <a:srgbClr val="225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09EB3-54EF-42B3-9669-0E236EC28742}" type="doc">
      <dgm:prSet loTypeId="urn:microsoft.com/office/officeart/2005/8/layout/bProcess4" loCatId="process" qsTypeId="urn:microsoft.com/office/officeart/2005/8/quickstyle/simple5" qsCatId="simple" csTypeId="urn:microsoft.com/office/officeart/2005/8/colors/colorful1" csCatId="colorful" phldr="1"/>
      <dgm:spPr/>
      <dgm:t>
        <a:bodyPr/>
        <a:lstStyle/>
        <a:p>
          <a:endParaRPr lang="en-IN"/>
        </a:p>
      </dgm:t>
    </dgm:pt>
    <dgm:pt modelId="{7126E1E5-DD74-4141-890E-EDD0BD8937A7}">
      <dgm:prSet phldrT="[Text]" custT="1"/>
      <dgm:spPr/>
      <dgm:t>
        <a:bodyPr/>
        <a:lstStyle/>
        <a:p>
          <a:r>
            <a:rPr lang="en-IN" sz="2400" b="1" dirty="0"/>
            <a:t>Data Collection</a:t>
          </a:r>
        </a:p>
      </dgm:t>
    </dgm:pt>
    <dgm:pt modelId="{00E839DA-32BA-48A7-B257-A06E91AC511C}" type="parTrans" cxnId="{B68B09DF-9E8C-4F30-95F0-A8EBBC26E29E}">
      <dgm:prSet/>
      <dgm:spPr/>
      <dgm:t>
        <a:bodyPr/>
        <a:lstStyle/>
        <a:p>
          <a:endParaRPr lang="en-IN"/>
        </a:p>
      </dgm:t>
    </dgm:pt>
    <dgm:pt modelId="{90B5FEB4-CD0C-4656-8915-301AD3D16A5B}" type="sibTrans" cxnId="{B68B09DF-9E8C-4F30-95F0-A8EBBC26E29E}">
      <dgm:prSet/>
      <dgm:spPr/>
      <dgm:t>
        <a:bodyPr/>
        <a:lstStyle/>
        <a:p>
          <a:endParaRPr lang="en-IN"/>
        </a:p>
      </dgm:t>
    </dgm:pt>
    <dgm:pt modelId="{5A324649-10E5-4E03-B773-0C737F8C10DF}">
      <dgm:prSet phldrT="[Text]" custT="1"/>
      <dgm:spPr/>
      <dgm:t>
        <a:bodyPr/>
        <a:lstStyle/>
        <a:p>
          <a:pPr>
            <a:lnSpc>
              <a:spcPct val="100000"/>
            </a:lnSpc>
          </a:pPr>
          <a:r>
            <a:rPr lang="en-IN" sz="2400" b="1"/>
            <a:t>EDA ,Visulization</a:t>
          </a:r>
        </a:p>
        <a:p>
          <a:pPr>
            <a:lnSpc>
              <a:spcPct val="100000"/>
            </a:lnSpc>
          </a:pPr>
          <a:r>
            <a:rPr lang="en-IN" sz="2400" b="1"/>
            <a:t>and preprocessing</a:t>
          </a:r>
          <a:endParaRPr lang="en-IN" sz="2400" b="1" dirty="0"/>
        </a:p>
      </dgm:t>
    </dgm:pt>
    <dgm:pt modelId="{218C4507-FF35-46FC-A0CE-84801DF37CEF}" type="parTrans" cxnId="{9724C7F4-A015-4BDE-9D20-D096A8322788}">
      <dgm:prSet/>
      <dgm:spPr/>
      <dgm:t>
        <a:bodyPr/>
        <a:lstStyle/>
        <a:p>
          <a:endParaRPr lang="en-IN"/>
        </a:p>
      </dgm:t>
    </dgm:pt>
    <dgm:pt modelId="{CB4BBC0A-4F44-4E2F-877B-7114CFF70FAE}" type="sibTrans" cxnId="{9724C7F4-A015-4BDE-9D20-D096A8322788}">
      <dgm:prSet/>
      <dgm:spPr/>
      <dgm:t>
        <a:bodyPr/>
        <a:lstStyle/>
        <a:p>
          <a:endParaRPr lang="en-IN"/>
        </a:p>
      </dgm:t>
    </dgm:pt>
    <dgm:pt modelId="{667315D9-20AC-4132-8CD2-71E89B717A65}">
      <dgm:prSet phldrT="[Text]" custT="1"/>
      <dgm:spPr/>
      <dgm:t>
        <a:bodyPr/>
        <a:lstStyle/>
        <a:p>
          <a:r>
            <a:rPr lang="en-IN" sz="2400" b="1"/>
            <a:t>Feature Extraction</a:t>
          </a:r>
          <a:endParaRPr lang="en-IN" sz="2400" b="1" dirty="0"/>
        </a:p>
      </dgm:t>
    </dgm:pt>
    <dgm:pt modelId="{C780497C-5EEB-4395-9E73-03954F3BFFF8}" type="parTrans" cxnId="{F9D1392B-BC5E-4B81-9EEC-B036A60050D2}">
      <dgm:prSet/>
      <dgm:spPr/>
      <dgm:t>
        <a:bodyPr/>
        <a:lstStyle/>
        <a:p>
          <a:endParaRPr lang="en-IN"/>
        </a:p>
      </dgm:t>
    </dgm:pt>
    <dgm:pt modelId="{DCC1C051-01E1-4E9F-A478-79569E26D7C5}" type="sibTrans" cxnId="{F9D1392B-BC5E-4B81-9EEC-B036A60050D2}">
      <dgm:prSet/>
      <dgm:spPr/>
      <dgm:t>
        <a:bodyPr/>
        <a:lstStyle/>
        <a:p>
          <a:endParaRPr lang="en-IN"/>
        </a:p>
      </dgm:t>
    </dgm:pt>
    <dgm:pt modelId="{C49FBFD9-B247-4505-8B5A-672464BE4516}">
      <dgm:prSet phldrT="[Text]" custT="1"/>
      <dgm:spPr/>
      <dgm:t>
        <a:bodyPr/>
        <a:lstStyle/>
        <a:p>
          <a:r>
            <a:rPr lang="en-IN" sz="2400" b="1"/>
            <a:t>Train, Test</a:t>
          </a:r>
        </a:p>
        <a:p>
          <a:r>
            <a:rPr lang="en-IN" sz="2400" b="1"/>
            <a:t>Validate the Model</a:t>
          </a:r>
          <a:endParaRPr lang="en-IN" sz="2400" b="1" dirty="0"/>
        </a:p>
      </dgm:t>
    </dgm:pt>
    <dgm:pt modelId="{10AFACB0-5544-4A41-BB3D-E96152DB8405}" type="parTrans" cxnId="{9153DB01-FF40-4734-8B8E-A15AB6812C44}">
      <dgm:prSet/>
      <dgm:spPr/>
      <dgm:t>
        <a:bodyPr/>
        <a:lstStyle/>
        <a:p>
          <a:endParaRPr lang="en-IN"/>
        </a:p>
      </dgm:t>
    </dgm:pt>
    <dgm:pt modelId="{88FFBB4B-9179-47DD-810B-2A69F5354514}" type="sibTrans" cxnId="{9153DB01-FF40-4734-8B8E-A15AB6812C44}">
      <dgm:prSet/>
      <dgm:spPr/>
      <dgm:t>
        <a:bodyPr/>
        <a:lstStyle/>
        <a:p>
          <a:endParaRPr lang="en-IN"/>
        </a:p>
      </dgm:t>
    </dgm:pt>
    <dgm:pt modelId="{E82E2C75-BC87-4CCD-8BD7-3C43792B6158}">
      <dgm:prSet phldrT="[Text]" custT="1"/>
      <dgm:spPr/>
      <dgm:t>
        <a:bodyPr/>
        <a:lstStyle/>
        <a:p>
          <a:r>
            <a:rPr lang="en-IN" sz="2400" b="1"/>
            <a:t>Building Prediction Models</a:t>
          </a:r>
          <a:endParaRPr lang="en-IN" sz="2400" b="1" dirty="0"/>
        </a:p>
      </dgm:t>
    </dgm:pt>
    <dgm:pt modelId="{B503AF1B-1B54-432D-A8BE-0737EAEF708D}" type="parTrans" cxnId="{965D5B0A-ED9A-4BB9-B562-6EB89690B42B}">
      <dgm:prSet/>
      <dgm:spPr/>
      <dgm:t>
        <a:bodyPr/>
        <a:lstStyle/>
        <a:p>
          <a:endParaRPr lang="en-IN"/>
        </a:p>
      </dgm:t>
    </dgm:pt>
    <dgm:pt modelId="{122F3E9E-63C0-43EC-AC2E-03B0D8BD74BB}" type="sibTrans" cxnId="{965D5B0A-ED9A-4BB9-B562-6EB89690B42B}">
      <dgm:prSet/>
      <dgm:spPr/>
      <dgm:t>
        <a:bodyPr/>
        <a:lstStyle/>
        <a:p>
          <a:endParaRPr lang="en-IN"/>
        </a:p>
      </dgm:t>
    </dgm:pt>
    <dgm:pt modelId="{799A6629-0A04-4D45-B0E5-1B534E8D4CC9}">
      <dgm:prSet phldrT="[Text]" custT="1"/>
      <dgm:spPr/>
      <dgm:t>
        <a:bodyPr/>
        <a:lstStyle/>
        <a:p>
          <a:r>
            <a:rPr lang="en-IN" sz="2400" b="1"/>
            <a:t>Evaluation of Model</a:t>
          </a:r>
          <a:endParaRPr lang="en-IN" sz="2400" b="1" dirty="0"/>
        </a:p>
      </dgm:t>
    </dgm:pt>
    <dgm:pt modelId="{F5974FC4-B04A-4646-B13E-AC013269B524}" type="parTrans" cxnId="{7030DCB4-7A0C-4024-986C-B05D21FD2439}">
      <dgm:prSet/>
      <dgm:spPr/>
      <dgm:t>
        <a:bodyPr/>
        <a:lstStyle/>
        <a:p>
          <a:endParaRPr lang="en-IN"/>
        </a:p>
      </dgm:t>
    </dgm:pt>
    <dgm:pt modelId="{BABF0804-4EF9-41CF-8EEF-BD61A16293C2}" type="sibTrans" cxnId="{7030DCB4-7A0C-4024-986C-B05D21FD2439}">
      <dgm:prSet/>
      <dgm:spPr/>
      <dgm:t>
        <a:bodyPr/>
        <a:lstStyle/>
        <a:p>
          <a:endParaRPr lang="en-IN"/>
        </a:p>
      </dgm:t>
    </dgm:pt>
    <dgm:pt modelId="{619657EA-841E-4F45-AB15-17101B77CB41}">
      <dgm:prSet phldrT="[Text]" custT="1"/>
      <dgm:spPr/>
      <dgm:t>
        <a:bodyPr/>
        <a:lstStyle/>
        <a:p>
          <a:r>
            <a:rPr lang="en-IN" sz="2400" b="1"/>
            <a:t>Model Deployment</a:t>
          </a:r>
          <a:endParaRPr lang="en-IN" sz="2400" b="1" dirty="0"/>
        </a:p>
      </dgm:t>
    </dgm:pt>
    <dgm:pt modelId="{F69EA758-CCF6-4E0F-B6BF-EFC0C3D628EE}" type="parTrans" cxnId="{2117D09A-B1C1-4E22-9E61-99EFC6BBA5EC}">
      <dgm:prSet/>
      <dgm:spPr/>
      <dgm:t>
        <a:bodyPr/>
        <a:lstStyle/>
        <a:p>
          <a:endParaRPr lang="en-IN"/>
        </a:p>
      </dgm:t>
    </dgm:pt>
    <dgm:pt modelId="{1ADF3DDB-CA78-4554-B040-45F5B5DF1B9B}" type="sibTrans" cxnId="{2117D09A-B1C1-4E22-9E61-99EFC6BBA5EC}">
      <dgm:prSet/>
      <dgm:spPr/>
      <dgm:t>
        <a:bodyPr/>
        <a:lstStyle/>
        <a:p>
          <a:endParaRPr lang="en-IN"/>
        </a:p>
      </dgm:t>
    </dgm:pt>
    <dgm:pt modelId="{CF2BD1AF-6177-4E6E-AC2E-8F86BA6F213C}" type="pres">
      <dgm:prSet presAssocID="{44C09EB3-54EF-42B3-9669-0E236EC28742}" presName="Name0" presStyleCnt="0">
        <dgm:presLayoutVars>
          <dgm:dir/>
          <dgm:resizeHandles/>
        </dgm:presLayoutVars>
      </dgm:prSet>
      <dgm:spPr/>
    </dgm:pt>
    <dgm:pt modelId="{B25FD3BC-5F2E-4507-8BC1-50A22CD8A7A7}" type="pres">
      <dgm:prSet presAssocID="{7126E1E5-DD74-4141-890E-EDD0BD8937A7}" presName="compNode" presStyleCnt="0"/>
      <dgm:spPr/>
    </dgm:pt>
    <dgm:pt modelId="{FEAB59B0-DFA5-42DA-8E60-79E4DBCEEBDB}" type="pres">
      <dgm:prSet presAssocID="{7126E1E5-DD74-4141-890E-EDD0BD8937A7}" presName="dummyConnPt" presStyleCnt="0"/>
      <dgm:spPr/>
    </dgm:pt>
    <dgm:pt modelId="{0A79627C-F956-4805-BE01-188A436BBE76}" type="pres">
      <dgm:prSet presAssocID="{7126E1E5-DD74-4141-890E-EDD0BD8937A7}" presName="node" presStyleLbl="node1" presStyleIdx="0" presStyleCnt="7" custScaleX="104730" custLinFactNeighborX="895" custLinFactNeighborY="-748">
        <dgm:presLayoutVars>
          <dgm:bulletEnabled val="1"/>
        </dgm:presLayoutVars>
      </dgm:prSet>
      <dgm:spPr/>
    </dgm:pt>
    <dgm:pt modelId="{53D380BD-ACDB-41FD-BA6E-16BCAFC6E9CB}" type="pres">
      <dgm:prSet presAssocID="{90B5FEB4-CD0C-4656-8915-301AD3D16A5B}" presName="sibTrans" presStyleLbl="bgSibTrans2D1" presStyleIdx="0" presStyleCnt="6"/>
      <dgm:spPr/>
    </dgm:pt>
    <dgm:pt modelId="{25A50532-516F-43B0-8052-6F022BDCC1B9}" type="pres">
      <dgm:prSet presAssocID="{5A324649-10E5-4E03-B773-0C737F8C10DF}" presName="compNode" presStyleCnt="0"/>
      <dgm:spPr/>
    </dgm:pt>
    <dgm:pt modelId="{0BFC497B-9A32-4E40-91D3-38AA15BFE78A}" type="pres">
      <dgm:prSet presAssocID="{5A324649-10E5-4E03-B773-0C737F8C10DF}" presName="dummyConnPt" presStyleCnt="0"/>
      <dgm:spPr/>
    </dgm:pt>
    <dgm:pt modelId="{A7EE5F42-DE72-4EFA-B58C-9C17CBFCDDCA}" type="pres">
      <dgm:prSet presAssocID="{5A324649-10E5-4E03-B773-0C737F8C10DF}" presName="node" presStyleLbl="node1" presStyleIdx="1" presStyleCnt="7" custScaleX="167868" custScaleY="102863" custLinFactNeighborX="960" custLinFactNeighborY="2401">
        <dgm:presLayoutVars>
          <dgm:bulletEnabled val="1"/>
        </dgm:presLayoutVars>
      </dgm:prSet>
      <dgm:spPr/>
    </dgm:pt>
    <dgm:pt modelId="{BB85DFEC-F1F7-4004-85AC-17E28F2B2E11}" type="pres">
      <dgm:prSet presAssocID="{CB4BBC0A-4F44-4E2F-877B-7114CFF70FAE}" presName="sibTrans" presStyleLbl="bgSibTrans2D1" presStyleIdx="1" presStyleCnt="6"/>
      <dgm:spPr/>
    </dgm:pt>
    <dgm:pt modelId="{17A06C80-5866-493D-8C15-C218C64CD1A8}" type="pres">
      <dgm:prSet presAssocID="{667315D9-20AC-4132-8CD2-71E89B717A65}" presName="compNode" presStyleCnt="0"/>
      <dgm:spPr/>
    </dgm:pt>
    <dgm:pt modelId="{B5E4C37E-DD48-41D6-B6B7-63E6FE537C1E}" type="pres">
      <dgm:prSet presAssocID="{667315D9-20AC-4132-8CD2-71E89B717A65}" presName="dummyConnPt" presStyleCnt="0"/>
      <dgm:spPr/>
    </dgm:pt>
    <dgm:pt modelId="{140F6FCF-FA09-4670-9450-05721EFBD5D0}" type="pres">
      <dgm:prSet presAssocID="{667315D9-20AC-4132-8CD2-71E89B717A65}" presName="node" presStyleLbl="node1" presStyleIdx="2" presStyleCnt="7">
        <dgm:presLayoutVars>
          <dgm:bulletEnabled val="1"/>
        </dgm:presLayoutVars>
      </dgm:prSet>
      <dgm:spPr/>
    </dgm:pt>
    <dgm:pt modelId="{610A956E-ED3D-485D-AA81-34CF05F09F8B}" type="pres">
      <dgm:prSet presAssocID="{DCC1C051-01E1-4E9F-A478-79569E26D7C5}" presName="sibTrans" presStyleLbl="bgSibTrans2D1" presStyleIdx="2" presStyleCnt="6"/>
      <dgm:spPr/>
    </dgm:pt>
    <dgm:pt modelId="{7819ED7A-84B5-4625-9F1F-7B98CFECA081}" type="pres">
      <dgm:prSet presAssocID="{C49FBFD9-B247-4505-8B5A-672464BE4516}" presName="compNode" presStyleCnt="0"/>
      <dgm:spPr/>
    </dgm:pt>
    <dgm:pt modelId="{ADB59C41-F7CF-4B22-9FBA-C063B2A0B3A5}" type="pres">
      <dgm:prSet presAssocID="{C49FBFD9-B247-4505-8B5A-672464BE4516}" presName="dummyConnPt" presStyleCnt="0"/>
      <dgm:spPr/>
    </dgm:pt>
    <dgm:pt modelId="{5A456D76-E808-478D-A788-48D75D7BEC67}" type="pres">
      <dgm:prSet presAssocID="{C49FBFD9-B247-4505-8B5A-672464BE4516}" presName="node" presStyleLbl="node1" presStyleIdx="3" presStyleCnt="7" custScaleX="118471" custScaleY="103517">
        <dgm:presLayoutVars>
          <dgm:bulletEnabled val="1"/>
        </dgm:presLayoutVars>
      </dgm:prSet>
      <dgm:spPr/>
    </dgm:pt>
    <dgm:pt modelId="{45CEE684-B403-4059-A453-B40CD7EFF356}" type="pres">
      <dgm:prSet presAssocID="{88FFBB4B-9179-47DD-810B-2A69F5354514}" presName="sibTrans" presStyleLbl="bgSibTrans2D1" presStyleIdx="3" presStyleCnt="6"/>
      <dgm:spPr/>
    </dgm:pt>
    <dgm:pt modelId="{D90073A2-4BBB-4497-AD0D-7B52B35E9734}" type="pres">
      <dgm:prSet presAssocID="{E82E2C75-BC87-4CCD-8BD7-3C43792B6158}" presName="compNode" presStyleCnt="0"/>
      <dgm:spPr/>
    </dgm:pt>
    <dgm:pt modelId="{0FF143AF-A802-4F0F-80C4-DA102C3EE2A9}" type="pres">
      <dgm:prSet presAssocID="{E82E2C75-BC87-4CCD-8BD7-3C43792B6158}" presName="dummyConnPt" presStyleCnt="0"/>
      <dgm:spPr/>
    </dgm:pt>
    <dgm:pt modelId="{BAC12133-F5A3-469B-B169-FD0A9FCB8314}" type="pres">
      <dgm:prSet presAssocID="{E82E2C75-BC87-4CCD-8BD7-3C43792B6158}" presName="node" presStyleLbl="node1" presStyleIdx="4" presStyleCnt="7" custScaleX="122794" custLinFactNeighborX="-1942" custLinFactNeighborY="-16305">
        <dgm:presLayoutVars>
          <dgm:bulletEnabled val="1"/>
        </dgm:presLayoutVars>
      </dgm:prSet>
      <dgm:spPr/>
    </dgm:pt>
    <dgm:pt modelId="{41A2F573-EF54-45F5-A4B0-45BC5AC62B01}" type="pres">
      <dgm:prSet presAssocID="{122F3E9E-63C0-43EC-AC2E-03B0D8BD74BB}" presName="sibTrans" presStyleLbl="bgSibTrans2D1" presStyleIdx="4" presStyleCnt="6"/>
      <dgm:spPr/>
    </dgm:pt>
    <dgm:pt modelId="{2E577DE6-9A5D-4660-A298-83F5E35CE31D}" type="pres">
      <dgm:prSet presAssocID="{799A6629-0A04-4D45-B0E5-1B534E8D4CC9}" presName="compNode" presStyleCnt="0"/>
      <dgm:spPr/>
    </dgm:pt>
    <dgm:pt modelId="{5A83DA44-44C4-4193-85CC-DA4FF1134E0F}" type="pres">
      <dgm:prSet presAssocID="{799A6629-0A04-4D45-B0E5-1B534E8D4CC9}" presName="dummyConnPt" presStyleCnt="0"/>
      <dgm:spPr/>
    </dgm:pt>
    <dgm:pt modelId="{9839AAD1-4FFB-4C2C-9301-B33F77CD914D}" type="pres">
      <dgm:prSet presAssocID="{799A6629-0A04-4D45-B0E5-1B534E8D4CC9}" presName="node" presStyleLbl="node1" presStyleIdx="5" presStyleCnt="7" custScaleY="80479" custLinFactNeighborX="-3368" custLinFactNeighborY="-37352">
        <dgm:presLayoutVars>
          <dgm:bulletEnabled val="1"/>
        </dgm:presLayoutVars>
      </dgm:prSet>
      <dgm:spPr/>
    </dgm:pt>
    <dgm:pt modelId="{9F0F5856-6458-4563-8C58-8740FC2D78A3}" type="pres">
      <dgm:prSet presAssocID="{BABF0804-4EF9-41CF-8EEF-BD61A16293C2}" presName="sibTrans" presStyleLbl="bgSibTrans2D1" presStyleIdx="5" presStyleCnt="6"/>
      <dgm:spPr/>
    </dgm:pt>
    <dgm:pt modelId="{1C0CB3DB-5668-49BB-9A0B-D5910257F106}" type="pres">
      <dgm:prSet presAssocID="{619657EA-841E-4F45-AB15-17101B77CB41}" presName="compNode" presStyleCnt="0"/>
      <dgm:spPr/>
    </dgm:pt>
    <dgm:pt modelId="{0F59D964-2968-4E02-B7DD-1DB82E3B4E5F}" type="pres">
      <dgm:prSet presAssocID="{619657EA-841E-4F45-AB15-17101B77CB41}" presName="dummyConnPt" presStyleCnt="0"/>
      <dgm:spPr/>
    </dgm:pt>
    <dgm:pt modelId="{3058D5BC-CD6C-45F9-9958-4F2E18A8A344}" type="pres">
      <dgm:prSet presAssocID="{619657EA-841E-4F45-AB15-17101B77CB41}" presName="node" presStyleLbl="node1" presStyleIdx="6" presStyleCnt="7" custScaleX="114841" custLinFactNeighborX="-20866" custLinFactNeighborY="-46121">
        <dgm:presLayoutVars>
          <dgm:bulletEnabled val="1"/>
        </dgm:presLayoutVars>
      </dgm:prSet>
      <dgm:spPr/>
    </dgm:pt>
  </dgm:ptLst>
  <dgm:cxnLst>
    <dgm:cxn modelId="{9153DB01-FF40-4734-8B8E-A15AB6812C44}" srcId="{44C09EB3-54EF-42B3-9669-0E236EC28742}" destId="{C49FBFD9-B247-4505-8B5A-672464BE4516}" srcOrd="3" destOrd="0" parTransId="{10AFACB0-5544-4A41-BB3D-E96152DB8405}" sibTransId="{88FFBB4B-9179-47DD-810B-2A69F5354514}"/>
    <dgm:cxn modelId="{965D5B0A-ED9A-4BB9-B562-6EB89690B42B}" srcId="{44C09EB3-54EF-42B3-9669-0E236EC28742}" destId="{E82E2C75-BC87-4CCD-8BD7-3C43792B6158}" srcOrd="4" destOrd="0" parTransId="{B503AF1B-1B54-432D-A8BE-0737EAEF708D}" sibTransId="{122F3E9E-63C0-43EC-AC2E-03B0D8BD74BB}"/>
    <dgm:cxn modelId="{F21FD91E-BC10-4ACF-9E59-AB0EA18D3E6A}" type="presOf" srcId="{88FFBB4B-9179-47DD-810B-2A69F5354514}" destId="{45CEE684-B403-4059-A453-B40CD7EFF356}" srcOrd="0" destOrd="0" presId="urn:microsoft.com/office/officeart/2005/8/layout/bProcess4"/>
    <dgm:cxn modelId="{F9D1392B-BC5E-4B81-9EEC-B036A60050D2}" srcId="{44C09EB3-54EF-42B3-9669-0E236EC28742}" destId="{667315D9-20AC-4132-8CD2-71E89B717A65}" srcOrd="2" destOrd="0" parTransId="{C780497C-5EEB-4395-9E73-03954F3BFFF8}" sibTransId="{DCC1C051-01E1-4E9F-A478-79569E26D7C5}"/>
    <dgm:cxn modelId="{90C9A364-BAB0-4306-9346-A2C65E7CABB5}" type="presOf" srcId="{44C09EB3-54EF-42B3-9669-0E236EC28742}" destId="{CF2BD1AF-6177-4E6E-AC2E-8F86BA6F213C}" srcOrd="0" destOrd="0" presId="urn:microsoft.com/office/officeart/2005/8/layout/bProcess4"/>
    <dgm:cxn modelId="{AB54AE50-715C-47BB-9BB3-A0CB684C1AEB}" type="presOf" srcId="{BABF0804-4EF9-41CF-8EEF-BD61A16293C2}" destId="{9F0F5856-6458-4563-8C58-8740FC2D78A3}" srcOrd="0" destOrd="0" presId="urn:microsoft.com/office/officeart/2005/8/layout/bProcess4"/>
    <dgm:cxn modelId="{31CA6777-68F6-4751-BD83-C7904A8A0FCE}" type="presOf" srcId="{DCC1C051-01E1-4E9F-A478-79569E26D7C5}" destId="{610A956E-ED3D-485D-AA81-34CF05F09F8B}" srcOrd="0" destOrd="0" presId="urn:microsoft.com/office/officeart/2005/8/layout/bProcess4"/>
    <dgm:cxn modelId="{121A7379-93D5-492C-A57E-530B6FD7FFD2}" type="presOf" srcId="{7126E1E5-DD74-4141-890E-EDD0BD8937A7}" destId="{0A79627C-F956-4805-BE01-188A436BBE76}" srcOrd="0" destOrd="0" presId="urn:microsoft.com/office/officeart/2005/8/layout/bProcess4"/>
    <dgm:cxn modelId="{BBCD975A-0D7A-4FBC-8C49-E15E4BEE8C20}" type="presOf" srcId="{667315D9-20AC-4132-8CD2-71E89B717A65}" destId="{140F6FCF-FA09-4670-9450-05721EFBD5D0}" srcOrd="0" destOrd="0" presId="urn:microsoft.com/office/officeart/2005/8/layout/bProcess4"/>
    <dgm:cxn modelId="{F5C3367B-2458-4645-840A-97DE875C900A}" type="presOf" srcId="{90B5FEB4-CD0C-4656-8915-301AD3D16A5B}" destId="{53D380BD-ACDB-41FD-BA6E-16BCAFC6E9CB}" srcOrd="0" destOrd="0" presId="urn:microsoft.com/office/officeart/2005/8/layout/bProcess4"/>
    <dgm:cxn modelId="{67123780-D35C-4F0E-A026-05524FDF9C28}" type="presOf" srcId="{5A324649-10E5-4E03-B773-0C737F8C10DF}" destId="{A7EE5F42-DE72-4EFA-B58C-9C17CBFCDDCA}" srcOrd="0" destOrd="0" presId="urn:microsoft.com/office/officeart/2005/8/layout/bProcess4"/>
    <dgm:cxn modelId="{D845828B-1D8F-4C01-9D64-ED9079CFF02D}" type="presOf" srcId="{799A6629-0A04-4D45-B0E5-1B534E8D4CC9}" destId="{9839AAD1-4FFB-4C2C-9301-B33F77CD914D}" srcOrd="0" destOrd="0" presId="urn:microsoft.com/office/officeart/2005/8/layout/bProcess4"/>
    <dgm:cxn modelId="{2117D09A-B1C1-4E22-9E61-99EFC6BBA5EC}" srcId="{44C09EB3-54EF-42B3-9669-0E236EC28742}" destId="{619657EA-841E-4F45-AB15-17101B77CB41}" srcOrd="6" destOrd="0" parTransId="{F69EA758-CCF6-4E0F-B6BF-EFC0C3D628EE}" sibTransId="{1ADF3DDB-CA78-4554-B040-45F5B5DF1B9B}"/>
    <dgm:cxn modelId="{9E4DC4A1-04D7-40EB-AA39-BF510EDFC2E7}" type="presOf" srcId="{122F3E9E-63C0-43EC-AC2E-03B0D8BD74BB}" destId="{41A2F573-EF54-45F5-A4B0-45BC5AC62B01}" srcOrd="0" destOrd="0" presId="urn:microsoft.com/office/officeart/2005/8/layout/bProcess4"/>
    <dgm:cxn modelId="{7F0110B3-919B-41EF-B5CF-B68E3FA3EEA3}" type="presOf" srcId="{C49FBFD9-B247-4505-8B5A-672464BE4516}" destId="{5A456D76-E808-478D-A788-48D75D7BEC67}" srcOrd="0" destOrd="0" presId="urn:microsoft.com/office/officeart/2005/8/layout/bProcess4"/>
    <dgm:cxn modelId="{7030DCB4-7A0C-4024-986C-B05D21FD2439}" srcId="{44C09EB3-54EF-42B3-9669-0E236EC28742}" destId="{799A6629-0A04-4D45-B0E5-1B534E8D4CC9}" srcOrd="5" destOrd="0" parTransId="{F5974FC4-B04A-4646-B13E-AC013269B524}" sibTransId="{BABF0804-4EF9-41CF-8EEF-BD61A16293C2}"/>
    <dgm:cxn modelId="{B68B09DF-9E8C-4F30-95F0-A8EBBC26E29E}" srcId="{44C09EB3-54EF-42B3-9669-0E236EC28742}" destId="{7126E1E5-DD74-4141-890E-EDD0BD8937A7}" srcOrd="0" destOrd="0" parTransId="{00E839DA-32BA-48A7-B257-A06E91AC511C}" sibTransId="{90B5FEB4-CD0C-4656-8915-301AD3D16A5B}"/>
    <dgm:cxn modelId="{921C14EC-C45A-4862-9337-8DF3326DBEE0}" type="presOf" srcId="{CB4BBC0A-4F44-4E2F-877B-7114CFF70FAE}" destId="{BB85DFEC-F1F7-4004-85AC-17E28F2B2E11}" srcOrd="0" destOrd="0" presId="urn:microsoft.com/office/officeart/2005/8/layout/bProcess4"/>
    <dgm:cxn modelId="{0F921AF0-0124-4BDD-9F5F-B5A6971D0116}" type="presOf" srcId="{E82E2C75-BC87-4CCD-8BD7-3C43792B6158}" destId="{BAC12133-F5A3-469B-B169-FD0A9FCB8314}" srcOrd="0" destOrd="0" presId="urn:microsoft.com/office/officeart/2005/8/layout/bProcess4"/>
    <dgm:cxn modelId="{9724C7F4-A015-4BDE-9D20-D096A8322788}" srcId="{44C09EB3-54EF-42B3-9669-0E236EC28742}" destId="{5A324649-10E5-4E03-B773-0C737F8C10DF}" srcOrd="1" destOrd="0" parTransId="{218C4507-FF35-46FC-A0CE-84801DF37CEF}" sibTransId="{CB4BBC0A-4F44-4E2F-877B-7114CFF70FAE}"/>
    <dgm:cxn modelId="{D3F301FF-B94A-4717-A188-F261CA3B3B29}" type="presOf" srcId="{619657EA-841E-4F45-AB15-17101B77CB41}" destId="{3058D5BC-CD6C-45F9-9958-4F2E18A8A344}" srcOrd="0" destOrd="0" presId="urn:microsoft.com/office/officeart/2005/8/layout/bProcess4"/>
    <dgm:cxn modelId="{07622475-08A2-4C76-99B2-6A2ABD6B6172}" type="presParOf" srcId="{CF2BD1AF-6177-4E6E-AC2E-8F86BA6F213C}" destId="{B25FD3BC-5F2E-4507-8BC1-50A22CD8A7A7}" srcOrd="0" destOrd="0" presId="urn:microsoft.com/office/officeart/2005/8/layout/bProcess4"/>
    <dgm:cxn modelId="{C0616826-7EE5-4D3F-98FD-6FC381924856}" type="presParOf" srcId="{B25FD3BC-5F2E-4507-8BC1-50A22CD8A7A7}" destId="{FEAB59B0-DFA5-42DA-8E60-79E4DBCEEBDB}" srcOrd="0" destOrd="0" presId="urn:microsoft.com/office/officeart/2005/8/layout/bProcess4"/>
    <dgm:cxn modelId="{86EA1DED-8D4E-44BA-8015-B6E740831296}" type="presParOf" srcId="{B25FD3BC-5F2E-4507-8BC1-50A22CD8A7A7}" destId="{0A79627C-F956-4805-BE01-188A436BBE76}" srcOrd="1" destOrd="0" presId="urn:microsoft.com/office/officeart/2005/8/layout/bProcess4"/>
    <dgm:cxn modelId="{673BEF0C-A32C-49E5-B456-22DE4295C927}" type="presParOf" srcId="{CF2BD1AF-6177-4E6E-AC2E-8F86BA6F213C}" destId="{53D380BD-ACDB-41FD-BA6E-16BCAFC6E9CB}" srcOrd="1" destOrd="0" presId="urn:microsoft.com/office/officeart/2005/8/layout/bProcess4"/>
    <dgm:cxn modelId="{C8A5233D-A7B2-401B-B2F7-D1FCDFF675E2}" type="presParOf" srcId="{CF2BD1AF-6177-4E6E-AC2E-8F86BA6F213C}" destId="{25A50532-516F-43B0-8052-6F022BDCC1B9}" srcOrd="2" destOrd="0" presId="urn:microsoft.com/office/officeart/2005/8/layout/bProcess4"/>
    <dgm:cxn modelId="{E1F9E540-ECAA-438D-92DB-69A2A3C48F5E}" type="presParOf" srcId="{25A50532-516F-43B0-8052-6F022BDCC1B9}" destId="{0BFC497B-9A32-4E40-91D3-38AA15BFE78A}" srcOrd="0" destOrd="0" presId="urn:microsoft.com/office/officeart/2005/8/layout/bProcess4"/>
    <dgm:cxn modelId="{AB8D33CF-5B83-4ED5-8C1A-9D33320AD77B}" type="presParOf" srcId="{25A50532-516F-43B0-8052-6F022BDCC1B9}" destId="{A7EE5F42-DE72-4EFA-B58C-9C17CBFCDDCA}" srcOrd="1" destOrd="0" presId="urn:microsoft.com/office/officeart/2005/8/layout/bProcess4"/>
    <dgm:cxn modelId="{BB561F91-5F36-430E-844E-A82D54190F91}" type="presParOf" srcId="{CF2BD1AF-6177-4E6E-AC2E-8F86BA6F213C}" destId="{BB85DFEC-F1F7-4004-85AC-17E28F2B2E11}" srcOrd="3" destOrd="0" presId="urn:microsoft.com/office/officeart/2005/8/layout/bProcess4"/>
    <dgm:cxn modelId="{E7D9C963-3B59-4805-A17C-E5C4A0416338}" type="presParOf" srcId="{CF2BD1AF-6177-4E6E-AC2E-8F86BA6F213C}" destId="{17A06C80-5866-493D-8C15-C218C64CD1A8}" srcOrd="4" destOrd="0" presId="urn:microsoft.com/office/officeart/2005/8/layout/bProcess4"/>
    <dgm:cxn modelId="{CEB7EA0A-7B17-4F29-AFDA-612AAC42D01C}" type="presParOf" srcId="{17A06C80-5866-493D-8C15-C218C64CD1A8}" destId="{B5E4C37E-DD48-41D6-B6B7-63E6FE537C1E}" srcOrd="0" destOrd="0" presId="urn:microsoft.com/office/officeart/2005/8/layout/bProcess4"/>
    <dgm:cxn modelId="{F50383E9-5C81-467A-9E35-10AB967E1A16}" type="presParOf" srcId="{17A06C80-5866-493D-8C15-C218C64CD1A8}" destId="{140F6FCF-FA09-4670-9450-05721EFBD5D0}" srcOrd="1" destOrd="0" presId="urn:microsoft.com/office/officeart/2005/8/layout/bProcess4"/>
    <dgm:cxn modelId="{A631B959-78D7-4E3D-B997-5A2203DBC0A8}" type="presParOf" srcId="{CF2BD1AF-6177-4E6E-AC2E-8F86BA6F213C}" destId="{610A956E-ED3D-485D-AA81-34CF05F09F8B}" srcOrd="5" destOrd="0" presId="urn:microsoft.com/office/officeart/2005/8/layout/bProcess4"/>
    <dgm:cxn modelId="{C59A22FB-82DC-4750-AA84-2EC0D268E6CE}" type="presParOf" srcId="{CF2BD1AF-6177-4E6E-AC2E-8F86BA6F213C}" destId="{7819ED7A-84B5-4625-9F1F-7B98CFECA081}" srcOrd="6" destOrd="0" presId="urn:microsoft.com/office/officeart/2005/8/layout/bProcess4"/>
    <dgm:cxn modelId="{FB926886-B8AC-41E3-8E3C-7E36463C4728}" type="presParOf" srcId="{7819ED7A-84B5-4625-9F1F-7B98CFECA081}" destId="{ADB59C41-F7CF-4B22-9FBA-C063B2A0B3A5}" srcOrd="0" destOrd="0" presId="urn:microsoft.com/office/officeart/2005/8/layout/bProcess4"/>
    <dgm:cxn modelId="{4D70B715-DEDA-4CCF-990E-216158113A86}" type="presParOf" srcId="{7819ED7A-84B5-4625-9F1F-7B98CFECA081}" destId="{5A456D76-E808-478D-A788-48D75D7BEC67}" srcOrd="1" destOrd="0" presId="urn:microsoft.com/office/officeart/2005/8/layout/bProcess4"/>
    <dgm:cxn modelId="{69DBA1D1-29F2-4CCA-8A83-B038C33113A2}" type="presParOf" srcId="{CF2BD1AF-6177-4E6E-AC2E-8F86BA6F213C}" destId="{45CEE684-B403-4059-A453-B40CD7EFF356}" srcOrd="7" destOrd="0" presId="urn:microsoft.com/office/officeart/2005/8/layout/bProcess4"/>
    <dgm:cxn modelId="{0922C01F-A633-42EA-B4B1-05E463F9EE14}" type="presParOf" srcId="{CF2BD1AF-6177-4E6E-AC2E-8F86BA6F213C}" destId="{D90073A2-4BBB-4497-AD0D-7B52B35E9734}" srcOrd="8" destOrd="0" presId="urn:microsoft.com/office/officeart/2005/8/layout/bProcess4"/>
    <dgm:cxn modelId="{D20C39E3-EA48-45EF-8A07-93B4556065BA}" type="presParOf" srcId="{D90073A2-4BBB-4497-AD0D-7B52B35E9734}" destId="{0FF143AF-A802-4F0F-80C4-DA102C3EE2A9}" srcOrd="0" destOrd="0" presId="urn:microsoft.com/office/officeart/2005/8/layout/bProcess4"/>
    <dgm:cxn modelId="{C1A037A6-8D8F-4981-8E7F-1464A0E480EB}" type="presParOf" srcId="{D90073A2-4BBB-4497-AD0D-7B52B35E9734}" destId="{BAC12133-F5A3-469B-B169-FD0A9FCB8314}" srcOrd="1" destOrd="0" presId="urn:microsoft.com/office/officeart/2005/8/layout/bProcess4"/>
    <dgm:cxn modelId="{0DD4CE61-B42F-452B-9CC2-ACD03DF2619D}" type="presParOf" srcId="{CF2BD1AF-6177-4E6E-AC2E-8F86BA6F213C}" destId="{41A2F573-EF54-45F5-A4B0-45BC5AC62B01}" srcOrd="9" destOrd="0" presId="urn:microsoft.com/office/officeart/2005/8/layout/bProcess4"/>
    <dgm:cxn modelId="{4D679A24-E660-499A-A5D0-80442A152F2D}" type="presParOf" srcId="{CF2BD1AF-6177-4E6E-AC2E-8F86BA6F213C}" destId="{2E577DE6-9A5D-4660-A298-83F5E35CE31D}" srcOrd="10" destOrd="0" presId="urn:microsoft.com/office/officeart/2005/8/layout/bProcess4"/>
    <dgm:cxn modelId="{2A46031F-24D0-4C07-B499-3DAFBEB248EC}" type="presParOf" srcId="{2E577DE6-9A5D-4660-A298-83F5E35CE31D}" destId="{5A83DA44-44C4-4193-85CC-DA4FF1134E0F}" srcOrd="0" destOrd="0" presId="urn:microsoft.com/office/officeart/2005/8/layout/bProcess4"/>
    <dgm:cxn modelId="{1577A532-938D-4E8E-B319-C0D6E33759F0}" type="presParOf" srcId="{2E577DE6-9A5D-4660-A298-83F5E35CE31D}" destId="{9839AAD1-4FFB-4C2C-9301-B33F77CD914D}" srcOrd="1" destOrd="0" presId="urn:microsoft.com/office/officeart/2005/8/layout/bProcess4"/>
    <dgm:cxn modelId="{25DDC0A0-3303-418B-8D0C-BDAEE7F9A778}" type="presParOf" srcId="{CF2BD1AF-6177-4E6E-AC2E-8F86BA6F213C}" destId="{9F0F5856-6458-4563-8C58-8740FC2D78A3}" srcOrd="11" destOrd="0" presId="urn:microsoft.com/office/officeart/2005/8/layout/bProcess4"/>
    <dgm:cxn modelId="{06B057BE-E2CF-4E30-919B-810561739512}" type="presParOf" srcId="{CF2BD1AF-6177-4E6E-AC2E-8F86BA6F213C}" destId="{1C0CB3DB-5668-49BB-9A0B-D5910257F106}" srcOrd="12" destOrd="0" presId="urn:microsoft.com/office/officeart/2005/8/layout/bProcess4"/>
    <dgm:cxn modelId="{7F7D29C4-9726-4A28-BEC1-44FACF0B33BB}" type="presParOf" srcId="{1C0CB3DB-5668-49BB-9A0B-D5910257F106}" destId="{0F59D964-2968-4E02-B7DD-1DB82E3B4E5F}" srcOrd="0" destOrd="0" presId="urn:microsoft.com/office/officeart/2005/8/layout/bProcess4"/>
    <dgm:cxn modelId="{F154B84B-B6D5-4B08-B065-89BE4CEB25A8}" type="presParOf" srcId="{1C0CB3DB-5668-49BB-9A0B-D5910257F106}" destId="{3058D5BC-CD6C-45F9-9958-4F2E18A8A3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C228A64-5411-4907-B01E-1987493E0AB7}"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IN"/>
        </a:p>
      </dgm:t>
    </dgm:pt>
    <dgm:pt modelId="{14343AF7-4F4B-43E6-B81D-D6229E9D9E53}">
      <dgm:prSet custT="1"/>
      <dgm:spPr/>
      <dgm:t>
        <a:bodyPr/>
        <a:lstStyle/>
        <a:p>
          <a:r>
            <a:rPr lang="en-US" sz="1700" b="1" dirty="0">
              <a:latin typeface="Abadi" panose="020B0604020104020204" pitchFamily="34" charset="0"/>
            </a:rPr>
            <a:t>1. </a:t>
          </a:r>
          <a:r>
            <a:rPr lang="en-US" sz="1700" b="1" dirty="0">
              <a:solidFill>
                <a:schemeClr val="accent1">
                  <a:lumMod val="20000"/>
                  <a:lumOff val="80000"/>
                </a:schemeClr>
              </a:solidFill>
              <a:latin typeface="Abadi" panose="020B0604020104020204" pitchFamily="34" charset="0"/>
            </a:rPr>
            <a:t>Data Understanding</a:t>
          </a:r>
          <a:r>
            <a:rPr lang="en-US" sz="1700" b="1" dirty="0">
              <a:latin typeface="Abadi" panose="020B0604020104020204" pitchFamily="34" charset="0"/>
            </a:rPr>
            <a:t> : </a:t>
          </a:r>
          <a:r>
            <a:rPr lang="en-US" sz="1700" dirty="0">
              <a:latin typeface="Abadi" panose="020B0604020104020204" pitchFamily="34" charset="0"/>
              <a:cs typeface="Times New Roman" panose="02020603050405020304" pitchFamily="18" charset="0"/>
            </a:rPr>
            <a:t>Checking out for missing values</a:t>
          </a:r>
          <a:r>
            <a:rPr lang="en-US" sz="1800" dirty="0">
              <a:latin typeface="Times New Roman" panose="02020603050405020304" pitchFamily="18" charset="0"/>
              <a:cs typeface="Times New Roman" panose="02020603050405020304" pitchFamily="18" charset="0"/>
            </a:rPr>
            <a:t>.</a:t>
          </a:r>
          <a:endParaRPr lang="en-IN" sz="1800" dirty="0"/>
        </a:p>
      </dgm:t>
    </dgm:pt>
    <dgm:pt modelId="{228517A3-915A-4811-B1C4-FBBFF783B068}" type="parTrans" cxnId="{0604C3B8-EF4E-4D3D-81D8-145D2DCA42BF}">
      <dgm:prSet/>
      <dgm:spPr/>
      <dgm:t>
        <a:bodyPr/>
        <a:lstStyle/>
        <a:p>
          <a:endParaRPr lang="en-IN"/>
        </a:p>
      </dgm:t>
    </dgm:pt>
    <dgm:pt modelId="{81FF0A44-2C2C-4263-9457-96DA47799E31}" type="sibTrans" cxnId="{0604C3B8-EF4E-4D3D-81D8-145D2DCA42BF}">
      <dgm:prSet/>
      <dgm:spPr/>
      <dgm:t>
        <a:bodyPr/>
        <a:lstStyle/>
        <a:p>
          <a:endParaRPr lang="en-IN"/>
        </a:p>
      </dgm:t>
    </dgm:pt>
    <dgm:pt modelId="{DC06A24F-8150-4DC9-86C4-44B822C3A4C0}">
      <dgm:prSet custT="1"/>
      <dgm:spPr/>
      <dgm:t>
        <a:bodyPr/>
        <a:lstStyle/>
        <a:p>
          <a:r>
            <a:rPr lang="en-US" sz="1700" b="1" dirty="0">
              <a:latin typeface="Abadi" panose="020B0604020104020204" pitchFamily="34" charset="0"/>
            </a:rPr>
            <a:t>2. </a:t>
          </a:r>
          <a:r>
            <a:rPr lang="en-US" sz="1700" b="1" dirty="0">
              <a:solidFill>
                <a:schemeClr val="accent1">
                  <a:lumMod val="20000"/>
                  <a:lumOff val="80000"/>
                </a:schemeClr>
              </a:solidFill>
              <a:latin typeface="Abadi" panose="020B0604020104020204" pitchFamily="34" charset="0"/>
            </a:rPr>
            <a:t>Data Cleaning</a:t>
          </a:r>
          <a:r>
            <a:rPr lang="en-US" sz="1700" b="1" dirty="0">
              <a:latin typeface="Abadi" panose="020B0604020104020204" pitchFamily="34" charset="0"/>
            </a:rPr>
            <a:t> : </a:t>
          </a:r>
          <a:r>
            <a:rPr lang="en-US" sz="1700" dirty="0">
              <a:solidFill>
                <a:schemeClr val="bg1">
                  <a:lumMod val="95000"/>
                </a:schemeClr>
              </a:solidFill>
              <a:latin typeface="Abadi" panose="020B0604020104020204" pitchFamily="34" charset="0"/>
              <a:cs typeface="Times New Roman" panose="02020603050405020304" pitchFamily="18" charset="0"/>
            </a:rPr>
            <a:t>Drop out unnecessary information in the dataset.</a:t>
          </a:r>
          <a:endParaRPr lang="en-IN" sz="1700" dirty="0">
            <a:solidFill>
              <a:schemeClr val="bg1">
                <a:lumMod val="95000"/>
              </a:schemeClr>
            </a:solidFill>
            <a:latin typeface="Abadi" panose="020B0604020104020204" pitchFamily="34" charset="0"/>
          </a:endParaRPr>
        </a:p>
      </dgm:t>
    </dgm:pt>
    <dgm:pt modelId="{591A8530-3275-4D0E-9530-3CF61489908D}" type="parTrans" cxnId="{67494013-0CED-4C38-BA27-67379903AC6E}">
      <dgm:prSet/>
      <dgm:spPr/>
      <dgm:t>
        <a:bodyPr/>
        <a:lstStyle/>
        <a:p>
          <a:endParaRPr lang="en-IN"/>
        </a:p>
      </dgm:t>
    </dgm:pt>
    <dgm:pt modelId="{DB139D17-8A7A-4DF8-94A3-471C6D07AA38}" type="sibTrans" cxnId="{67494013-0CED-4C38-BA27-67379903AC6E}">
      <dgm:prSet/>
      <dgm:spPr/>
      <dgm:t>
        <a:bodyPr/>
        <a:lstStyle/>
        <a:p>
          <a:endParaRPr lang="en-IN"/>
        </a:p>
      </dgm:t>
    </dgm:pt>
    <dgm:pt modelId="{E47EFFA2-22F5-4952-8D3E-BEBCD815E9F2}">
      <dgm:prSet custT="1"/>
      <dgm:spPr/>
      <dgm:t>
        <a:bodyPr/>
        <a:lstStyle/>
        <a:p>
          <a:r>
            <a:rPr lang="en-US" sz="1700" b="1" dirty="0">
              <a:latin typeface="Abadi" panose="020B0604020104020204" pitchFamily="34" charset="0"/>
            </a:rPr>
            <a:t>3. </a:t>
          </a:r>
          <a:r>
            <a:rPr lang="en-US" sz="1700" b="1" dirty="0">
              <a:solidFill>
                <a:schemeClr val="accent1">
                  <a:lumMod val="20000"/>
                  <a:lumOff val="80000"/>
                </a:schemeClr>
              </a:solidFill>
              <a:latin typeface="Abadi" panose="020B0604020104020204" pitchFamily="34" charset="0"/>
            </a:rPr>
            <a:t>Data Exploring </a:t>
          </a:r>
          <a:r>
            <a:rPr lang="en-US" sz="1700" b="1" dirty="0">
              <a:latin typeface="Abadi" panose="020B0604020104020204" pitchFamily="34" charset="0"/>
            </a:rPr>
            <a:t>: </a:t>
          </a:r>
          <a:r>
            <a:rPr lang="en-US" sz="1700" dirty="0">
              <a:latin typeface="Abadi" panose="020B0604020104020204" pitchFamily="34" charset="0"/>
              <a:cs typeface="Times New Roman" panose="02020603050405020304" pitchFamily="18" charset="0"/>
            </a:rPr>
            <a:t>We observed that Date column have 'object' datatype. So, we convert object datatype to datetime and set it to an index.</a:t>
          </a:r>
          <a:endParaRPr lang="en-IN" sz="1700" dirty="0">
            <a:latin typeface="Abadi" panose="020B0604020104020204" pitchFamily="34" charset="0"/>
          </a:endParaRPr>
        </a:p>
      </dgm:t>
    </dgm:pt>
    <dgm:pt modelId="{2A2F0A32-B9C0-4464-AD53-D872F9D5006C}" type="parTrans" cxnId="{A9B1BE34-2A80-43F9-8AAD-4B10C9191E4A}">
      <dgm:prSet/>
      <dgm:spPr/>
      <dgm:t>
        <a:bodyPr/>
        <a:lstStyle/>
        <a:p>
          <a:endParaRPr lang="en-IN"/>
        </a:p>
      </dgm:t>
    </dgm:pt>
    <dgm:pt modelId="{EF71EED1-819D-4341-97DE-E6D831671330}" type="sibTrans" cxnId="{A9B1BE34-2A80-43F9-8AAD-4B10C9191E4A}">
      <dgm:prSet/>
      <dgm:spPr/>
      <dgm:t>
        <a:bodyPr/>
        <a:lstStyle/>
        <a:p>
          <a:endParaRPr lang="en-IN"/>
        </a:p>
      </dgm:t>
    </dgm:pt>
    <dgm:pt modelId="{9496D53A-1BB5-4B74-AD73-E487FFC507B4}">
      <dgm:prSet custT="1"/>
      <dgm:spPr/>
      <dgm:t>
        <a:bodyPr/>
        <a:lstStyle/>
        <a:p>
          <a:r>
            <a:rPr lang="en-US" sz="1700" b="1" dirty="0">
              <a:latin typeface="Abadi" panose="020B0604020104020204" pitchFamily="34" charset="0"/>
            </a:rPr>
            <a:t>4. </a:t>
          </a:r>
          <a:r>
            <a:rPr lang="en-US" sz="1700" b="1" dirty="0">
              <a:solidFill>
                <a:schemeClr val="accent1">
                  <a:lumMod val="20000"/>
                  <a:lumOff val="80000"/>
                </a:schemeClr>
              </a:solidFill>
              <a:latin typeface="Abadi" panose="020B0604020104020204" pitchFamily="34" charset="0"/>
            </a:rPr>
            <a:t>Data Analysis </a:t>
          </a:r>
          <a:r>
            <a:rPr lang="en-US" sz="1700" b="1" dirty="0">
              <a:latin typeface="Abadi" panose="020B0604020104020204" pitchFamily="34" charset="0"/>
            </a:rPr>
            <a:t>: </a:t>
          </a:r>
          <a:r>
            <a:rPr lang="en-US" sz="1700" dirty="0">
              <a:latin typeface="Abadi" panose="020B0604020104020204" pitchFamily="34" charset="0"/>
              <a:cs typeface="Times New Roman" panose="02020603050405020304" pitchFamily="18" charset="0"/>
            </a:rPr>
            <a:t>After the above processing, we checked for the null values and no null values were present in the dataset.</a:t>
          </a:r>
          <a:endParaRPr lang="en-IN" sz="1700" dirty="0">
            <a:latin typeface="Abadi" panose="020B0604020104020204" pitchFamily="34" charset="0"/>
          </a:endParaRPr>
        </a:p>
      </dgm:t>
    </dgm:pt>
    <dgm:pt modelId="{006EFB2D-3B26-46BC-BDD0-16D39AB05CDA}" type="parTrans" cxnId="{EB55658F-92A4-4764-BBF9-1D662DA055D9}">
      <dgm:prSet/>
      <dgm:spPr/>
      <dgm:t>
        <a:bodyPr/>
        <a:lstStyle/>
        <a:p>
          <a:endParaRPr lang="en-IN"/>
        </a:p>
      </dgm:t>
    </dgm:pt>
    <dgm:pt modelId="{B8B23494-0F80-4D75-8E88-93BEF9D63EE7}" type="sibTrans" cxnId="{EB55658F-92A4-4764-BBF9-1D662DA055D9}">
      <dgm:prSet/>
      <dgm:spPr/>
      <dgm:t>
        <a:bodyPr/>
        <a:lstStyle/>
        <a:p>
          <a:endParaRPr lang="en-IN"/>
        </a:p>
      </dgm:t>
    </dgm:pt>
    <dgm:pt modelId="{BCC14766-EA0E-40E1-BCFC-1E50970E6FC4}">
      <dgm:prSet custT="1"/>
      <dgm:spPr/>
      <dgm:t>
        <a:bodyPr/>
        <a:lstStyle/>
        <a:p>
          <a:r>
            <a:rPr lang="en-US" sz="1700" b="1" dirty="0">
              <a:latin typeface="Abadi" panose="020B0604020104020204" pitchFamily="34" charset="0"/>
            </a:rPr>
            <a:t>5. </a:t>
          </a:r>
          <a:r>
            <a:rPr lang="en-US" sz="1700" b="1" dirty="0">
              <a:solidFill>
                <a:schemeClr val="accent1">
                  <a:lumMod val="20000"/>
                  <a:lumOff val="80000"/>
                </a:schemeClr>
              </a:solidFill>
              <a:latin typeface="Abadi" panose="020B0604020104020204" pitchFamily="34" charset="0"/>
            </a:rPr>
            <a:t>Uncover Insights</a:t>
          </a:r>
          <a:r>
            <a:rPr lang="en-US" sz="1700" b="1" dirty="0">
              <a:latin typeface="Abadi" panose="020B0604020104020204" pitchFamily="34" charset="0"/>
            </a:rPr>
            <a:t> : Finally, w</a:t>
          </a:r>
          <a:r>
            <a:rPr lang="en-US" sz="1700" dirty="0">
              <a:latin typeface="Abadi" panose="020B0604020104020204" pitchFamily="34" charset="0"/>
              <a:cs typeface="Times New Roman" panose="02020603050405020304" pitchFamily="18" charset="0"/>
            </a:rPr>
            <a:t>e checked that the dataset does not contain any duplicate values.</a:t>
          </a:r>
          <a:endParaRPr lang="en-IN" sz="1700" dirty="0">
            <a:latin typeface="Abadi" panose="020B0604020104020204" pitchFamily="34" charset="0"/>
          </a:endParaRPr>
        </a:p>
      </dgm:t>
    </dgm:pt>
    <dgm:pt modelId="{65E4CDBD-A36C-4549-880F-AAB84E30CE7F}" type="parTrans" cxnId="{0D567169-D7F2-4457-9BA4-0C44BB308CAD}">
      <dgm:prSet/>
      <dgm:spPr/>
      <dgm:t>
        <a:bodyPr/>
        <a:lstStyle/>
        <a:p>
          <a:endParaRPr lang="en-IN"/>
        </a:p>
      </dgm:t>
    </dgm:pt>
    <dgm:pt modelId="{96A6483E-5648-4C94-B654-2A6D42F0A52A}" type="sibTrans" cxnId="{0D567169-D7F2-4457-9BA4-0C44BB308CAD}">
      <dgm:prSet/>
      <dgm:spPr/>
      <dgm:t>
        <a:bodyPr/>
        <a:lstStyle/>
        <a:p>
          <a:endParaRPr lang="en-IN"/>
        </a:p>
      </dgm:t>
    </dgm:pt>
    <dgm:pt modelId="{93682724-5150-47CC-9DCE-D2AC4E46BAAF}" type="pres">
      <dgm:prSet presAssocID="{3C228A64-5411-4907-B01E-1987493E0AB7}" presName="Name0" presStyleCnt="0">
        <dgm:presLayoutVars>
          <dgm:chMax val="7"/>
          <dgm:chPref val="7"/>
          <dgm:dir/>
        </dgm:presLayoutVars>
      </dgm:prSet>
      <dgm:spPr/>
    </dgm:pt>
    <dgm:pt modelId="{DC924E59-21AE-4F0E-B7FD-48DCCFFE70AE}" type="pres">
      <dgm:prSet presAssocID="{3C228A64-5411-4907-B01E-1987493E0AB7}" presName="Name1" presStyleCnt="0"/>
      <dgm:spPr/>
    </dgm:pt>
    <dgm:pt modelId="{D5868AE9-DF9D-4F8A-BD09-92D0AEF6E528}" type="pres">
      <dgm:prSet presAssocID="{3C228A64-5411-4907-B01E-1987493E0AB7}" presName="cycle" presStyleCnt="0"/>
      <dgm:spPr/>
    </dgm:pt>
    <dgm:pt modelId="{95C163CE-19C4-465F-B002-377FC796EBB2}" type="pres">
      <dgm:prSet presAssocID="{3C228A64-5411-4907-B01E-1987493E0AB7}" presName="srcNode" presStyleLbl="node1" presStyleIdx="0" presStyleCnt="5"/>
      <dgm:spPr/>
    </dgm:pt>
    <dgm:pt modelId="{0A8C1EF4-2246-48AA-BCE8-37511E168D51}" type="pres">
      <dgm:prSet presAssocID="{3C228A64-5411-4907-B01E-1987493E0AB7}" presName="conn" presStyleLbl="parChTrans1D2" presStyleIdx="0" presStyleCnt="1"/>
      <dgm:spPr/>
    </dgm:pt>
    <dgm:pt modelId="{41065160-C358-490C-9A4E-AC65E30744EC}" type="pres">
      <dgm:prSet presAssocID="{3C228A64-5411-4907-B01E-1987493E0AB7}" presName="extraNode" presStyleLbl="node1" presStyleIdx="0" presStyleCnt="5"/>
      <dgm:spPr/>
    </dgm:pt>
    <dgm:pt modelId="{4EB23636-0E3D-426F-B2EE-DC02336CAD61}" type="pres">
      <dgm:prSet presAssocID="{3C228A64-5411-4907-B01E-1987493E0AB7}" presName="dstNode" presStyleLbl="node1" presStyleIdx="0" presStyleCnt="5"/>
      <dgm:spPr/>
    </dgm:pt>
    <dgm:pt modelId="{E6DB9FE1-C707-48F9-8573-449F0BE75092}" type="pres">
      <dgm:prSet presAssocID="{14343AF7-4F4B-43E6-B81D-D6229E9D9E53}" presName="text_1" presStyleLbl="node1" presStyleIdx="0" presStyleCnt="5">
        <dgm:presLayoutVars>
          <dgm:bulletEnabled val="1"/>
        </dgm:presLayoutVars>
      </dgm:prSet>
      <dgm:spPr/>
    </dgm:pt>
    <dgm:pt modelId="{AE7B5301-AAF1-4904-A41C-E5753EE28A56}" type="pres">
      <dgm:prSet presAssocID="{14343AF7-4F4B-43E6-B81D-D6229E9D9E53}" presName="accent_1" presStyleCnt="0"/>
      <dgm:spPr/>
    </dgm:pt>
    <dgm:pt modelId="{56FF8FAE-EDB0-4751-BA18-CEC167014C81}" type="pres">
      <dgm:prSet presAssocID="{14343AF7-4F4B-43E6-B81D-D6229E9D9E53}" presName="accentRepeatNode" presStyleLbl="solidFgAcc1" presStyleIdx="0" presStyleCnt="5"/>
      <dgm:spPr/>
    </dgm:pt>
    <dgm:pt modelId="{75DD9AA7-81EB-41A8-B75D-51D626DE9DCE}" type="pres">
      <dgm:prSet presAssocID="{DC06A24F-8150-4DC9-86C4-44B822C3A4C0}" presName="text_2" presStyleLbl="node1" presStyleIdx="1" presStyleCnt="5">
        <dgm:presLayoutVars>
          <dgm:bulletEnabled val="1"/>
        </dgm:presLayoutVars>
      </dgm:prSet>
      <dgm:spPr/>
    </dgm:pt>
    <dgm:pt modelId="{63EA9F13-7FF9-45CC-BDA5-22559FF8B64D}" type="pres">
      <dgm:prSet presAssocID="{DC06A24F-8150-4DC9-86C4-44B822C3A4C0}" presName="accent_2" presStyleCnt="0"/>
      <dgm:spPr/>
    </dgm:pt>
    <dgm:pt modelId="{2523FF32-C2C9-4C4A-8D0C-1097EAB33E01}" type="pres">
      <dgm:prSet presAssocID="{DC06A24F-8150-4DC9-86C4-44B822C3A4C0}" presName="accentRepeatNode" presStyleLbl="solidFgAcc1" presStyleIdx="1" presStyleCnt="5" custLinFactNeighborX="422" custLinFactNeighborY="-271"/>
      <dgm:spPr/>
    </dgm:pt>
    <dgm:pt modelId="{8BAF082D-F5C0-4BD6-AEC0-976C8D721BED}" type="pres">
      <dgm:prSet presAssocID="{E47EFFA2-22F5-4952-8D3E-BEBCD815E9F2}" presName="text_3" presStyleLbl="node1" presStyleIdx="2" presStyleCnt="5">
        <dgm:presLayoutVars>
          <dgm:bulletEnabled val="1"/>
        </dgm:presLayoutVars>
      </dgm:prSet>
      <dgm:spPr/>
    </dgm:pt>
    <dgm:pt modelId="{6ADBE05A-A9AC-4B5D-8647-AA063AF4EEFE}" type="pres">
      <dgm:prSet presAssocID="{E47EFFA2-22F5-4952-8D3E-BEBCD815E9F2}" presName="accent_3" presStyleCnt="0"/>
      <dgm:spPr/>
    </dgm:pt>
    <dgm:pt modelId="{E84D2990-1A5C-4461-A217-251EB64622B1}" type="pres">
      <dgm:prSet presAssocID="{E47EFFA2-22F5-4952-8D3E-BEBCD815E9F2}" presName="accentRepeatNode" presStyleLbl="solidFgAcc1" presStyleIdx="2" presStyleCnt="5"/>
      <dgm:spPr/>
    </dgm:pt>
    <dgm:pt modelId="{54651F37-4656-41D5-97C4-CD24AF95A36C}" type="pres">
      <dgm:prSet presAssocID="{9496D53A-1BB5-4B74-AD73-E487FFC507B4}" presName="text_4" presStyleLbl="node1" presStyleIdx="3" presStyleCnt="5">
        <dgm:presLayoutVars>
          <dgm:bulletEnabled val="1"/>
        </dgm:presLayoutVars>
      </dgm:prSet>
      <dgm:spPr/>
    </dgm:pt>
    <dgm:pt modelId="{98DA15B7-AD4F-40F5-9C63-F3D8A6FD0EE5}" type="pres">
      <dgm:prSet presAssocID="{9496D53A-1BB5-4B74-AD73-E487FFC507B4}" presName="accent_4" presStyleCnt="0"/>
      <dgm:spPr/>
    </dgm:pt>
    <dgm:pt modelId="{8F30AC38-6391-4D22-B30F-AE570BA31AD3}" type="pres">
      <dgm:prSet presAssocID="{9496D53A-1BB5-4B74-AD73-E487FFC507B4}" presName="accentRepeatNode" presStyleLbl="solidFgAcc1" presStyleIdx="3" presStyleCnt="5"/>
      <dgm:spPr/>
    </dgm:pt>
    <dgm:pt modelId="{7CF036B4-AC06-49CD-B9A5-53C7EAB0DFE4}" type="pres">
      <dgm:prSet presAssocID="{BCC14766-EA0E-40E1-BCFC-1E50970E6FC4}" presName="text_5" presStyleLbl="node1" presStyleIdx="4" presStyleCnt="5">
        <dgm:presLayoutVars>
          <dgm:bulletEnabled val="1"/>
        </dgm:presLayoutVars>
      </dgm:prSet>
      <dgm:spPr/>
    </dgm:pt>
    <dgm:pt modelId="{FA54880D-4EAB-4AD3-898D-1DAD5BB8D4D5}" type="pres">
      <dgm:prSet presAssocID="{BCC14766-EA0E-40E1-BCFC-1E50970E6FC4}" presName="accent_5" presStyleCnt="0"/>
      <dgm:spPr/>
    </dgm:pt>
    <dgm:pt modelId="{D45B1916-81D5-4ED7-B455-6CB3C5658CE1}" type="pres">
      <dgm:prSet presAssocID="{BCC14766-EA0E-40E1-BCFC-1E50970E6FC4}" presName="accentRepeatNode" presStyleLbl="solidFgAcc1" presStyleIdx="4" presStyleCnt="5"/>
      <dgm:spPr/>
    </dgm:pt>
  </dgm:ptLst>
  <dgm:cxnLst>
    <dgm:cxn modelId="{67494013-0CED-4C38-BA27-67379903AC6E}" srcId="{3C228A64-5411-4907-B01E-1987493E0AB7}" destId="{DC06A24F-8150-4DC9-86C4-44B822C3A4C0}" srcOrd="1" destOrd="0" parTransId="{591A8530-3275-4D0E-9530-3CF61489908D}" sibTransId="{DB139D17-8A7A-4DF8-94A3-471C6D07AA38}"/>
    <dgm:cxn modelId="{D073AE25-61B5-4B82-B57A-BBC925F31792}" type="presOf" srcId="{E47EFFA2-22F5-4952-8D3E-BEBCD815E9F2}" destId="{8BAF082D-F5C0-4BD6-AEC0-976C8D721BED}" srcOrd="0" destOrd="0" presId="urn:microsoft.com/office/officeart/2008/layout/VerticalCurvedList"/>
    <dgm:cxn modelId="{A9B1BE34-2A80-43F9-8AAD-4B10C9191E4A}" srcId="{3C228A64-5411-4907-B01E-1987493E0AB7}" destId="{E47EFFA2-22F5-4952-8D3E-BEBCD815E9F2}" srcOrd="2" destOrd="0" parTransId="{2A2F0A32-B9C0-4464-AD53-D872F9D5006C}" sibTransId="{EF71EED1-819D-4341-97DE-E6D831671330}"/>
    <dgm:cxn modelId="{CAA9933E-B63C-4947-A32D-F5358EA51E23}" type="presOf" srcId="{BCC14766-EA0E-40E1-BCFC-1E50970E6FC4}" destId="{7CF036B4-AC06-49CD-B9A5-53C7EAB0DFE4}" srcOrd="0" destOrd="0" presId="urn:microsoft.com/office/officeart/2008/layout/VerticalCurvedList"/>
    <dgm:cxn modelId="{0D567169-D7F2-4457-9BA4-0C44BB308CAD}" srcId="{3C228A64-5411-4907-B01E-1987493E0AB7}" destId="{BCC14766-EA0E-40E1-BCFC-1E50970E6FC4}" srcOrd="4" destOrd="0" parTransId="{65E4CDBD-A36C-4549-880F-AAB84E30CE7F}" sibTransId="{96A6483E-5648-4C94-B654-2A6D42F0A52A}"/>
    <dgm:cxn modelId="{EB55658F-92A4-4764-BBF9-1D662DA055D9}" srcId="{3C228A64-5411-4907-B01E-1987493E0AB7}" destId="{9496D53A-1BB5-4B74-AD73-E487FFC507B4}" srcOrd="3" destOrd="0" parTransId="{006EFB2D-3B26-46BC-BDD0-16D39AB05CDA}" sibTransId="{B8B23494-0F80-4D75-8E88-93BEF9D63EE7}"/>
    <dgm:cxn modelId="{0604C3B8-EF4E-4D3D-81D8-145D2DCA42BF}" srcId="{3C228A64-5411-4907-B01E-1987493E0AB7}" destId="{14343AF7-4F4B-43E6-B81D-D6229E9D9E53}" srcOrd="0" destOrd="0" parTransId="{228517A3-915A-4811-B1C4-FBBFF783B068}" sibTransId="{81FF0A44-2C2C-4263-9457-96DA47799E31}"/>
    <dgm:cxn modelId="{15509ADB-A842-4524-8849-5D23F7CF9F62}" type="presOf" srcId="{14343AF7-4F4B-43E6-B81D-D6229E9D9E53}" destId="{E6DB9FE1-C707-48F9-8573-449F0BE75092}" srcOrd="0" destOrd="0" presId="urn:microsoft.com/office/officeart/2008/layout/VerticalCurvedList"/>
    <dgm:cxn modelId="{8ADAC9DE-6772-4428-98F0-7C8FBD7A849F}" type="presOf" srcId="{DC06A24F-8150-4DC9-86C4-44B822C3A4C0}" destId="{75DD9AA7-81EB-41A8-B75D-51D626DE9DCE}" srcOrd="0" destOrd="0" presId="urn:microsoft.com/office/officeart/2008/layout/VerticalCurvedList"/>
    <dgm:cxn modelId="{1713DDF2-4331-4A18-8AE9-E648DDBC3410}" type="presOf" srcId="{81FF0A44-2C2C-4263-9457-96DA47799E31}" destId="{0A8C1EF4-2246-48AA-BCE8-37511E168D51}" srcOrd="0" destOrd="0" presId="urn:microsoft.com/office/officeart/2008/layout/VerticalCurvedList"/>
    <dgm:cxn modelId="{77C26FF4-FEA4-4B1F-A998-6375949D76E5}" type="presOf" srcId="{9496D53A-1BB5-4B74-AD73-E487FFC507B4}" destId="{54651F37-4656-41D5-97C4-CD24AF95A36C}" srcOrd="0" destOrd="0" presId="urn:microsoft.com/office/officeart/2008/layout/VerticalCurvedList"/>
    <dgm:cxn modelId="{E50170F5-B4F2-4DD0-AB76-9978F992D7D3}" type="presOf" srcId="{3C228A64-5411-4907-B01E-1987493E0AB7}" destId="{93682724-5150-47CC-9DCE-D2AC4E46BAAF}" srcOrd="0" destOrd="0" presId="urn:microsoft.com/office/officeart/2008/layout/VerticalCurvedList"/>
    <dgm:cxn modelId="{4B73F9EE-2821-4B10-87C2-39DE9568AFD9}" type="presParOf" srcId="{93682724-5150-47CC-9DCE-D2AC4E46BAAF}" destId="{DC924E59-21AE-4F0E-B7FD-48DCCFFE70AE}" srcOrd="0" destOrd="0" presId="urn:microsoft.com/office/officeart/2008/layout/VerticalCurvedList"/>
    <dgm:cxn modelId="{D0EDD8F7-6B05-4A0A-BBCB-8B0680BF2971}" type="presParOf" srcId="{DC924E59-21AE-4F0E-B7FD-48DCCFFE70AE}" destId="{D5868AE9-DF9D-4F8A-BD09-92D0AEF6E528}" srcOrd="0" destOrd="0" presId="urn:microsoft.com/office/officeart/2008/layout/VerticalCurvedList"/>
    <dgm:cxn modelId="{7A34EE7C-717B-446E-A5BB-476FF0BD0A11}" type="presParOf" srcId="{D5868AE9-DF9D-4F8A-BD09-92D0AEF6E528}" destId="{95C163CE-19C4-465F-B002-377FC796EBB2}" srcOrd="0" destOrd="0" presId="urn:microsoft.com/office/officeart/2008/layout/VerticalCurvedList"/>
    <dgm:cxn modelId="{EEB0366F-BC04-4CC1-9FC8-32717666F0F2}" type="presParOf" srcId="{D5868AE9-DF9D-4F8A-BD09-92D0AEF6E528}" destId="{0A8C1EF4-2246-48AA-BCE8-37511E168D51}" srcOrd="1" destOrd="0" presId="urn:microsoft.com/office/officeart/2008/layout/VerticalCurvedList"/>
    <dgm:cxn modelId="{43A63982-9786-420A-AF81-7D54D01EB2AD}" type="presParOf" srcId="{D5868AE9-DF9D-4F8A-BD09-92D0AEF6E528}" destId="{41065160-C358-490C-9A4E-AC65E30744EC}" srcOrd="2" destOrd="0" presId="urn:microsoft.com/office/officeart/2008/layout/VerticalCurvedList"/>
    <dgm:cxn modelId="{C76BF46D-993B-46E0-90B4-D3362B9415CA}" type="presParOf" srcId="{D5868AE9-DF9D-4F8A-BD09-92D0AEF6E528}" destId="{4EB23636-0E3D-426F-B2EE-DC02336CAD61}" srcOrd="3" destOrd="0" presId="urn:microsoft.com/office/officeart/2008/layout/VerticalCurvedList"/>
    <dgm:cxn modelId="{BFA1CF33-5045-45D3-A1B7-D3421282AB2C}" type="presParOf" srcId="{DC924E59-21AE-4F0E-B7FD-48DCCFFE70AE}" destId="{E6DB9FE1-C707-48F9-8573-449F0BE75092}" srcOrd="1" destOrd="0" presId="urn:microsoft.com/office/officeart/2008/layout/VerticalCurvedList"/>
    <dgm:cxn modelId="{D03888BB-EFDF-43C4-9245-421E4291C9F3}" type="presParOf" srcId="{DC924E59-21AE-4F0E-B7FD-48DCCFFE70AE}" destId="{AE7B5301-AAF1-4904-A41C-E5753EE28A56}" srcOrd="2" destOrd="0" presId="urn:microsoft.com/office/officeart/2008/layout/VerticalCurvedList"/>
    <dgm:cxn modelId="{80D5ECFC-1C46-4B31-AC97-F9F86D5CBFE5}" type="presParOf" srcId="{AE7B5301-AAF1-4904-A41C-E5753EE28A56}" destId="{56FF8FAE-EDB0-4751-BA18-CEC167014C81}" srcOrd="0" destOrd="0" presId="urn:microsoft.com/office/officeart/2008/layout/VerticalCurvedList"/>
    <dgm:cxn modelId="{4361AF84-04E1-4E2C-AB41-49AD2B90F1C9}" type="presParOf" srcId="{DC924E59-21AE-4F0E-B7FD-48DCCFFE70AE}" destId="{75DD9AA7-81EB-41A8-B75D-51D626DE9DCE}" srcOrd="3" destOrd="0" presId="urn:microsoft.com/office/officeart/2008/layout/VerticalCurvedList"/>
    <dgm:cxn modelId="{79FC8D6E-E21C-48D2-AE8F-B12CB1755DC6}" type="presParOf" srcId="{DC924E59-21AE-4F0E-B7FD-48DCCFFE70AE}" destId="{63EA9F13-7FF9-45CC-BDA5-22559FF8B64D}" srcOrd="4" destOrd="0" presId="urn:microsoft.com/office/officeart/2008/layout/VerticalCurvedList"/>
    <dgm:cxn modelId="{01881CB4-189A-48EE-BC9D-FB124B601912}" type="presParOf" srcId="{63EA9F13-7FF9-45CC-BDA5-22559FF8B64D}" destId="{2523FF32-C2C9-4C4A-8D0C-1097EAB33E01}" srcOrd="0" destOrd="0" presId="urn:microsoft.com/office/officeart/2008/layout/VerticalCurvedList"/>
    <dgm:cxn modelId="{4211206F-A19C-4BA3-B812-CC8129CAB073}" type="presParOf" srcId="{DC924E59-21AE-4F0E-B7FD-48DCCFFE70AE}" destId="{8BAF082D-F5C0-4BD6-AEC0-976C8D721BED}" srcOrd="5" destOrd="0" presId="urn:microsoft.com/office/officeart/2008/layout/VerticalCurvedList"/>
    <dgm:cxn modelId="{E37B97C7-5A8F-48B6-AF4D-ACCC2FF0C02C}" type="presParOf" srcId="{DC924E59-21AE-4F0E-B7FD-48DCCFFE70AE}" destId="{6ADBE05A-A9AC-4B5D-8647-AA063AF4EEFE}" srcOrd="6" destOrd="0" presId="urn:microsoft.com/office/officeart/2008/layout/VerticalCurvedList"/>
    <dgm:cxn modelId="{7BC04CC9-39BE-499E-8772-0C3B2345F34B}" type="presParOf" srcId="{6ADBE05A-A9AC-4B5D-8647-AA063AF4EEFE}" destId="{E84D2990-1A5C-4461-A217-251EB64622B1}" srcOrd="0" destOrd="0" presId="urn:microsoft.com/office/officeart/2008/layout/VerticalCurvedList"/>
    <dgm:cxn modelId="{AB46C059-917B-42EA-884E-6236924CE424}" type="presParOf" srcId="{DC924E59-21AE-4F0E-B7FD-48DCCFFE70AE}" destId="{54651F37-4656-41D5-97C4-CD24AF95A36C}" srcOrd="7" destOrd="0" presId="urn:microsoft.com/office/officeart/2008/layout/VerticalCurvedList"/>
    <dgm:cxn modelId="{83792220-FDB8-46F1-ADFD-0D250AE027B8}" type="presParOf" srcId="{DC924E59-21AE-4F0E-B7FD-48DCCFFE70AE}" destId="{98DA15B7-AD4F-40F5-9C63-F3D8A6FD0EE5}" srcOrd="8" destOrd="0" presId="urn:microsoft.com/office/officeart/2008/layout/VerticalCurvedList"/>
    <dgm:cxn modelId="{38E81909-CF12-4615-ABE0-AA3E66BE98AE}" type="presParOf" srcId="{98DA15B7-AD4F-40F5-9C63-F3D8A6FD0EE5}" destId="{8F30AC38-6391-4D22-B30F-AE570BA31AD3}" srcOrd="0" destOrd="0" presId="urn:microsoft.com/office/officeart/2008/layout/VerticalCurvedList"/>
    <dgm:cxn modelId="{8C9AF016-2E73-421F-B912-B40078174657}" type="presParOf" srcId="{DC924E59-21AE-4F0E-B7FD-48DCCFFE70AE}" destId="{7CF036B4-AC06-49CD-B9A5-53C7EAB0DFE4}" srcOrd="9" destOrd="0" presId="urn:microsoft.com/office/officeart/2008/layout/VerticalCurvedList"/>
    <dgm:cxn modelId="{77A7C42F-38C0-4344-A6C2-E467F54D9CC2}" type="presParOf" srcId="{DC924E59-21AE-4F0E-B7FD-48DCCFFE70AE}" destId="{FA54880D-4EAB-4AD3-898D-1DAD5BB8D4D5}" srcOrd="10" destOrd="0" presId="urn:microsoft.com/office/officeart/2008/layout/VerticalCurvedList"/>
    <dgm:cxn modelId="{ED992D20-FA29-4359-B0F0-FABE7BC47D30}" type="presParOf" srcId="{FA54880D-4EAB-4AD3-898D-1DAD5BB8D4D5}" destId="{D45B1916-81D5-4ED7-B455-6CB3C5658CE1}"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380BD-ACDB-41FD-BA6E-16BCAFC6E9CB}">
      <dsp:nvSpPr>
        <dsp:cNvPr id="0" name=""/>
        <dsp:cNvSpPr/>
      </dsp:nvSpPr>
      <dsp:spPr>
        <a:xfrm rot="5397110">
          <a:off x="306854" y="1321053"/>
          <a:ext cx="1429794" cy="16640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0A79627C-F956-4805-BE01-188A436BBE76}">
      <dsp:nvSpPr>
        <dsp:cNvPr id="0" name=""/>
        <dsp:cNvSpPr/>
      </dsp:nvSpPr>
      <dsp:spPr>
        <a:xfrm>
          <a:off x="603817" y="413631"/>
          <a:ext cx="1936412" cy="1109373"/>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Data Collection</a:t>
          </a:r>
        </a:p>
      </dsp:txBody>
      <dsp:txXfrm>
        <a:off x="636309" y="446123"/>
        <a:ext cx="1871428" cy="1044389"/>
      </dsp:txXfrm>
    </dsp:sp>
    <dsp:sp modelId="{BB85DFEC-F1F7-4004-85AC-17E28F2B2E11}">
      <dsp:nvSpPr>
        <dsp:cNvPr id="0" name=""/>
        <dsp:cNvSpPr/>
      </dsp:nvSpPr>
      <dsp:spPr>
        <a:xfrm rot="5444595">
          <a:off x="329308" y="2727909"/>
          <a:ext cx="1368339" cy="166406"/>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A7EE5F42-DE72-4EFA-B58C-9C17CBFCDDCA}">
      <dsp:nvSpPr>
        <dsp:cNvPr id="0" name=""/>
        <dsp:cNvSpPr/>
      </dsp:nvSpPr>
      <dsp:spPr>
        <a:xfrm>
          <a:off x="21322" y="1835283"/>
          <a:ext cx="3103806" cy="1141135"/>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IN" sz="2400" b="1" kern="1200"/>
            <a:t>EDA ,Visulization</a:t>
          </a:r>
        </a:p>
        <a:p>
          <a:pPr marL="0" lvl="0" indent="0" algn="ctr" defTabSz="1066800">
            <a:lnSpc>
              <a:spcPct val="100000"/>
            </a:lnSpc>
            <a:spcBef>
              <a:spcPct val="0"/>
            </a:spcBef>
            <a:spcAft>
              <a:spcPct val="35000"/>
            </a:spcAft>
            <a:buNone/>
          </a:pPr>
          <a:r>
            <a:rPr lang="en-IN" sz="2400" b="1" kern="1200"/>
            <a:t>and preprocessing</a:t>
          </a:r>
          <a:endParaRPr lang="en-IN" sz="2400" b="1" kern="1200" dirty="0"/>
        </a:p>
      </dsp:txBody>
      <dsp:txXfrm>
        <a:off x="54745" y="1868706"/>
        <a:ext cx="3036960" cy="1074289"/>
      </dsp:txXfrm>
    </dsp:sp>
    <dsp:sp modelId="{610A956E-ED3D-485D-AA81-34CF05F09F8B}">
      <dsp:nvSpPr>
        <dsp:cNvPr id="0" name=""/>
        <dsp:cNvSpPr/>
      </dsp:nvSpPr>
      <dsp:spPr>
        <a:xfrm rot="21579609">
          <a:off x="1008388" y="3406082"/>
          <a:ext cx="3288987" cy="166406"/>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140F6FCF-FA09-4670-9450-05721EFBD5D0}">
      <dsp:nvSpPr>
        <dsp:cNvPr id="0" name=""/>
        <dsp:cNvSpPr/>
      </dsp:nvSpPr>
      <dsp:spPr>
        <a:xfrm>
          <a:off x="630997" y="3227126"/>
          <a:ext cx="1848956" cy="1109373"/>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Feature Extraction</a:t>
          </a:r>
          <a:endParaRPr lang="en-IN" sz="2400" b="1" kern="1200" dirty="0"/>
        </a:p>
      </dsp:txBody>
      <dsp:txXfrm>
        <a:off x="663489" y="3259618"/>
        <a:ext cx="1783972" cy="1044389"/>
      </dsp:txXfrm>
    </dsp:sp>
    <dsp:sp modelId="{45CEE684-B403-4059-A453-B40CD7EFF356}">
      <dsp:nvSpPr>
        <dsp:cNvPr id="0" name=""/>
        <dsp:cNvSpPr/>
      </dsp:nvSpPr>
      <dsp:spPr>
        <a:xfrm rot="16121856">
          <a:off x="3494035" y="2602706"/>
          <a:ext cx="1579754" cy="16640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5A456D76-E808-478D-A788-48D75D7BEC67}">
      <dsp:nvSpPr>
        <dsp:cNvPr id="0" name=""/>
        <dsp:cNvSpPr/>
      </dsp:nvSpPr>
      <dsp:spPr>
        <a:xfrm>
          <a:off x="3757499" y="3188109"/>
          <a:ext cx="2190477" cy="1148390"/>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Train, Test</a:t>
          </a:r>
        </a:p>
        <a:p>
          <a:pPr marL="0" lvl="0" indent="0" algn="ctr" defTabSz="1066800">
            <a:lnSpc>
              <a:spcPct val="90000"/>
            </a:lnSpc>
            <a:spcBef>
              <a:spcPct val="0"/>
            </a:spcBef>
            <a:spcAft>
              <a:spcPct val="35000"/>
            </a:spcAft>
            <a:buNone/>
          </a:pPr>
          <a:r>
            <a:rPr lang="en-IN" sz="2400" b="1" kern="1200"/>
            <a:t>Validate the Model</a:t>
          </a:r>
          <a:endParaRPr lang="en-IN" sz="2400" b="1" kern="1200" dirty="0"/>
        </a:p>
      </dsp:txBody>
      <dsp:txXfrm>
        <a:off x="3791134" y="3221744"/>
        <a:ext cx="2123207" cy="1081120"/>
      </dsp:txXfrm>
    </dsp:sp>
    <dsp:sp modelId="{41A2F573-EF54-45F5-A4B0-45BC5AC62B01}">
      <dsp:nvSpPr>
        <dsp:cNvPr id="0" name=""/>
        <dsp:cNvSpPr/>
      </dsp:nvSpPr>
      <dsp:spPr>
        <a:xfrm rot="16139782">
          <a:off x="3500139" y="1052882"/>
          <a:ext cx="1505273" cy="166406"/>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BAC12133-F5A3-469B-B169-FD0A9FCB8314}">
      <dsp:nvSpPr>
        <dsp:cNvPr id="0" name=""/>
        <dsp:cNvSpPr/>
      </dsp:nvSpPr>
      <dsp:spPr>
        <a:xfrm>
          <a:off x="3681627" y="1620508"/>
          <a:ext cx="2270407" cy="1109373"/>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Building Prediction Models</a:t>
          </a:r>
          <a:endParaRPr lang="en-IN" sz="2400" b="1" kern="1200" dirty="0"/>
        </a:p>
      </dsp:txBody>
      <dsp:txXfrm>
        <a:off x="3714119" y="1653000"/>
        <a:ext cx="2205423" cy="1044389"/>
      </dsp:txXfrm>
    </dsp:sp>
    <dsp:sp modelId="{9F0F5856-6458-4563-8C58-8740FC2D78A3}">
      <dsp:nvSpPr>
        <dsp:cNvPr id="0" name=""/>
        <dsp:cNvSpPr/>
      </dsp:nvSpPr>
      <dsp:spPr>
        <a:xfrm rot="15276">
          <a:off x="4243394" y="302791"/>
          <a:ext cx="2475338" cy="16640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839AAD1-4FFB-4C2C-9301-B33F77CD914D}">
      <dsp:nvSpPr>
        <dsp:cNvPr id="0" name=""/>
        <dsp:cNvSpPr/>
      </dsp:nvSpPr>
      <dsp:spPr>
        <a:xfrm>
          <a:off x="3865986" y="216862"/>
          <a:ext cx="1848956" cy="892813"/>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Evaluation of Model</a:t>
          </a:r>
          <a:endParaRPr lang="en-IN" sz="2400" b="1" kern="1200" dirty="0"/>
        </a:p>
      </dsp:txBody>
      <dsp:txXfrm>
        <a:off x="3892136" y="243012"/>
        <a:ext cx="1796656" cy="840513"/>
      </dsp:txXfrm>
    </dsp:sp>
    <dsp:sp modelId="{3058D5BC-CD6C-45F9-9958-4F2E18A8A344}">
      <dsp:nvSpPr>
        <dsp:cNvPr id="0" name=""/>
        <dsp:cNvSpPr/>
      </dsp:nvSpPr>
      <dsp:spPr>
        <a:xfrm>
          <a:off x="6212294" y="119581"/>
          <a:ext cx="2123360" cy="110937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Model Deployment</a:t>
          </a:r>
          <a:endParaRPr lang="en-IN" sz="2400" b="1" kern="1200" dirty="0"/>
        </a:p>
      </dsp:txBody>
      <dsp:txXfrm>
        <a:off x="6244786" y="152073"/>
        <a:ext cx="2058376" cy="1044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1EF4-2246-48AA-BCE8-37511E168D51}">
      <dsp:nvSpPr>
        <dsp:cNvPr id="0" name=""/>
        <dsp:cNvSpPr/>
      </dsp:nvSpPr>
      <dsp:spPr>
        <a:xfrm>
          <a:off x="-5727904" y="-876740"/>
          <a:ext cx="6819413" cy="6819413"/>
        </a:xfrm>
        <a:prstGeom prst="blockArc">
          <a:avLst>
            <a:gd name="adj1" fmla="val 18900000"/>
            <a:gd name="adj2" fmla="val 2700000"/>
            <a:gd name="adj3" fmla="val 317"/>
          </a:avLst>
        </a:pr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B9FE1-C707-48F9-8573-449F0BE75092}">
      <dsp:nvSpPr>
        <dsp:cNvPr id="0" name=""/>
        <dsp:cNvSpPr/>
      </dsp:nvSpPr>
      <dsp:spPr>
        <a:xfrm>
          <a:off x="477122" y="316519"/>
          <a:ext cx="8679841" cy="63344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796"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Abadi" panose="020B0604020104020204" pitchFamily="34" charset="0"/>
            </a:rPr>
            <a:t>1. </a:t>
          </a:r>
          <a:r>
            <a:rPr lang="en-US" sz="1700" b="1" kern="1200" dirty="0">
              <a:solidFill>
                <a:schemeClr val="accent1">
                  <a:lumMod val="20000"/>
                  <a:lumOff val="80000"/>
                </a:schemeClr>
              </a:solidFill>
              <a:latin typeface="Abadi" panose="020B0604020104020204" pitchFamily="34" charset="0"/>
            </a:rPr>
            <a:t>Data Understanding</a:t>
          </a:r>
          <a:r>
            <a:rPr lang="en-US" sz="1700" b="1" kern="1200" dirty="0">
              <a:latin typeface="Abadi" panose="020B0604020104020204" pitchFamily="34" charset="0"/>
            </a:rPr>
            <a:t> : </a:t>
          </a:r>
          <a:r>
            <a:rPr lang="en-US" sz="1700" kern="1200" dirty="0">
              <a:latin typeface="Abadi" panose="020B0604020104020204" pitchFamily="34" charset="0"/>
              <a:cs typeface="Times New Roman" panose="02020603050405020304" pitchFamily="18" charset="0"/>
            </a:rPr>
            <a:t>Checking out for missing values</a:t>
          </a:r>
          <a:r>
            <a:rPr lang="en-US" sz="1800" kern="1200" dirty="0">
              <a:latin typeface="Times New Roman" panose="02020603050405020304" pitchFamily="18" charset="0"/>
              <a:cs typeface="Times New Roman" panose="02020603050405020304" pitchFamily="18" charset="0"/>
            </a:rPr>
            <a:t>.</a:t>
          </a:r>
          <a:endParaRPr lang="en-IN" sz="1800" kern="1200" dirty="0"/>
        </a:p>
      </dsp:txBody>
      <dsp:txXfrm>
        <a:off x="477122" y="316519"/>
        <a:ext cx="8679841" cy="633444"/>
      </dsp:txXfrm>
    </dsp:sp>
    <dsp:sp modelId="{56FF8FAE-EDB0-4751-BA18-CEC167014C81}">
      <dsp:nvSpPr>
        <dsp:cNvPr id="0" name=""/>
        <dsp:cNvSpPr/>
      </dsp:nvSpPr>
      <dsp:spPr>
        <a:xfrm>
          <a:off x="81220" y="237338"/>
          <a:ext cx="791805" cy="79180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D9AA7-81EB-41A8-B75D-51D626DE9DCE}">
      <dsp:nvSpPr>
        <dsp:cNvPr id="0" name=""/>
        <dsp:cNvSpPr/>
      </dsp:nvSpPr>
      <dsp:spPr>
        <a:xfrm>
          <a:off x="931030" y="1266381"/>
          <a:ext cx="8225933" cy="63344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796"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Abadi" panose="020B0604020104020204" pitchFamily="34" charset="0"/>
            </a:rPr>
            <a:t>2. </a:t>
          </a:r>
          <a:r>
            <a:rPr lang="en-US" sz="1700" b="1" kern="1200" dirty="0">
              <a:solidFill>
                <a:schemeClr val="accent1">
                  <a:lumMod val="20000"/>
                  <a:lumOff val="80000"/>
                </a:schemeClr>
              </a:solidFill>
              <a:latin typeface="Abadi" panose="020B0604020104020204" pitchFamily="34" charset="0"/>
            </a:rPr>
            <a:t>Data Cleaning</a:t>
          </a:r>
          <a:r>
            <a:rPr lang="en-US" sz="1700" b="1" kern="1200" dirty="0">
              <a:latin typeface="Abadi" panose="020B0604020104020204" pitchFamily="34" charset="0"/>
            </a:rPr>
            <a:t> : </a:t>
          </a:r>
          <a:r>
            <a:rPr lang="en-US" sz="1700" kern="1200" dirty="0">
              <a:solidFill>
                <a:schemeClr val="bg1">
                  <a:lumMod val="95000"/>
                </a:schemeClr>
              </a:solidFill>
              <a:latin typeface="Abadi" panose="020B0604020104020204" pitchFamily="34" charset="0"/>
              <a:cs typeface="Times New Roman" panose="02020603050405020304" pitchFamily="18" charset="0"/>
            </a:rPr>
            <a:t>Drop out unnecessary information in the dataset.</a:t>
          </a:r>
          <a:endParaRPr lang="en-IN" sz="1700" kern="1200" dirty="0">
            <a:solidFill>
              <a:schemeClr val="bg1">
                <a:lumMod val="95000"/>
              </a:schemeClr>
            </a:solidFill>
            <a:latin typeface="Abadi" panose="020B0604020104020204" pitchFamily="34" charset="0"/>
          </a:endParaRPr>
        </a:p>
      </dsp:txBody>
      <dsp:txXfrm>
        <a:off x="931030" y="1266381"/>
        <a:ext cx="8225933" cy="633444"/>
      </dsp:txXfrm>
    </dsp:sp>
    <dsp:sp modelId="{2523FF32-C2C9-4C4A-8D0C-1097EAB33E01}">
      <dsp:nvSpPr>
        <dsp:cNvPr id="0" name=""/>
        <dsp:cNvSpPr/>
      </dsp:nvSpPr>
      <dsp:spPr>
        <a:xfrm>
          <a:off x="538469" y="1185055"/>
          <a:ext cx="791805" cy="79180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AF082D-F5C0-4BD6-AEC0-976C8D721BED}">
      <dsp:nvSpPr>
        <dsp:cNvPr id="0" name=""/>
        <dsp:cNvSpPr/>
      </dsp:nvSpPr>
      <dsp:spPr>
        <a:xfrm>
          <a:off x="1070343" y="2216244"/>
          <a:ext cx="8086620" cy="63344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796"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Abadi" panose="020B0604020104020204" pitchFamily="34" charset="0"/>
            </a:rPr>
            <a:t>3. </a:t>
          </a:r>
          <a:r>
            <a:rPr lang="en-US" sz="1700" b="1" kern="1200" dirty="0">
              <a:solidFill>
                <a:schemeClr val="accent1">
                  <a:lumMod val="20000"/>
                  <a:lumOff val="80000"/>
                </a:schemeClr>
              </a:solidFill>
              <a:latin typeface="Abadi" panose="020B0604020104020204" pitchFamily="34" charset="0"/>
            </a:rPr>
            <a:t>Data Exploring </a:t>
          </a:r>
          <a:r>
            <a:rPr lang="en-US" sz="1700" b="1" kern="1200" dirty="0">
              <a:latin typeface="Abadi" panose="020B0604020104020204" pitchFamily="34" charset="0"/>
            </a:rPr>
            <a:t>: </a:t>
          </a:r>
          <a:r>
            <a:rPr lang="en-US" sz="1700" kern="1200" dirty="0">
              <a:latin typeface="Abadi" panose="020B0604020104020204" pitchFamily="34" charset="0"/>
              <a:cs typeface="Times New Roman" panose="02020603050405020304" pitchFamily="18" charset="0"/>
            </a:rPr>
            <a:t>We observed that Date column have 'object' datatype. So, we convert object datatype to datetime and set it to an index.</a:t>
          </a:r>
          <a:endParaRPr lang="en-IN" sz="1700" kern="1200" dirty="0">
            <a:latin typeface="Abadi" panose="020B0604020104020204" pitchFamily="34" charset="0"/>
          </a:endParaRPr>
        </a:p>
      </dsp:txBody>
      <dsp:txXfrm>
        <a:off x="1070343" y="2216244"/>
        <a:ext cx="8086620" cy="633444"/>
      </dsp:txXfrm>
    </dsp:sp>
    <dsp:sp modelId="{E84D2990-1A5C-4461-A217-251EB64622B1}">
      <dsp:nvSpPr>
        <dsp:cNvPr id="0" name=""/>
        <dsp:cNvSpPr/>
      </dsp:nvSpPr>
      <dsp:spPr>
        <a:xfrm>
          <a:off x="674441" y="2137063"/>
          <a:ext cx="791805" cy="79180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51F37-4656-41D5-97C4-CD24AF95A36C}">
      <dsp:nvSpPr>
        <dsp:cNvPr id="0" name=""/>
        <dsp:cNvSpPr/>
      </dsp:nvSpPr>
      <dsp:spPr>
        <a:xfrm>
          <a:off x="931030" y="3166106"/>
          <a:ext cx="8225933" cy="63344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796"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Abadi" panose="020B0604020104020204" pitchFamily="34" charset="0"/>
            </a:rPr>
            <a:t>4. </a:t>
          </a:r>
          <a:r>
            <a:rPr lang="en-US" sz="1700" b="1" kern="1200" dirty="0">
              <a:solidFill>
                <a:schemeClr val="accent1">
                  <a:lumMod val="20000"/>
                  <a:lumOff val="80000"/>
                </a:schemeClr>
              </a:solidFill>
              <a:latin typeface="Abadi" panose="020B0604020104020204" pitchFamily="34" charset="0"/>
            </a:rPr>
            <a:t>Data Analysis </a:t>
          </a:r>
          <a:r>
            <a:rPr lang="en-US" sz="1700" b="1" kern="1200" dirty="0">
              <a:latin typeface="Abadi" panose="020B0604020104020204" pitchFamily="34" charset="0"/>
            </a:rPr>
            <a:t>: </a:t>
          </a:r>
          <a:r>
            <a:rPr lang="en-US" sz="1700" kern="1200" dirty="0">
              <a:latin typeface="Abadi" panose="020B0604020104020204" pitchFamily="34" charset="0"/>
              <a:cs typeface="Times New Roman" panose="02020603050405020304" pitchFamily="18" charset="0"/>
            </a:rPr>
            <a:t>After the above processing, we checked for the null values and no null values were present in the dataset.</a:t>
          </a:r>
          <a:endParaRPr lang="en-IN" sz="1700" kern="1200" dirty="0">
            <a:latin typeface="Abadi" panose="020B0604020104020204" pitchFamily="34" charset="0"/>
          </a:endParaRPr>
        </a:p>
      </dsp:txBody>
      <dsp:txXfrm>
        <a:off x="931030" y="3166106"/>
        <a:ext cx="8225933" cy="633444"/>
      </dsp:txXfrm>
    </dsp:sp>
    <dsp:sp modelId="{8F30AC38-6391-4D22-B30F-AE570BA31AD3}">
      <dsp:nvSpPr>
        <dsp:cNvPr id="0" name=""/>
        <dsp:cNvSpPr/>
      </dsp:nvSpPr>
      <dsp:spPr>
        <a:xfrm>
          <a:off x="535127" y="3086926"/>
          <a:ext cx="791805" cy="79180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F036B4-AC06-49CD-B9A5-53C7EAB0DFE4}">
      <dsp:nvSpPr>
        <dsp:cNvPr id="0" name=""/>
        <dsp:cNvSpPr/>
      </dsp:nvSpPr>
      <dsp:spPr>
        <a:xfrm>
          <a:off x="477122" y="4115969"/>
          <a:ext cx="8679841" cy="63344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796"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Abadi" panose="020B0604020104020204" pitchFamily="34" charset="0"/>
            </a:rPr>
            <a:t>5. </a:t>
          </a:r>
          <a:r>
            <a:rPr lang="en-US" sz="1700" b="1" kern="1200" dirty="0">
              <a:solidFill>
                <a:schemeClr val="accent1">
                  <a:lumMod val="20000"/>
                  <a:lumOff val="80000"/>
                </a:schemeClr>
              </a:solidFill>
              <a:latin typeface="Abadi" panose="020B0604020104020204" pitchFamily="34" charset="0"/>
            </a:rPr>
            <a:t>Uncover Insights</a:t>
          </a:r>
          <a:r>
            <a:rPr lang="en-US" sz="1700" b="1" kern="1200" dirty="0">
              <a:latin typeface="Abadi" panose="020B0604020104020204" pitchFamily="34" charset="0"/>
            </a:rPr>
            <a:t> : Finally, w</a:t>
          </a:r>
          <a:r>
            <a:rPr lang="en-US" sz="1700" kern="1200" dirty="0">
              <a:latin typeface="Abadi" panose="020B0604020104020204" pitchFamily="34" charset="0"/>
              <a:cs typeface="Times New Roman" panose="02020603050405020304" pitchFamily="18" charset="0"/>
            </a:rPr>
            <a:t>e checked that the dataset does not contain any duplicate values.</a:t>
          </a:r>
          <a:endParaRPr lang="en-IN" sz="1700" kern="1200" dirty="0">
            <a:latin typeface="Abadi" panose="020B0604020104020204" pitchFamily="34" charset="0"/>
          </a:endParaRPr>
        </a:p>
      </dsp:txBody>
      <dsp:txXfrm>
        <a:off x="477122" y="4115969"/>
        <a:ext cx="8679841" cy="633444"/>
      </dsp:txXfrm>
    </dsp:sp>
    <dsp:sp modelId="{D45B1916-81D5-4ED7-B455-6CB3C5658CE1}">
      <dsp:nvSpPr>
        <dsp:cNvPr id="0" name=""/>
        <dsp:cNvSpPr/>
      </dsp:nvSpPr>
      <dsp:spPr>
        <a:xfrm>
          <a:off x="81220" y="4036788"/>
          <a:ext cx="791805" cy="79180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0DC58-864F-4F3C-AA43-D858C1FAFEF1}"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38C80-02B3-4908-B2A3-4EA621E7B66E}" type="slidenum">
              <a:rPr lang="en-US" smtClean="0"/>
              <a:t>‹#›</a:t>
            </a:fld>
            <a:endParaRPr lang="en-US"/>
          </a:p>
        </p:txBody>
      </p:sp>
    </p:spTree>
    <p:extLst>
      <p:ext uri="{BB962C8B-B14F-4D97-AF65-F5344CB8AC3E}">
        <p14:creationId xmlns:p14="http://schemas.microsoft.com/office/powerpoint/2010/main" val="87175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13628-19DB-4D1A-8E96-EFD84188F092}"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69808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7140D-9E20-4720-86A0-2A0FA610782B}"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29028041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7140D-9E20-4720-86A0-2A0FA610782B}"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F1934F-3BD6-4683-91F4-16CD5A9F964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49345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271DC3-C8B6-4362-A979-3CF42EB0E171}"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78413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77140D-9E20-4720-86A0-2A0FA610782B}"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F1934F-3BD6-4683-91F4-16CD5A9F964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018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77140D-9E20-4720-86A0-2A0FA610782B}"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129000423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D8A22-D03E-48F7-972E-8245C7AA30FE}"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2463377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52D4B-1C53-4FBE-B14B-317C27ACD0D9}"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49613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0A973-33FB-4776-B698-672C1773CA95}"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15041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13D04-1CE0-4ECA-8DF6-EEA708361C41}"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407445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0A669-1D77-4865-91CF-1AD57DF8ADBE}"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08508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7FE23-0207-4144-94A2-A23A6565AEDB}" type="datetime1">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93968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6EA18-CEE6-4A39-B217-F8BA4101E2C0}" type="datetime1">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76503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06E9F-4B84-4BB2-9531-A05477687C60}" type="datetime1">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383388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8642B-2831-45E7-AA42-1235BD895106}"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411819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B5F3B-D374-43EF-916D-C155A4B49A1D}"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F1934F-3BD6-4683-91F4-16CD5A9F964A}" type="slidenum">
              <a:rPr lang="en-US" smtClean="0"/>
              <a:t>‹#›</a:t>
            </a:fld>
            <a:endParaRPr lang="en-US"/>
          </a:p>
        </p:txBody>
      </p:sp>
    </p:spTree>
    <p:extLst>
      <p:ext uri="{BB962C8B-B14F-4D97-AF65-F5344CB8AC3E}">
        <p14:creationId xmlns:p14="http://schemas.microsoft.com/office/powerpoint/2010/main" val="84863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77140D-9E20-4720-86A0-2A0FA610782B}" type="datetime1">
              <a:rPr lang="en-US" smtClean="0"/>
              <a:t>11/8/2023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1F1934F-3BD6-4683-91F4-16CD5A9F964A}" type="slidenum">
              <a:rPr lang="en-US" smtClean="0"/>
              <a:t>‹#›</a:t>
            </a:fld>
            <a:endParaRPr lang="en-US"/>
          </a:p>
        </p:txBody>
      </p:sp>
    </p:spTree>
    <p:extLst>
      <p:ext uri="{BB962C8B-B14F-4D97-AF65-F5344CB8AC3E}">
        <p14:creationId xmlns:p14="http://schemas.microsoft.com/office/powerpoint/2010/main" val="151613224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45362372@N03/4536674266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hyperlink" Target="https://i0.wp.com/www.drdawnwright.com/wp-content/uploads/2021/08/MSE.png?ssl=1" TargetMode="External"/><Relationship Id="rId1" Type="http://schemas.openxmlformats.org/officeDocument/2006/relationships/slideLayout" Target="../slideLayouts/slideLayout2.xml"/><Relationship Id="rId6" Type="http://schemas.openxmlformats.org/officeDocument/2006/relationships/hyperlink" Target="https://i0.wp.com/www.drdawnwright.com/wp-content/uploads/2021/08/MAPE.png?ssl=1" TargetMode="External"/><Relationship Id="rId5" Type="http://schemas.openxmlformats.org/officeDocument/2006/relationships/image" Target="../media/image21.png"/><Relationship Id="rId4" Type="http://schemas.openxmlformats.org/officeDocument/2006/relationships/hyperlink" Target="https://i0.wp.com/www.drdawnwright.com/wp-content/uploads/2021/08/rmse.png?ssl=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SerranoAcademy" TargetMode="External"/><Relationship Id="rId7" Type="http://schemas.openxmlformats.org/officeDocument/2006/relationships/hyperlink" Target="https://machinelearningmastery.com/blog/" TargetMode="External"/><Relationship Id="rId2" Type="http://schemas.openxmlformats.org/officeDocument/2006/relationships/hyperlink" Target="https://github.com/campusx-official" TargetMode="External"/><Relationship Id="rId1" Type="http://schemas.openxmlformats.org/officeDocument/2006/relationships/slideLayout" Target="../slideLayouts/slideLayout2.xml"/><Relationship Id="rId6" Type="http://schemas.openxmlformats.org/officeDocument/2006/relationships/hyperlink" Target="https://www.kaggle.com/code/shivamb" TargetMode="External"/><Relationship Id="rId5" Type="http://schemas.openxmlformats.org/officeDocument/2006/relationships/hyperlink" Target="https://www.youtube.com/@3blue1brown" TargetMode="External"/><Relationship Id="rId4" Type="http://schemas.openxmlformats.org/officeDocument/2006/relationships/hyperlink" Target="https://www.youtube.com/@krishnaik0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2.xml"/><Relationship Id="rId16" Type="http://schemas.openxmlformats.org/officeDocument/2006/relationships/image" Target="../media/image13.svg"/><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8.png"/><Relationship Id="rId5" Type="http://schemas.openxmlformats.org/officeDocument/2006/relationships/diagramColors" Target="../diagrams/colors2.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QuickStyle" Target="../diagrams/quickStyle2.xml"/><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1417" y="623455"/>
            <a:ext cx="5462727" cy="2505222"/>
          </a:xfrm>
        </p:spPr>
        <p:txBody>
          <a:bodyPr>
            <a:noAutofit/>
          </a:bodyPr>
          <a:lstStyle/>
          <a:p>
            <a:pPr>
              <a:spcBef>
                <a:spcPts val="50"/>
              </a:spcBef>
            </a:pPr>
            <a:r>
              <a:rPr lang="en-US" sz="8000" b="1" dirty="0">
                <a:solidFill>
                  <a:schemeClr val="accent2">
                    <a:lumMod val="50000"/>
                  </a:schemeClr>
                </a:solidFill>
                <a:latin typeface="Times New Roman" panose="02020603050405020304" pitchFamily="18" charset="0"/>
                <a:cs typeface="Times New Roman" panose="02020603050405020304" pitchFamily="18" charset="0"/>
              </a:rPr>
              <a:t>Stock Price</a:t>
            </a:r>
            <a:br>
              <a:rPr lang="en-US" sz="8000" b="1" dirty="0">
                <a:solidFill>
                  <a:schemeClr val="accent2">
                    <a:lumMod val="50000"/>
                  </a:schemeClr>
                </a:solidFill>
                <a:latin typeface="Times New Roman" panose="02020603050405020304" pitchFamily="18" charset="0"/>
                <a:cs typeface="Times New Roman" panose="02020603050405020304" pitchFamily="18" charset="0"/>
              </a:rPr>
            </a:br>
            <a:r>
              <a:rPr lang="en-US" sz="8000" b="1" dirty="0">
                <a:solidFill>
                  <a:schemeClr val="accent2">
                    <a:lumMod val="50000"/>
                  </a:schemeClr>
                </a:solidFill>
                <a:latin typeface="Times New Roman" panose="02020603050405020304" pitchFamily="18" charset="0"/>
                <a:cs typeface="Times New Roman" panose="02020603050405020304" pitchFamily="18" charset="0"/>
              </a:rPr>
              <a:t>Prediction</a:t>
            </a:r>
          </a:p>
        </p:txBody>
      </p:sp>
      <p:sp>
        <p:nvSpPr>
          <p:cNvPr id="5" name="Slide Number Placeholder 4"/>
          <p:cNvSpPr>
            <a:spLocks noGrp="1"/>
          </p:cNvSpPr>
          <p:nvPr>
            <p:ph type="sldNum" sz="quarter" idx="12"/>
          </p:nvPr>
        </p:nvSpPr>
        <p:spPr/>
        <p:txBody>
          <a:bodyPr/>
          <a:lstStyle/>
          <a:p>
            <a:fld id="{01F1934F-3BD6-4683-91F4-16CD5A9F964A}" type="slidenum">
              <a:rPr lang="en-US" smtClean="0"/>
              <a:t>1</a:t>
            </a:fld>
            <a:endParaRPr lang="en-US"/>
          </a:p>
        </p:txBody>
      </p:sp>
      <p:sp>
        <p:nvSpPr>
          <p:cNvPr id="10" name="TextBox 9">
            <a:extLst>
              <a:ext uri="{FF2B5EF4-FFF2-40B4-BE49-F238E27FC236}">
                <a16:creationId xmlns:a16="http://schemas.microsoft.com/office/drawing/2014/main" id="{AD136227-64C1-5FCB-E1B5-4AEAB37CD614}"/>
              </a:ext>
            </a:extLst>
          </p:cNvPr>
          <p:cNvSpPr txBox="1"/>
          <p:nvPr/>
        </p:nvSpPr>
        <p:spPr>
          <a:xfrm>
            <a:off x="7392140" y="5958597"/>
            <a:ext cx="4299751" cy="707886"/>
          </a:xfrm>
          <a:prstGeom prst="rect">
            <a:avLst/>
          </a:prstGeom>
          <a:noFill/>
        </p:spPr>
        <p:txBody>
          <a:bodyPr wrap="square">
            <a:spAutoFit/>
          </a:bodyPr>
          <a:lstStyle/>
          <a:p>
            <a:pPr algn="l"/>
            <a:r>
              <a:rPr lang="en-IN" sz="2000" dirty="0">
                <a:solidFill>
                  <a:schemeClr val="accent2">
                    <a:lumMod val="50000"/>
                  </a:schemeClr>
                </a:solidFill>
                <a:latin typeface="Times New Roman" panose="02020603050405020304" pitchFamily="18" charset="0"/>
                <a:cs typeface="Times New Roman" panose="02020603050405020304" pitchFamily="18" charset="0"/>
              </a:rPr>
              <a:t>under the guidance of </a:t>
            </a:r>
            <a:r>
              <a:rPr lang="en-IN" sz="2000" dirty="0">
                <a:latin typeface="Times New Roman" panose="02020603050405020304" pitchFamily="18" charset="0"/>
                <a:cs typeface="Times New Roman" panose="02020603050405020304" pitchFamily="18" charset="0"/>
              </a:rPr>
              <a:t>Aishwarya Mate</a:t>
            </a:r>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1">
                    <a:lumMod val="50000"/>
                  </a:schemeClr>
                </a:solidFill>
                <a:latin typeface="Times New Roman" panose="02020603050405020304" pitchFamily="18" charset="0"/>
                <a:cs typeface="Times New Roman" panose="02020603050405020304" pitchFamily="18" charset="0"/>
              </a:rPr>
              <a:t>Kishore R</a:t>
            </a:r>
          </a:p>
        </p:txBody>
      </p:sp>
      <p:sp>
        <p:nvSpPr>
          <p:cNvPr id="12" name="TextBox 11">
            <a:extLst>
              <a:ext uri="{FF2B5EF4-FFF2-40B4-BE49-F238E27FC236}">
                <a16:creationId xmlns:a16="http://schemas.microsoft.com/office/drawing/2014/main" id="{0FC0292E-EE1B-76F7-3559-7DD28ACFF6D7}"/>
              </a:ext>
            </a:extLst>
          </p:cNvPr>
          <p:cNvSpPr txBox="1"/>
          <p:nvPr/>
        </p:nvSpPr>
        <p:spPr>
          <a:xfrm>
            <a:off x="7392141" y="3342496"/>
            <a:ext cx="4610469" cy="2677656"/>
          </a:xfrm>
          <a:prstGeom prst="rect">
            <a:avLst/>
          </a:prstGeom>
          <a:noFill/>
        </p:spPr>
        <p:txBody>
          <a:bodyPr wrap="square">
            <a:spAutoFit/>
          </a:bodyPr>
          <a:lstStyle/>
          <a:p>
            <a:pPr algn="l">
              <a:lnSpc>
                <a:spcPct val="150000"/>
              </a:lnSpc>
            </a:pPr>
            <a:r>
              <a:rPr lang="en-IN" sz="2800" b="1" dirty="0">
                <a:solidFill>
                  <a:schemeClr val="accent2">
                    <a:lumMod val="75000"/>
                  </a:schemeClr>
                </a:solidFill>
                <a:latin typeface="Amasis MT Pro" panose="02040504050005020304" pitchFamily="18" charset="0"/>
                <a:cs typeface="Times New Roman" panose="02020603050405020304" pitchFamily="18" charset="0"/>
              </a:rPr>
              <a:t>Group Members</a:t>
            </a:r>
            <a:r>
              <a:rPr lang="en-IN" sz="2800" b="1" dirty="0">
                <a:solidFill>
                  <a:schemeClr val="accent2">
                    <a:lumMod val="75000"/>
                  </a:schemeClr>
                </a:solidFill>
                <a:latin typeface="Times New Roman" panose="02020603050405020304" pitchFamily="18" charset="0"/>
                <a:cs typeface="Times New Roman" panose="02020603050405020304" pitchFamily="18" charset="0"/>
              </a:rPr>
              <a:t> :-</a:t>
            </a:r>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0" dirty="0">
                <a:solidFill>
                  <a:srgbClr val="222222"/>
                </a:solidFill>
                <a:effectLst/>
                <a:latin typeface="Times New Roman" panose="02020603050405020304" pitchFamily="18" charset="0"/>
                <a:cs typeface="Times New Roman" panose="02020603050405020304" pitchFamily="18" charset="0"/>
              </a:rPr>
              <a:t>Gudiya Pavan Kumar Sahu</a:t>
            </a:r>
          </a:p>
          <a:p>
            <a:pPr marL="742950" lvl="1" indent="-285750">
              <a:buFont typeface="Arial" panose="020B0604020202020204" pitchFamily="34" charset="0"/>
              <a:buChar char="•"/>
            </a:pPr>
            <a:r>
              <a:rPr lang="en-US" i="0" dirty="0">
                <a:solidFill>
                  <a:srgbClr val="222222"/>
                </a:solidFill>
                <a:effectLst/>
                <a:latin typeface="Times New Roman" panose="02020603050405020304" pitchFamily="18" charset="0"/>
                <a:cs typeface="Times New Roman" panose="02020603050405020304" pitchFamily="18" charset="0"/>
              </a:rPr>
              <a:t>Jagtap Vaibhavi Ramdas</a:t>
            </a:r>
          </a:p>
          <a:p>
            <a:pPr marL="742950" lvl="1" indent="-285750">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Nagaranjani.C.Bhat</a:t>
            </a:r>
          </a:p>
          <a:p>
            <a:pPr marL="742950" lvl="1" indent="-285750">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Mateen Ahmad Muddebihal</a:t>
            </a:r>
          </a:p>
          <a:p>
            <a:pPr marL="742950" lvl="1" indent="-285750">
              <a:buFont typeface="Arial" panose="020B0604020202020204" pitchFamily="34" charset="0"/>
              <a:buChar char="•"/>
            </a:pPr>
            <a:r>
              <a:rPr lang="en-US" i="0" dirty="0">
                <a:solidFill>
                  <a:srgbClr val="222222"/>
                </a:solidFill>
                <a:effectLst/>
                <a:latin typeface="Times New Roman" panose="02020603050405020304" pitchFamily="18" charset="0"/>
                <a:cs typeface="Times New Roman" panose="02020603050405020304" pitchFamily="18" charset="0"/>
              </a:rPr>
              <a:t>Rahul khandait</a:t>
            </a:r>
          </a:p>
          <a:p>
            <a:pPr marL="742950" lvl="1" indent="-285750">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Asghar Abbas M</a:t>
            </a:r>
            <a:endParaRPr lang="en-US" i="0" dirty="0">
              <a:solidFill>
                <a:srgbClr val="222222"/>
              </a:solidFill>
              <a:effectLst/>
              <a:latin typeface="Times New Roman" panose="02020603050405020304" pitchFamily="18" charset="0"/>
              <a:cs typeface="Times New Roman" panose="02020603050405020304" pitchFamily="18" charset="0"/>
            </a:endParaRPr>
          </a:p>
          <a:p>
            <a:pPr algn="l"/>
            <a:endParaRPr lang="en-US" b="1" i="0" dirty="0">
              <a:solidFill>
                <a:srgbClr val="222222"/>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2E277E-7A6D-1403-6392-A2012AE320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671517" y="487788"/>
            <a:ext cx="5728125" cy="28869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79709986"/>
      </p:ext>
    </p:extLst>
  </p:cSld>
  <p:clrMapOvr>
    <a:masterClrMapping/>
  </p:clrMapOvr>
  <mc:AlternateContent xmlns:mc="http://schemas.openxmlformats.org/markup-compatibility/2006" xmlns:p14="http://schemas.microsoft.com/office/powerpoint/2010/main">
    <mc:Choice Requires="p14">
      <p:transition spd="slow" p14:dur="2000" advTm="49907"/>
    </mc:Choice>
    <mc:Fallback xmlns="">
      <p:transition spd="slow" advTm="499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78F2C7-F0BF-2D5E-81DB-6AF998270F1B}"/>
              </a:ext>
            </a:extLst>
          </p:cNvPr>
          <p:cNvSpPr>
            <a:spLocks noGrp="1"/>
          </p:cNvSpPr>
          <p:nvPr>
            <p:ph type="sldNum" sz="quarter" idx="12"/>
          </p:nvPr>
        </p:nvSpPr>
        <p:spPr/>
        <p:txBody>
          <a:bodyPr/>
          <a:lstStyle/>
          <a:p>
            <a:fld id="{01F1934F-3BD6-4683-91F4-16CD5A9F964A}" type="slidenum">
              <a:rPr lang="en-US" smtClean="0"/>
              <a:t>10</a:t>
            </a:fld>
            <a:endParaRPr lang="en-US"/>
          </a:p>
        </p:txBody>
      </p:sp>
      <p:sp>
        <p:nvSpPr>
          <p:cNvPr id="4" name="TextBox 3">
            <a:extLst>
              <a:ext uri="{FF2B5EF4-FFF2-40B4-BE49-F238E27FC236}">
                <a16:creationId xmlns:a16="http://schemas.microsoft.com/office/drawing/2014/main" id="{065640D3-DC23-4F33-BADA-750E78011A21}"/>
              </a:ext>
            </a:extLst>
          </p:cNvPr>
          <p:cNvSpPr txBox="1"/>
          <p:nvPr/>
        </p:nvSpPr>
        <p:spPr>
          <a:xfrm>
            <a:off x="2453951" y="616401"/>
            <a:ext cx="5831633" cy="707886"/>
          </a:xfrm>
          <a:prstGeom prst="rect">
            <a:avLst/>
          </a:prstGeom>
          <a:noFill/>
        </p:spPr>
        <p:txBody>
          <a:bodyPr wrap="square" rtlCol="0">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
            </a:r>
            <a:r>
              <a:rPr lang="en-IN" sz="4000" b="1" dirty="0">
                <a:solidFill>
                  <a:schemeClr val="accent2">
                    <a:lumMod val="50000"/>
                  </a:schemeClr>
                </a:solidFill>
                <a:latin typeface="Times New Roman" panose="02020603050405020304" pitchFamily="18" charset="0"/>
                <a:cs typeface="Times New Roman" panose="02020603050405020304" pitchFamily="18" charset="0"/>
              </a:rPr>
              <a:t>ATA VISUALIZATION</a:t>
            </a:r>
            <a:endParaRPr lang="en-IN" sz="4000" b="1" dirty="0">
              <a:solidFill>
                <a:schemeClr val="accent2">
                  <a:lumMod val="50000"/>
                </a:schemeClr>
              </a:solidFill>
            </a:endParaRPr>
          </a:p>
        </p:txBody>
      </p:sp>
      <p:sp>
        <p:nvSpPr>
          <p:cNvPr id="6" name="Rectangle: Rounded Corners 5">
            <a:extLst>
              <a:ext uri="{FF2B5EF4-FFF2-40B4-BE49-F238E27FC236}">
                <a16:creationId xmlns:a16="http://schemas.microsoft.com/office/drawing/2014/main" id="{210202B4-55F2-C645-1C87-A1272C453F8A}"/>
              </a:ext>
            </a:extLst>
          </p:cNvPr>
          <p:cNvSpPr/>
          <p:nvPr/>
        </p:nvSpPr>
        <p:spPr>
          <a:xfrm>
            <a:off x="3079102" y="1772816"/>
            <a:ext cx="7585788" cy="3974841"/>
          </a:xfrm>
          <a:prstGeom prst="roundRect">
            <a:avLst>
              <a:gd name="adj" fmla="val 8921"/>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06AB55E-81BC-AB8E-AF4C-D35035755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216" y="1571910"/>
            <a:ext cx="8714792" cy="41191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F0BC8F95-E873-62F6-B4D1-834E15EEA722}"/>
              </a:ext>
            </a:extLst>
          </p:cNvPr>
          <p:cNvSpPr txBox="1"/>
          <p:nvPr/>
        </p:nvSpPr>
        <p:spPr>
          <a:xfrm>
            <a:off x="2453951" y="5691013"/>
            <a:ext cx="894805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a:effectLst/>
                <a:latin typeface="Times New Roman" panose="02020603050405020304" pitchFamily="18" charset="0"/>
                <a:cs typeface="Times New Roman" panose="02020603050405020304" pitchFamily="18" charset="0"/>
              </a:rPr>
              <a:t>Observation:-</a:t>
            </a:r>
          </a:p>
          <a:p>
            <a:pPr marL="1200150" lvl="2" indent="-285750">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As noticed, around </a:t>
            </a:r>
            <a:r>
              <a:rPr lang="en-US" b="1" dirty="0">
                <a:effectLst/>
                <a:latin typeface="Times New Roman" panose="02020603050405020304" pitchFamily="18" charset="0"/>
                <a:cs typeface="Times New Roman" panose="02020603050405020304" pitchFamily="18" charset="0"/>
              </a:rPr>
              <a:t>NOV 2021- MAY 2022 </a:t>
            </a:r>
            <a:r>
              <a:rPr lang="en-US" b="0" dirty="0">
                <a:effectLst/>
                <a:latin typeface="Times New Roman" panose="02020603050405020304" pitchFamily="18" charset="0"/>
                <a:cs typeface="Times New Roman" panose="02020603050405020304" pitchFamily="18" charset="0"/>
              </a:rPr>
              <a:t>there is a sudden drop in price after which it reports a growth.</a:t>
            </a:r>
          </a:p>
        </p:txBody>
      </p:sp>
    </p:spTree>
    <p:extLst>
      <p:ext uri="{BB962C8B-B14F-4D97-AF65-F5344CB8AC3E}">
        <p14:creationId xmlns:p14="http://schemas.microsoft.com/office/powerpoint/2010/main" val="60888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D92697-CB91-87CE-60C1-A982A69F49BF}"/>
              </a:ext>
            </a:extLst>
          </p:cNvPr>
          <p:cNvSpPr>
            <a:spLocks noGrp="1"/>
          </p:cNvSpPr>
          <p:nvPr>
            <p:ph type="sldNum" sz="quarter" idx="12"/>
          </p:nvPr>
        </p:nvSpPr>
        <p:spPr/>
        <p:txBody>
          <a:bodyPr/>
          <a:lstStyle/>
          <a:p>
            <a:fld id="{01F1934F-3BD6-4683-91F4-16CD5A9F964A}" type="slidenum">
              <a:rPr lang="en-US" smtClean="0"/>
              <a:t>11</a:t>
            </a:fld>
            <a:endParaRPr lang="en-US"/>
          </a:p>
        </p:txBody>
      </p:sp>
      <p:pic>
        <p:nvPicPr>
          <p:cNvPr id="3074" name="Picture 2">
            <a:extLst>
              <a:ext uri="{FF2B5EF4-FFF2-40B4-BE49-F238E27FC236}">
                <a16:creationId xmlns:a16="http://schemas.microsoft.com/office/drawing/2014/main" id="{38537D57-880B-D46C-2ECA-4DE314E2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993" y="1324287"/>
            <a:ext cx="6904653" cy="35861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16EC13-7AB7-445F-08D9-1198267B0700}"/>
              </a:ext>
            </a:extLst>
          </p:cNvPr>
          <p:cNvSpPr txBox="1"/>
          <p:nvPr/>
        </p:nvSpPr>
        <p:spPr>
          <a:xfrm>
            <a:off x="2665477" y="616401"/>
            <a:ext cx="5013617" cy="707886"/>
          </a:xfrm>
          <a:prstGeom prst="rect">
            <a:avLst/>
          </a:prstGeom>
          <a:noFill/>
        </p:spPr>
        <p:txBody>
          <a:bodyPr wrap="square">
            <a:spAutoFit/>
          </a:bodyPr>
          <a:lstStyle/>
          <a:p>
            <a:r>
              <a:rPr lang="en-IN" sz="4000" b="1" dirty="0">
                <a:solidFill>
                  <a:schemeClr val="accent2">
                    <a:lumMod val="50000"/>
                  </a:schemeClr>
                </a:solidFill>
                <a:latin typeface="Times New Roman" panose="02020603050405020304" pitchFamily="18" charset="0"/>
                <a:cs typeface="Times New Roman" panose="02020603050405020304" pitchFamily="18" charset="0"/>
              </a:rPr>
              <a:t>BOXPLOT</a:t>
            </a:r>
          </a:p>
        </p:txBody>
      </p:sp>
      <p:sp>
        <p:nvSpPr>
          <p:cNvPr id="5" name="TextBox 4">
            <a:extLst>
              <a:ext uri="{FF2B5EF4-FFF2-40B4-BE49-F238E27FC236}">
                <a16:creationId xmlns:a16="http://schemas.microsoft.com/office/drawing/2014/main" id="{D44E43F1-701C-4AD6-1940-8F6B96653431}"/>
              </a:ext>
            </a:extLst>
          </p:cNvPr>
          <p:cNvSpPr txBox="1"/>
          <p:nvPr/>
        </p:nvSpPr>
        <p:spPr>
          <a:xfrm>
            <a:off x="3384993" y="5050601"/>
            <a:ext cx="7681113" cy="150810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Observation:</a:t>
            </a:r>
          </a:p>
          <a:p>
            <a:pPr marL="285750" indent="-285750">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For the year 2020 we see that the spread is less which implies the data set contains fewer values for 2020.</a:t>
            </a:r>
          </a:p>
          <a:p>
            <a:pPr marL="285750" indent="-285750">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For 2022, the whiskers is upper stating it is right skewed and have few outliers</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401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DA03B1-9E94-4062-760E-3F9711E3D495}"/>
              </a:ext>
            </a:extLst>
          </p:cNvPr>
          <p:cNvSpPr>
            <a:spLocks noGrp="1"/>
          </p:cNvSpPr>
          <p:nvPr>
            <p:ph type="sldNum" sz="quarter" idx="12"/>
          </p:nvPr>
        </p:nvSpPr>
        <p:spPr/>
        <p:txBody>
          <a:bodyPr/>
          <a:lstStyle/>
          <a:p>
            <a:fld id="{01F1934F-3BD6-4683-91F4-16CD5A9F964A}" type="slidenum">
              <a:rPr lang="en-US" smtClean="0"/>
              <a:t>12</a:t>
            </a:fld>
            <a:endParaRPr lang="en-US"/>
          </a:p>
        </p:txBody>
      </p:sp>
      <p:sp>
        <p:nvSpPr>
          <p:cNvPr id="4" name="TextBox 3">
            <a:extLst>
              <a:ext uri="{FF2B5EF4-FFF2-40B4-BE49-F238E27FC236}">
                <a16:creationId xmlns:a16="http://schemas.microsoft.com/office/drawing/2014/main" id="{966E8E7F-82F3-9EE3-FC06-96E6CB50154F}"/>
              </a:ext>
            </a:extLst>
          </p:cNvPr>
          <p:cNvSpPr txBox="1"/>
          <p:nvPr/>
        </p:nvSpPr>
        <p:spPr>
          <a:xfrm>
            <a:off x="2463283" y="598377"/>
            <a:ext cx="9125337" cy="677108"/>
          </a:xfrm>
          <a:prstGeom prst="rect">
            <a:avLst/>
          </a:prstGeom>
          <a:noFill/>
        </p:spPr>
        <p:txBody>
          <a:bodyPr wrap="square">
            <a:spAutoFit/>
          </a:bodyPr>
          <a:lstStyle/>
          <a:p>
            <a:r>
              <a:rPr lang="en-US" sz="3800" b="1" dirty="0">
                <a:solidFill>
                  <a:schemeClr val="accent2">
                    <a:lumMod val="50000"/>
                  </a:schemeClr>
                </a:solidFill>
                <a:latin typeface="Times New Roman" panose="02020603050405020304" pitchFamily="18" charset="0"/>
                <a:cs typeface="Times New Roman" panose="02020603050405020304" pitchFamily="18" charset="0"/>
              </a:rPr>
              <a:t>TIME SERIES DECOMPOSITION PLOT</a:t>
            </a:r>
            <a:endParaRPr lang="en-IN" sz="38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1E896D1-39FF-DA51-CF26-97D2CB73D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904" y="1546894"/>
            <a:ext cx="7843936" cy="40308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61FFC3-DAA2-44BD-3BDE-BD755BA5D2A8}"/>
              </a:ext>
            </a:extLst>
          </p:cNvPr>
          <p:cNvSpPr txBox="1"/>
          <p:nvPr/>
        </p:nvSpPr>
        <p:spPr>
          <a:xfrm>
            <a:off x="2988904" y="5767180"/>
            <a:ext cx="7128585" cy="677108"/>
          </a:xfrm>
          <a:prstGeom prst="rect">
            <a:avLst/>
          </a:prstGeom>
          <a:noFill/>
        </p:spPr>
        <p:txBody>
          <a:bodyPr wrap="square">
            <a:spAutoFit/>
          </a:bodyPr>
          <a:lstStyle/>
          <a:p>
            <a:r>
              <a:rPr lang="en-US" sz="2000" b="0" dirty="0">
                <a:effectLst/>
                <a:latin typeface="Times New Roman" panose="02020603050405020304" pitchFamily="18" charset="0"/>
                <a:cs typeface="Times New Roman" panose="02020603050405020304" pitchFamily="18" charset="0"/>
              </a:rPr>
              <a:t>Observation</a:t>
            </a:r>
            <a:r>
              <a:rPr lang="en-US" b="0" dirty="0">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We observe the seasonality in the data</a:t>
            </a:r>
          </a:p>
        </p:txBody>
      </p:sp>
    </p:spTree>
    <p:extLst>
      <p:ext uri="{BB962C8B-B14F-4D97-AF65-F5344CB8AC3E}">
        <p14:creationId xmlns:p14="http://schemas.microsoft.com/office/powerpoint/2010/main" val="73981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A42A8E-6731-2D0C-B90B-8959A762AE6C}"/>
              </a:ext>
            </a:extLst>
          </p:cNvPr>
          <p:cNvSpPr>
            <a:spLocks noGrp="1"/>
          </p:cNvSpPr>
          <p:nvPr>
            <p:ph type="sldNum" sz="quarter" idx="12"/>
          </p:nvPr>
        </p:nvSpPr>
        <p:spPr/>
        <p:txBody>
          <a:bodyPr/>
          <a:lstStyle/>
          <a:p>
            <a:fld id="{01F1934F-3BD6-4683-91F4-16CD5A9F964A}" type="slidenum">
              <a:rPr lang="en-US" smtClean="0"/>
              <a:t>13</a:t>
            </a:fld>
            <a:endParaRPr lang="en-US"/>
          </a:p>
        </p:txBody>
      </p:sp>
      <p:sp>
        <p:nvSpPr>
          <p:cNvPr id="4" name="TextBox 3">
            <a:extLst>
              <a:ext uri="{FF2B5EF4-FFF2-40B4-BE49-F238E27FC236}">
                <a16:creationId xmlns:a16="http://schemas.microsoft.com/office/drawing/2014/main" id="{AF756994-48E0-F212-6F93-02311F1AE12A}"/>
              </a:ext>
            </a:extLst>
          </p:cNvPr>
          <p:cNvSpPr txBox="1"/>
          <p:nvPr/>
        </p:nvSpPr>
        <p:spPr>
          <a:xfrm>
            <a:off x="2407298" y="616401"/>
            <a:ext cx="6708709" cy="707886"/>
          </a:xfrm>
          <a:prstGeom prst="rect">
            <a:avLst/>
          </a:prstGeom>
          <a:noFill/>
        </p:spPr>
        <p:txBody>
          <a:bodyPr wrap="square">
            <a:spAutoFit/>
          </a:bodyPr>
          <a:lstStyle/>
          <a:p>
            <a:pPr algn="ctr"/>
            <a:r>
              <a:rPr lang="en-IN" sz="4000" b="1" dirty="0">
                <a:solidFill>
                  <a:schemeClr val="accent2">
                    <a:lumMod val="50000"/>
                  </a:schemeClr>
                </a:solidFill>
                <a:latin typeface="Times New Roman" panose="02020603050405020304" pitchFamily="18" charset="0"/>
                <a:cs typeface="Times New Roman" panose="02020603050405020304" pitchFamily="18" charset="0"/>
              </a:rPr>
              <a:t>FEATURE ENGINEERING</a:t>
            </a:r>
          </a:p>
        </p:txBody>
      </p:sp>
      <p:pic>
        <p:nvPicPr>
          <p:cNvPr id="5" name="Picture 2" descr="Feature Engineering Techniques">
            <a:extLst>
              <a:ext uri="{FF2B5EF4-FFF2-40B4-BE49-F238E27FC236}">
                <a16:creationId xmlns:a16="http://schemas.microsoft.com/office/drawing/2014/main" id="{7AD56E62-BD0D-865B-B355-5ECAFF241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85" y="2058956"/>
            <a:ext cx="7427804" cy="3240832"/>
          </a:xfrm>
          <a:prstGeom prst="roundRect">
            <a:avLst>
              <a:gd name="adj" fmla="val 14532"/>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8749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6069"/>
            <a:ext cx="6401786" cy="728550"/>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FEATURE SELECTION</a:t>
            </a:r>
          </a:p>
        </p:txBody>
      </p:sp>
      <p:sp>
        <p:nvSpPr>
          <p:cNvPr id="3" name="Content Placeholder 2"/>
          <p:cNvSpPr>
            <a:spLocks noGrp="1"/>
          </p:cNvSpPr>
          <p:nvPr>
            <p:ph idx="1"/>
          </p:nvPr>
        </p:nvSpPr>
        <p:spPr>
          <a:xfrm>
            <a:off x="3647286" y="2094882"/>
            <a:ext cx="7026936" cy="3022799"/>
          </a:xfrm>
        </p:spPr>
        <p:txBody>
          <a:bodyPr/>
          <a:lstStyle/>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For time series prediction, selection of features is an important task.</a:t>
            </a:r>
          </a:p>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Because selection of worst features can direct the prediction to a wrong way.</a:t>
            </a:r>
          </a:p>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In this system, only one feature has been selected for further analysis.</a:t>
            </a:r>
          </a:p>
          <a:p>
            <a:pPr marL="0" indent="0">
              <a:buClrTx/>
              <a:buNone/>
            </a:pPr>
            <a:r>
              <a:rPr lang="en-US" dirty="0">
                <a:solidFill>
                  <a:schemeClr val="tx1"/>
                </a:solidFill>
                <a:latin typeface="Times New Roman" panose="02020603050405020304" pitchFamily="18" charset="0"/>
                <a:cs typeface="Times New Roman" panose="02020603050405020304" pitchFamily="18" charset="0"/>
              </a:rPr>
              <a:t>            1.Closing Price</a:t>
            </a:r>
          </a:p>
          <a:p>
            <a:pPr marL="914400" lvl="2" indent="0">
              <a:lnSpc>
                <a:spcPct val="150000"/>
              </a:lnSpc>
              <a:buClrTx/>
              <a:buNone/>
            </a:pPr>
            <a:endParaRPr lang="en-US" sz="1700" dirty="0">
              <a:solidFill>
                <a:schemeClr val="tx1"/>
              </a:solidFill>
            </a:endParaRPr>
          </a:p>
        </p:txBody>
      </p:sp>
      <p:sp>
        <p:nvSpPr>
          <p:cNvPr id="4" name="Slide Number Placeholder 3"/>
          <p:cNvSpPr>
            <a:spLocks noGrp="1"/>
          </p:cNvSpPr>
          <p:nvPr>
            <p:ph type="sldNum" sz="quarter" idx="12"/>
          </p:nvPr>
        </p:nvSpPr>
        <p:spPr/>
        <p:txBody>
          <a:bodyPr/>
          <a:lstStyle/>
          <a:p>
            <a:fld id="{01F1934F-3BD6-4683-91F4-16CD5A9F964A}" type="slidenum">
              <a:rPr lang="en-US" smtClean="0"/>
              <a:t>14</a:t>
            </a:fld>
            <a:endParaRPr lang="en-US"/>
          </a:p>
        </p:txBody>
      </p:sp>
    </p:spTree>
    <p:extLst>
      <p:ext uri="{BB962C8B-B14F-4D97-AF65-F5344CB8AC3E}">
        <p14:creationId xmlns:p14="http://schemas.microsoft.com/office/powerpoint/2010/main" val="4175822793"/>
      </p:ext>
    </p:extLst>
  </p:cSld>
  <p:clrMapOvr>
    <a:masterClrMapping/>
  </p:clrMapOvr>
  <mc:AlternateContent xmlns:mc="http://schemas.openxmlformats.org/markup-compatibility/2006" xmlns:p14="http://schemas.microsoft.com/office/powerpoint/2010/main">
    <mc:Choice Requires="p14">
      <p:transition spd="slow" p14:dur="2000" advTm="13305"/>
    </mc:Choice>
    <mc:Fallback xmlns="">
      <p:transition spd="slow" advTm="1330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250" y="624542"/>
            <a:ext cx="8911687" cy="691603"/>
          </a:xfrm>
        </p:spPr>
        <p:txBody>
          <a:bodyPr>
            <a:no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DATA SPLITTING</a:t>
            </a:r>
          </a:p>
        </p:txBody>
      </p:sp>
      <p:sp>
        <p:nvSpPr>
          <p:cNvPr id="4" name="Slide Number Placeholder 3"/>
          <p:cNvSpPr>
            <a:spLocks noGrp="1"/>
          </p:cNvSpPr>
          <p:nvPr>
            <p:ph type="sldNum" sz="quarter" idx="12"/>
          </p:nvPr>
        </p:nvSpPr>
        <p:spPr/>
        <p:txBody>
          <a:bodyPr/>
          <a:lstStyle/>
          <a:p>
            <a:fld id="{01F1934F-3BD6-4683-91F4-16CD5A9F964A}" type="slidenum">
              <a:rPr lang="en-US" smtClean="0"/>
              <a:t>15</a:t>
            </a:fld>
            <a:endParaRPr lang="en-US"/>
          </a:p>
        </p:txBody>
      </p:sp>
      <p:sp>
        <p:nvSpPr>
          <p:cNvPr id="5" name="TextBox 4">
            <a:extLst>
              <a:ext uri="{FF2B5EF4-FFF2-40B4-BE49-F238E27FC236}">
                <a16:creationId xmlns:a16="http://schemas.microsoft.com/office/drawing/2014/main" id="{BD91E1B7-937E-4998-1196-C02004E92B85}"/>
              </a:ext>
            </a:extLst>
          </p:cNvPr>
          <p:cNvSpPr txBox="1"/>
          <p:nvPr/>
        </p:nvSpPr>
        <p:spPr>
          <a:xfrm>
            <a:off x="3550775" y="2231909"/>
            <a:ext cx="6960636" cy="2394182"/>
          </a:xfrm>
          <a:prstGeom prst="rect">
            <a:avLst/>
          </a:prstGeom>
          <a:noFill/>
        </p:spPr>
        <p:txBody>
          <a:bodyPr wrap="square">
            <a:spAutoFit/>
          </a:bodyPr>
          <a:lstStyle/>
          <a:p>
            <a:pPr>
              <a:buClrTx/>
              <a:buFont typeface="Wingdings" panose="05000000000000000000" pitchFamily="2" charset="2"/>
              <a:buChar char="q"/>
            </a:pP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The dataset has been split into two parts as training data and testing 	data.</a:t>
            </a:r>
          </a:p>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After Preprocessing and fillin</a:t>
            </a:r>
            <a:r>
              <a:rPr lang="en-US" dirty="0">
                <a:latin typeface="Times New Roman" panose="02020603050405020304" pitchFamily="18" charset="0"/>
                <a:cs typeface="Times New Roman" panose="02020603050405020304" pitchFamily="18" charset="0"/>
              </a:rPr>
              <a:t>g the</a:t>
            </a:r>
            <a:r>
              <a:rPr lang="en-US" dirty="0">
                <a:solidFill>
                  <a:schemeClr val="tx1"/>
                </a:solidFill>
                <a:latin typeface="Times New Roman" panose="02020603050405020304" pitchFamily="18" charset="0"/>
                <a:cs typeface="Times New Roman" panose="02020603050405020304" pitchFamily="18" charset="0"/>
              </a:rPr>
              <a:t> missing values, the data should 	be 1093 rows and1 column.</a:t>
            </a:r>
          </a:p>
          <a:p>
            <a:pPr>
              <a:buClrTx/>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Split the data into training and testing part:</a:t>
            </a:r>
          </a:p>
          <a:p>
            <a:pPr marL="12001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Training Data (874 days) 	: </a:t>
            </a:r>
            <a:r>
              <a:rPr lang="en-US" sz="1700" b="1" dirty="0">
                <a:latin typeface="Times New Roman" panose="02020603050405020304" pitchFamily="18" charset="0"/>
                <a:cs typeface="Times New Roman" panose="02020603050405020304" pitchFamily="18" charset="0"/>
              </a:rPr>
              <a:t>19-10-2020</a:t>
            </a:r>
            <a:r>
              <a:rPr lang="en-US" sz="1700" dirty="0">
                <a:latin typeface="Times New Roman" panose="02020603050405020304" pitchFamily="18" charset="0"/>
                <a:cs typeface="Times New Roman" panose="02020603050405020304" pitchFamily="18" charset="0"/>
              </a:rPr>
              <a:t> to </a:t>
            </a:r>
            <a:r>
              <a:rPr lang="en-US" sz="1700" b="1" dirty="0">
                <a:latin typeface="Times New Roman" panose="02020603050405020304" pitchFamily="18" charset="0"/>
                <a:cs typeface="Times New Roman" panose="02020603050405020304" pitchFamily="18" charset="0"/>
              </a:rPr>
              <a:t>11-03-2023</a:t>
            </a:r>
          </a:p>
          <a:p>
            <a:pPr marL="12001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Testing Data (219 days)	: </a:t>
            </a:r>
            <a:r>
              <a:rPr lang="en-US" sz="1700" b="1" dirty="0">
                <a:latin typeface="Times New Roman" panose="02020603050405020304" pitchFamily="18" charset="0"/>
                <a:cs typeface="Times New Roman" panose="02020603050405020304" pitchFamily="18" charset="0"/>
              </a:rPr>
              <a:t>12-03-2023</a:t>
            </a:r>
            <a:r>
              <a:rPr lang="en-US" sz="1700" dirty="0">
                <a:latin typeface="Times New Roman" panose="02020603050405020304" pitchFamily="18" charset="0"/>
                <a:cs typeface="Times New Roman" panose="02020603050405020304" pitchFamily="18" charset="0"/>
              </a:rPr>
              <a:t> to </a:t>
            </a:r>
            <a:r>
              <a:rPr lang="en-US" sz="1700" b="1" dirty="0">
                <a:latin typeface="Times New Roman" panose="02020603050405020304" pitchFamily="18" charset="0"/>
                <a:cs typeface="Times New Roman" panose="02020603050405020304" pitchFamily="18" charset="0"/>
              </a:rPr>
              <a:t>16-10-2023</a:t>
            </a:r>
          </a:p>
          <a:p>
            <a:pPr marL="0" indent="0">
              <a:lnSpc>
                <a:spcPct val="150000"/>
              </a:lnSpc>
              <a:buClrTx/>
              <a:buNone/>
            </a:pPr>
            <a:endParaRPr lang="en-US" dirty="0">
              <a:solidFill>
                <a:schemeClr val="tx1"/>
              </a:solidFill>
            </a:endParaRPr>
          </a:p>
        </p:txBody>
      </p:sp>
    </p:spTree>
    <p:extLst>
      <p:ext uri="{BB962C8B-B14F-4D97-AF65-F5344CB8AC3E}">
        <p14:creationId xmlns:p14="http://schemas.microsoft.com/office/powerpoint/2010/main" val="3787762218"/>
      </p:ext>
    </p:extLst>
  </p:cSld>
  <p:clrMapOvr>
    <a:masterClrMapping/>
  </p:clrMapOvr>
  <mc:AlternateContent xmlns:mc="http://schemas.openxmlformats.org/markup-compatibility/2006" xmlns:p14="http://schemas.microsoft.com/office/powerpoint/2010/main">
    <mc:Choice Requires="p14">
      <p:transition spd="slow" p14:dur="2000" advTm="22986"/>
    </mc:Choice>
    <mc:Fallback xmlns="">
      <p:transition spd="slow" advTm="229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34BDBC-5BF9-A350-E37F-E83471AB52CA}"/>
              </a:ext>
            </a:extLst>
          </p:cNvPr>
          <p:cNvSpPr>
            <a:spLocks noGrp="1"/>
          </p:cNvSpPr>
          <p:nvPr>
            <p:ph type="sldNum" sz="quarter" idx="12"/>
          </p:nvPr>
        </p:nvSpPr>
        <p:spPr/>
        <p:txBody>
          <a:bodyPr/>
          <a:lstStyle/>
          <a:p>
            <a:fld id="{01F1934F-3BD6-4683-91F4-16CD5A9F964A}" type="slidenum">
              <a:rPr lang="en-US" smtClean="0"/>
              <a:t>16</a:t>
            </a:fld>
            <a:endParaRPr lang="en-US"/>
          </a:p>
        </p:txBody>
      </p:sp>
      <p:sp>
        <p:nvSpPr>
          <p:cNvPr id="4" name="TextBox 3">
            <a:extLst>
              <a:ext uri="{FF2B5EF4-FFF2-40B4-BE49-F238E27FC236}">
                <a16:creationId xmlns:a16="http://schemas.microsoft.com/office/drawing/2014/main" id="{F03F28AB-97BE-C027-C4EA-1D3769FD069F}"/>
              </a:ext>
            </a:extLst>
          </p:cNvPr>
          <p:cNvSpPr txBox="1"/>
          <p:nvPr/>
        </p:nvSpPr>
        <p:spPr>
          <a:xfrm>
            <a:off x="2526262" y="616401"/>
            <a:ext cx="7662765" cy="707886"/>
          </a:xfrm>
          <a:prstGeom prst="rect">
            <a:avLst/>
          </a:prstGeom>
          <a:noFill/>
        </p:spPr>
        <p:txBody>
          <a:bodyPr wrap="square">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DATA TRANSFORMATION</a:t>
            </a:r>
            <a:endParaRPr lang="en-IN" sz="4000" b="1" dirty="0">
              <a:solidFill>
                <a:schemeClr val="accent2">
                  <a:lumMod val="50000"/>
                </a:schemeClr>
              </a:solidFill>
            </a:endParaRPr>
          </a:p>
        </p:txBody>
      </p:sp>
      <p:sp>
        <p:nvSpPr>
          <p:cNvPr id="8" name="TextBox 7">
            <a:extLst>
              <a:ext uri="{FF2B5EF4-FFF2-40B4-BE49-F238E27FC236}">
                <a16:creationId xmlns:a16="http://schemas.microsoft.com/office/drawing/2014/main" id="{40446916-9024-BCA1-C750-C6B49A31588F}"/>
              </a:ext>
            </a:extLst>
          </p:cNvPr>
          <p:cNvSpPr txBox="1"/>
          <p:nvPr/>
        </p:nvSpPr>
        <p:spPr>
          <a:xfrm>
            <a:off x="3424335" y="1501582"/>
            <a:ext cx="7268545" cy="1289071"/>
          </a:xfrm>
          <a:prstGeom prst="rect">
            <a:avLst/>
          </a:prstGeom>
          <a:noFill/>
        </p:spPr>
        <p:txBody>
          <a:bodyPr wrap="square">
            <a:spAutoFit/>
          </a:bodyPr>
          <a:lstStyle/>
          <a:p>
            <a:pPr marL="285750" indent="-285750">
              <a:lnSpc>
                <a:spcPct val="150000"/>
              </a:lnSpc>
              <a:buClr>
                <a:schemeClr val="tx1"/>
              </a:buClr>
              <a:buSzPct val="750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We find </a:t>
            </a:r>
            <a:r>
              <a:rPr lang="en-US" dirty="0">
                <a:latin typeface="Times New Roman" panose="02020603050405020304" pitchFamily="18" charset="0"/>
                <a:cs typeface="Times New Roman" panose="02020603050405020304" pitchFamily="18" charset="0"/>
              </a:rPr>
              <a:t>out</a:t>
            </a:r>
            <a:r>
              <a:rPr lang="en-US" dirty="0">
                <a:solidFill>
                  <a:schemeClr val="tx1"/>
                </a:solidFill>
                <a:latin typeface="Times New Roman" panose="02020603050405020304" pitchFamily="18" charset="0"/>
                <a:cs typeface="Times New Roman" panose="02020603050405020304" pitchFamily="18" charset="0"/>
              </a:rPr>
              <a:t> that our data is non-stationary by u</a:t>
            </a:r>
            <a:r>
              <a:rPr lang="en-US" dirty="0">
                <a:latin typeface="Times New Roman" panose="02020603050405020304" pitchFamily="18" charset="0"/>
                <a:cs typeface="Times New Roman" panose="02020603050405020304" pitchFamily="18" charset="0"/>
              </a:rPr>
              <a:t>sing Ad-Fuller Test(</a:t>
            </a:r>
            <a:r>
              <a:rPr lang="en-US" b="1" dirty="0">
                <a:latin typeface="Times New Roman" panose="02020603050405020304" pitchFamily="18" charset="0"/>
                <a:cs typeface="Times New Roman" panose="02020603050405020304" pitchFamily="18" charset="0"/>
              </a:rPr>
              <a:t>Augmented Dicky Fuller Test</a:t>
            </a:r>
            <a:r>
              <a:rPr lang="en-US" dirty="0">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Clr>
                <a:schemeClr val="tx1"/>
              </a:buClr>
              <a:buSzPct val="75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can convert non-stationary data into stationary using differencing.</a:t>
            </a:r>
          </a:p>
        </p:txBody>
      </p:sp>
      <p:sp>
        <p:nvSpPr>
          <p:cNvPr id="5" name="TextBox 4">
            <a:extLst>
              <a:ext uri="{FF2B5EF4-FFF2-40B4-BE49-F238E27FC236}">
                <a16:creationId xmlns:a16="http://schemas.microsoft.com/office/drawing/2014/main" id="{1B7ADFC4-C014-0FD8-6936-8EECF33DCEB7}"/>
              </a:ext>
            </a:extLst>
          </p:cNvPr>
          <p:cNvSpPr txBox="1"/>
          <p:nvPr/>
        </p:nvSpPr>
        <p:spPr>
          <a:xfrm>
            <a:off x="3424335" y="5918433"/>
            <a:ext cx="8294914" cy="646331"/>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ADF</a:t>
            </a:r>
            <a:r>
              <a:rPr lang="en-US" b="0" i="0" dirty="0">
                <a:effectLst/>
                <a:latin typeface="Times New Roman" panose="02020603050405020304" pitchFamily="18" charset="0"/>
                <a:cs typeface="Times New Roman" panose="02020603050405020304" pitchFamily="18" charset="0"/>
              </a:rPr>
              <a:t> Test p-value: 5.581568201854549e-12 The p-value is less than or equal to 0.05. Reject the null hypothesis. The data is likely stationary.</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EE391B9-473A-4D3C-BEEF-834F30CCF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335" y="2978484"/>
            <a:ext cx="7567126" cy="27082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1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DD951-59A3-4E88-ABCC-F6A4BA8F1E26}"/>
              </a:ext>
            </a:extLst>
          </p:cNvPr>
          <p:cNvSpPr>
            <a:spLocks noGrp="1"/>
          </p:cNvSpPr>
          <p:nvPr>
            <p:ph type="sldNum" sz="quarter" idx="12"/>
          </p:nvPr>
        </p:nvSpPr>
        <p:spPr/>
        <p:txBody>
          <a:bodyPr/>
          <a:lstStyle/>
          <a:p>
            <a:fld id="{01F1934F-3BD6-4683-91F4-16CD5A9F964A}" type="slidenum">
              <a:rPr lang="en-US" smtClean="0"/>
              <a:t>17</a:t>
            </a:fld>
            <a:endParaRPr lang="en-US"/>
          </a:p>
        </p:txBody>
      </p:sp>
      <p:sp>
        <p:nvSpPr>
          <p:cNvPr id="4" name="TextBox 3">
            <a:extLst>
              <a:ext uri="{FF2B5EF4-FFF2-40B4-BE49-F238E27FC236}">
                <a16:creationId xmlns:a16="http://schemas.microsoft.com/office/drawing/2014/main" id="{7A104BC1-D577-ABA2-CF5F-B71BD44E2B99}"/>
              </a:ext>
            </a:extLst>
          </p:cNvPr>
          <p:cNvSpPr txBox="1"/>
          <p:nvPr/>
        </p:nvSpPr>
        <p:spPr>
          <a:xfrm>
            <a:off x="2519264" y="654873"/>
            <a:ext cx="8266923" cy="630942"/>
          </a:xfrm>
          <a:prstGeom prst="rect">
            <a:avLst/>
          </a:prstGeom>
          <a:noFill/>
        </p:spPr>
        <p:txBody>
          <a:bodyPr wrap="square">
            <a:spAutoFit/>
          </a:bodyPr>
          <a:lstStyle/>
          <a:p>
            <a:r>
              <a:rPr lang="en-IN" sz="3500" b="1" dirty="0">
                <a:solidFill>
                  <a:schemeClr val="accent2">
                    <a:lumMod val="50000"/>
                  </a:schemeClr>
                </a:solidFill>
                <a:latin typeface="Times New Roman" panose="02020603050405020304" pitchFamily="18" charset="0"/>
                <a:cs typeface="Times New Roman" panose="02020603050405020304" pitchFamily="18" charset="0"/>
              </a:rPr>
              <a:t>MODEL BUILDING AND VALIDATION</a:t>
            </a:r>
          </a:p>
        </p:txBody>
      </p:sp>
      <p:pic>
        <p:nvPicPr>
          <p:cNvPr id="5" name="Picture 2" descr="Modeling: Teaching a Machine Learning Algorithm to Deliver Business Value –  Will Koehrsen – Data Scientist at Cortex Building Intelligence">
            <a:extLst>
              <a:ext uri="{FF2B5EF4-FFF2-40B4-BE49-F238E27FC236}">
                <a16:creationId xmlns:a16="http://schemas.microsoft.com/office/drawing/2014/main" id="{6EE6A040-C79F-EEFB-404C-90ACF8804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674" y="1968759"/>
            <a:ext cx="6913983" cy="3634358"/>
          </a:xfrm>
          <a:prstGeom prst="roundRect">
            <a:avLst>
              <a:gd name="adj" fmla="val 9045"/>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8764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96" y="559276"/>
            <a:ext cx="8911687" cy="822135"/>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METHODOLOGIES</a:t>
            </a:r>
          </a:p>
        </p:txBody>
      </p:sp>
      <p:sp>
        <p:nvSpPr>
          <p:cNvPr id="5" name="Slide Number Placeholder 4"/>
          <p:cNvSpPr>
            <a:spLocks noGrp="1"/>
          </p:cNvSpPr>
          <p:nvPr>
            <p:ph type="sldNum" sz="quarter" idx="12"/>
          </p:nvPr>
        </p:nvSpPr>
        <p:spPr/>
        <p:txBody>
          <a:bodyPr/>
          <a:lstStyle/>
          <a:p>
            <a:fld id="{01F1934F-3BD6-4683-91F4-16CD5A9F964A}" type="slidenum">
              <a:rPr lang="en-US" smtClean="0"/>
              <a:t>18</a:t>
            </a:fld>
            <a:endParaRPr lang="en-US"/>
          </a:p>
        </p:txBody>
      </p:sp>
      <p:sp>
        <p:nvSpPr>
          <p:cNvPr id="9" name="TextBox 8">
            <a:extLst>
              <a:ext uri="{FF2B5EF4-FFF2-40B4-BE49-F238E27FC236}">
                <a16:creationId xmlns:a16="http://schemas.microsoft.com/office/drawing/2014/main" id="{8421470D-D0EA-A7F6-3CB2-9098AC02DEC0}"/>
              </a:ext>
            </a:extLst>
          </p:cNvPr>
          <p:cNvSpPr txBox="1"/>
          <p:nvPr/>
        </p:nvSpPr>
        <p:spPr>
          <a:xfrm>
            <a:off x="3652425" y="1381411"/>
            <a:ext cx="7395020" cy="4613058"/>
          </a:xfrm>
          <a:prstGeom prst="rect">
            <a:avLst/>
          </a:prstGeom>
          <a:noFill/>
        </p:spPr>
        <p:txBody>
          <a:bodyPr wrap="square">
            <a:spAutoFit/>
          </a:bodyPr>
          <a:lstStyle/>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Linear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Exponential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Quadratic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Simple Exponential Smoothing</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Double Exponential Smoothing</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Holt’s Winter Exponential Smoothing with additive seasonality</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Holt’s Winter Exponential Smoothing with Multiplicative  seasonality</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ARIMA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SARIMA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Prophet Model</a:t>
            </a:r>
          </a:p>
          <a:p>
            <a:pPr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LSTM Model </a:t>
            </a:r>
          </a:p>
        </p:txBody>
      </p:sp>
    </p:spTree>
    <p:extLst>
      <p:ext uri="{BB962C8B-B14F-4D97-AF65-F5344CB8AC3E}">
        <p14:creationId xmlns:p14="http://schemas.microsoft.com/office/powerpoint/2010/main" val="3816686634"/>
      </p:ext>
    </p:extLst>
  </p:cSld>
  <p:clrMapOvr>
    <a:masterClrMapping/>
  </p:clrMapOvr>
  <mc:AlternateContent xmlns:mc="http://schemas.openxmlformats.org/markup-compatibility/2006" xmlns:p14="http://schemas.microsoft.com/office/powerpoint/2010/main">
    <mc:Choice Requires="p14">
      <p:transition spd="slow" p14:dur="2000" advTm="23115"/>
    </mc:Choice>
    <mc:Fallback xmlns="">
      <p:transition spd="slow" advTm="231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304" y="596113"/>
            <a:ext cx="8911687" cy="748461"/>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EVALUATION</a:t>
            </a:r>
            <a:r>
              <a:rPr lang="en-US" sz="4000" b="1" dirty="0">
                <a:latin typeface="Times New Roman" panose="02020603050405020304" pitchFamily="18" charset="0"/>
                <a:cs typeface="Times New Roman" panose="02020603050405020304" pitchFamily="18" charset="0"/>
              </a:rPr>
              <a:t> </a:t>
            </a:r>
            <a:r>
              <a:rPr lang="en-US" sz="4000" b="1" dirty="0">
                <a:solidFill>
                  <a:schemeClr val="accent2">
                    <a:lumMod val="50000"/>
                  </a:schemeClr>
                </a:solidFill>
                <a:latin typeface="Times New Roman" panose="02020603050405020304" pitchFamily="18" charset="0"/>
                <a:cs typeface="Times New Roman" panose="02020603050405020304" pitchFamily="18" charset="0"/>
              </a:rPr>
              <a:t>METRICS</a:t>
            </a:r>
          </a:p>
        </p:txBody>
      </p:sp>
      <p:sp>
        <p:nvSpPr>
          <p:cNvPr id="3" name="Content Placeholder 2"/>
          <p:cNvSpPr>
            <a:spLocks noGrp="1"/>
          </p:cNvSpPr>
          <p:nvPr>
            <p:ph idx="1"/>
          </p:nvPr>
        </p:nvSpPr>
        <p:spPr>
          <a:xfrm>
            <a:off x="4046958" y="2022674"/>
            <a:ext cx="5920306" cy="4211216"/>
          </a:xfrm>
        </p:spPr>
        <p:txBody>
          <a:bodyPr>
            <a:normAutofit/>
          </a:bodyPr>
          <a:lstStyle/>
          <a:p>
            <a:r>
              <a:rPr lang="en-US" sz="2000" b="1" dirty="0">
                <a:solidFill>
                  <a:schemeClr val="accent2">
                    <a:lumMod val="75000"/>
                  </a:schemeClr>
                </a:solidFill>
                <a:latin typeface="Amasis MT Pro" panose="02040504050005020304" pitchFamily="18" charset="0"/>
              </a:rPr>
              <a:t>Mean Squared Error (MSE)</a:t>
            </a:r>
          </a:p>
          <a:p>
            <a:pPr marL="0" indent="0">
              <a:buNone/>
            </a:pPr>
            <a:endParaRPr lang="en-US" sz="2000" b="1" dirty="0">
              <a:solidFill>
                <a:schemeClr val="accent2">
                  <a:lumMod val="75000"/>
                </a:schemeClr>
              </a:solidFill>
            </a:endParaRPr>
          </a:p>
          <a:p>
            <a:pPr marL="0" indent="0">
              <a:buNone/>
            </a:pPr>
            <a:endParaRPr lang="en-US" sz="2000" b="1" dirty="0">
              <a:solidFill>
                <a:srgbClr val="5089FA"/>
              </a:solidFill>
            </a:endParaRPr>
          </a:p>
          <a:p>
            <a:r>
              <a:rPr lang="en-US" sz="2000" b="1" dirty="0">
                <a:solidFill>
                  <a:schemeClr val="accent2">
                    <a:lumMod val="75000"/>
                  </a:schemeClr>
                </a:solidFill>
                <a:latin typeface="Amasis MT Pro" panose="02040504050005020304" pitchFamily="18" charset="0"/>
              </a:rPr>
              <a:t>Root Mean Squared Error(RMSE)</a:t>
            </a:r>
          </a:p>
          <a:p>
            <a:pPr marL="0" indent="0">
              <a:buNone/>
            </a:pPr>
            <a:endParaRPr lang="en-US" sz="2000" b="1" dirty="0">
              <a:solidFill>
                <a:schemeClr val="accent2">
                  <a:lumMod val="75000"/>
                </a:schemeClr>
              </a:solidFill>
            </a:endParaRPr>
          </a:p>
          <a:p>
            <a:endParaRPr lang="en-US" sz="2000" b="1" dirty="0">
              <a:solidFill>
                <a:schemeClr val="accent2">
                  <a:lumMod val="75000"/>
                </a:schemeClr>
              </a:solidFill>
            </a:endParaRPr>
          </a:p>
          <a:p>
            <a:r>
              <a:rPr lang="en-US" sz="2000" b="1" dirty="0">
                <a:solidFill>
                  <a:schemeClr val="accent2">
                    <a:lumMod val="75000"/>
                  </a:schemeClr>
                </a:solidFill>
                <a:latin typeface="Amasis MT Pro" panose="02040504050005020304" pitchFamily="18" charset="0"/>
              </a:rPr>
              <a:t>Mean Absolute Percentage Error (MAPE)</a:t>
            </a:r>
          </a:p>
          <a:p>
            <a:endParaRPr lang="en-US" sz="2000" b="1"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01F1934F-3BD6-4683-91F4-16CD5A9F964A}" type="slidenum">
              <a:rPr lang="en-US" smtClean="0"/>
              <a:t>19</a:t>
            </a:fld>
            <a:endParaRPr lang="en-US"/>
          </a:p>
        </p:txBody>
      </p:sp>
      <p:pic>
        <p:nvPicPr>
          <p:cNvPr id="5" name="Picture 2">
            <a:hlinkClick r:id="rId2"/>
            <a:extLst>
              <a:ext uri="{FF2B5EF4-FFF2-40B4-BE49-F238E27FC236}">
                <a16:creationId xmlns:a16="http://schemas.microsoft.com/office/drawing/2014/main" id="{8F5D85B5-EBA7-7340-F6B2-1AB614917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216" y="2467740"/>
            <a:ext cx="2047875" cy="76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3">
            <a:hlinkClick r:id="rId4"/>
            <a:extLst>
              <a:ext uri="{FF2B5EF4-FFF2-40B4-BE49-F238E27FC236}">
                <a16:creationId xmlns:a16="http://schemas.microsoft.com/office/drawing/2014/main" id="{4B583F45-AF53-7639-66C9-4805E3015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216" y="3747282"/>
            <a:ext cx="2019300" cy="76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4">
            <a:hlinkClick r:id="rId6"/>
            <a:extLst>
              <a:ext uri="{FF2B5EF4-FFF2-40B4-BE49-F238E27FC236}">
                <a16:creationId xmlns:a16="http://schemas.microsoft.com/office/drawing/2014/main" id="{FC5D39A9-3B58-0129-71F2-333CE92135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7216" y="5079747"/>
            <a:ext cx="2076450" cy="76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58179"/>
      </p:ext>
    </p:extLst>
  </p:cSld>
  <p:clrMapOvr>
    <a:masterClrMapping/>
  </p:clrMapOvr>
  <mc:AlternateContent xmlns:mc="http://schemas.openxmlformats.org/markup-compatibility/2006" xmlns:p14="http://schemas.microsoft.com/office/powerpoint/2010/main">
    <mc:Choice Requires="p14">
      <p:transition spd="slow" p14:dur="2000" advTm="10184"/>
    </mc:Choice>
    <mc:Fallback xmlns="">
      <p:transition spd="slow" advTm="101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68A4E-CA89-2C76-B3CF-5800ABF0615E}"/>
              </a:ext>
            </a:extLst>
          </p:cNvPr>
          <p:cNvSpPr>
            <a:spLocks noGrp="1"/>
          </p:cNvSpPr>
          <p:nvPr>
            <p:ph type="sldNum" sz="quarter" idx="12"/>
          </p:nvPr>
        </p:nvSpPr>
        <p:spPr/>
        <p:txBody>
          <a:bodyPr/>
          <a:lstStyle/>
          <a:p>
            <a:fld id="{01F1934F-3BD6-4683-91F4-16CD5A9F964A}" type="slidenum">
              <a:rPr lang="en-US" smtClean="0"/>
              <a:t>2</a:t>
            </a:fld>
            <a:endParaRPr lang="en-US"/>
          </a:p>
        </p:txBody>
      </p:sp>
      <p:sp>
        <p:nvSpPr>
          <p:cNvPr id="4" name="TextBox 3">
            <a:extLst>
              <a:ext uri="{FF2B5EF4-FFF2-40B4-BE49-F238E27FC236}">
                <a16:creationId xmlns:a16="http://schemas.microsoft.com/office/drawing/2014/main" id="{6899AB6B-6097-68D8-5690-866821E63F3E}"/>
              </a:ext>
            </a:extLst>
          </p:cNvPr>
          <p:cNvSpPr txBox="1"/>
          <p:nvPr/>
        </p:nvSpPr>
        <p:spPr>
          <a:xfrm>
            <a:off x="2532318" y="554845"/>
            <a:ext cx="6097554" cy="707886"/>
          </a:xfrm>
          <a:prstGeom prst="rect">
            <a:avLst/>
          </a:prstGeom>
          <a:noFill/>
        </p:spPr>
        <p:txBody>
          <a:bodyPr wrap="square">
            <a:spAutoFit/>
          </a:bodyPr>
          <a:lstStyle/>
          <a:p>
            <a:r>
              <a:rPr lang="en-GB" sz="4000" b="1" dirty="0">
                <a:solidFill>
                  <a:schemeClr val="accent2">
                    <a:lumMod val="50000"/>
                  </a:schemeClr>
                </a:solidFill>
                <a:latin typeface="Times New Roman" panose="02020603050405020304" pitchFamily="18" charset="0"/>
                <a:cs typeface="Times New Roman" panose="02020603050405020304" pitchFamily="18" charset="0"/>
              </a:rPr>
              <a:t>CONTENT</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A6376C-4F4C-A89A-E76B-91E3D5525846}"/>
              </a:ext>
            </a:extLst>
          </p:cNvPr>
          <p:cNvSpPr txBox="1"/>
          <p:nvPr/>
        </p:nvSpPr>
        <p:spPr>
          <a:xfrm>
            <a:off x="3826276" y="1519337"/>
            <a:ext cx="7106937" cy="4401205"/>
          </a:xfrm>
          <a:prstGeom prst="rect">
            <a:avLst/>
          </a:prstGeom>
          <a:noFill/>
        </p:spPr>
        <p:txBody>
          <a:bodyPr wrap="square">
            <a:spAutoFit/>
          </a:bodyPr>
          <a:lstStyle/>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Objectives</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Project Flow:</a:t>
            </a:r>
          </a:p>
          <a:p>
            <a:pPr marL="114300" lvl="0" algn="l" rtl="0">
              <a:spcBef>
                <a:spcPts val="0"/>
              </a:spcBef>
              <a:spcAft>
                <a:spcPts val="0"/>
              </a:spcAft>
              <a:buSzPct val="80000"/>
            </a:pP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US"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Data Collection</a:t>
            </a:r>
          </a:p>
          <a:p>
            <a:pPr marL="114300" lvl="0" algn="l" rtl="0">
              <a:spcBef>
                <a:spcPts val="0"/>
              </a:spcBef>
              <a:spcAft>
                <a:spcPts val="0"/>
              </a:spcAft>
              <a:buSzPct val="80000"/>
            </a:pPr>
            <a:r>
              <a:rPr lang="en-US" sz="1700" dirty="0">
                <a:latin typeface="Arial" panose="020B0604020202020204" pitchFamily="34" charset="0"/>
                <a:cs typeface="Arial" panose="020B0604020202020204" pitchFamily="34" charset="0"/>
              </a:rPr>
              <a:t>	     2. EDA</a:t>
            </a:r>
          </a:p>
          <a:p>
            <a:pPr marL="114300" lvl="0" algn="l" rtl="0">
              <a:spcBef>
                <a:spcPts val="0"/>
              </a:spcBef>
              <a:spcAft>
                <a:spcPts val="0"/>
              </a:spcAft>
              <a:buSzPct val="80000"/>
            </a:pPr>
            <a:r>
              <a:rPr lang="en-US" sz="1700" dirty="0">
                <a:latin typeface="Arial" panose="020B0604020202020204" pitchFamily="34" charset="0"/>
                <a:cs typeface="Arial" panose="020B0604020202020204" pitchFamily="34" charset="0"/>
              </a:rPr>
              <a:t>	     3. Data Preprocessing</a:t>
            </a:r>
          </a:p>
          <a:p>
            <a:pPr marL="114300" lvl="0" algn="l" rtl="0">
              <a:spcBef>
                <a:spcPts val="0"/>
              </a:spcBef>
              <a:spcAft>
                <a:spcPts val="0"/>
              </a:spcAft>
              <a:buSzPct val="80000"/>
            </a:pPr>
            <a:r>
              <a:rPr lang="en-US" sz="1700" dirty="0">
                <a:latin typeface="Arial" panose="020B0604020202020204" pitchFamily="34" charset="0"/>
                <a:cs typeface="Arial" panose="020B0604020202020204" pitchFamily="34" charset="0"/>
              </a:rPr>
              <a:t>	     4. Data Visulization</a:t>
            </a:r>
          </a:p>
          <a:p>
            <a:pPr marL="114300" lvl="0" algn="l" rtl="0">
              <a:spcBef>
                <a:spcPts val="0"/>
              </a:spcBef>
              <a:spcAft>
                <a:spcPts val="0"/>
              </a:spcAft>
              <a:buSzPct val="80000"/>
            </a:pPr>
            <a:r>
              <a:rPr lang="en-US" sz="1700" dirty="0">
                <a:latin typeface="Arial" panose="020B0604020202020204" pitchFamily="34" charset="0"/>
                <a:cs typeface="Arial" panose="020B0604020202020204" pitchFamily="34" charset="0"/>
              </a:rPr>
              <a:t>	     5. Feature Engineering</a:t>
            </a:r>
          </a:p>
          <a:p>
            <a:pPr marL="114300" lvl="0" algn="l" rtl="0">
              <a:spcBef>
                <a:spcPts val="0"/>
              </a:spcBef>
              <a:spcAft>
                <a:spcPts val="0"/>
              </a:spcAft>
              <a:buSzPct val="80000"/>
            </a:pPr>
            <a:r>
              <a:rPr lang="en-US" sz="1700" dirty="0">
                <a:latin typeface="Arial" panose="020B0604020202020204" pitchFamily="34" charset="0"/>
                <a:cs typeface="Arial" panose="020B0604020202020204" pitchFamily="34" charset="0"/>
              </a:rPr>
              <a:t>	     6. Model Building and Validation</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Methodologies</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Evaluation Metrics</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a:t>
            </a:r>
          </a:p>
          <a:p>
            <a:pPr marL="457200" lvl="0" indent="-342900" algn="l" rtl="0">
              <a:spcBef>
                <a:spcPts val="0"/>
              </a:spcBef>
              <a:spcAft>
                <a:spcPts val="0"/>
              </a:spcAft>
              <a:buSzPct val="8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14199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620" y="672869"/>
            <a:ext cx="8911687" cy="594949"/>
          </a:xfrm>
        </p:spPr>
        <p:txBody>
          <a:bodyPr>
            <a:normAutofit fontScale="90000"/>
          </a:bodyPr>
          <a:lstStyle/>
          <a:p>
            <a:r>
              <a:rPr lang="en-US" sz="3300" b="1" dirty="0">
                <a:solidFill>
                  <a:schemeClr val="accent2">
                    <a:lumMod val="50000"/>
                  </a:schemeClr>
                </a:solidFill>
                <a:latin typeface="Times New Roman" panose="02020603050405020304" pitchFamily="18" charset="0"/>
                <a:cs typeface="Times New Roman" panose="02020603050405020304" pitchFamily="18" charset="0"/>
              </a:rPr>
              <a:t>LINEAR MODEL</a:t>
            </a:r>
            <a:br>
              <a:rPr lang="en-US" dirty="0">
                <a:solidFill>
                  <a:srgbClr val="002060"/>
                </a:solidFill>
                <a:latin typeface="Times New Roman" panose="02020603050405020304" pitchFamily="18" charset="0"/>
                <a:cs typeface="Times New Roman" panose="02020603050405020304" pitchFamily="18" charset="0"/>
              </a:rPr>
            </a:b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5224" y="2624849"/>
            <a:ext cx="2112050" cy="2416628"/>
          </a:xfrm>
        </p:spPr>
        <p:txBody>
          <a:bodyPr>
            <a:normAutofit/>
          </a:bodyPr>
          <a:lstStyle/>
          <a:p>
            <a:pPr marL="0" indent="0">
              <a:buClrTx/>
              <a:buNone/>
            </a:pPr>
            <a:r>
              <a:rPr lang="en-US" dirty="0">
                <a:solidFill>
                  <a:schemeClr val="tx1"/>
                </a:solidFill>
                <a:latin typeface="Times New Roman" panose="02020603050405020304" pitchFamily="18" charset="0"/>
                <a:cs typeface="Times New Roman" panose="02020603050405020304" pitchFamily="18" charset="0"/>
              </a:rPr>
              <a:t>Simple linear regression algorithm is one of the fundamental supervised machine learning algorithms used for regression.</a:t>
            </a:r>
          </a:p>
        </p:txBody>
      </p:sp>
      <p:sp>
        <p:nvSpPr>
          <p:cNvPr id="4" name="Slide Number Placeholder 3"/>
          <p:cNvSpPr>
            <a:spLocks noGrp="1"/>
          </p:cNvSpPr>
          <p:nvPr>
            <p:ph type="sldNum" sz="quarter" idx="12"/>
          </p:nvPr>
        </p:nvSpPr>
        <p:spPr/>
        <p:txBody>
          <a:bodyPr/>
          <a:lstStyle/>
          <a:p>
            <a:fld id="{01F1934F-3BD6-4683-91F4-16CD5A9F964A}" type="slidenum">
              <a:rPr lang="en-US" smtClean="0"/>
              <a:t>20</a:t>
            </a:fld>
            <a:endParaRPr lang="en-US" dirty="0"/>
          </a:p>
        </p:txBody>
      </p:sp>
      <p:pic>
        <p:nvPicPr>
          <p:cNvPr id="8" name="Picture 7">
            <a:extLst>
              <a:ext uri="{FF2B5EF4-FFF2-40B4-BE49-F238E27FC236}">
                <a16:creationId xmlns:a16="http://schemas.microsoft.com/office/drawing/2014/main" id="{378FE6E3-9262-0245-9A2A-D491711A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917" y="4083302"/>
            <a:ext cx="5636654" cy="1760373"/>
          </a:xfrm>
          <a:prstGeom prst="rect">
            <a:avLst/>
          </a:prstGeom>
          <a:ln>
            <a:noFill/>
          </a:ln>
          <a:effectLst>
            <a:softEdge rad="112500"/>
          </a:effectLst>
        </p:spPr>
      </p:pic>
      <p:pic>
        <p:nvPicPr>
          <p:cNvPr id="5" name="Picture 4">
            <a:extLst>
              <a:ext uri="{FF2B5EF4-FFF2-40B4-BE49-F238E27FC236}">
                <a16:creationId xmlns:a16="http://schemas.microsoft.com/office/drawing/2014/main" id="{2FC52AE6-7332-450E-B10B-D96AA9BCC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922" y="1285333"/>
            <a:ext cx="5768644" cy="26790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248121"/>
      </p:ext>
    </p:extLst>
  </p:cSld>
  <p:clrMapOvr>
    <a:masterClrMapping/>
  </p:clrMapOvr>
  <mc:AlternateContent xmlns:mc="http://schemas.openxmlformats.org/markup-compatibility/2006" xmlns:p14="http://schemas.microsoft.com/office/powerpoint/2010/main">
    <mc:Choice Requires="p14">
      <p:transition spd="slow" p14:dur="2000" advTm="23177"/>
    </mc:Choice>
    <mc:Fallback xmlns="">
      <p:transition spd="slow" advTm="231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543D56-BECB-0899-5012-1954B31D7AC6}"/>
              </a:ext>
            </a:extLst>
          </p:cNvPr>
          <p:cNvSpPr>
            <a:spLocks noGrp="1"/>
          </p:cNvSpPr>
          <p:nvPr>
            <p:ph type="sldNum" sz="quarter" idx="12"/>
          </p:nvPr>
        </p:nvSpPr>
        <p:spPr/>
        <p:txBody>
          <a:bodyPr/>
          <a:lstStyle/>
          <a:p>
            <a:fld id="{01F1934F-3BD6-4683-91F4-16CD5A9F964A}" type="slidenum">
              <a:rPr lang="en-US" smtClean="0"/>
              <a:t>21</a:t>
            </a:fld>
            <a:endParaRPr lang="en-US"/>
          </a:p>
        </p:txBody>
      </p:sp>
      <p:sp>
        <p:nvSpPr>
          <p:cNvPr id="4" name="TextBox 3">
            <a:extLst>
              <a:ext uri="{FF2B5EF4-FFF2-40B4-BE49-F238E27FC236}">
                <a16:creationId xmlns:a16="http://schemas.microsoft.com/office/drawing/2014/main" id="{0CB181E2-3AB4-FCCA-F64F-E68694FFC45F}"/>
              </a:ext>
            </a:extLst>
          </p:cNvPr>
          <p:cNvSpPr txBox="1"/>
          <p:nvPr/>
        </p:nvSpPr>
        <p:spPr>
          <a:xfrm>
            <a:off x="2516934" y="693345"/>
            <a:ext cx="6097554"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EXPONENTIAL MODEL</a:t>
            </a:r>
            <a:endParaRPr lang="en-IN" sz="3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5ECA3F-C832-9D88-3DD9-855637E9D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101" y="4960836"/>
            <a:ext cx="6097554" cy="1699407"/>
          </a:xfrm>
          <a:prstGeom prst="rect">
            <a:avLst/>
          </a:prstGeom>
          <a:ln>
            <a:noFill/>
          </a:ln>
          <a:effectLst>
            <a:softEdge rad="112500"/>
          </a:effectLst>
        </p:spPr>
      </p:pic>
      <p:pic>
        <p:nvPicPr>
          <p:cNvPr id="3076" name="Picture 4">
            <a:extLst>
              <a:ext uri="{FF2B5EF4-FFF2-40B4-BE49-F238E27FC236}">
                <a16:creationId xmlns:a16="http://schemas.microsoft.com/office/drawing/2014/main" id="{5D62EBF0-1A80-027D-1D7A-998EC9883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1" y="1637704"/>
            <a:ext cx="6097554" cy="29327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FCFC4C-B018-5F8F-3382-7235EFA62C00}"/>
              </a:ext>
            </a:extLst>
          </p:cNvPr>
          <p:cNvSpPr txBox="1"/>
          <p:nvPr/>
        </p:nvSpPr>
        <p:spPr>
          <a:xfrm>
            <a:off x="2516934" y="2394219"/>
            <a:ext cx="2855167" cy="3416320"/>
          </a:xfrm>
          <a:prstGeom prst="rect">
            <a:avLst/>
          </a:prstGeom>
          <a:noFill/>
        </p:spPr>
        <p:txBody>
          <a:bodyPr wrap="square" rtlCol="0">
            <a:spAutoFit/>
          </a:bodyPr>
          <a:lstStyle/>
          <a:p>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Exponential Smoothing Methods is also another</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forecasting models. They use weighted averages of past observations to forecast new values. The idea is to give more importance to recent values in the series. Thus, as observations get older in time, the importance of these values get exponentially smaller.</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97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0925E-7E83-6290-B502-D64CF0E71E57}"/>
              </a:ext>
            </a:extLst>
          </p:cNvPr>
          <p:cNvSpPr>
            <a:spLocks noGrp="1"/>
          </p:cNvSpPr>
          <p:nvPr>
            <p:ph type="sldNum" sz="quarter" idx="12"/>
          </p:nvPr>
        </p:nvSpPr>
        <p:spPr/>
        <p:txBody>
          <a:bodyPr/>
          <a:lstStyle/>
          <a:p>
            <a:fld id="{01F1934F-3BD6-4683-91F4-16CD5A9F964A}" type="slidenum">
              <a:rPr lang="en-US" smtClean="0"/>
              <a:t>22</a:t>
            </a:fld>
            <a:endParaRPr lang="en-US"/>
          </a:p>
        </p:txBody>
      </p:sp>
      <p:sp>
        <p:nvSpPr>
          <p:cNvPr id="4" name="TextBox 3">
            <a:extLst>
              <a:ext uri="{FF2B5EF4-FFF2-40B4-BE49-F238E27FC236}">
                <a16:creationId xmlns:a16="http://schemas.microsoft.com/office/drawing/2014/main" id="{D9117A10-9328-4131-5E07-E664D1E10770}"/>
              </a:ext>
            </a:extLst>
          </p:cNvPr>
          <p:cNvSpPr txBox="1"/>
          <p:nvPr/>
        </p:nvSpPr>
        <p:spPr>
          <a:xfrm>
            <a:off x="2467948" y="693345"/>
            <a:ext cx="6097554"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QUADRATIC</a:t>
            </a:r>
            <a:r>
              <a:rPr lang="en-US" sz="3000" b="1" dirty="0">
                <a:solidFill>
                  <a:schemeClr val="tx2">
                    <a:lumMod val="75000"/>
                  </a:schemeClr>
                </a:solidFill>
                <a:latin typeface="Times New Roman" panose="02020603050405020304" pitchFamily="18" charset="0"/>
                <a:cs typeface="Times New Roman" panose="02020603050405020304" pitchFamily="18" charset="0"/>
              </a:rPr>
              <a:t> </a:t>
            </a:r>
            <a:r>
              <a:rPr lang="en-US" sz="3000" b="1" dirty="0">
                <a:solidFill>
                  <a:schemeClr val="accent2">
                    <a:lumMod val="50000"/>
                  </a:schemeClr>
                </a:solidFill>
                <a:latin typeface="Times New Roman" panose="02020603050405020304" pitchFamily="18" charset="0"/>
                <a:cs typeface="Times New Roman" panose="02020603050405020304" pitchFamily="18" charset="0"/>
              </a:rPr>
              <a:t>MODEL</a:t>
            </a:r>
            <a:endParaRPr lang="en-IN" sz="3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3996F4-E59E-93FC-0397-8FF0839C0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72" y="4520541"/>
            <a:ext cx="5880330" cy="1737511"/>
          </a:xfrm>
          <a:prstGeom prst="rect">
            <a:avLst/>
          </a:prstGeom>
          <a:ln>
            <a:noFill/>
          </a:ln>
          <a:effectLst>
            <a:softEdge rad="112500"/>
          </a:effectLst>
        </p:spPr>
      </p:pic>
      <p:pic>
        <p:nvPicPr>
          <p:cNvPr id="4100" name="Picture 4">
            <a:extLst>
              <a:ext uri="{FF2B5EF4-FFF2-40B4-BE49-F238E27FC236}">
                <a16:creationId xmlns:a16="http://schemas.microsoft.com/office/drawing/2014/main" id="{C38E183E-3A10-A1F1-20E3-FE2BE0AA4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72" y="1505328"/>
            <a:ext cx="5880330" cy="28707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6CE0B1-64CF-07ED-D4B1-99F884C5E1C9}"/>
              </a:ext>
            </a:extLst>
          </p:cNvPr>
          <p:cNvSpPr txBox="1"/>
          <p:nvPr/>
        </p:nvSpPr>
        <p:spPr>
          <a:xfrm>
            <a:off x="8836091" y="1922108"/>
            <a:ext cx="2425958" cy="3970318"/>
          </a:xfrm>
          <a:prstGeom prst="rect">
            <a:avLst/>
          </a:prstGeom>
          <a:noFill/>
        </p:spPr>
        <p:txBody>
          <a:bodyPr wrap="square" rtlCol="0">
            <a:spAutoFit/>
          </a:bodyPr>
          <a:lstStyle/>
          <a:p>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With a quadratic trend, the values of a time series tend to rise or fall at a rate that is not constant; it changes over time. As a result, the trend is not a straight line. The trend is expressed as. The corresponding regression equation is. The following figure shows a time series with a quadratic trend</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3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324" y="672407"/>
            <a:ext cx="8911687" cy="595873"/>
          </a:xfrm>
        </p:spPr>
        <p:txBody>
          <a:bodyPr>
            <a:normAutofit fontScale="90000"/>
          </a:bodyPr>
          <a:lstStyle/>
          <a:p>
            <a:r>
              <a:rPr lang="en-US" sz="3300" b="1" dirty="0">
                <a:solidFill>
                  <a:schemeClr val="accent2">
                    <a:lumMod val="50000"/>
                  </a:schemeClr>
                </a:solidFill>
                <a:latin typeface="Times New Roman" panose="02020603050405020304" pitchFamily="18" charset="0"/>
                <a:cs typeface="Times New Roman" panose="02020603050405020304" pitchFamily="18" charset="0"/>
              </a:rPr>
              <a:t>EXPONENTIAL SMOOTHING</a:t>
            </a:r>
            <a:br>
              <a:rPr lang="en-US" dirty="0"/>
            </a:br>
            <a:endParaRPr lang="en-US" dirty="0"/>
          </a:p>
        </p:txBody>
      </p:sp>
      <p:sp>
        <p:nvSpPr>
          <p:cNvPr id="3" name="Content Placeholder 2"/>
          <p:cNvSpPr>
            <a:spLocks noGrp="1"/>
          </p:cNvSpPr>
          <p:nvPr>
            <p:ph idx="1"/>
          </p:nvPr>
        </p:nvSpPr>
        <p:spPr>
          <a:xfrm>
            <a:off x="2136398" y="5057305"/>
            <a:ext cx="8911687" cy="1856189"/>
          </a:xfrm>
        </p:spPr>
        <p:txBody>
          <a:bodyPr>
            <a:normAutofit fontScale="40000" lnSpcReduction="20000"/>
          </a:bodyPr>
          <a:lstStyle/>
          <a:p>
            <a:pPr marL="0" indent="0" algn="just">
              <a:lnSpc>
                <a:spcPct val="150000"/>
              </a:lnSpc>
              <a:buClrTx/>
              <a:buNone/>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q"/>
            </a:pPr>
            <a:r>
              <a:rPr lang="en-US" sz="4500" b="0" i="0" dirty="0">
                <a:solidFill>
                  <a:schemeClr val="tx1"/>
                </a:solidFill>
                <a:effectLst/>
                <a:latin typeface="Times New Roman" panose="02020603050405020304" pitchFamily="18" charset="0"/>
                <a:cs typeface="Times New Roman" panose="02020603050405020304" pitchFamily="18" charset="0"/>
              </a:rPr>
              <a:t>Exponential Smoothing Methods are a family of classic forecasting algorithms. </a:t>
            </a:r>
          </a:p>
          <a:p>
            <a:pPr algn="just">
              <a:lnSpc>
                <a:spcPct val="150000"/>
              </a:lnSpc>
              <a:buClrTx/>
              <a:buFont typeface="Wingdings" panose="05000000000000000000" pitchFamily="2" charset="2"/>
              <a:buChar char="q"/>
            </a:pPr>
            <a:r>
              <a:rPr lang="en-US" sz="4500" b="0" i="0" dirty="0">
                <a:solidFill>
                  <a:schemeClr val="tx1"/>
                </a:solidFill>
                <a:effectLst/>
                <a:latin typeface="Times New Roman" panose="02020603050405020304" pitchFamily="18" charset="0"/>
                <a:cs typeface="Times New Roman" panose="02020603050405020304" pitchFamily="18" charset="0"/>
              </a:rPr>
              <a:t>They work well when the time series shows a clear trend and/or seasonal behavior.</a:t>
            </a:r>
          </a:p>
          <a:p>
            <a:pPr algn="just">
              <a:lnSpc>
                <a:spcPct val="150000"/>
              </a:lnSpc>
              <a:buClrTx/>
              <a:buFont typeface="Wingdings" panose="05000000000000000000" pitchFamily="2" charset="2"/>
              <a:buChar char="q"/>
            </a:pPr>
            <a:r>
              <a:rPr lang="en-US" sz="4500" b="0" i="0" dirty="0">
                <a:solidFill>
                  <a:schemeClr val="tx1"/>
                </a:solidFill>
                <a:effectLst/>
                <a:latin typeface="Times New Roman" panose="02020603050405020304" pitchFamily="18" charset="0"/>
                <a:cs typeface="Times New Roman" panose="02020603050405020304" pitchFamily="18" charset="0"/>
              </a:rPr>
              <a:t>Exponential Smoothing Methods combine Error, Trend, and Season.</a:t>
            </a:r>
            <a:endParaRPr lang="en-US" sz="45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F1934F-3BD6-4683-91F4-16CD5A9F964A}" type="slidenum">
              <a:rPr lang="en-US" smtClean="0"/>
              <a:t>23</a:t>
            </a:fld>
            <a:endParaRPr lang="en-US"/>
          </a:p>
        </p:txBody>
      </p:sp>
      <p:pic>
        <p:nvPicPr>
          <p:cNvPr id="7" name="Picture 6">
            <a:extLst>
              <a:ext uri="{FF2B5EF4-FFF2-40B4-BE49-F238E27FC236}">
                <a16:creationId xmlns:a16="http://schemas.microsoft.com/office/drawing/2014/main" id="{66CA680E-6992-BF40-B7D6-B5AB7B910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98" y="3675771"/>
            <a:ext cx="4599627" cy="1362270"/>
          </a:xfrm>
          <a:prstGeom prst="rect">
            <a:avLst/>
          </a:prstGeom>
          <a:ln>
            <a:noFill/>
          </a:ln>
          <a:effectLst>
            <a:softEdge rad="112500"/>
          </a:effectLst>
        </p:spPr>
      </p:pic>
      <p:pic>
        <p:nvPicPr>
          <p:cNvPr id="9" name="Picture 8">
            <a:extLst>
              <a:ext uri="{FF2B5EF4-FFF2-40B4-BE49-F238E27FC236}">
                <a16:creationId xmlns:a16="http://schemas.microsoft.com/office/drawing/2014/main" id="{C7361887-49EF-3676-F06D-D4460B0CE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628" y="3675771"/>
            <a:ext cx="4823561" cy="1362270"/>
          </a:xfrm>
          <a:prstGeom prst="rect">
            <a:avLst/>
          </a:prstGeom>
          <a:ln>
            <a:noFill/>
          </a:ln>
          <a:effectLst>
            <a:softEdge rad="112500"/>
          </a:effectLst>
        </p:spPr>
      </p:pic>
      <p:pic>
        <p:nvPicPr>
          <p:cNvPr id="5126" name="Picture 6">
            <a:extLst>
              <a:ext uri="{FF2B5EF4-FFF2-40B4-BE49-F238E27FC236}">
                <a16:creationId xmlns:a16="http://schemas.microsoft.com/office/drawing/2014/main" id="{DAF86119-D3F2-6DA4-76B3-EC448ED86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398" y="1467685"/>
            <a:ext cx="4599627" cy="21627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CE7E739-E58D-0499-DA1B-5D9A97EE4D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629" y="1467684"/>
            <a:ext cx="4823561" cy="21627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69386"/>
      </p:ext>
    </p:extLst>
  </p:cSld>
  <p:clrMapOvr>
    <a:masterClrMapping/>
  </p:clrMapOvr>
  <mc:AlternateContent xmlns:mc="http://schemas.openxmlformats.org/markup-compatibility/2006" xmlns:p14="http://schemas.microsoft.com/office/powerpoint/2010/main">
    <mc:Choice Requires="p14">
      <p:transition spd="slow" p14:dur="2000" advTm="20124"/>
    </mc:Choice>
    <mc:Fallback xmlns="">
      <p:transition spd="slow" advTm="2012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A0FE8D-BE2A-03E4-5382-EA87EDBD552F}"/>
              </a:ext>
            </a:extLst>
          </p:cNvPr>
          <p:cNvSpPr>
            <a:spLocks noGrp="1"/>
          </p:cNvSpPr>
          <p:nvPr>
            <p:ph type="sldNum" sz="quarter" idx="12"/>
          </p:nvPr>
        </p:nvSpPr>
        <p:spPr/>
        <p:txBody>
          <a:bodyPr/>
          <a:lstStyle/>
          <a:p>
            <a:fld id="{01F1934F-3BD6-4683-91F4-16CD5A9F964A}" type="slidenum">
              <a:rPr lang="en-US" smtClean="0"/>
              <a:t>24</a:t>
            </a:fld>
            <a:endParaRPr lang="en-US"/>
          </a:p>
        </p:txBody>
      </p:sp>
      <p:sp>
        <p:nvSpPr>
          <p:cNvPr id="4" name="TextBox 3">
            <a:extLst>
              <a:ext uri="{FF2B5EF4-FFF2-40B4-BE49-F238E27FC236}">
                <a16:creationId xmlns:a16="http://schemas.microsoft.com/office/drawing/2014/main" id="{475AB127-CDC1-68C2-382C-6D4AB5B96AB9}"/>
              </a:ext>
            </a:extLst>
          </p:cNvPr>
          <p:cNvSpPr txBox="1"/>
          <p:nvPr/>
        </p:nvSpPr>
        <p:spPr>
          <a:xfrm>
            <a:off x="2413521" y="693345"/>
            <a:ext cx="10273002" cy="553998"/>
          </a:xfrm>
          <a:prstGeom prst="rect">
            <a:avLst/>
          </a:prstGeom>
          <a:noFill/>
        </p:spPr>
        <p:txBody>
          <a:bodyPr wrap="square">
            <a:spAutoFit/>
          </a:bodyPr>
          <a:lstStyle/>
          <a:p>
            <a:r>
              <a:rPr lang="en-US" sz="3000" b="1" dirty="0">
                <a:solidFill>
                  <a:schemeClr val="accent2">
                    <a:lumMod val="50000"/>
                  </a:schemeClr>
                </a:solidFill>
                <a:effectLst/>
                <a:latin typeface="Times New Roman" panose="02020603050405020304" pitchFamily="18" charset="0"/>
                <a:cs typeface="Times New Roman" panose="02020603050405020304" pitchFamily="18" charset="0"/>
              </a:rPr>
              <a:t>HOLT’S WINTER SMOOTHING</a:t>
            </a:r>
          </a:p>
        </p:txBody>
      </p:sp>
      <p:pic>
        <p:nvPicPr>
          <p:cNvPr id="10" name="Picture 9">
            <a:extLst>
              <a:ext uri="{FF2B5EF4-FFF2-40B4-BE49-F238E27FC236}">
                <a16:creationId xmlns:a16="http://schemas.microsoft.com/office/drawing/2014/main" id="{C6AD8272-33E6-6536-CFCA-954C93A02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601" y="5211202"/>
            <a:ext cx="5046101" cy="1359686"/>
          </a:xfrm>
          <a:prstGeom prst="rect">
            <a:avLst/>
          </a:prstGeom>
          <a:ln>
            <a:noFill/>
          </a:ln>
          <a:effectLst>
            <a:softEdge rad="112500"/>
          </a:effectLst>
        </p:spPr>
      </p:pic>
      <p:pic>
        <p:nvPicPr>
          <p:cNvPr id="12" name="Picture 11">
            <a:extLst>
              <a:ext uri="{FF2B5EF4-FFF2-40B4-BE49-F238E27FC236}">
                <a16:creationId xmlns:a16="http://schemas.microsoft.com/office/drawing/2014/main" id="{48C9080A-E32B-727D-C053-5B5C1FB1A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369" y="5211202"/>
            <a:ext cx="5046101" cy="1359686"/>
          </a:xfrm>
          <a:prstGeom prst="rect">
            <a:avLst/>
          </a:prstGeom>
          <a:ln>
            <a:noFill/>
          </a:ln>
          <a:effectLst>
            <a:softEdge rad="112500"/>
          </a:effectLst>
        </p:spPr>
      </p:pic>
      <p:pic>
        <p:nvPicPr>
          <p:cNvPr id="6150" name="Picture 6">
            <a:extLst>
              <a:ext uri="{FF2B5EF4-FFF2-40B4-BE49-F238E27FC236}">
                <a16:creationId xmlns:a16="http://schemas.microsoft.com/office/drawing/2014/main" id="{D468E944-DFAA-5021-4D64-6F9E38B15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01" y="2952865"/>
            <a:ext cx="5046101" cy="22583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4F8E05D-C901-15AF-591E-791685734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4369" y="2952865"/>
            <a:ext cx="5046101" cy="22583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9F2557-587D-0D20-71BE-5E069E035456}"/>
              </a:ext>
            </a:extLst>
          </p:cNvPr>
          <p:cNvSpPr txBox="1"/>
          <p:nvPr/>
        </p:nvSpPr>
        <p:spPr>
          <a:xfrm>
            <a:off x="3034822" y="1584138"/>
            <a:ext cx="7679094" cy="1200329"/>
          </a:xfrm>
          <a:prstGeom prst="rect">
            <a:avLst/>
          </a:prstGeom>
          <a:noFill/>
        </p:spPr>
        <p:txBody>
          <a:bodyPr wrap="square" rtlCol="0">
            <a:spAutoFit/>
          </a:bodyPr>
          <a:lstStyle/>
          <a:p>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The Holt-Winters algorithm is a time-series forecasting method that uses exponential smoothing to make predictions based on past observations. The method considers three components of a time series: level, trend, and seasonality, and uses them to make forecasts for</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743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1518A-7669-EC3D-3706-13F5E1A06C96}"/>
              </a:ext>
            </a:extLst>
          </p:cNvPr>
          <p:cNvSpPr>
            <a:spLocks noGrp="1"/>
          </p:cNvSpPr>
          <p:nvPr>
            <p:ph type="sldNum" sz="quarter" idx="12"/>
          </p:nvPr>
        </p:nvSpPr>
        <p:spPr/>
        <p:txBody>
          <a:bodyPr/>
          <a:lstStyle/>
          <a:p>
            <a:fld id="{01F1934F-3BD6-4683-91F4-16CD5A9F964A}" type="slidenum">
              <a:rPr lang="en-US" smtClean="0"/>
              <a:t>25</a:t>
            </a:fld>
            <a:endParaRPr lang="en-US"/>
          </a:p>
        </p:txBody>
      </p:sp>
      <p:sp>
        <p:nvSpPr>
          <p:cNvPr id="4" name="TextBox 3">
            <a:extLst>
              <a:ext uri="{FF2B5EF4-FFF2-40B4-BE49-F238E27FC236}">
                <a16:creationId xmlns:a16="http://schemas.microsoft.com/office/drawing/2014/main" id="{D9180266-93E1-3C01-63E0-6D2608D5FFC7}"/>
              </a:ext>
            </a:extLst>
          </p:cNvPr>
          <p:cNvSpPr txBox="1"/>
          <p:nvPr/>
        </p:nvSpPr>
        <p:spPr>
          <a:xfrm>
            <a:off x="2467942" y="702776"/>
            <a:ext cx="10573143"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ARIMA MODEL</a:t>
            </a:r>
            <a:endParaRPr lang="en-IN" sz="3000" dirty="0">
              <a:solidFill>
                <a:schemeClr val="accent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2BCCB8-845F-30AF-7C22-52F284F0317E}"/>
              </a:ext>
            </a:extLst>
          </p:cNvPr>
          <p:cNvSpPr txBox="1"/>
          <p:nvPr/>
        </p:nvSpPr>
        <p:spPr>
          <a:xfrm>
            <a:off x="1712164" y="1734985"/>
            <a:ext cx="4648201" cy="2031325"/>
          </a:xfrm>
          <a:prstGeom prst="rect">
            <a:avLst/>
          </a:prstGeom>
          <a:noFill/>
        </p:spPr>
        <p:txBody>
          <a:bodyPr wrap="square">
            <a:spAutoFit/>
          </a:bodyPr>
          <a:lstStyle/>
          <a:p>
            <a:pPr marL="285750" indent="-285750">
              <a:buClr>
                <a:schemeClr val="tx1"/>
              </a:buClr>
              <a:buSzPct val="10000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ARIMA is composed of 3 terms:</a:t>
            </a:r>
          </a:p>
          <a:p>
            <a:pPr>
              <a:buClr>
                <a:schemeClr val="tx1"/>
              </a:buClr>
              <a:buSzPct val="100000"/>
            </a:pP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(Auto </a:t>
            </a:r>
            <a:r>
              <a:rPr lang="en-US" b="1" dirty="0">
                <a:solidFill>
                  <a:srgbClr val="000000"/>
                </a:solidFill>
                <a:effectLst/>
                <a:latin typeface="Times New Roman" panose="02020603050405020304" pitchFamily="18" charset="0"/>
                <a:cs typeface="Times New Roman" panose="02020603050405020304" pitchFamily="18" charset="0"/>
              </a:rPr>
              <a:t>Regression(p) + Integrated (d) + 	Moving Avg (q))</a:t>
            </a:r>
          </a:p>
          <a:p>
            <a:pPr marL="742950" lvl="1" indent="-285750">
              <a:buClr>
                <a:schemeClr val="tx1"/>
              </a:buClr>
              <a:buSzPct val="100000"/>
              <a:buFont typeface="Wingdings" panose="05000000000000000000" pitchFamily="2" charset="2"/>
              <a:buChar char="q"/>
            </a:pPr>
            <a:endParaRPr lang="en-US" b="1" dirty="0">
              <a:solidFill>
                <a:srgbClr val="000000"/>
              </a:solidFill>
              <a:effectLst/>
              <a:latin typeface="Times New Roman" panose="02020603050405020304" pitchFamily="18" charset="0"/>
              <a:cs typeface="Times New Roman" panose="02020603050405020304" pitchFamily="18" charset="0"/>
            </a:endParaRPr>
          </a:p>
          <a:p>
            <a:pPr marL="285750" indent="-285750">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ARIMA model is good only on stationary dataset.</a:t>
            </a: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7" name="Picture 6">
            <a:extLst>
              <a:ext uri="{FF2B5EF4-FFF2-40B4-BE49-F238E27FC236}">
                <a16:creationId xmlns:a16="http://schemas.microsoft.com/office/drawing/2014/main" id="{EC8FC5C8-8CDA-6AB5-7A93-6C16C295D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208" y="4168734"/>
            <a:ext cx="5412680" cy="1441081"/>
          </a:xfrm>
          <a:prstGeom prst="rect">
            <a:avLst/>
          </a:prstGeom>
          <a:ln>
            <a:noFill/>
          </a:ln>
          <a:effectLst>
            <a:softEdge rad="112500"/>
          </a:effectLst>
        </p:spPr>
      </p:pic>
      <p:pic>
        <p:nvPicPr>
          <p:cNvPr id="7176" name="Picture 8">
            <a:extLst>
              <a:ext uri="{FF2B5EF4-FFF2-40B4-BE49-F238E27FC236}">
                <a16:creationId xmlns:a16="http://schemas.microsoft.com/office/drawing/2014/main" id="{567EA32E-854A-88DF-42DD-C2FD35BCC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259" y="1575725"/>
            <a:ext cx="5197154" cy="23338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BFD2E0-9845-509F-A509-9EDC944808C2}"/>
              </a:ext>
            </a:extLst>
          </p:cNvPr>
          <p:cNvSpPr txBox="1"/>
          <p:nvPr/>
        </p:nvSpPr>
        <p:spPr>
          <a:xfrm>
            <a:off x="6854888" y="4029989"/>
            <a:ext cx="5066525" cy="1892826"/>
          </a:xfrm>
          <a:prstGeom prst="rect">
            <a:avLst/>
          </a:prstGeom>
          <a:noFill/>
        </p:spPr>
        <p:txBody>
          <a:bodyPr wrap="square" rtlCol="0">
            <a:spAutoFit/>
          </a:bodyPr>
          <a:lstStyle/>
          <a:p>
            <a:pPr algn="just">
              <a:lnSpc>
                <a:spcPct val="150000"/>
              </a:lnSpc>
              <a:buClr>
                <a:schemeClr val="tx1"/>
              </a:buClr>
              <a:buSzPct val="100000"/>
              <a:buFont typeface="Wingdings" panose="05000000000000000000" pitchFamily="2" charset="2"/>
              <a:buChar char="q"/>
            </a:pPr>
            <a:endParaRPr lang="en-US" b="0" dirty="0">
              <a:solidFill>
                <a:srgbClr val="000000"/>
              </a:solidFill>
              <a:effectLst/>
              <a:latin typeface="Times New Roman" panose="02020603050405020304" pitchFamily="18" charset="0"/>
              <a:cs typeface="Times New Roman" panose="02020603050405020304" pitchFamily="18" charset="0"/>
            </a:endParaRPr>
          </a:p>
          <a:p>
            <a:pPr>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 It can not perform good on non-stationary dataset.</a:t>
            </a:r>
          </a:p>
          <a:p>
            <a:pPr>
              <a:buClr>
                <a:schemeClr val="tx1"/>
              </a:buClr>
              <a:buSzPct val="100000"/>
            </a:pPr>
            <a:r>
              <a:rPr lang="en-US" b="0" dirty="0">
                <a:solidFill>
                  <a:srgbClr val="000000"/>
                </a:solidFill>
                <a:effectLst/>
                <a:latin typeface="Times New Roman" panose="02020603050405020304" pitchFamily="18" charset="0"/>
                <a:cs typeface="Times New Roman" panose="02020603050405020304" pitchFamily="18" charset="0"/>
              </a:rPr>
              <a:t> </a:t>
            </a:r>
          </a:p>
          <a:p>
            <a:pPr>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 First, we need to find out the order of ARIMA 	model.</a:t>
            </a: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28013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9BF42B-05E0-7AD3-3029-6A07E5DFAA7F}"/>
              </a:ext>
            </a:extLst>
          </p:cNvPr>
          <p:cNvSpPr>
            <a:spLocks noGrp="1"/>
          </p:cNvSpPr>
          <p:nvPr>
            <p:ph type="sldNum" sz="quarter" idx="12"/>
          </p:nvPr>
        </p:nvSpPr>
        <p:spPr/>
        <p:txBody>
          <a:bodyPr/>
          <a:lstStyle/>
          <a:p>
            <a:fld id="{01F1934F-3BD6-4683-91F4-16CD5A9F964A}" type="slidenum">
              <a:rPr lang="en-US" smtClean="0"/>
              <a:t>26</a:t>
            </a:fld>
            <a:endParaRPr lang="en-US"/>
          </a:p>
        </p:txBody>
      </p:sp>
      <p:sp>
        <p:nvSpPr>
          <p:cNvPr id="4" name="TextBox 3">
            <a:extLst>
              <a:ext uri="{FF2B5EF4-FFF2-40B4-BE49-F238E27FC236}">
                <a16:creationId xmlns:a16="http://schemas.microsoft.com/office/drawing/2014/main" id="{D5C413FB-A6F5-9F85-EB48-51E48E108D36}"/>
              </a:ext>
            </a:extLst>
          </p:cNvPr>
          <p:cNvSpPr txBox="1"/>
          <p:nvPr/>
        </p:nvSpPr>
        <p:spPr>
          <a:xfrm>
            <a:off x="2272632" y="693345"/>
            <a:ext cx="11685964"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SARIMA MODEL</a:t>
            </a:r>
          </a:p>
        </p:txBody>
      </p:sp>
      <p:pic>
        <p:nvPicPr>
          <p:cNvPr id="5" name="Picture 4">
            <a:extLst>
              <a:ext uri="{FF2B5EF4-FFF2-40B4-BE49-F238E27FC236}">
                <a16:creationId xmlns:a16="http://schemas.microsoft.com/office/drawing/2014/main" id="{2A8A6EA0-C2BE-39BF-CD69-4C89009FD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054" y="4544304"/>
            <a:ext cx="5212774" cy="1510107"/>
          </a:xfrm>
          <a:prstGeom prst="rect">
            <a:avLst/>
          </a:prstGeom>
          <a:ln>
            <a:noFill/>
          </a:ln>
          <a:effectLst>
            <a:softEdge rad="112500"/>
          </a:effectLst>
        </p:spPr>
      </p:pic>
      <p:pic>
        <p:nvPicPr>
          <p:cNvPr id="8196" name="Picture 4">
            <a:extLst>
              <a:ext uri="{FF2B5EF4-FFF2-40B4-BE49-F238E27FC236}">
                <a16:creationId xmlns:a16="http://schemas.microsoft.com/office/drawing/2014/main" id="{1E7A2585-76C0-5D9B-8A72-779466D2C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79" y="1868889"/>
            <a:ext cx="5863662" cy="25752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A09158-2263-DF3E-7776-EA63D83EA208}"/>
              </a:ext>
            </a:extLst>
          </p:cNvPr>
          <p:cNvSpPr txBox="1"/>
          <p:nvPr/>
        </p:nvSpPr>
        <p:spPr>
          <a:xfrm>
            <a:off x="7259217" y="2102564"/>
            <a:ext cx="4648201" cy="2031325"/>
          </a:xfrm>
          <a:prstGeom prst="rect">
            <a:avLst/>
          </a:prstGeom>
          <a:noFill/>
        </p:spPr>
        <p:txBody>
          <a:bodyPr wrap="square">
            <a:spAutoFit/>
          </a:bodyPr>
          <a:lstStyle/>
          <a:p>
            <a:pPr marL="285750" indent="-285750">
              <a:buClr>
                <a:schemeClr val="tx1"/>
              </a:buClr>
              <a:buSzPct val="10000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SARIMA is composed of 4 terms:</a:t>
            </a:r>
          </a:p>
          <a:p>
            <a:pPr>
              <a:buClr>
                <a:schemeClr val="tx1"/>
              </a:buClr>
              <a:buSzPct val="100000"/>
            </a:pP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(Auto </a:t>
            </a:r>
            <a:r>
              <a:rPr lang="en-US" b="1" dirty="0">
                <a:solidFill>
                  <a:srgbClr val="000000"/>
                </a:solidFill>
                <a:effectLst/>
                <a:latin typeface="Times New Roman" panose="02020603050405020304" pitchFamily="18" charset="0"/>
                <a:cs typeface="Times New Roman" panose="02020603050405020304" pitchFamily="18" charset="0"/>
              </a:rPr>
              <a:t>Regression(p) + Integrated (d) + 	Moving Avg (q)) </a:t>
            </a:r>
            <a:r>
              <a:rPr lang="en-US" dirty="0">
                <a:solidFill>
                  <a:srgbClr val="000000"/>
                </a:solidFill>
                <a:effectLst/>
                <a:latin typeface="Times New Roman" panose="02020603050405020304" pitchFamily="18" charset="0"/>
                <a:cs typeface="Times New Roman" panose="02020603050405020304" pitchFamily="18" charset="0"/>
              </a:rPr>
              <a:t>and</a:t>
            </a:r>
            <a:r>
              <a:rPr lang="en-US" b="1" dirty="0">
                <a:solidFill>
                  <a:srgbClr val="000000"/>
                </a:solidFill>
                <a:effectLst/>
                <a:latin typeface="Times New Roman" panose="02020603050405020304" pitchFamily="18" charset="0"/>
                <a:cs typeface="Times New Roman" panose="02020603050405020304" pitchFamily="18" charset="0"/>
              </a:rPr>
              <a:t> (Seasonality)</a:t>
            </a:r>
          </a:p>
          <a:p>
            <a:pPr marL="742950" lvl="1" indent="-285750">
              <a:buClr>
                <a:schemeClr val="tx1"/>
              </a:buClr>
              <a:buSzPct val="100000"/>
              <a:buFont typeface="Wingdings" panose="05000000000000000000" pitchFamily="2" charset="2"/>
              <a:buChar char="q"/>
            </a:pPr>
            <a:endParaRPr lang="en-US" b="1" dirty="0">
              <a:solidFill>
                <a:srgbClr val="000000"/>
              </a:solidFill>
              <a:effectLst/>
              <a:latin typeface="Times New Roman" panose="02020603050405020304" pitchFamily="18" charset="0"/>
              <a:cs typeface="Times New Roman" panose="02020603050405020304" pitchFamily="18" charset="0"/>
            </a:endParaRPr>
          </a:p>
          <a:p>
            <a:pPr marL="285750" indent="-285750">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SARIMA model is good only on stationary dataset.</a:t>
            </a: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EA13816F-1697-D37B-A2D0-93B9DDF56753}"/>
              </a:ext>
            </a:extLst>
          </p:cNvPr>
          <p:cNvSpPr txBox="1"/>
          <p:nvPr/>
        </p:nvSpPr>
        <p:spPr>
          <a:xfrm>
            <a:off x="1654553" y="4444137"/>
            <a:ext cx="5066525" cy="1892826"/>
          </a:xfrm>
          <a:prstGeom prst="rect">
            <a:avLst/>
          </a:prstGeom>
          <a:noFill/>
        </p:spPr>
        <p:txBody>
          <a:bodyPr wrap="square" rtlCol="0">
            <a:spAutoFit/>
          </a:bodyPr>
          <a:lstStyle/>
          <a:p>
            <a:pPr algn="just">
              <a:lnSpc>
                <a:spcPct val="150000"/>
              </a:lnSpc>
              <a:buClr>
                <a:schemeClr val="tx1"/>
              </a:buClr>
              <a:buSzPct val="100000"/>
              <a:buFont typeface="Wingdings" panose="05000000000000000000" pitchFamily="2" charset="2"/>
              <a:buChar char="q"/>
            </a:pPr>
            <a:endParaRPr lang="en-US" b="0" dirty="0">
              <a:solidFill>
                <a:srgbClr val="000000"/>
              </a:solidFill>
              <a:effectLst/>
              <a:latin typeface="Times New Roman" panose="02020603050405020304" pitchFamily="18" charset="0"/>
              <a:cs typeface="Times New Roman" panose="02020603050405020304" pitchFamily="18" charset="0"/>
            </a:endParaRPr>
          </a:p>
          <a:p>
            <a:pPr>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 It can not perform good on non-stationary dataset.</a:t>
            </a:r>
          </a:p>
          <a:p>
            <a:pPr>
              <a:buClr>
                <a:schemeClr val="tx1"/>
              </a:buClr>
              <a:buSzPct val="100000"/>
            </a:pPr>
            <a:r>
              <a:rPr lang="en-US" b="0" dirty="0">
                <a:solidFill>
                  <a:srgbClr val="000000"/>
                </a:solidFill>
                <a:effectLst/>
                <a:latin typeface="Times New Roman" panose="02020603050405020304" pitchFamily="18" charset="0"/>
                <a:cs typeface="Times New Roman" panose="02020603050405020304" pitchFamily="18" charset="0"/>
              </a:rPr>
              <a:t> </a:t>
            </a:r>
          </a:p>
          <a:p>
            <a:pPr>
              <a:buClr>
                <a:schemeClr val="tx1"/>
              </a:buClr>
              <a:buSzPct val="100000"/>
              <a:buFont typeface="Wingdings" panose="05000000000000000000" pitchFamily="2" charset="2"/>
              <a:buChar char="q"/>
            </a:pPr>
            <a:r>
              <a:rPr lang="en-US" b="0" dirty="0">
                <a:solidFill>
                  <a:srgbClr val="000000"/>
                </a:solidFill>
                <a:effectLst/>
                <a:latin typeface="Times New Roman" panose="02020603050405020304" pitchFamily="18" charset="0"/>
                <a:cs typeface="Times New Roman" panose="02020603050405020304" pitchFamily="18" charset="0"/>
              </a:rPr>
              <a:t> First, we need to find out the order of SARIMA 	model.</a:t>
            </a: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854063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2BB082-EBCF-D6D9-D3D0-EC166571A435}"/>
              </a:ext>
            </a:extLst>
          </p:cNvPr>
          <p:cNvSpPr>
            <a:spLocks noGrp="1"/>
          </p:cNvSpPr>
          <p:nvPr>
            <p:ph type="sldNum" sz="quarter" idx="12"/>
          </p:nvPr>
        </p:nvSpPr>
        <p:spPr/>
        <p:txBody>
          <a:bodyPr/>
          <a:lstStyle/>
          <a:p>
            <a:fld id="{01F1934F-3BD6-4683-91F4-16CD5A9F964A}" type="slidenum">
              <a:rPr lang="en-US" smtClean="0"/>
              <a:t>27</a:t>
            </a:fld>
            <a:endParaRPr lang="en-US"/>
          </a:p>
        </p:txBody>
      </p:sp>
      <p:sp>
        <p:nvSpPr>
          <p:cNvPr id="4" name="TextBox 3">
            <a:extLst>
              <a:ext uri="{FF2B5EF4-FFF2-40B4-BE49-F238E27FC236}">
                <a16:creationId xmlns:a16="http://schemas.microsoft.com/office/drawing/2014/main" id="{841BA106-C343-515A-66C4-A733D8E11B6E}"/>
              </a:ext>
            </a:extLst>
          </p:cNvPr>
          <p:cNvSpPr txBox="1"/>
          <p:nvPr/>
        </p:nvSpPr>
        <p:spPr>
          <a:xfrm>
            <a:off x="2479611" y="693345"/>
            <a:ext cx="6097554"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PROPHET MODEL</a:t>
            </a:r>
            <a:endParaRPr lang="en-IN" sz="3000" b="1" dirty="0">
              <a:solidFill>
                <a:schemeClr val="accent2">
                  <a:lumMod val="50000"/>
                </a:schemeClr>
              </a:solidFill>
            </a:endParaRPr>
          </a:p>
        </p:txBody>
      </p:sp>
      <p:pic>
        <p:nvPicPr>
          <p:cNvPr id="6" name="Picture 5">
            <a:extLst>
              <a:ext uri="{FF2B5EF4-FFF2-40B4-BE49-F238E27FC236}">
                <a16:creationId xmlns:a16="http://schemas.microsoft.com/office/drawing/2014/main" id="{CBA91E1A-B8F3-214B-8201-B178CBCE5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389" y="4700228"/>
            <a:ext cx="6209521" cy="1625927"/>
          </a:xfrm>
          <a:prstGeom prst="rect">
            <a:avLst/>
          </a:prstGeom>
          <a:ln>
            <a:noFill/>
          </a:ln>
          <a:effectLst>
            <a:softEdge rad="112500"/>
          </a:effectLst>
        </p:spPr>
      </p:pic>
      <p:pic>
        <p:nvPicPr>
          <p:cNvPr id="9222" name="Picture 6">
            <a:extLst>
              <a:ext uri="{FF2B5EF4-FFF2-40B4-BE49-F238E27FC236}">
                <a16:creationId xmlns:a16="http://schemas.microsoft.com/office/drawing/2014/main" id="{4A6B13D2-E7D3-146F-6627-BC2C4EA68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388" y="2254120"/>
            <a:ext cx="6209522" cy="23497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35DE25-F569-63FF-3403-B8373E48B712}"/>
              </a:ext>
            </a:extLst>
          </p:cNvPr>
          <p:cNvSpPr txBox="1"/>
          <p:nvPr/>
        </p:nvSpPr>
        <p:spPr>
          <a:xfrm>
            <a:off x="2817845" y="1586203"/>
            <a:ext cx="2481943" cy="2585323"/>
          </a:xfrm>
          <a:prstGeom prst="rect">
            <a:avLst/>
          </a:prstGeom>
          <a:noFill/>
        </p:spPr>
        <p:txBody>
          <a:bodyPr wrap="square" rtlCol="0">
            <a:spAutoFit/>
          </a:bodyPr>
          <a:lstStyle/>
          <a:p>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Prophet is a time series forecasting model package that works best on data with seasonal effects. Prophet was also considered a robust forecast model because it could handle missing data and outliers.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823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166" y="715400"/>
            <a:ext cx="8911687" cy="509887"/>
          </a:xfrm>
        </p:spPr>
        <p:txBody>
          <a:bodyPr>
            <a:no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LSTM MODEL</a:t>
            </a:r>
          </a:p>
        </p:txBody>
      </p:sp>
      <p:sp>
        <p:nvSpPr>
          <p:cNvPr id="3" name="Content Placeholder 2"/>
          <p:cNvSpPr>
            <a:spLocks noGrp="1"/>
          </p:cNvSpPr>
          <p:nvPr>
            <p:ph idx="1"/>
          </p:nvPr>
        </p:nvSpPr>
        <p:spPr>
          <a:xfrm>
            <a:off x="3582955" y="1471116"/>
            <a:ext cx="6792686" cy="2422174"/>
          </a:xfrm>
        </p:spPr>
        <p:txBody>
          <a:bodyPr>
            <a:normAutofit/>
          </a:bodyPr>
          <a:lstStyle/>
          <a:p>
            <a:pPr>
              <a:lnSpc>
                <a:spcPct val="150000"/>
              </a:lnSpc>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LSTM is one of the most successful RNN’s Architectures.</a:t>
            </a:r>
          </a:p>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LSTM introduces the memory cell, a unit of computation that replaces traditional artificial neurons in the hidden layer of the network.</a:t>
            </a:r>
          </a:p>
          <a:p>
            <a:pPr>
              <a:buClrTx/>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LSTM networks are well suited to classifying, processing and making predictions based on time series data.</a:t>
            </a:r>
          </a:p>
          <a:p>
            <a:pPr>
              <a:lnSpc>
                <a:spcPct val="150000"/>
              </a:lnSpc>
              <a:buClrTx/>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ClrTx/>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en-US" dirty="0">
              <a:solidFill>
                <a:schemeClr val="tx1"/>
              </a:solidFill>
            </a:endParaRPr>
          </a:p>
          <a:p>
            <a:pPr marL="0" indent="0">
              <a:lnSpc>
                <a:spcPct val="150000"/>
              </a:lnSpc>
              <a:buClrTx/>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01F1934F-3BD6-4683-91F4-16CD5A9F964A}" type="slidenum">
              <a:rPr lang="en-US" smtClean="0"/>
              <a:t>28</a:t>
            </a:fld>
            <a:endParaRPr lang="en-US"/>
          </a:p>
        </p:txBody>
      </p:sp>
      <p:pic>
        <p:nvPicPr>
          <p:cNvPr id="13314" name="Picture 2" descr="https://www8.lunapic.com/editor/working/157675765315558051?75107105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734" y="3720425"/>
            <a:ext cx="3829939" cy="2422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84692" y="5973322"/>
            <a:ext cx="1051891" cy="338554"/>
          </a:xfrm>
          <a:prstGeom prst="rect">
            <a:avLst/>
          </a:prstGeom>
        </p:spPr>
        <p:txBody>
          <a:bodyPr wrap="none">
            <a:spAutoFit/>
          </a:bodyPr>
          <a:lstStyle/>
          <a:p>
            <a:r>
              <a:rPr lang="en-US" sz="1600" b="1" dirty="0"/>
              <a:t>Fig. LSTM</a:t>
            </a:r>
          </a:p>
        </p:txBody>
      </p:sp>
    </p:spTree>
    <p:extLst>
      <p:ext uri="{BB962C8B-B14F-4D97-AF65-F5344CB8AC3E}">
        <p14:creationId xmlns:p14="http://schemas.microsoft.com/office/powerpoint/2010/main" val="3357003491"/>
      </p:ext>
    </p:extLst>
  </p:cSld>
  <p:clrMapOvr>
    <a:masterClrMapping/>
  </p:clrMapOvr>
  <mc:AlternateContent xmlns:mc="http://schemas.openxmlformats.org/markup-compatibility/2006" xmlns:p14="http://schemas.microsoft.com/office/powerpoint/2010/main">
    <mc:Choice Requires="p14">
      <p:transition spd="slow" p14:dur="2000" advTm="8938"/>
    </mc:Choice>
    <mc:Fallback xmlns="">
      <p:transition spd="slow" advTm="893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EC8913-8A34-0F8A-57C3-D91FD055A059}"/>
              </a:ext>
            </a:extLst>
          </p:cNvPr>
          <p:cNvSpPr>
            <a:spLocks noGrp="1"/>
          </p:cNvSpPr>
          <p:nvPr>
            <p:ph type="sldNum" sz="quarter" idx="12"/>
          </p:nvPr>
        </p:nvSpPr>
        <p:spPr/>
        <p:txBody>
          <a:bodyPr/>
          <a:lstStyle/>
          <a:p>
            <a:fld id="{01F1934F-3BD6-4683-91F4-16CD5A9F964A}" type="slidenum">
              <a:rPr lang="en-US" smtClean="0"/>
              <a:t>29</a:t>
            </a:fld>
            <a:endParaRPr lang="en-US"/>
          </a:p>
        </p:txBody>
      </p:sp>
      <p:pic>
        <p:nvPicPr>
          <p:cNvPr id="4" name="Picture 4">
            <a:extLst>
              <a:ext uri="{FF2B5EF4-FFF2-40B4-BE49-F238E27FC236}">
                <a16:creationId xmlns:a16="http://schemas.microsoft.com/office/drawing/2014/main" id="{5253A4A7-5461-6FF2-9665-51643DF89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127" y="2979483"/>
            <a:ext cx="9234228" cy="24333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08AD97B7-EBCD-3CC5-9C94-FBA57122C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752" y="5583755"/>
            <a:ext cx="5423860" cy="1274245"/>
          </a:xfrm>
          <a:prstGeom prst="rect">
            <a:avLst/>
          </a:prstGeom>
        </p:spPr>
      </p:pic>
      <p:pic>
        <p:nvPicPr>
          <p:cNvPr id="12290" name="Picture 2">
            <a:extLst>
              <a:ext uri="{FF2B5EF4-FFF2-40B4-BE49-F238E27FC236}">
                <a16:creationId xmlns:a16="http://schemas.microsoft.com/office/drawing/2014/main" id="{6AFC9E84-1071-855E-0CBF-8D29A5AFF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5752" y="99340"/>
            <a:ext cx="9320979" cy="2709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341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1264"/>
            <a:ext cx="8911687" cy="738159"/>
          </a:xfrm>
        </p:spPr>
        <p:txBody>
          <a:bodyPr>
            <a:no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903168" y="1676703"/>
            <a:ext cx="7936467" cy="4883896"/>
          </a:xfrm>
        </p:spPr>
        <p:txBody>
          <a:bodyPr>
            <a:noAutofit/>
          </a:bodyPr>
          <a:lstStyle/>
          <a:p>
            <a:pPr algn="just">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Stock market is an aggregation stockbrokers and traders who can buy and sell shares of stocks.</a:t>
            </a:r>
            <a:endParaRPr lang="bn-IN" dirty="0">
              <a:solidFill>
                <a:schemeClr val="accent1">
                  <a:lumMod val="50000"/>
                </a:schemeClr>
              </a:solidFill>
              <a:latin typeface="Times New Roman" panose="02020603050405020304" pitchFamily="18" charset="0"/>
            </a:endParaRPr>
          </a:p>
          <a:p>
            <a:pPr algn="just">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Since statistical approaches are linear in nature, it hampers prediction performances in case of sudden rise or fall of prices of the stocks.</a:t>
            </a:r>
          </a:p>
          <a:p>
            <a:pPr algn="just">
              <a:buClr>
                <a:schemeClr val="tx1"/>
              </a:buClr>
              <a:buSzPct val="100000"/>
              <a:buFont typeface="Wingdings" panose="05000000000000000000" pitchFamily="2" charset="2"/>
              <a:buChar char="q"/>
            </a:pP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This presentation focuses on the use of time series forecasting techniques to predict Stock prices.</a:t>
            </a:r>
          </a:p>
          <a:p>
            <a:pPr algn="just">
              <a:buClr>
                <a:schemeClr val="tx1"/>
              </a:buClr>
              <a:buSzPct val="100000"/>
              <a:buFont typeface="Wingdings" panose="05000000000000000000" pitchFamily="2" charset="2"/>
              <a:buChar char="q"/>
            </a:pP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Time series forecasting aims to predict future values based on historical trends.  </a:t>
            </a:r>
          </a:p>
          <a:p>
            <a:pPr algn="just">
              <a:buClr>
                <a:schemeClr val="tx1"/>
              </a:buClr>
              <a:buSzPct val="100000"/>
              <a:buFont typeface="Wingdings" panose="05000000000000000000" pitchFamily="2" charset="2"/>
              <a:buChar char="q"/>
            </a:pP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We will explore various forecasting methods and tools that can be used to analyze historical data and make predictions for future trends in Stock prices.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just">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In modern days of artificial intelligence, machine learning plays an important role in time series predictions.</a:t>
            </a:r>
          </a:p>
        </p:txBody>
      </p:sp>
      <p:sp>
        <p:nvSpPr>
          <p:cNvPr id="4" name="Slide Number Placeholder 3"/>
          <p:cNvSpPr>
            <a:spLocks noGrp="1"/>
          </p:cNvSpPr>
          <p:nvPr>
            <p:ph type="sldNum" sz="quarter" idx="12"/>
          </p:nvPr>
        </p:nvSpPr>
        <p:spPr/>
        <p:txBody>
          <a:bodyPr/>
          <a:lstStyle/>
          <a:p>
            <a:fld id="{01F1934F-3BD6-4683-91F4-16CD5A9F964A}" type="slidenum">
              <a:rPr lang="en-US" smtClean="0"/>
              <a:t>3</a:t>
            </a:fld>
            <a:endParaRPr lang="en-US"/>
          </a:p>
        </p:txBody>
      </p:sp>
    </p:spTree>
    <p:extLst>
      <p:ext uri="{BB962C8B-B14F-4D97-AF65-F5344CB8AC3E}">
        <p14:creationId xmlns:p14="http://schemas.microsoft.com/office/powerpoint/2010/main" val="3535310656"/>
      </p:ext>
    </p:extLst>
  </p:cSld>
  <p:clrMapOvr>
    <a:masterClrMapping/>
  </p:clrMapOvr>
  <mc:AlternateContent xmlns:mc="http://schemas.openxmlformats.org/markup-compatibility/2006" xmlns:p14="http://schemas.microsoft.com/office/powerpoint/2010/main">
    <mc:Choice Requires="p14">
      <p:transition spd="slow" p14:dur="2000" advTm="27041"/>
    </mc:Choice>
    <mc:Fallback xmlns="">
      <p:transition spd="slow" advTm="2704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E30B08-7719-0583-9420-3DA1EC3EE75E}"/>
              </a:ext>
            </a:extLst>
          </p:cNvPr>
          <p:cNvSpPr>
            <a:spLocks noGrp="1"/>
          </p:cNvSpPr>
          <p:nvPr>
            <p:ph type="sldNum" sz="quarter" idx="12"/>
          </p:nvPr>
        </p:nvSpPr>
        <p:spPr/>
        <p:txBody>
          <a:bodyPr/>
          <a:lstStyle/>
          <a:p>
            <a:fld id="{01F1934F-3BD6-4683-91F4-16CD5A9F964A}" type="slidenum">
              <a:rPr lang="en-US" smtClean="0"/>
              <a:t>30</a:t>
            </a:fld>
            <a:endParaRPr lang="en-US"/>
          </a:p>
        </p:txBody>
      </p:sp>
      <p:sp>
        <p:nvSpPr>
          <p:cNvPr id="5" name="TextBox 4">
            <a:extLst>
              <a:ext uri="{FF2B5EF4-FFF2-40B4-BE49-F238E27FC236}">
                <a16:creationId xmlns:a16="http://schemas.microsoft.com/office/drawing/2014/main" id="{41C01A45-D00E-17EF-5DE7-02B90FEB8732}"/>
              </a:ext>
            </a:extLst>
          </p:cNvPr>
          <p:cNvSpPr txBox="1"/>
          <p:nvPr/>
        </p:nvSpPr>
        <p:spPr>
          <a:xfrm>
            <a:off x="2096310" y="693345"/>
            <a:ext cx="9563878" cy="553998"/>
          </a:xfrm>
          <a:prstGeom prst="rect">
            <a:avLst/>
          </a:prstGeom>
          <a:noFill/>
        </p:spPr>
        <p:txBody>
          <a:bodyPr wrap="square">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COMPARISION</a:t>
            </a:r>
            <a:endParaRPr lang="en-IN" sz="3000" b="1" dirty="0">
              <a:solidFill>
                <a:schemeClr val="accent2">
                  <a:lumMod val="50000"/>
                </a:schemeClr>
              </a:solidFill>
            </a:endParaRPr>
          </a:p>
        </p:txBody>
      </p:sp>
      <p:pic>
        <p:nvPicPr>
          <p:cNvPr id="11266" name="Picture 2">
            <a:extLst>
              <a:ext uri="{FF2B5EF4-FFF2-40B4-BE49-F238E27FC236}">
                <a16:creationId xmlns:a16="http://schemas.microsoft.com/office/drawing/2014/main" id="{9853E07D-E2F1-CE11-4F33-8104CB0C3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136" y="1184947"/>
            <a:ext cx="10355864" cy="567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293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64CDB-70EE-756F-9E8E-824BABC9FBDC}"/>
              </a:ext>
            </a:extLst>
          </p:cNvPr>
          <p:cNvSpPr>
            <a:spLocks noGrp="1"/>
          </p:cNvSpPr>
          <p:nvPr>
            <p:ph type="sldNum" sz="quarter" idx="12"/>
          </p:nvPr>
        </p:nvSpPr>
        <p:spPr/>
        <p:txBody>
          <a:bodyPr/>
          <a:lstStyle/>
          <a:p>
            <a:fld id="{01F1934F-3BD6-4683-91F4-16CD5A9F964A}" type="slidenum">
              <a:rPr lang="en-US" smtClean="0"/>
              <a:t>31</a:t>
            </a:fld>
            <a:endParaRPr lang="en-US"/>
          </a:p>
        </p:txBody>
      </p:sp>
      <p:sp>
        <p:nvSpPr>
          <p:cNvPr id="4" name="TextBox 3">
            <a:extLst>
              <a:ext uri="{FF2B5EF4-FFF2-40B4-BE49-F238E27FC236}">
                <a16:creationId xmlns:a16="http://schemas.microsoft.com/office/drawing/2014/main" id="{E7650066-34FB-5613-C2F9-751FC60D5023}"/>
              </a:ext>
            </a:extLst>
          </p:cNvPr>
          <p:cNvSpPr txBox="1"/>
          <p:nvPr/>
        </p:nvSpPr>
        <p:spPr>
          <a:xfrm>
            <a:off x="2539281" y="616401"/>
            <a:ext cx="6097554" cy="707886"/>
          </a:xfrm>
          <a:prstGeom prst="rect">
            <a:avLst/>
          </a:prstGeom>
          <a:noFill/>
        </p:spPr>
        <p:txBody>
          <a:bodyPr wrap="square">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RESULTS</a:t>
            </a:r>
            <a:endParaRPr lang="en-IN" sz="4000" b="1" dirty="0">
              <a:solidFill>
                <a:schemeClr val="accent2">
                  <a:lumMod val="50000"/>
                </a:schemeClr>
              </a:solidFill>
            </a:endParaRPr>
          </a:p>
        </p:txBody>
      </p:sp>
      <p:graphicFrame>
        <p:nvGraphicFramePr>
          <p:cNvPr id="6" name="Table 5">
            <a:extLst>
              <a:ext uri="{FF2B5EF4-FFF2-40B4-BE49-F238E27FC236}">
                <a16:creationId xmlns:a16="http://schemas.microsoft.com/office/drawing/2014/main" id="{43B5E80C-13AA-F884-4AEE-CAB2C7620138}"/>
              </a:ext>
            </a:extLst>
          </p:cNvPr>
          <p:cNvGraphicFramePr>
            <a:graphicFrameLocks noGrp="1"/>
          </p:cNvGraphicFramePr>
          <p:nvPr>
            <p:extLst>
              <p:ext uri="{D42A27DB-BD31-4B8C-83A1-F6EECF244321}">
                <p14:modId xmlns:p14="http://schemas.microsoft.com/office/powerpoint/2010/main" val="4210594983"/>
              </p:ext>
            </p:extLst>
          </p:nvPr>
        </p:nvGraphicFramePr>
        <p:xfrm>
          <a:off x="4895059" y="1586672"/>
          <a:ext cx="7296941" cy="5271328"/>
        </p:xfrm>
        <a:graphic>
          <a:graphicData uri="http://schemas.openxmlformats.org/drawingml/2006/table">
            <a:tbl>
              <a:tblPr firstRow="1" bandRow="1">
                <a:tableStyleId>{5C22544A-7EE6-4342-B048-85BDC9FD1C3A}</a:tableStyleId>
              </a:tblPr>
              <a:tblGrid>
                <a:gridCol w="1200941">
                  <a:extLst>
                    <a:ext uri="{9D8B030D-6E8A-4147-A177-3AD203B41FA5}">
                      <a16:colId xmlns:a16="http://schemas.microsoft.com/office/drawing/2014/main" val="342622142"/>
                    </a:ext>
                  </a:extLst>
                </a:gridCol>
                <a:gridCol w="2032000">
                  <a:extLst>
                    <a:ext uri="{9D8B030D-6E8A-4147-A177-3AD203B41FA5}">
                      <a16:colId xmlns:a16="http://schemas.microsoft.com/office/drawing/2014/main" val="1751561734"/>
                    </a:ext>
                  </a:extLst>
                </a:gridCol>
                <a:gridCol w="2066848">
                  <a:extLst>
                    <a:ext uri="{9D8B030D-6E8A-4147-A177-3AD203B41FA5}">
                      <a16:colId xmlns:a16="http://schemas.microsoft.com/office/drawing/2014/main" val="878472038"/>
                    </a:ext>
                  </a:extLst>
                </a:gridCol>
                <a:gridCol w="1997152">
                  <a:extLst>
                    <a:ext uri="{9D8B030D-6E8A-4147-A177-3AD203B41FA5}">
                      <a16:colId xmlns:a16="http://schemas.microsoft.com/office/drawing/2014/main" val="2254526479"/>
                    </a:ext>
                  </a:extLst>
                </a:gridCol>
              </a:tblGrid>
              <a:tr h="512080">
                <a:tc>
                  <a:txBody>
                    <a:bodyPr/>
                    <a:lstStyle/>
                    <a:p>
                      <a:pPr algn="ctr"/>
                      <a:r>
                        <a:rPr lang="en-IN" sz="2400" dirty="0">
                          <a:latin typeface="Times New Roman" panose="02020603050405020304" pitchFamily="18" charset="0"/>
                          <a:cs typeface="Times New Roman" panose="02020603050405020304" pitchFamily="18" charset="0"/>
                        </a:rPr>
                        <a:t>Sr.no</a:t>
                      </a:r>
                    </a:p>
                  </a:txBody>
                  <a:tcPr>
                    <a:solidFill>
                      <a:srgbClr val="002060"/>
                    </a:solidFill>
                  </a:tcPr>
                </a:tc>
                <a:tc>
                  <a:txBody>
                    <a:bodyPr/>
                    <a:lstStyle/>
                    <a:p>
                      <a:pPr algn="ctr"/>
                      <a:r>
                        <a:rPr lang="en-IN" sz="2400" dirty="0">
                          <a:latin typeface="Times New Roman" panose="02020603050405020304" pitchFamily="18" charset="0"/>
                          <a:cs typeface="Times New Roman" panose="02020603050405020304" pitchFamily="18" charset="0"/>
                        </a:rPr>
                        <a:t>Model</a:t>
                      </a:r>
                    </a:p>
                  </a:txBody>
                  <a:tcPr>
                    <a:solidFill>
                      <a:srgbClr val="002060"/>
                    </a:solidFill>
                  </a:tcPr>
                </a:tc>
                <a:tc>
                  <a:txBody>
                    <a:bodyPr/>
                    <a:lstStyle/>
                    <a:p>
                      <a:pPr algn="ctr"/>
                      <a:r>
                        <a:rPr lang="en-IN" sz="2400" dirty="0">
                          <a:latin typeface="Times New Roman" panose="02020603050405020304" pitchFamily="18" charset="0"/>
                          <a:cs typeface="Times New Roman" panose="02020603050405020304" pitchFamily="18" charset="0"/>
                        </a:rPr>
                        <a:t>RMSE</a:t>
                      </a:r>
                    </a:p>
                  </a:txBody>
                  <a:tcPr>
                    <a:solidFill>
                      <a:srgbClr val="002060"/>
                    </a:solidFill>
                  </a:tcPr>
                </a:tc>
                <a:tc>
                  <a:txBody>
                    <a:bodyPr/>
                    <a:lstStyle/>
                    <a:p>
                      <a:pPr algn="ctr"/>
                      <a:r>
                        <a:rPr lang="en-IN" sz="2400" dirty="0">
                          <a:latin typeface="Times New Roman" panose="02020603050405020304" pitchFamily="18" charset="0"/>
                          <a:cs typeface="Times New Roman" panose="02020603050405020304" pitchFamily="18" charset="0"/>
                        </a:rPr>
                        <a:t>MAPE</a:t>
                      </a:r>
                    </a:p>
                  </a:txBody>
                  <a:tcPr>
                    <a:solidFill>
                      <a:srgbClr val="002060"/>
                    </a:solidFill>
                  </a:tcPr>
                </a:tc>
                <a:extLst>
                  <a:ext uri="{0D108BD9-81ED-4DB2-BD59-A6C34878D82A}">
                    <a16:rowId xmlns:a16="http://schemas.microsoft.com/office/drawing/2014/main" val="3310505841"/>
                  </a:ext>
                </a:extLst>
              </a:tr>
              <a:tr h="366488">
                <a:tc>
                  <a:txBody>
                    <a:bodyPr/>
                    <a:lstStyle/>
                    <a:p>
                      <a:pPr algn="ctr" fontAlgn="ctr"/>
                      <a:r>
                        <a:rPr lang="en-IN" sz="1800" b="1" dirty="0">
                          <a:effectLst/>
                        </a:rPr>
                        <a:t>0</a:t>
                      </a:r>
                    </a:p>
                  </a:txBody>
                  <a:tcPr anchor="ctr"/>
                </a:tc>
                <a:tc>
                  <a:txBody>
                    <a:bodyPr/>
                    <a:lstStyle/>
                    <a:p>
                      <a:pPr algn="ctr"/>
                      <a:r>
                        <a:rPr lang="en-IN" sz="1800">
                          <a:effectLst/>
                        </a:rPr>
                        <a:t>LSTM</a:t>
                      </a:r>
                    </a:p>
                  </a:txBody>
                  <a:tcPr anchor="ctr"/>
                </a:tc>
                <a:tc>
                  <a:txBody>
                    <a:bodyPr/>
                    <a:lstStyle/>
                    <a:p>
                      <a:pPr algn="ctr"/>
                      <a:r>
                        <a:rPr lang="en-IN" sz="1800">
                          <a:effectLst/>
                        </a:rPr>
                        <a:t>10.832</a:t>
                      </a:r>
                    </a:p>
                  </a:txBody>
                  <a:tcPr anchor="ctr"/>
                </a:tc>
                <a:tc>
                  <a:txBody>
                    <a:bodyPr/>
                    <a:lstStyle/>
                    <a:p>
                      <a:pPr algn="ctr"/>
                      <a:r>
                        <a:rPr lang="en-IN" sz="1800" dirty="0">
                          <a:effectLst/>
                        </a:rPr>
                        <a:t>1.801</a:t>
                      </a:r>
                    </a:p>
                  </a:txBody>
                  <a:tcPr anchor="ctr"/>
                </a:tc>
                <a:extLst>
                  <a:ext uri="{0D108BD9-81ED-4DB2-BD59-A6C34878D82A}">
                    <a16:rowId xmlns:a16="http://schemas.microsoft.com/office/drawing/2014/main" val="1723169301"/>
                  </a:ext>
                </a:extLst>
              </a:tr>
              <a:tr h="366488">
                <a:tc>
                  <a:txBody>
                    <a:bodyPr/>
                    <a:lstStyle/>
                    <a:p>
                      <a:pPr algn="ctr" fontAlgn="ctr"/>
                      <a:r>
                        <a:rPr lang="en-IN" sz="1800" b="1">
                          <a:effectLst/>
                        </a:rPr>
                        <a:t>1</a:t>
                      </a:r>
                    </a:p>
                  </a:txBody>
                  <a:tcPr anchor="ctr"/>
                </a:tc>
                <a:tc>
                  <a:txBody>
                    <a:bodyPr/>
                    <a:lstStyle/>
                    <a:p>
                      <a:pPr algn="ctr"/>
                      <a:r>
                        <a:rPr lang="en-IN" sz="1800" dirty="0">
                          <a:effectLst/>
                        </a:rPr>
                        <a:t>Quadratic</a:t>
                      </a:r>
                    </a:p>
                  </a:txBody>
                  <a:tcPr anchor="ctr"/>
                </a:tc>
                <a:tc>
                  <a:txBody>
                    <a:bodyPr/>
                    <a:lstStyle/>
                    <a:p>
                      <a:pPr algn="ctr"/>
                      <a:r>
                        <a:rPr lang="en-IN" sz="1800">
                          <a:effectLst/>
                        </a:rPr>
                        <a:t>18.710</a:t>
                      </a:r>
                    </a:p>
                  </a:txBody>
                  <a:tcPr anchor="ctr"/>
                </a:tc>
                <a:tc>
                  <a:txBody>
                    <a:bodyPr/>
                    <a:lstStyle/>
                    <a:p>
                      <a:pPr algn="ctr"/>
                      <a:r>
                        <a:rPr lang="en-IN" sz="1800" dirty="0">
                          <a:effectLst/>
                        </a:rPr>
                        <a:t>4.046</a:t>
                      </a:r>
                    </a:p>
                  </a:txBody>
                  <a:tcPr anchor="ctr"/>
                </a:tc>
                <a:extLst>
                  <a:ext uri="{0D108BD9-81ED-4DB2-BD59-A6C34878D82A}">
                    <a16:rowId xmlns:a16="http://schemas.microsoft.com/office/drawing/2014/main" val="1962981125"/>
                  </a:ext>
                </a:extLst>
              </a:tr>
              <a:tr h="632569">
                <a:tc>
                  <a:txBody>
                    <a:bodyPr/>
                    <a:lstStyle/>
                    <a:p>
                      <a:pPr algn="ctr" fontAlgn="ctr"/>
                      <a:r>
                        <a:rPr lang="en-IN" sz="1800" b="1">
                          <a:effectLst/>
                        </a:rPr>
                        <a:t>2</a:t>
                      </a:r>
                    </a:p>
                  </a:txBody>
                  <a:tcPr anchor="ctr"/>
                </a:tc>
                <a:tc>
                  <a:txBody>
                    <a:bodyPr/>
                    <a:lstStyle/>
                    <a:p>
                      <a:pPr algn="ctr"/>
                      <a:r>
                        <a:rPr lang="en-IN" sz="1800" dirty="0">
                          <a:effectLst/>
                        </a:rPr>
                        <a:t>Holt Winter's Multiplicative</a:t>
                      </a:r>
                    </a:p>
                  </a:txBody>
                  <a:tcPr anchor="ctr"/>
                </a:tc>
                <a:tc>
                  <a:txBody>
                    <a:bodyPr/>
                    <a:lstStyle/>
                    <a:p>
                      <a:pPr algn="ctr"/>
                      <a:r>
                        <a:rPr lang="en-IN" sz="1800">
                          <a:effectLst/>
                        </a:rPr>
                        <a:t>45.907</a:t>
                      </a:r>
                    </a:p>
                  </a:txBody>
                  <a:tcPr anchor="ctr"/>
                </a:tc>
                <a:tc>
                  <a:txBody>
                    <a:bodyPr/>
                    <a:lstStyle/>
                    <a:p>
                      <a:pPr algn="ctr"/>
                      <a:r>
                        <a:rPr lang="en-IN" sz="1800">
                          <a:effectLst/>
                        </a:rPr>
                        <a:t>9.278</a:t>
                      </a:r>
                    </a:p>
                  </a:txBody>
                  <a:tcPr anchor="ctr"/>
                </a:tc>
                <a:extLst>
                  <a:ext uri="{0D108BD9-81ED-4DB2-BD59-A6C34878D82A}">
                    <a16:rowId xmlns:a16="http://schemas.microsoft.com/office/drawing/2014/main" val="1488139100"/>
                  </a:ext>
                </a:extLst>
              </a:tr>
              <a:tr h="366488">
                <a:tc>
                  <a:txBody>
                    <a:bodyPr/>
                    <a:lstStyle/>
                    <a:p>
                      <a:pPr algn="ctr" fontAlgn="ctr"/>
                      <a:r>
                        <a:rPr lang="en-IN" sz="1800" b="1">
                          <a:effectLst/>
                        </a:rPr>
                        <a:t>3</a:t>
                      </a:r>
                    </a:p>
                  </a:txBody>
                  <a:tcPr anchor="ctr"/>
                </a:tc>
                <a:tc>
                  <a:txBody>
                    <a:bodyPr/>
                    <a:lstStyle/>
                    <a:p>
                      <a:pPr algn="ctr"/>
                      <a:r>
                        <a:rPr lang="en-IN" sz="1800" dirty="0">
                          <a:effectLst/>
                        </a:rPr>
                        <a:t>Prophet</a:t>
                      </a:r>
                    </a:p>
                  </a:txBody>
                  <a:tcPr anchor="ctr"/>
                </a:tc>
                <a:tc>
                  <a:txBody>
                    <a:bodyPr/>
                    <a:lstStyle/>
                    <a:p>
                      <a:pPr algn="ctr"/>
                      <a:r>
                        <a:rPr lang="en-IN" sz="1800" dirty="0">
                          <a:effectLst/>
                        </a:rPr>
                        <a:t>92.938</a:t>
                      </a:r>
                    </a:p>
                  </a:txBody>
                  <a:tcPr anchor="ctr"/>
                </a:tc>
                <a:tc>
                  <a:txBody>
                    <a:bodyPr/>
                    <a:lstStyle/>
                    <a:p>
                      <a:pPr algn="ctr"/>
                      <a:r>
                        <a:rPr lang="en-IN" sz="1800">
                          <a:effectLst/>
                        </a:rPr>
                        <a:t>18.946</a:t>
                      </a:r>
                    </a:p>
                  </a:txBody>
                  <a:tcPr anchor="ctr"/>
                </a:tc>
                <a:extLst>
                  <a:ext uri="{0D108BD9-81ED-4DB2-BD59-A6C34878D82A}">
                    <a16:rowId xmlns:a16="http://schemas.microsoft.com/office/drawing/2014/main" val="2748062519"/>
                  </a:ext>
                </a:extLst>
              </a:tr>
              <a:tr h="632569">
                <a:tc>
                  <a:txBody>
                    <a:bodyPr/>
                    <a:lstStyle/>
                    <a:p>
                      <a:pPr algn="ctr" fontAlgn="ctr"/>
                      <a:r>
                        <a:rPr lang="en-IN" sz="1800" b="1">
                          <a:effectLst/>
                        </a:rPr>
                        <a:t>4</a:t>
                      </a:r>
                    </a:p>
                  </a:txBody>
                  <a:tcPr anchor="ctr"/>
                </a:tc>
                <a:tc>
                  <a:txBody>
                    <a:bodyPr/>
                    <a:lstStyle/>
                    <a:p>
                      <a:pPr algn="ctr"/>
                      <a:r>
                        <a:rPr lang="en-IN" sz="1800">
                          <a:effectLst/>
                        </a:rPr>
                        <a:t>Simple Exponential</a:t>
                      </a:r>
                    </a:p>
                  </a:txBody>
                  <a:tcPr anchor="ctr"/>
                </a:tc>
                <a:tc>
                  <a:txBody>
                    <a:bodyPr/>
                    <a:lstStyle/>
                    <a:p>
                      <a:pPr algn="ctr"/>
                      <a:r>
                        <a:rPr lang="en-IN" sz="1800" dirty="0">
                          <a:effectLst/>
                        </a:rPr>
                        <a:t>104.878</a:t>
                      </a:r>
                    </a:p>
                  </a:txBody>
                  <a:tcPr anchor="ctr"/>
                </a:tc>
                <a:tc>
                  <a:txBody>
                    <a:bodyPr/>
                    <a:lstStyle/>
                    <a:p>
                      <a:pPr algn="ctr"/>
                      <a:r>
                        <a:rPr lang="en-IN" sz="1800">
                          <a:effectLst/>
                        </a:rPr>
                        <a:t>23.172</a:t>
                      </a:r>
                    </a:p>
                  </a:txBody>
                  <a:tcPr anchor="ctr"/>
                </a:tc>
                <a:extLst>
                  <a:ext uri="{0D108BD9-81ED-4DB2-BD59-A6C34878D82A}">
                    <a16:rowId xmlns:a16="http://schemas.microsoft.com/office/drawing/2014/main" val="1156083897"/>
                  </a:ext>
                </a:extLst>
              </a:tr>
              <a:tr h="632569">
                <a:tc>
                  <a:txBody>
                    <a:bodyPr/>
                    <a:lstStyle/>
                    <a:p>
                      <a:pPr algn="ctr" fontAlgn="ctr"/>
                      <a:r>
                        <a:rPr lang="en-IN" sz="1800" b="1">
                          <a:effectLst/>
                        </a:rPr>
                        <a:t>5</a:t>
                      </a:r>
                    </a:p>
                  </a:txBody>
                  <a:tcPr anchor="ctr"/>
                </a:tc>
                <a:tc>
                  <a:txBody>
                    <a:bodyPr/>
                    <a:lstStyle/>
                    <a:p>
                      <a:pPr algn="ctr"/>
                      <a:r>
                        <a:rPr lang="en-IN" sz="1800">
                          <a:effectLst/>
                        </a:rPr>
                        <a:t>Holt Winter's Additive</a:t>
                      </a:r>
                    </a:p>
                  </a:txBody>
                  <a:tcPr anchor="ctr"/>
                </a:tc>
                <a:tc>
                  <a:txBody>
                    <a:bodyPr/>
                    <a:lstStyle/>
                    <a:p>
                      <a:pPr algn="ctr"/>
                      <a:r>
                        <a:rPr lang="en-IN" sz="1800">
                          <a:effectLst/>
                        </a:rPr>
                        <a:t>134.655</a:t>
                      </a:r>
                    </a:p>
                  </a:txBody>
                  <a:tcPr anchor="ctr"/>
                </a:tc>
                <a:tc>
                  <a:txBody>
                    <a:bodyPr/>
                    <a:lstStyle/>
                    <a:p>
                      <a:pPr algn="ctr"/>
                      <a:r>
                        <a:rPr lang="en-IN" sz="1800" dirty="0">
                          <a:effectLst/>
                        </a:rPr>
                        <a:t>30.108</a:t>
                      </a:r>
                    </a:p>
                  </a:txBody>
                  <a:tcPr anchor="ctr"/>
                </a:tc>
                <a:extLst>
                  <a:ext uri="{0D108BD9-81ED-4DB2-BD59-A6C34878D82A}">
                    <a16:rowId xmlns:a16="http://schemas.microsoft.com/office/drawing/2014/main" val="4106131227"/>
                  </a:ext>
                </a:extLst>
              </a:tr>
              <a:tr h="366488">
                <a:tc>
                  <a:txBody>
                    <a:bodyPr/>
                    <a:lstStyle/>
                    <a:p>
                      <a:pPr algn="ctr" fontAlgn="ctr"/>
                      <a:r>
                        <a:rPr lang="en-IN" sz="1800" b="1">
                          <a:effectLst/>
                        </a:rPr>
                        <a:t>6</a:t>
                      </a:r>
                    </a:p>
                  </a:txBody>
                  <a:tcPr anchor="ctr"/>
                </a:tc>
                <a:tc>
                  <a:txBody>
                    <a:bodyPr/>
                    <a:lstStyle/>
                    <a:p>
                      <a:pPr algn="ctr"/>
                      <a:r>
                        <a:rPr lang="en-IN" sz="1800" dirty="0">
                          <a:effectLst/>
                        </a:rPr>
                        <a:t>SARIMA</a:t>
                      </a:r>
                    </a:p>
                  </a:txBody>
                  <a:tcPr anchor="ctr"/>
                </a:tc>
                <a:tc>
                  <a:txBody>
                    <a:bodyPr/>
                    <a:lstStyle/>
                    <a:p>
                      <a:pPr algn="ctr"/>
                      <a:r>
                        <a:rPr lang="en-IN" sz="1800" dirty="0">
                          <a:effectLst/>
                        </a:rPr>
                        <a:t>139.106</a:t>
                      </a:r>
                    </a:p>
                  </a:txBody>
                  <a:tcPr anchor="ctr"/>
                </a:tc>
                <a:tc>
                  <a:txBody>
                    <a:bodyPr/>
                    <a:lstStyle/>
                    <a:p>
                      <a:pPr algn="ctr"/>
                      <a:r>
                        <a:rPr lang="en-IN" sz="1800" dirty="0">
                          <a:effectLst/>
                        </a:rPr>
                        <a:t>31.189</a:t>
                      </a:r>
                    </a:p>
                  </a:txBody>
                  <a:tcPr anchor="ctr"/>
                </a:tc>
                <a:extLst>
                  <a:ext uri="{0D108BD9-81ED-4DB2-BD59-A6C34878D82A}">
                    <a16:rowId xmlns:a16="http://schemas.microsoft.com/office/drawing/2014/main" val="628290693"/>
                  </a:ext>
                </a:extLst>
              </a:tr>
              <a:tr h="366488">
                <a:tc>
                  <a:txBody>
                    <a:bodyPr/>
                    <a:lstStyle/>
                    <a:p>
                      <a:pPr algn="ctr" fontAlgn="ctr"/>
                      <a:r>
                        <a:rPr lang="en-IN" sz="1800" b="1">
                          <a:effectLst/>
                        </a:rPr>
                        <a:t>7</a:t>
                      </a:r>
                    </a:p>
                  </a:txBody>
                  <a:tcPr anchor="ctr"/>
                </a:tc>
                <a:tc>
                  <a:txBody>
                    <a:bodyPr/>
                    <a:lstStyle/>
                    <a:p>
                      <a:pPr algn="ctr"/>
                      <a:r>
                        <a:rPr lang="en-IN" sz="1800" dirty="0">
                          <a:effectLst/>
                        </a:rPr>
                        <a:t>ARIMA</a:t>
                      </a:r>
                    </a:p>
                  </a:txBody>
                  <a:tcPr anchor="ctr"/>
                </a:tc>
                <a:tc>
                  <a:txBody>
                    <a:bodyPr/>
                    <a:lstStyle/>
                    <a:p>
                      <a:pPr algn="ctr"/>
                      <a:r>
                        <a:rPr lang="en-IN" sz="1800">
                          <a:effectLst/>
                        </a:rPr>
                        <a:t>142.659</a:t>
                      </a:r>
                    </a:p>
                  </a:txBody>
                  <a:tcPr anchor="ctr"/>
                </a:tc>
                <a:tc>
                  <a:txBody>
                    <a:bodyPr/>
                    <a:lstStyle/>
                    <a:p>
                      <a:pPr algn="ctr"/>
                      <a:r>
                        <a:rPr lang="en-IN" sz="1800" dirty="0">
                          <a:effectLst/>
                        </a:rPr>
                        <a:t>31.968</a:t>
                      </a:r>
                    </a:p>
                  </a:txBody>
                  <a:tcPr anchor="ctr"/>
                </a:tc>
                <a:extLst>
                  <a:ext uri="{0D108BD9-81ED-4DB2-BD59-A6C34878D82A}">
                    <a16:rowId xmlns:a16="http://schemas.microsoft.com/office/drawing/2014/main" val="3729531167"/>
                  </a:ext>
                </a:extLst>
              </a:tr>
              <a:tr h="366488">
                <a:tc>
                  <a:txBody>
                    <a:bodyPr/>
                    <a:lstStyle/>
                    <a:p>
                      <a:pPr algn="ctr" fontAlgn="ctr"/>
                      <a:r>
                        <a:rPr lang="en-IN" sz="1800" b="1">
                          <a:effectLst/>
                        </a:rPr>
                        <a:t>8</a:t>
                      </a:r>
                    </a:p>
                  </a:txBody>
                  <a:tcPr anchor="ctr"/>
                </a:tc>
                <a:tc>
                  <a:txBody>
                    <a:bodyPr/>
                    <a:lstStyle/>
                    <a:p>
                      <a:pPr algn="ctr"/>
                      <a:r>
                        <a:rPr lang="en-IN" sz="1800">
                          <a:effectLst/>
                        </a:rPr>
                        <a:t>Linear</a:t>
                      </a:r>
                    </a:p>
                  </a:txBody>
                  <a:tcPr anchor="ctr"/>
                </a:tc>
                <a:tc>
                  <a:txBody>
                    <a:bodyPr/>
                    <a:lstStyle/>
                    <a:p>
                      <a:pPr algn="ctr"/>
                      <a:r>
                        <a:rPr lang="en-IN" sz="1800">
                          <a:effectLst/>
                        </a:rPr>
                        <a:t>147.011</a:t>
                      </a:r>
                    </a:p>
                  </a:txBody>
                  <a:tcPr anchor="ctr"/>
                </a:tc>
                <a:tc>
                  <a:txBody>
                    <a:bodyPr/>
                    <a:lstStyle/>
                    <a:p>
                      <a:pPr algn="ctr"/>
                      <a:r>
                        <a:rPr lang="en-IN" sz="1800" dirty="0">
                          <a:effectLst/>
                        </a:rPr>
                        <a:t>32.849</a:t>
                      </a:r>
                    </a:p>
                  </a:txBody>
                  <a:tcPr anchor="ctr"/>
                </a:tc>
                <a:extLst>
                  <a:ext uri="{0D108BD9-81ED-4DB2-BD59-A6C34878D82A}">
                    <a16:rowId xmlns:a16="http://schemas.microsoft.com/office/drawing/2014/main" val="996335767"/>
                  </a:ext>
                </a:extLst>
              </a:tr>
              <a:tr h="632569">
                <a:tc>
                  <a:txBody>
                    <a:bodyPr/>
                    <a:lstStyle/>
                    <a:p>
                      <a:pPr algn="ctr" fontAlgn="ctr"/>
                      <a:r>
                        <a:rPr lang="en-IN" sz="1800" b="1">
                          <a:effectLst/>
                        </a:rPr>
                        <a:t>9</a:t>
                      </a:r>
                    </a:p>
                  </a:txBody>
                  <a:tcPr anchor="ctr"/>
                </a:tc>
                <a:tc>
                  <a:txBody>
                    <a:bodyPr/>
                    <a:lstStyle/>
                    <a:p>
                      <a:pPr algn="ctr"/>
                      <a:r>
                        <a:rPr lang="en-IN" sz="1800">
                          <a:effectLst/>
                        </a:rPr>
                        <a:t>Double Exponential</a:t>
                      </a:r>
                    </a:p>
                  </a:txBody>
                  <a:tcPr anchor="ctr"/>
                </a:tc>
                <a:tc>
                  <a:txBody>
                    <a:bodyPr/>
                    <a:lstStyle/>
                    <a:p>
                      <a:pPr algn="ctr"/>
                      <a:r>
                        <a:rPr lang="en-IN" sz="1800">
                          <a:effectLst/>
                        </a:rPr>
                        <a:t>215.916</a:t>
                      </a:r>
                    </a:p>
                  </a:txBody>
                  <a:tcPr anchor="ctr"/>
                </a:tc>
                <a:tc>
                  <a:txBody>
                    <a:bodyPr/>
                    <a:lstStyle/>
                    <a:p>
                      <a:pPr algn="ctr"/>
                      <a:r>
                        <a:rPr lang="en-IN" sz="1800" dirty="0">
                          <a:effectLst/>
                        </a:rPr>
                        <a:t>48.268</a:t>
                      </a:r>
                    </a:p>
                  </a:txBody>
                  <a:tcPr anchor="ctr"/>
                </a:tc>
                <a:extLst>
                  <a:ext uri="{0D108BD9-81ED-4DB2-BD59-A6C34878D82A}">
                    <a16:rowId xmlns:a16="http://schemas.microsoft.com/office/drawing/2014/main" val="2253807008"/>
                  </a:ext>
                </a:extLst>
              </a:tr>
            </a:tbl>
          </a:graphicData>
        </a:graphic>
      </p:graphicFrame>
    </p:spTree>
    <p:extLst>
      <p:ext uri="{BB962C8B-B14F-4D97-AF65-F5344CB8AC3E}">
        <p14:creationId xmlns:p14="http://schemas.microsoft.com/office/powerpoint/2010/main" val="1018207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92B31-AFE4-5A5C-2B3E-99698881BCD4}"/>
              </a:ext>
            </a:extLst>
          </p:cNvPr>
          <p:cNvSpPr>
            <a:spLocks noGrp="1"/>
          </p:cNvSpPr>
          <p:nvPr>
            <p:ph type="sldNum" sz="quarter" idx="12"/>
          </p:nvPr>
        </p:nvSpPr>
        <p:spPr/>
        <p:txBody>
          <a:bodyPr/>
          <a:lstStyle/>
          <a:p>
            <a:fld id="{01F1934F-3BD6-4683-91F4-16CD5A9F964A}" type="slidenum">
              <a:rPr lang="en-US" smtClean="0"/>
              <a:t>32</a:t>
            </a:fld>
            <a:endParaRPr lang="en-US"/>
          </a:p>
        </p:txBody>
      </p:sp>
      <p:pic>
        <p:nvPicPr>
          <p:cNvPr id="13314" name="Picture 2">
            <a:extLst>
              <a:ext uri="{FF2B5EF4-FFF2-40B4-BE49-F238E27FC236}">
                <a16:creationId xmlns:a16="http://schemas.microsoft.com/office/drawing/2014/main" id="{CA79E793-1743-13A1-9678-E1BE909D8F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347" y="2855168"/>
            <a:ext cx="9088016" cy="390019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764A50-A6CC-B3BF-FECC-A6CF29DC4389}"/>
              </a:ext>
            </a:extLst>
          </p:cNvPr>
          <p:cNvSpPr txBox="1"/>
          <p:nvPr/>
        </p:nvSpPr>
        <p:spPr>
          <a:xfrm>
            <a:off x="2591577" y="616401"/>
            <a:ext cx="6097554" cy="707886"/>
          </a:xfrm>
          <a:prstGeom prst="rect">
            <a:avLst/>
          </a:prstGeom>
          <a:noFill/>
        </p:spPr>
        <p:txBody>
          <a:bodyPr wrap="square">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PREDICTIONS</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DF6470-72F4-1CCD-31F5-5C675305579E}"/>
              </a:ext>
            </a:extLst>
          </p:cNvPr>
          <p:cNvSpPr txBox="1"/>
          <p:nvPr/>
        </p:nvSpPr>
        <p:spPr>
          <a:xfrm>
            <a:off x="3741576" y="1445585"/>
            <a:ext cx="6801238" cy="1012072"/>
          </a:xfrm>
          <a:prstGeom prst="rect">
            <a:avLst/>
          </a:prstGeom>
          <a:noFill/>
        </p:spPr>
        <p:txBody>
          <a:bodyPr wrap="square">
            <a:spAutoFit/>
          </a:bodyPr>
          <a:lstStyle/>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The model which gives lower RMSE and MAPE that model  	should be better for prediction purpose.</a:t>
            </a:r>
          </a:p>
          <a:p>
            <a:pPr>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After calculating</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RMSE and MAPE, the LSTM model is better.</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649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DA613D-22E3-3D2B-98FD-BF37635149AB}"/>
              </a:ext>
            </a:extLst>
          </p:cNvPr>
          <p:cNvSpPr>
            <a:spLocks noGrp="1"/>
          </p:cNvSpPr>
          <p:nvPr>
            <p:ph type="sldNum" sz="quarter" idx="12"/>
          </p:nvPr>
        </p:nvSpPr>
        <p:spPr/>
        <p:txBody>
          <a:bodyPr/>
          <a:lstStyle/>
          <a:p>
            <a:fld id="{01F1934F-3BD6-4683-91F4-16CD5A9F964A}" type="slidenum">
              <a:rPr lang="en-US" smtClean="0"/>
              <a:t>33</a:t>
            </a:fld>
            <a:endParaRPr lang="en-US"/>
          </a:p>
        </p:txBody>
      </p:sp>
      <p:sp>
        <p:nvSpPr>
          <p:cNvPr id="3" name="TextBox 2">
            <a:extLst>
              <a:ext uri="{FF2B5EF4-FFF2-40B4-BE49-F238E27FC236}">
                <a16:creationId xmlns:a16="http://schemas.microsoft.com/office/drawing/2014/main" id="{2D325421-EE4D-8834-BFE6-449CC6CE4633}"/>
              </a:ext>
            </a:extLst>
          </p:cNvPr>
          <p:cNvSpPr txBox="1"/>
          <p:nvPr/>
        </p:nvSpPr>
        <p:spPr>
          <a:xfrm>
            <a:off x="2537926" y="616401"/>
            <a:ext cx="5243804" cy="707886"/>
          </a:xfrm>
          <a:prstGeom prst="rect">
            <a:avLst/>
          </a:prstGeom>
          <a:noFill/>
        </p:spPr>
        <p:txBody>
          <a:bodyPr wrap="square" rtlCol="0">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DEPLOYMENT</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descr="Deployment concept icon data send receive product Vector Image">
            <a:extLst>
              <a:ext uri="{FF2B5EF4-FFF2-40B4-BE49-F238E27FC236}">
                <a16:creationId xmlns:a16="http://schemas.microsoft.com/office/drawing/2014/main" id="{45A0641F-3548-E041-DFE1-6B6AE00B92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78"/>
          <a:stretch/>
        </p:blipFill>
        <p:spPr bwMode="auto">
          <a:xfrm>
            <a:off x="4028629" y="1791177"/>
            <a:ext cx="5665876" cy="38357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14600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748F45-7003-2055-9684-36B04464A1B0}"/>
              </a:ext>
            </a:extLst>
          </p:cNvPr>
          <p:cNvSpPr>
            <a:spLocks noGrp="1"/>
          </p:cNvSpPr>
          <p:nvPr>
            <p:ph type="sldNum" sz="quarter" idx="12"/>
          </p:nvPr>
        </p:nvSpPr>
        <p:spPr/>
        <p:txBody>
          <a:bodyPr/>
          <a:lstStyle/>
          <a:p>
            <a:fld id="{01F1934F-3BD6-4683-91F4-16CD5A9F964A}" type="slidenum">
              <a:rPr lang="en-US" smtClean="0"/>
              <a:t>34</a:t>
            </a:fld>
            <a:endParaRPr lang="en-US"/>
          </a:p>
        </p:txBody>
      </p:sp>
      <p:sp>
        <p:nvSpPr>
          <p:cNvPr id="3" name="TextBox 2">
            <a:extLst>
              <a:ext uri="{FF2B5EF4-FFF2-40B4-BE49-F238E27FC236}">
                <a16:creationId xmlns:a16="http://schemas.microsoft.com/office/drawing/2014/main" id="{B659B3DD-F929-B1B9-6F08-45C39059E2BC}"/>
              </a:ext>
            </a:extLst>
          </p:cNvPr>
          <p:cNvSpPr txBox="1"/>
          <p:nvPr/>
        </p:nvSpPr>
        <p:spPr>
          <a:xfrm>
            <a:off x="2381470" y="693345"/>
            <a:ext cx="9278718" cy="553998"/>
          </a:xfrm>
          <a:prstGeom prst="rect">
            <a:avLst/>
          </a:prstGeom>
          <a:noFill/>
        </p:spPr>
        <p:txBody>
          <a:bodyPr wrap="square" rtlCol="0">
            <a:spAutoFit/>
          </a:bodyPr>
          <a:lstStyle/>
          <a:p>
            <a:r>
              <a:rPr lang="en-US" sz="3000" b="1" dirty="0">
                <a:solidFill>
                  <a:schemeClr val="accent2">
                    <a:lumMod val="50000"/>
                  </a:schemeClr>
                </a:solidFill>
                <a:latin typeface="Times New Roman" panose="02020603050405020304" pitchFamily="18" charset="0"/>
                <a:cs typeface="Times New Roman" panose="02020603050405020304" pitchFamily="18" charset="0"/>
              </a:rPr>
              <a:t>MODEL DEPLOYMENT USING STREAMLIT</a:t>
            </a:r>
            <a:endParaRPr lang="en-IN" sz="3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34A8B326-867B-953C-FD77-85A5094F6F3C}"/>
              </a:ext>
            </a:extLst>
          </p:cNvPr>
          <p:cNvPicPr>
            <a:picLocks noChangeAspect="1"/>
          </p:cNvPicPr>
          <p:nvPr/>
        </p:nvPicPr>
        <p:blipFill rotWithShape="1">
          <a:blip r:embed="rId2">
            <a:extLst>
              <a:ext uri="{28A0092B-C50C-407E-A947-70E740481C1C}">
                <a14:useLocalDpi xmlns:a14="http://schemas.microsoft.com/office/drawing/2010/main" val="0"/>
              </a:ext>
            </a:extLst>
          </a:blip>
          <a:srcRect l="17832" t="14123" r="21632" b="46275"/>
          <a:stretch/>
        </p:blipFill>
        <p:spPr>
          <a:xfrm>
            <a:off x="3199630" y="1932399"/>
            <a:ext cx="7380515" cy="2281382"/>
          </a:xfrm>
          <a:prstGeom prst="rect">
            <a:avLst/>
          </a:prstGeom>
        </p:spPr>
      </p:pic>
      <p:sp>
        <p:nvSpPr>
          <p:cNvPr id="6" name="TextBox 5">
            <a:extLst>
              <a:ext uri="{FF2B5EF4-FFF2-40B4-BE49-F238E27FC236}">
                <a16:creationId xmlns:a16="http://schemas.microsoft.com/office/drawing/2014/main" id="{3D758E75-22A5-26EC-66B8-131E6D398E17}"/>
              </a:ext>
            </a:extLst>
          </p:cNvPr>
          <p:cNvSpPr txBox="1"/>
          <p:nvPr/>
        </p:nvSpPr>
        <p:spPr>
          <a:xfrm>
            <a:off x="3199630" y="4421170"/>
            <a:ext cx="7380515" cy="1477328"/>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q"/>
            </a:pP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Deployment is the method by which you it is one of the last stages in the machine learning life cycle and it can be deployed by using STREAMLIT in local servers of our pc</a:t>
            </a:r>
          </a:p>
          <a:p>
            <a:pPr marL="285750" indent="-285750">
              <a:buClr>
                <a:schemeClr val="accent1">
                  <a:lumMod val="50000"/>
                </a:schemeClr>
              </a:buClr>
              <a:buFont typeface="Arial" panose="020B0604020202020204" pitchFamily="34" charset="0"/>
              <a:buChar char="•"/>
            </a:pPr>
            <a:endParaRPr lang="en-US" b="0" i="0" dirty="0">
              <a:solidFill>
                <a:schemeClr val="accent1">
                  <a:lumMod val="50000"/>
                </a:schemeClr>
              </a:solidFill>
              <a:effectLst/>
              <a:latin typeface="Google Sans"/>
            </a:endParaRPr>
          </a:p>
          <a:p>
            <a:pPr marL="285750" indent="-285750">
              <a:buClr>
                <a:schemeClr val="accent1">
                  <a:lumMod val="50000"/>
                </a:schemeClr>
              </a:buClr>
              <a:buFont typeface="Arial" panose="020B0604020202020204" pitchFamily="34" charset="0"/>
              <a:buChar char="•"/>
            </a:pPr>
            <a:endParaRPr lang="en-IN" dirty="0">
              <a:solidFill>
                <a:schemeClr val="accent1">
                  <a:lumMod val="50000"/>
                </a:schemeClr>
              </a:solidFill>
            </a:endParaRPr>
          </a:p>
        </p:txBody>
      </p:sp>
    </p:spTree>
    <p:extLst>
      <p:ext uri="{BB962C8B-B14F-4D97-AF65-F5344CB8AC3E}">
        <p14:creationId xmlns:p14="http://schemas.microsoft.com/office/powerpoint/2010/main" val="386499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96758"/>
            <a:ext cx="8911687" cy="747171"/>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378354" y="1455576"/>
            <a:ext cx="7333402" cy="3946848"/>
          </a:xfrm>
        </p:spPr>
        <p:txBody>
          <a:bodyPr>
            <a:normAutofit/>
          </a:bodyPr>
          <a:lstStyle/>
          <a:p>
            <a:pPr marL="0" indent="0">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By doing data pre-processing,</a:t>
            </a:r>
            <a:r>
              <a:rPr lang="en-US" sz="2000" dirty="0">
                <a:latin typeface="Times New Roman" panose="02020603050405020304" pitchFamily="18" charset="0"/>
                <a:cs typeface="Times New Roman" panose="02020603050405020304" pitchFamily="18" charset="0"/>
              </a:rPr>
              <a:t> we can convert the original data into clean and understandable data.</a:t>
            </a:r>
          </a:p>
          <a:p>
            <a:pPr>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It will help for shareholders to predict the future.</a:t>
            </a:r>
          </a:p>
          <a:p>
            <a:pPr>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The best model we have got so far with the lowest RMSE and lowest MAPE is LSTM and Quadratic. This proposed method and technique we can easily and accurately predict the future price of the market.   </a:t>
            </a:r>
            <a:endParaRPr lang="en-US" sz="2000"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LSTM are found to be the most accurate to predict stock prices.</a:t>
            </a:r>
            <a:endParaRPr lang="en-US" sz="2000" b="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q"/>
            </a:pPr>
            <a:endParaRPr lang="en-US" sz="19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F1934F-3BD6-4683-91F4-16CD5A9F964A}" type="slidenum">
              <a:rPr lang="en-US" smtClean="0"/>
              <a:t>35</a:t>
            </a:fld>
            <a:endParaRPr lang="en-US"/>
          </a:p>
        </p:txBody>
      </p:sp>
    </p:spTree>
    <p:extLst>
      <p:ext uri="{BB962C8B-B14F-4D97-AF65-F5344CB8AC3E}">
        <p14:creationId xmlns:p14="http://schemas.microsoft.com/office/powerpoint/2010/main" val="2130551914"/>
      </p:ext>
    </p:extLst>
  </p:cSld>
  <p:clrMapOvr>
    <a:masterClrMapping/>
  </p:clrMapOvr>
  <mc:AlternateContent xmlns:mc="http://schemas.openxmlformats.org/markup-compatibility/2006" xmlns:p14="http://schemas.microsoft.com/office/powerpoint/2010/main">
    <mc:Choice Requires="p14">
      <p:transition spd="slow" p14:dur="2000" advTm="15148"/>
    </mc:Choice>
    <mc:Fallback xmlns="">
      <p:transition spd="slow" advTm="1514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1AC23-EBF4-308D-9663-F70509FCF0F7}"/>
              </a:ext>
            </a:extLst>
          </p:cNvPr>
          <p:cNvSpPr>
            <a:spLocks noGrp="1"/>
          </p:cNvSpPr>
          <p:nvPr>
            <p:ph type="sldNum" sz="quarter" idx="12"/>
          </p:nvPr>
        </p:nvSpPr>
        <p:spPr/>
        <p:txBody>
          <a:bodyPr/>
          <a:lstStyle/>
          <a:p>
            <a:fld id="{01F1934F-3BD6-4683-91F4-16CD5A9F964A}" type="slidenum">
              <a:rPr lang="en-US" smtClean="0"/>
              <a:t>36</a:t>
            </a:fld>
            <a:endParaRPr lang="en-US"/>
          </a:p>
        </p:txBody>
      </p:sp>
      <p:sp>
        <p:nvSpPr>
          <p:cNvPr id="5" name="TextBox 4">
            <a:extLst>
              <a:ext uri="{FF2B5EF4-FFF2-40B4-BE49-F238E27FC236}">
                <a16:creationId xmlns:a16="http://schemas.microsoft.com/office/drawing/2014/main" id="{33521B1F-6D3A-D09F-52CF-8CC1A52FD668}"/>
              </a:ext>
            </a:extLst>
          </p:cNvPr>
          <p:cNvSpPr txBox="1"/>
          <p:nvPr/>
        </p:nvSpPr>
        <p:spPr>
          <a:xfrm>
            <a:off x="3321698" y="1693371"/>
            <a:ext cx="7221985"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Keep in mind that stock price forecasting carries inherent risks, and financial decisions should not rely solely on forecasts.</a:t>
            </a:r>
          </a:p>
          <a:p>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Diversify your investments, consider risk management strategies, and consult with financial experts.</a:t>
            </a:r>
          </a:p>
          <a:p>
            <a:pPr marL="342900" indent="-342900">
              <a:buFont typeface="Wingdings" panose="05000000000000000000" pitchFamily="2" charset="2"/>
              <a:buChar char="q"/>
            </a:pP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financial markets are dynamic, and models may require periodic recalibration to remain accurate.</a:t>
            </a:r>
          </a:p>
          <a:p>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Time series forecasting for stocks is a complex and dynamic field, and success in this area depends on the quality of data, the choice of the right forecasting model, and a thorough understanding of financial markets and their associated risks.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E6D1BF-F2AA-1AC3-A0FC-C7AD419BF4FC}"/>
              </a:ext>
            </a:extLst>
          </p:cNvPr>
          <p:cNvSpPr txBox="1"/>
          <p:nvPr/>
        </p:nvSpPr>
        <p:spPr>
          <a:xfrm>
            <a:off x="2554346" y="616401"/>
            <a:ext cx="7916164" cy="707886"/>
          </a:xfrm>
          <a:prstGeom prst="rect">
            <a:avLst/>
          </a:prstGeom>
          <a:noFill/>
        </p:spPr>
        <p:txBody>
          <a:bodyPr wrap="square" rtlCol="0">
            <a:spAutoFit/>
          </a:bodyPr>
          <a:lstStyle/>
          <a:p>
            <a:r>
              <a:rPr lang="en-IN" sz="4000" b="1" dirty="0">
                <a:solidFill>
                  <a:schemeClr val="accent2">
                    <a:lumMod val="50000"/>
                  </a:schemeClr>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0866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942" y="596919"/>
            <a:ext cx="8911687" cy="746849"/>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REFERENCES</a:t>
            </a:r>
            <a:r>
              <a:rPr lang="en-US" sz="4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1F1934F-3BD6-4683-91F4-16CD5A9F964A}" type="slidenum">
              <a:rPr lang="en-US" smtClean="0"/>
              <a:t>37</a:t>
            </a:fld>
            <a:endParaRPr lang="en-US"/>
          </a:p>
        </p:txBody>
      </p:sp>
      <p:sp>
        <p:nvSpPr>
          <p:cNvPr id="3" name="TextBox 2">
            <a:extLst>
              <a:ext uri="{FF2B5EF4-FFF2-40B4-BE49-F238E27FC236}">
                <a16:creationId xmlns:a16="http://schemas.microsoft.com/office/drawing/2014/main" id="{34F948B5-D379-3A04-BA71-FC51EC9E553D}"/>
              </a:ext>
            </a:extLst>
          </p:cNvPr>
          <p:cNvSpPr txBox="1"/>
          <p:nvPr/>
        </p:nvSpPr>
        <p:spPr>
          <a:xfrm>
            <a:off x="4328895" y="2118048"/>
            <a:ext cx="5327780"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https://github.com/campusx-official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https://www.youtube.com/@SerranoAcademy</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https://www.youtube.com/@krishnaik06</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5"/>
              </a:rPr>
              <a:t>https://www.youtube.com/@3blue1brown</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6"/>
              </a:rPr>
              <a:t>https://www.kaggle.com/code/shivamb</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7"/>
              </a:rPr>
              <a:t>https://machinelearningmastery.com/blog/</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303361"/>
      </p:ext>
    </p:extLst>
  </p:cSld>
  <p:clrMapOvr>
    <a:masterClrMapping/>
  </p:clrMapOvr>
  <mc:AlternateContent xmlns:mc="http://schemas.openxmlformats.org/markup-compatibility/2006" xmlns:p14="http://schemas.microsoft.com/office/powerpoint/2010/main">
    <mc:Choice Requires="p14">
      <p:transition spd="slow" p14:dur="2000" advTm="842"/>
    </mc:Choice>
    <mc:Fallback xmlns="">
      <p:transition spd="slow" advTm="84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9251" y="1868181"/>
            <a:ext cx="7723659" cy="3117040"/>
          </a:xfrm>
        </p:spPr>
        <p:txBody>
          <a:bodyPr>
            <a:normAutofit/>
          </a:bodyPr>
          <a:lstStyle/>
          <a:p>
            <a:r>
              <a:rPr lang="en-US" sz="9600" b="1" dirty="0">
                <a:solidFill>
                  <a:schemeClr val="accent2">
                    <a:lumMod val="50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01F1934F-3BD6-4683-91F4-16CD5A9F964A}" type="slidenum">
              <a:rPr lang="en-US" smtClean="0"/>
              <a:t>38</a:t>
            </a:fld>
            <a:endParaRPr lang="en-US"/>
          </a:p>
        </p:txBody>
      </p:sp>
    </p:spTree>
    <p:extLst>
      <p:ext uri="{BB962C8B-B14F-4D97-AF65-F5344CB8AC3E}">
        <p14:creationId xmlns:p14="http://schemas.microsoft.com/office/powerpoint/2010/main" val="1035257218"/>
      </p:ext>
    </p:extLst>
  </p:cSld>
  <p:clrMapOvr>
    <a:masterClrMapping/>
  </p:clrMapOvr>
  <mc:AlternateContent xmlns:mc="http://schemas.openxmlformats.org/markup-compatibility/2006" xmlns:p14="http://schemas.microsoft.com/office/powerpoint/2010/main">
    <mc:Choice Requires="p14">
      <p:transition spd="slow" p14:dur="2000" advTm="4277"/>
    </mc:Choice>
    <mc:Fallback xmlns="">
      <p:transition spd="slow" advTm="42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0706"/>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3071894" y="1833980"/>
            <a:ext cx="7554677" cy="3616910"/>
          </a:xfrm>
        </p:spPr>
        <p:txBody>
          <a:bodyPr>
            <a:noAutofit/>
          </a:bodyPr>
          <a:lstStyle/>
          <a:p>
            <a:pPr algn="just">
              <a:buClr>
                <a:schemeClr val="tx1"/>
              </a:buClr>
              <a:buSzPct val="1000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main objective is to predict the future stock price and then invest accordingly which reduces the cost and time.</a:t>
            </a:r>
          </a:p>
          <a:p>
            <a:pPr algn="just">
              <a:buClr>
                <a:schemeClr val="tx1"/>
              </a:buClr>
              <a:buSzPct val="100000"/>
              <a:buFont typeface="Wingdings" panose="05000000000000000000" pitchFamily="2" charset="2"/>
              <a:buChar char="q"/>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market prediction is the act of trying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determine the future price of a company stock or other financial instrument traded on a financial exchange. The</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successful prediction of a stock’s future price will maximize investor’s gains.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SzPct val="1000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To find a better approach, which predicts prices of the stocks more accurately.</a:t>
            </a:r>
          </a:p>
          <a:p>
            <a:pPr algn="just">
              <a:buClr>
                <a:schemeClr val="tx1"/>
              </a:buClr>
              <a:buSzPct val="1000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 neural networks based model have been used in predicting of the stock market.</a:t>
            </a:r>
          </a:p>
        </p:txBody>
      </p:sp>
      <p:sp>
        <p:nvSpPr>
          <p:cNvPr id="4" name="Slide Number Placeholder 3"/>
          <p:cNvSpPr>
            <a:spLocks noGrp="1"/>
          </p:cNvSpPr>
          <p:nvPr>
            <p:ph type="sldNum" sz="quarter" idx="12"/>
          </p:nvPr>
        </p:nvSpPr>
        <p:spPr/>
        <p:txBody>
          <a:bodyPr/>
          <a:lstStyle/>
          <a:p>
            <a:fld id="{01F1934F-3BD6-4683-91F4-16CD5A9F964A}" type="slidenum">
              <a:rPr lang="en-US" smtClean="0"/>
              <a:t>4</a:t>
            </a:fld>
            <a:endParaRPr lang="en-US"/>
          </a:p>
        </p:txBody>
      </p:sp>
    </p:spTree>
    <p:extLst>
      <p:ext uri="{BB962C8B-B14F-4D97-AF65-F5344CB8AC3E}">
        <p14:creationId xmlns:p14="http://schemas.microsoft.com/office/powerpoint/2010/main" val="3898448213"/>
      </p:ext>
    </p:extLst>
  </p:cSld>
  <p:clrMapOvr>
    <a:masterClrMapping/>
  </p:clrMapOvr>
  <mc:AlternateContent xmlns:mc="http://schemas.openxmlformats.org/markup-compatibility/2006" xmlns:p14="http://schemas.microsoft.com/office/powerpoint/2010/main">
    <mc:Choice Requires="p14">
      <p:transition spd="slow" p14:dur="2000" advTm="12711"/>
    </mc:Choice>
    <mc:Fallback xmlns="">
      <p:transition spd="slow" advTm="127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7A51A-2906-79B7-0749-0C5933BD2FD5}"/>
              </a:ext>
            </a:extLst>
          </p:cNvPr>
          <p:cNvSpPr>
            <a:spLocks noGrp="1"/>
          </p:cNvSpPr>
          <p:nvPr>
            <p:ph type="sldNum" sz="quarter" idx="12"/>
          </p:nvPr>
        </p:nvSpPr>
        <p:spPr/>
        <p:txBody>
          <a:bodyPr/>
          <a:lstStyle/>
          <a:p>
            <a:fld id="{01F1934F-3BD6-4683-91F4-16CD5A9F964A}" type="slidenum">
              <a:rPr lang="en-US" smtClean="0"/>
              <a:t>5</a:t>
            </a:fld>
            <a:endParaRPr lang="en-US"/>
          </a:p>
        </p:txBody>
      </p:sp>
      <p:sp>
        <p:nvSpPr>
          <p:cNvPr id="4" name="TextBox 3">
            <a:extLst>
              <a:ext uri="{FF2B5EF4-FFF2-40B4-BE49-F238E27FC236}">
                <a16:creationId xmlns:a16="http://schemas.microsoft.com/office/drawing/2014/main" id="{C27B0C34-8175-9E77-BF06-BC77B12E899E}"/>
              </a:ext>
            </a:extLst>
          </p:cNvPr>
          <p:cNvSpPr txBox="1"/>
          <p:nvPr/>
        </p:nvSpPr>
        <p:spPr>
          <a:xfrm>
            <a:off x="2643394" y="616401"/>
            <a:ext cx="6097554" cy="707886"/>
          </a:xfrm>
          <a:prstGeom prst="rect">
            <a:avLst/>
          </a:prstGeom>
          <a:noFill/>
        </p:spPr>
        <p:txBody>
          <a:bodyPr wrap="square">
            <a:spAutoFit/>
          </a:bodyPr>
          <a:lstStyle/>
          <a:p>
            <a:r>
              <a:rPr lang="en-IN" sz="4000" b="1" dirty="0">
                <a:solidFill>
                  <a:schemeClr val="accent2">
                    <a:lumMod val="50000"/>
                  </a:schemeClr>
                </a:solidFill>
                <a:latin typeface="Times New Roman" panose="02020603050405020304" pitchFamily="18" charset="0"/>
                <a:cs typeface="Times New Roman" panose="02020603050405020304" pitchFamily="18" charset="0"/>
              </a:rPr>
              <a:t>PROJECT FLOW</a:t>
            </a:r>
          </a:p>
        </p:txBody>
      </p:sp>
      <p:graphicFrame>
        <p:nvGraphicFramePr>
          <p:cNvPr id="5" name="Diagram 4">
            <a:extLst>
              <a:ext uri="{FF2B5EF4-FFF2-40B4-BE49-F238E27FC236}">
                <a16:creationId xmlns:a16="http://schemas.microsoft.com/office/drawing/2014/main" id="{326D21DD-2A39-38C5-8D98-970922F4F6A0}"/>
              </a:ext>
            </a:extLst>
          </p:cNvPr>
          <p:cNvGraphicFramePr/>
          <p:nvPr>
            <p:extLst>
              <p:ext uri="{D42A27DB-BD31-4B8C-83A1-F6EECF244321}">
                <p14:modId xmlns:p14="http://schemas.microsoft.com/office/powerpoint/2010/main" val="944853374"/>
              </p:ext>
            </p:extLst>
          </p:nvPr>
        </p:nvGraphicFramePr>
        <p:xfrm>
          <a:off x="2230015" y="1642369"/>
          <a:ext cx="8725030" cy="4758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08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129938-2213-5CB8-C91F-0884C68CCCDA}"/>
              </a:ext>
            </a:extLst>
          </p:cNvPr>
          <p:cNvSpPr>
            <a:spLocks noGrp="1"/>
          </p:cNvSpPr>
          <p:nvPr>
            <p:ph type="sldNum" sz="quarter" idx="12"/>
          </p:nvPr>
        </p:nvSpPr>
        <p:spPr/>
        <p:txBody>
          <a:bodyPr/>
          <a:lstStyle/>
          <a:p>
            <a:fld id="{01F1934F-3BD6-4683-91F4-16CD5A9F964A}" type="slidenum">
              <a:rPr lang="en-US" smtClean="0"/>
              <a:t>6</a:t>
            </a:fld>
            <a:endParaRPr lang="en-US"/>
          </a:p>
        </p:txBody>
      </p:sp>
      <p:sp>
        <p:nvSpPr>
          <p:cNvPr id="4" name="TextBox 3">
            <a:extLst>
              <a:ext uri="{FF2B5EF4-FFF2-40B4-BE49-F238E27FC236}">
                <a16:creationId xmlns:a16="http://schemas.microsoft.com/office/drawing/2014/main" id="{A3DFE551-5B78-F380-2B93-07C2B0268F9E}"/>
              </a:ext>
            </a:extLst>
          </p:cNvPr>
          <p:cNvSpPr txBox="1"/>
          <p:nvPr/>
        </p:nvSpPr>
        <p:spPr>
          <a:xfrm>
            <a:off x="2610240" y="616401"/>
            <a:ext cx="8026658" cy="707886"/>
          </a:xfrm>
          <a:prstGeom prst="rect">
            <a:avLst/>
          </a:prstGeom>
          <a:noFill/>
        </p:spPr>
        <p:txBody>
          <a:bodyPr wrap="square">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DATASET</a:t>
            </a:r>
            <a:endParaRPr lang="en-IN" sz="4000" b="1" dirty="0">
              <a:solidFill>
                <a:schemeClr val="accent2">
                  <a:lumMod val="50000"/>
                </a:schemeClr>
              </a:solidFill>
            </a:endParaRPr>
          </a:p>
        </p:txBody>
      </p:sp>
      <p:pic>
        <p:nvPicPr>
          <p:cNvPr id="8" name="Picture 7">
            <a:extLst>
              <a:ext uri="{FF2B5EF4-FFF2-40B4-BE49-F238E27FC236}">
                <a16:creationId xmlns:a16="http://schemas.microsoft.com/office/drawing/2014/main" id="{0B5438A8-FE27-BD05-4B04-3EB16988C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1721825"/>
            <a:ext cx="9302621" cy="458133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9116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232" y="591933"/>
            <a:ext cx="8911687" cy="756821"/>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DATA DESCRIPTION</a:t>
            </a:r>
          </a:p>
        </p:txBody>
      </p:sp>
      <p:sp>
        <p:nvSpPr>
          <p:cNvPr id="3" name="Content Placeholder 2"/>
          <p:cNvSpPr>
            <a:spLocks noGrp="1"/>
          </p:cNvSpPr>
          <p:nvPr>
            <p:ph idx="1"/>
          </p:nvPr>
        </p:nvSpPr>
        <p:spPr>
          <a:xfrm>
            <a:off x="3321697" y="1716832"/>
            <a:ext cx="7250804" cy="4441372"/>
          </a:xfrm>
        </p:spPr>
        <p:txBody>
          <a:bodyPr>
            <a:noAutofit/>
          </a:bodyPr>
          <a:lstStyle/>
          <a:p>
            <a:pPr algn="just">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We collect data of company stock prices from 2020-2023.</a:t>
            </a:r>
          </a:p>
          <a:p>
            <a:pPr algn="just">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Our data consists of 753 rows and 7 columns.</a:t>
            </a:r>
          </a:p>
          <a:p>
            <a:pPr>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Each row represents the information of a single day. </a:t>
            </a:r>
          </a:p>
          <a:p>
            <a:pPr>
              <a:buClr>
                <a:schemeClr val="tx1"/>
              </a:buClr>
              <a:buSzPct val="100000"/>
              <a:buFont typeface="Wingdings" panose="05000000000000000000" pitchFamily="2" charset="2"/>
              <a:buChar char="q"/>
            </a:pPr>
            <a:r>
              <a:rPr lang="en-US" dirty="0">
                <a:solidFill>
                  <a:schemeClr val="accent1">
                    <a:lumMod val="50000"/>
                  </a:schemeClr>
                </a:solidFill>
                <a:latin typeface="Times New Roman" panose="02020603050405020304" pitchFamily="18" charset="0"/>
                <a:cs typeface="Times New Roman" panose="02020603050405020304" pitchFamily="18" charset="0"/>
              </a:rPr>
              <a:t>There are 7 columns for each row. </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1st column	:-  the date</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2nd column	:-  the opening price of that day</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3rd column	:-  the highest price of that day</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4th column	:-  the lowest price of that day</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5th column 	:-  the closing price of that day </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6th column 	:-  the adjusted close price of that day</a:t>
            </a:r>
          </a:p>
          <a:p>
            <a:pPr lvl="1">
              <a:buClr>
                <a:schemeClr val="tx1"/>
              </a:buClr>
              <a:buSzPct val="12500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 7</a:t>
            </a:r>
            <a:r>
              <a:rPr lang="en-US" baseline="30000" dirty="0">
                <a:solidFill>
                  <a:schemeClr val="accent1">
                    <a:lumMod val="50000"/>
                  </a:schemeClr>
                </a:solidFill>
                <a:latin typeface="Times New Roman" panose="02020603050405020304" pitchFamily="18" charset="0"/>
                <a:cs typeface="Times New Roman" panose="02020603050405020304" pitchFamily="18" charset="0"/>
              </a:rPr>
              <a:t>th</a:t>
            </a:r>
            <a:r>
              <a:rPr lang="en-US" dirty="0">
                <a:solidFill>
                  <a:schemeClr val="accent1">
                    <a:lumMod val="50000"/>
                  </a:schemeClr>
                </a:solidFill>
                <a:latin typeface="Times New Roman" panose="02020603050405020304" pitchFamily="18" charset="0"/>
                <a:cs typeface="Times New Roman" panose="02020603050405020304" pitchFamily="18" charset="0"/>
              </a:rPr>
              <a:t> column 	:-  the volume of shares traded on that day</a:t>
            </a:r>
          </a:p>
        </p:txBody>
      </p:sp>
      <p:sp>
        <p:nvSpPr>
          <p:cNvPr id="4" name="Slide Number Placeholder 3"/>
          <p:cNvSpPr>
            <a:spLocks noGrp="1"/>
          </p:cNvSpPr>
          <p:nvPr>
            <p:ph type="sldNum" sz="quarter" idx="12"/>
          </p:nvPr>
        </p:nvSpPr>
        <p:spPr/>
        <p:txBody>
          <a:bodyPr/>
          <a:lstStyle/>
          <a:p>
            <a:fld id="{01F1934F-3BD6-4683-91F4-16CD5A9F964A}" type="slidenum">
              <a:rPr lang="en-US" smtClean="0"/>
              <a:t>7</a:t>
            </a:fld>
            <a:endParaRPr lang="en-US"/>
          </a:p>
        </p:txBody>
      </p:sp>
    </p:spTree>
    <p:extLst>
      <p:ext uri="{BB962C8B-B14F-4D97-AF65-F5344CB8AC3E}">
        <p14:creationId xmlns:p14="http://schemas.microsoft.com/office/powerpoint/2010/main" val="2781515472"/>
      </p:ext>
    </p:extLst>
  </p:cSld>
  <p:clrMapOvr>
    <a:masterClrMapping/>
  </p:clrMapOvr>
  <mc:AlternateContent xmlns:mc="http://schemas.openxmlformats.org/markup-compatibility/2006" xmlns:p14="http://schemas.microsoft.com/office/powerpoint/2010/main">
    <mc:Choice Requires="p14">
      <p:transition spd="slow" p14:dur="2000" advTm="13359"/>
    </mc:Choice>
    <mc:Fallback xmlns="">
      <p:transition spd="slow" advTm="1335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884CCD-D9E1-4455-C7B7-981E5B8FAD5D}"/>
              </a:ext>
            </a:extLst>
          </p:cNvPr>
          <p:cNvSpPr>
            <a:spLocks noGrp="1"/>
          </p:cNvSpPr>
          <p:nvPr>
            <p:ph type="sldNum" sz="quarter" idx="12"/>
          </p:nvPr>
        </p:nvSpPr>
        <p:spPr/>
        <p:txBody>
          <a:bodyPr/>
          <a:lstStyle/>
          <a:p>
            <a:fld id="{01F1934F-3BD6-4683-91F4-16CD5A9F964A}" type="slidenum">
              <a:rPr lang="en-US" smtClean="0"/>
              <a:t>8</a:t>
            </a:fld>
            <a:endParaRPr lang="en-US"/>
          </a:p>
        </p:txBody>
      </p:sp>
      <p:sp>
        <p:nvSpPr>
          <p:cNvPr id="4" name="TextBox 3">
            <a:extLst>
              <a:ext uri="{FF2B5EF4-FFF2-40B4-BE49-F238E27FC236}">
                <a16:creationId xmlns:a16="http://schemas.microsoft.com/office/drawing/2014/main" id="{AFD07697-385A-56A4-6386-8A064F1EBEFF}"/>
              </a:ext>
            </a:extLst>
          </p:cNvPr>
          <p:cNvSpPr txBox="1"/>
          <p:nvPr/>
        </p:nvSpPr>
        <p:spPr>
          <a:xfrm>
            <a:off x="3418889" y="429632"/>
            <a:ext cx="6391471" cy="1446550"/>
          </a:xfrm>
          <a:prstGeom prst="rect">
            <a:avLst/>
          </a:prstGeom>
          <a:noFill/>
        </p:spPr>
        <p:txBody>
          <a:bodyPr wrap="square">
            <a:spAutoFit/>
          </a:bodyPr>
          <a:lstStyle/>
          <a:p>
            <a:r>
              <a:rPr lang="en-IN" sz="4800" dirty="0">
                <a:solidFill>
                  <a:schemeClr val="accent2">
                    <a:lumMod val="50000"/>
                  </a:schemeClr>
                </a:solidFill>
                <a:latin typeface="Times New Roman" panose="02020603050405020304" pitchFamily="18" charset="0"/>
                <a:cs typeface="Times New Roman" panose="02020603050405020304" pitchFamily="18" charset="0"/>
              </a:rPr>
              <a:t>                 </a:t>
            </a:r>
            <a:r>
              <a:rPr lang="en-IN" sz="4000" b="1" dirty="0">
                <a:solidFill>
                  <a:schemeClr val="accent2">
                    <a:lumMod val="50000"/>
                  </a:schemeClr>
                </a:solidFill>
                <a:latin typeface="Times New Roman" panose="02020603050405020304" pitchFamily="18" charset="0"/>
                <a:cs typeface="Times New Roman" panose="02020603050405020304" pitchFamily="18" charset="0"/>
              </a:rPr>
              <a:t>EDA</a:t>
            </a:r>
          </a:p>
          <a:p>
            <a:r>
              <a:rPr lang="en-IN" sz="4000" b="1" dirty="0">
                <a:solidFill>
                  <a:schemeClr val="accent2">
                    <a:lumMod val="50000"/>
                  </a:schemeClr>
                </a:solidFill>
                <a:latin typeface="Times New Roman" panose="02020603050405020304" pitchFamily="18" charset="0"/>
                <a:cs typeface="Times New Roman" panose="02020603050405020304" pitchFamily="18" charset="0"/>
              </a:rPr>
              <a:t>(Exploratory Data Analysis)</a:t>
            </a:r>
          </a:p>
        </p:txBody>
      </p:sp>
      <p:pic>
        <p:nvPicPr>
          <p:cNvPr id="10" name="Picture 4" descr="Exploratory Data Analysis in Seconds | by Kelvin Jose | The Startup | Medium">
            <a:extLst>
              <a:ext uri="{FF2B5EF4-FFF2-40B4-BE49-F238E27FC236}">
                <a16:creationId xmlns:a16="http://schemas.microsoft.com/office/drawing/2014/main" id="{1F6508E8-83D2-8994-D845-64ED344F1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472" y="2298704"/>
            <a:ext cx="7332307" cy="3709464"/>
          </a:xfrm>
          <a:prstGeom prst="roundRect">
            <a:avLst>
              <a:gd name="adj" fmla="val 8695"/>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539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D552CD-6AC7-5048-6F79-8F48C92FB161}"/>
              </a:ext>
            </a:extLst>
          </p:cNvPr>
          <p:cNvSpPr>
            <a:spLocks noGrp="1"/>
          </p:cNvSpPr>
          <p:nvPr>
            <p:ph type="sldNum" sz="quarter" idx="12"/>
          </p:nvPr>
        </p:nvSpPr>
        <p:spPr/>
        <p:txBody>
          <a:bodyPr/>
          <a:lstStyle/>
          <a:p>
            <a:fld id="{01F1934F-3BD6-4683-91F4-16CD5A9F964A}" type="slidenum">
              <a:rPr lang="en-US" smtClean="0"/>
              <a:t>9</a:t>
            </a:fld>
            <a:endParaRPr lang="en-US"/>
          </a:p>
        </p:txBody>
      </p:sp>
      <p:graphicFrame>
        <p:nvGraphicFramePr>
          <p:cNvPr id="3" name="Content Placeholder 7">
            <a:extLst>
              <a:ext uri="{FF2B5EF4-FFF2-40B4-BE49-F238E27FC236}">
                <a16:creationId xmlns:a16="http://schemas.microsoft.com/office/drawing/2014/main" id="{179E0081-5843-2E63-662F-7B9622A00370}"/>
              </a:ext>
            </a:extLst>
          </p:cNvPr>
          <p:cNvGraphicFramePr>
            <a:graphicFrameLocks/>
          </p:cNvGraphicFramePr>
          <p:nvPr>
            <p:extLst>
              <p:ext uri="{D42A27DB-BD31-4B8C-83A1-F6EECF244321}">
                <p14:modId xmlns:p14="http://schemas.microsoft.com/office/powerpoint/2010/main" val="4014242176"/>
              </p:ext>
            </p:extLst>
          </p:nvPr>
        </p:nvGraphicFramePr>
        <p:xfrm>
          <a:off x="1968760" y="1492896"/>
          <a:ext cx="9227975" cy="5065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B08BDC3-D011-7B4E-0987-E7F982A03715}"/>
              </a:ext>
            </a:extLst>
          </p:cNvPr>
          <p:cNvSpPr txBox="1"/>
          <p:nvPr/>
        </p:nvSpPr>
        <p:spPr>
          <a:xfrm>
            <a:off x="2181032" y="616401"/>
            <a:ext cx="6097554" cy="707886"/>
          </a:xfrm>
          <a:prstGeom prst="rect">
            <a:avLst/>
          </a:prstGeom>
          <a:noFill/>
        </p:spPr>
        <p:txBody>
          <a:bodyPr wrap="square">
            <a:sp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DATA PREPROCESSING</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683D179C-330E-7908-D3A2-6CF28F19406D}"/>
              </a:ext>
            </a:extLst>
          </p:cNvPr>
          <p:cNvSpPr/>
          <p:nvPr/>
        </p:nvSpPr>
        <p:spPr>
          <a:xfrm>
            <a:off x="2041073" y="1744825"/>
            <a:ext cx="793101" cy="75578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Document with solid fill">
            <a:extLst>
              <a:ext uri="{FF2B5EF4-FFF2-40B4-BE49-F238E27FC236}">
                <a16:creationId xmlns:a16="http://schemas.microsoft.com/office/drawing/2014/main" id="{ECD15D03-C5C4-93A5-AECC-54414DBC74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3945" y="1799037"/>
            <a:ext cx="647355" cy="647355"/>
          </a:xfrm>
          <a:prstGeom prst="rect">
            <a:avLst/>
          </a:prstGeom>
        </p:spPr>
      </p:pic>
      <p:sp>
        <p:nvSpPr>
          <p:cNvPr id="8" name="Flowchart: Connector 7">
            <a:extLst>
              <a:ext uri="{FF2B5EF4-FFF2-40B4-BE49-F238E27FC236}">
                <a16:creationId xmlns:a16="http://schemas.microsoft.com/office/drawing/2014/main" id="{58E7A4AB-BA8E-3F43-75AB-299A5A5F4809}"/>
              </a:ext>
            </a:extLst>
          </p:cNvPr>
          <p:cNvSpPr/>
          <p:nvPr/>
        </p:nvSpPr>
        <p:spPr>
          <a:xfrm>
            <a:off x="2519266" y="2695316"/>
            <a:ext cx="779767" cy="774441"/>
          </a:xfrm>
          <a:prstGeom prst="flowChartConnector">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Presentation with pie chart with solid fill">
            <a:extLst>
              <a:ext uri="{FF2B5EF4-FFF2-40B4-BE49-F238E27FC236}">
                <a16:creationId xmlns:a16="http://schemas.microsoft.com/office/drawing/2014/main" id="{A6DE03FC-74B1-57A3-19BA-CACEC3B2F2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84132" y="2752534"/>
            <a:ext cx="650033" cy="650033"/>
          </a:xfrm>
          <a:prstGeom prst="rect">
            <a:avLst/>
          </a:prstGeom>
        </p:spPr>
      </p:pic>
      <p:sp>
        <p:nvSpPr>
          <p:cNvPr id="10" name="Flowchart: Connector 9">
            <a:extLst>
              <a:ext uri="{FF2B5EF4-FFF2-40B4-BE49-F238E27FC236}">
                <a16:creationId xmlns:a16="http://schemas.microsoft.com/office/drawing/2014/main" id="{8546166F-9074-C67E-A525-BB7375537F7C}"/>
              </a:ext>
            </a:extLst>
          </p:cNvPr>
          <p:cNvSpPr/>
          <p:nvPr/>
        </p:nvSpPr>
        <p:spPr>
          <a:xfrm>
            <a:off x="2649893" y="3648812"/>
            <a:ext cx="779767" cy="774441"/>
          </a:xfrm>
          <a:prstGeom prst="flowChartConnector">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4A4EC445-0BA1-702A-8A16-A12B2AE5BBAD}"/>
              </a:ext>
            </a:extLst>
          </p:cNvPr>
          <p:cNvSpPr/>
          <p:nvPr/>
        </p:nvSpPr>
        <p:spPr>
          <a:xfrm>
            <a:off x="2507226" y="4586524"/>
            <a:ext cx="791805" cy="791805"/>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5" name="Oval 14">
            <a:extLst>
              <a:ext uri="{FF2B5EF4-FFF2-40B4-BE49-F238E27FC236}">
                <a16:creationId xmlns:a16="http://schemas.microsoft.com/office/drawing/2014/main" id="{1FE8F957-4809-04E3-ABD3-F9DDE1F6CE8F}"/>
              </a:ext>
            </a:extLst>
          </p:cNvPr>
          <p:cNvSpPr/>
          <p:nvPr/>
        </p:nvSpPr>
        <p:spPr>
          <a:xfrm>
            <a:off x="2040380" y="5520679"/>
            <a:ext cx="791805" cy="791805"/>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16" name="Graphic 15" descr="Research with solid fill">
            <a:extLst>
              <a:ext uri="{FF2B5EF4-FFF2-40B4-BE49-F238E27FC236}">
                <a16:creationId xmlns:a16="http://schemas.microsoft.com/office/drawing/2014/main" id="{AE85F2F4-9492-10FF-9DAD-F9C77B1AF5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581493" y="4656521"/>
            <a:ext cx="643269" cy="643269"/>
          </a:xfrm>
          <a:prstGeom prst="rect">
            <a:avLst/>
          </a:prstGeom>
        </p:spPr>
      </p:pic>
      <p:pic>
        <p:nvPicPr>
          <p:cNvPr id="17" name="Graphic 16" descr="Business Growth with solid fill">
            <a:extLst>
              <a:ext uri="{FF2B5EF4-FFF2-40B4-BE49-F238E27FC236}">
                <a16:creationId xmlns:a16="http://schemas.microsoft.com/office/drawing/2014/main" id="{D4D29803-A81A-6C2E-BF0F-1256C4D3BE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1032" y="5670106"/>
            <a:ext cx="571493" cy="571493"/>
          </a:xfrm>
          <a:prstGeom prst="rect">
            <a:avLst/>
          </a:prstGeom>
        </p:spPr>
      </p:pic>
      <p:pic>
        <p:nvPicPr>
          <p:cNvPr id="18" name="Graphic 17" descr="Open book with solid fill">
            <a:extLst>
              <a:ext uri="{FF2B5EF4-FFF2-40B4-BE49-F238E27FC236}">
                <a16:creationId xmlns:a16="http://schemas.microsoft.com/office/drawing/2014/main" id="{732368F4-7A23-2DC0-25C7-AA5B086987B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35920" y="3713646"/>
            <a:ext cx="607711" cy="607711"/>
          </a:xfrm>
          <a:prstGeom prst="rect">
            <a:avLst/>
          </a:prstGeom>
        </p:spPr>
      </p:pic>
    </p:spTree>
    <p:extLst>
      <p:ext uri="{BB962C8B-B14F-4D97-AF65-F5344CB8AC3E}">
        <p14:creationId xmlns:p14="http://schemas.microsoft.com/office/powerpoint/2010/main" val="2507644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5923</TotalTime>
  <Words>1739</Words>
  <Application>Microsoft Office PowerPoint</Application>
  <PresentationFormat>Widescreen</PresentationFormat>
  <Paragraphs>266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Abadi</vt:lpstr>
      <vt:lpstr>Amasis MT Pro</vt:lpstr>
      <vt:lpstr>Arial</vt:lpstr>
      <vt:lpstr>Calibri</vt:lpstr>
      <vt:lpstr>Century Gothic</vt:lpstr>
      <vt:lpstr>Courier New</vt:lpstr>
      <vt:lpstr>Google Sans</vt:lpstr>
      <vt:lpstr>Times New Roman</vt:lpstr>
      <vt:lpstr>Wingdings</vt:lpstr>
      <vt:lpstr>Wingdings 3</vt:lpstr>
      <vt:lpstr>Wisp</vt:lpstr>
      <vt:lpstr>Stock Price Prediction</vt:lpstr>
      <vt:lpstr>PowerPoint Presentation</vt:lpstr>
      <vt:lpstr>INTRODUCTION</vt:lpstr>
      <vt:lpstr>OBJECTIVES</vt:lpstr>
      <vt:lpstr>PowerPoint Presentation</vt:lpstr>
      <vt:lpstr>PowerPoint Presentation</vt:lpstr>
      <vt:lpstr>DATA DESCRIPTION</vt:lpstr>
      <vt:lpstr>PowerPoint Presentation</vt:lpstr>
      <vt:lpstr>PowerPoint Presentation</vt:lpstr>
      <vt:lpstr>PowerPoint Presentation</vt:lpstr>
      <vt:lpstr>PowerPoint Presentation</vt:lpstr>
      <vt:lpstr>PowerPoint Presentation</vt:lpstr>
      <vt:lpstr>PowerPoint Presentation</vt:lpstr>
      <vt:lpstr>FEATURE SELECTION</vt:lpstr>
      <vt:lpstr>DATA SPLITTING</vt:lpstr>
      <vt:lpstr>PowerPoint Presentation</vt:lpstr>
      <vt:lpstr>PowerPoint Presentation</vt:lpstr>
      <vt:lpstr>METHODOLOGIES</vt:lpstr>
      <vt:lpstr>EVALUATION METRICS</vt:lpstr>
      <vt:lpstr>LINEAR MODEL </vt:lpstr>
      <vt:lpstr>PowerPoint Presentation</vt:lpstr>
      <vt:lpstr>PowerPoint Presentation</vt:lpstr>
      <vt:lpstr>EXPONENTIAL SMOOTHING </vt:lpstr>
      <vt:lpstr>PowerPoint Presentation</vt:lpstr>
      <vt:lpstr>PowerPoint Presentation</vt:lpstr>
      <vt:lpstr>PowerPoint Presentation</vt:lpstr>
      <vt:lpstr>PowerPoint Presentation</vt:lpstr>
      <vt:lpstr>LSTM MODEL</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A Comparative Study between Traditional Statistical Approach and Machine Learning Approach</dc:title>
  <dc:creator>Indronil Bhattacharjee</dc:creator>
  <cp:lastModifiedBy>rahul khandait</cp:lastModifiedBy>
  <cp:revision>85</cp:revision>
  <dcterms:created xsi:type="dcterms:W3CDTF">2019-12-15T13:08:35Z</dcterms:created>
  <dcterms:modified xsi:type="dcterms:W3CDTF">2023-11-08T07:13:01Z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2023-11-07T21:49:06Z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adc644b4-042d-4d67-8c0d-4ebde8990910</vt:lpwstr>
  </property>
  <property fmtid="{D5CDD505-2E9C-101B-9397-08002B2CF9AE}" pid="7" name="MSIP_Label_defa4170-0d19-0005-0004-bc88714345d2_ActionId">
    <vt:lpwstr>5575cf38-d5fd-4fae-83e7-f0622b37d464</vt:lpwstr>
  </property>
  <property fmtid="{D5CDD505-2E9C-101B-9397-08002B2CF9AE}" pid="8" name="MSIP_Label_defa4170-0d19-0005-0004-bc88714345d2_ContentBits">
    <vt:lpwstr>0</vt:lpwstr>
  </property>
</Properties>
</file>