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5143500"/>
  <p:notesSz cx="6858000" cy="9144000"/>
  <p:embeddedFontLst>
    <p:embeddedFont>
      <p:font typeface="Proxima Nova" panose="02000506030000020004"/>
      <p:regular r:id="rId21"/>
    </p:embeddedFont>
    <p:embeddedFont>
      <p:font typeface="Roboto Mono" panose="00000009000000000000"/>
      <p:regular r:id="rId22"/>
      <p:bold r:id="rId23"/>
      <p:italic r:id="rId24"/>
      <p:boldItalic r:id="rId25"/>
    </p:embeddedFont>
    <p:embeddedFont>
      <p:font typeface="Roboto Mono Light" panose="0000000900000000000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font" Target="fonts/font7.fntdata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94588b28b1_1_15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94588b28b1_1_15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94588b28b1_1_33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94588b28b1_1_3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adv: punctual results, output overall damaged surface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dis: not trained on Caproni, hard to generalize</a:t>
            </a: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97c3c18289_0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97c3c18289_0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94588b28b1_1_3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94588b28b1_1_3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97bed463d8_1_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97bed463d8_1_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94588b28b1_1_3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94588b28b1_1_3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4588b28b1_1_2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94588b28b1_1_2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94588b28b1_1_2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94588b28b1_1_2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97c3c18289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97c3c18289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94588b28b1_1_2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94588b28b1_1_2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97c3c18289_0_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97c3c18289_0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94588b28b1_1_26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94588b28b1_1_2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97c3c18289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97c3c18289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94588b28b1_1_32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94588b28b1_1_3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adv: directly trained on Caproni (inevitable generalization)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dis: not punctual results, but overall good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" name="Google Shape;50;p11"/>
          <p:cNvSpPr txBox="1"/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 panose="02000506030000020004"/>
              <a:buChar char="●"/>
              <a:defRPr sz="1800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■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●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■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●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■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1.jpeg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microsoft.com/office/2007/relationships/media" Target="../media/media1.mp4"/><Relationship Id="rId4" Type="http://schemas.openxmlformats.org/officeDocument/2006/relationships/video" Target="../media/media1.mp4"/><Relationship Id="rId3" Type="http://schemas.openxmlformats.org/officeDocument/2006/relationships/image" Target="../media/image14.png"/><Relationship Id="rId2" Type="http://schemas.openxmlformats.org/officeDocument/2006/relationships/hyperlink" Target="http://drive.google.com/file/d/1LaQTbayWOmgGpvBbGKZh5dg6y-dzq1bS/view" TargetMode="Externa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9.jpeg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9.jpe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1.jpe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2078275"/>
            <a:ext cx="8123100" cy="76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I.D.E.A.</a:t>
            </a:r>
            <a:endParaRPr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sp>
        <p:nvSpPr>
          <p:cNvPr id="60" name="Google Shape;60;p13"/>
          <p:cNvSpPr txBox="1"/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Innovazione Digitale E Accessibilità per il patrimonio culturale Caproni</a:t>
            </a:r>
            <a:endParaRPr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-232700"/>
            <a:ext cx="8839200" cy="1126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-232700"/>
            <a:ext cx="8839200" cy="112699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2"/>
          <p:cNvSpPr txBox="1"/>
          <p:nvPr>
            <p:ph type="title"/>
          </p:nvPr>
        </p:nvSpPr>
        <p:spPr>
          <a:xfrm>
            <a:off x="311700" y="894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Damage</a:t>
            </a:r>
            <a:r>
              <a:rPr lang="en-US" b="1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 assessment (second approach)</a:t>
            </a:r>
            <a:endParaRPr b="1"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pic>
        <p:nvPicPr>
          <p:cNvPr id="176" name="Google Shape;176;p22"/>
          <p:cNvPicPr preferRelativeResize="0"/>
          <p:nvPr/>
        </p:nvPicPr>
        <p:blipFill rotWithShape="1">
          <a:blip r:embed="rId2"/>
          <a:srcRect r="32700"/>
          <a:stretch>
            <a:fillRect/>
          </a:stretch>
        </p:blipFill>
        <p:spPr>
          <a:xfrm>
            <a:off x="1709499" y="2518374"/>
            <a:ext cx="3530489" cy="169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2"/>
          <p:cNvSpPr txBox="1"/>
          <p:nvPr/>
        </p:nvSpPr>
        <p:spPr>
          <a:xfrm>
            <a:off x="152400" y="3078625"/>
            <a:ext cx="178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Semantic Segmentation</a:t>
            </a:r>
            <a:endParaRPr strike="noStrike"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1792350" y="1857163"/>
            <a:ext cx="3364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Custom Dataset (81,434 images in rev. 4) with injected damages</a:t>
            </a:r>
            <a:endParaRPr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5157150" y="2518375"/>
            <a:ext cx="20268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possible damages:</a:t>
            </a:r>
            <a:endParaRPr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Mono" panose="00000009000000000000"/>
              <a:buChar char="●"/>
            </a:pPr>
            <a:r>
              <a:rPr lang="en-US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bands</a:t>
            </a:r>
            <a:endParaRPr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Mono" panose="00000009000000000000"/>
              <a:buChar char="●"/>
            </a:pPr>
            <a:r>
              <a:rPr lang="en-US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stains</a:t>
            </a:r>
            <a:endParaRPr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Mono" panose="00000009000000000000"/>
              <a:buChar char="●"/>
            </a:pPr>
            <a:r>
              <a:rPr lang="en-US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scratches</a:t>
            </a:r>
            <a:endParaRPr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pic>
        <p:nvPicPr>
          <p:cNvPr id="180" name="Google Shape;180;p2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312625" y="2771927"/>
            <a:ext cx="1186099" cy="118609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2"/>
          <p:cNvSpPr txBox="1"/>
          <p:nvPr/>
        </p:nvSpPr>
        <p:spPr>
          <a:xfrm>
            <a:off x="4969375" y="23716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DeepLabV3Plus</a:t>
            </a:r>
            <a:endParaRPr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4969375" y="38404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Microsoft-model</a:t>
            </a:r>
            <a:endParaRPr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pic>
        <p:nvPicPr>
          <p:cNvPr id="183" name="Google Shape;183;p22"/>
          <p:cNvPicPr preferRelativeResize="0"/>
          <p:nvPr/>
        </p:nvPicPr>
        <p:blipFill rotWithShape="1">
          <a:blip r:embed="rId2"/>
          <a:srcRect l="67001"/>
          <a:stretch>
            <a:fillRect/>
          </a:stretch>
        </p:blipFill>
        <p:spPr>
          <a:xfrm>
            <a:off x="7222175" y="2518375"/>
            <a:ext cx="1731062" cy="169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2"/>
          <p:cNvSpPr txBox="1"/>
          <p:nvPr/>
        </p:nvSpPr>
        <p:spPr>
          <a:xfrm>
            <a:off x="7222200" y="1857175"/>
            <a:ext cx="1731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Overall mIOU:</a:t>
            </a:r>
            <a:endParaRPr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0.31</a:t>
            </a:r>
            <a:endParaRPr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7393950" y="4075600"/>
            <a:ext cx="1387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False Positive tendant</a:t>
            </a:r>
            <a:endParaRPr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0" y="4620300"/>
            <a:ext cx="8352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>
                <a:latin typeface="Roboto Mono Light" panose="00000009000000000000"/>
                <a:ea typeface="Roboto Mono Light" panose="00000009000000000000"/>
                <a:cs typeface="Roboto Mono Light" panose="00000009000000000000"/>
                <a:sym typeface="Roboto Mono Light" panose="00000009000000000000"/>
              </a:rPr>
              <a:t>Bringing Old Photos Back to Life, arXiv, 2020;</a:t>
            </a:r>
            <a:endParaRPr sz="1100" i="1">
              <a:latin typeface="Roboto Mono Light" panose="00000009000000000000"/>
              <a:ea typeface="Roboto Mono Light" panose="00000009000000000000"/>
              <a:cs typeface="Roboto Mono Light" panose="00000009000000000000"/>
              <a:sym typeface="Roboto Mono Light" panose="00000009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>
                <a:latin typeface="Roboto Mono Light" panose="00000009000000000000"/>
                <a:ea typeface="Roboto Mono Light" panose="00000009000000000000"/>
                <a:cs typeface="Roboto Mono Light" panose="00000009000000000000"/>
                <a:sym typeface="Roboto Mono Light" panose="00000009000000000000"/>
              </a:rPr>
              <a:t>Encoder-Decoder with Atrous Separable Convolution for Semantic Image Segmentation, arXiv, 2018</a:t>
            </a:r>
            <a:endParaRPr sz="1100" i="1">
              <a:latin typeface="Roboto Mono Light" panose="00000009000000000000"/>
              <a:ea typeface="Roboto Mono Light" panose="00000009000000000000"/>
              <a:cs typeface="Roboto Mono Light" panose="00000009000000000000"/>
              <a:sym typeface="Roboto Mono Light" panose="00000009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/>
        </p:nvSpPr>
        <p:spPr>
          <a:xfrm>
            <a:off x="2823150" y="1560750"/>
            <a:ext cx="3497700" cy="20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All-in-one Solution</a:t>
            </a:r>
            <a:endParaRPr sz="3100" b="1"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-232700"/>
            <a:ext cx="8839200" cy="112699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4"/>
          <p:cNvSpPr txBox="1"/>
          <p:nvPr>
            <p:ph type="title"/>
          </p:nvPr>
        </p:nvSpPr>
        <p:spPr>
          <a:xfrm>
            <a:off x="311700" y="894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All-in-one solution</a:t>
            </a:r>
            <a:endParaRPr b="1"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pic>
        <p:nvPicPr>
          <p:cNvPr id="198" name="Google Shape;198;p24" title="app.webm">
            <a:hlinkClick r:id="rId2"/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575" y="1467000"/>
            <a:ext cx="6208825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" name="app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685925" y="1488440"/>
            <a:ext cx="5772150" cy="3373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</p:cTn>
                <p:tgtEl>
                  <p:spTgt spid="1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 rot="2699952">
            <a:off x="-657003" y="3215133"/>
            <a:ext cx="1286932" cy="1286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 rot="-2700095" flipH="1">
            <a:off x="8500190" y="920290"/>
            <a:ext cx="1286995" cy="1286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52400" y="-232700"/>
            <a:ext cx="8839200" cy="112699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5"/>
          <p:cNvSpPr txBox="1"/>
          <p:nvPr/>
        </p:nvSpPr>
        <p:spPr>
          <a:xfrm>
            <a:off x="2151900" y="1400550"/>
            <a:ext cx="4840200" cy="2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Thanks for your attention</a:t>
            </a:r>
            <a:endParaRPr sz="3800" b="1"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2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-232700"/>
            <a:ext cx="8839200" cy="1126998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6"/>
          <p:cNvSpPr txBox="1"/>
          <p:nvPr>
            <p:ph type="title"/>
          </p:nvPr>
        </p:nvSpPr>
        <p:spPr>
          <a:xfrm>
            <a:off x="311700" y="894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The team</a:t>
            </a:r>
            <a:endParaRPr b="1"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3657590" y="4184990"/>
            <a:ext cx="18288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0" strike="noStrike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Alessia Meloni</a:t>
            </a:r>
            <a:endParaRPr sz="1590" strike="noStrike"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sp>
        <p:nvSpPr>
          <p:cNvPr id="214" name="Google Shape;214;p26"/>
          <p:cNvSpPr txBox="1"/>
          <p:nvPr/>
        </p:nvSpPr>
        <p:spPr>
          <a:xfrm>
            <a:off x="311690" y="4218675"/>
            <a:ext cx="18288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0" strike="noStrike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Ludovico Maria Valenti</a:t>
            </a:r>
            <a:endParaRPr sz="1590" strike="noStrike"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sp>
        <p:nvSpPr>
          <p:cNvPr id="215" name="Google Shape;215;p26"/>
          <p:cNvSpPr txBox="1"/>
          <p:nvPr/>
        </p:nvSpPr>
        <p:spPr>
          <a:xfrm>
            <a:off x="6985377" y="4184990"/>
            <a:ext cx="18288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0" strike="noStrike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Shaker Mahmud Khandaker</a:t>
            </a:r>
            <a:endParaRPr sz="1590" strike="noStrike"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967272" y="1695150"/>
            <a:ext cx="1865027" cy="2486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657600" y="1692038"/>
            <a:ext cx="1828801" cy="249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11700" y="1658348"/>
            <a:ext cx="1828800" cy="2560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2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2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894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Caproni Collection</a:t>
            </a:r>
            <a:endParaRPr b="1"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-232700"/>
            <a:ext cx="8839200" cy="1126998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4865075" y="2075400"/>
            <a:ext cx="3472500" cy="21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 Mono" panose="00000009000000000000"/>
              <a:buChar char="●"/>
            </a:pPr>
            <a:r>
              <a:rPr lang="en-US" sz="16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Lots and lots of phototypes (~ 200,000)</a:t>
            </a:r>
            <a:endParaRPr sz="1600"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 Mono" panose="00000009000000000000"/>
              <a:buChar char="●"/>
            </a:pPr>
            <a:r>
              <a:rPr lang="en-US" sz="16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No annotations</a:t>
            </a:r>
            <a:endParaRPr sz="1600"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 Mono" panose="00000009000000000000"/>
              <a:buChar char="●"/>
            </a:pPr>
            <a:r>
              <a:rPr lang="en-US" sz="16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Difficult to be explored, at the actual state</a:t>
            </a:r>
            <a:endParaRPr sz="1600"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44600" y="1535713"/>
            <a:ext cx="4395351" cy="323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894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Objectives</a:t>
            </a:r>
            <a:endParaRPr b="1"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-232700"/>
            <a:ext cx="8839200" cy="1126998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311700" y="2171550"/>
            <a:ext cx="41898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To make Caproni collection great:</a:t>
            </a:r>
            <a:endParaRPr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Mono" panose="00000009000000000000"/>
              <a:buChar char="●"/>
            </a:pPr>
            <a:r>
              <a:rPr lang="en-US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make it a cultural heritage</a:t>
            </a:r>
            <a:endParaRPr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Mono" panose="00000009000000000000"/>
              <a:buChar char="●"/>
            </a:pPr>
            <a:r>
              <a:rPr lang="en-US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make it easily accessible to the public</a:t>
            </a:r>
            <a:endParaRPr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217725" y="976975"/>
            <a:ext cx="2107700" cy="39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196547" y="2234247"/>
            <a:ext cx="2150075" cy="13521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4718150" y="1834050"/>
            <a:ext cx="81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How?</a:t>
            </a:r>
            <a:endParaRPr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6181000" y="2171550"/>
            <a:ext cx="27408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According to I.C.C.D. a cultural heritage, to be such, needs to meet certain criteria, among which:</a:t>
            </a:r>
            <a:endParaRPr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Mono" panose="00000009000000000000"/>
              <a:buChar char="●"/>
            </a:pPr>
            <a:r>
              <a:rPr lang="en-US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cataloguing</a:t>
            </a:r>
            <a:endParaRPr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Mono" panose="00000009000000000000"/>
              <a:buChar char="●"/>
            </a:pPr>
            <a:r>
              <a:rPr lang="en-US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determine its state of conservation</a:t>
            </a:r>
            <a:endParaRPr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4718150" y="1834050"/>
            <a:ext cx="51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Oh</a:t>
            </a:r>
            <a:endParaRPr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111750" y="794875"/>
            <a:ext cx="148590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2551050" y="1955999"/>
            <a:ext cx="4041900" cy="2120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Leveraging AI:</a:t>
            </a:r>
            <a:endParaRPr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Thematic subdivision</a:t>
            </a:r>
            <a:endParaRPr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Metadata extraction:</a:t>
            </a:r>
            <a:endParaRPr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939800" lvl="1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lphaLcParenR"/>
            </a:pPr>
            <a:r>
              <a:rPr lang="en-US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subject</a:t>
            </a:r>
            <a:endParaRPr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939800" lvl="1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lphaLcParenR"/>
            </a:pPr>
            <a:r>
              <a:rPr lang="en-US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content</a:t>
            </a:r>
            <a:endParaRPr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939800" lvl="1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+mj-lt"/>
              <a:buAutoNum type="alphaLcParenR"/>
            </a:pPr>
            <a:r>
              <a:rPr lang="en-US">
                <a:solidFill>
                  <a:srgbClr val="FF0000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captioning</a:t>
            </a:r>
            <a:endParaRPr>
              <a:solidFill>
                <a:srgbClr val="FF0000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12573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+mj-lt"/>
              <a:buAutoNum type="arabicPeriod"/>
            </a:pPr>
            <a:r>
              <a:rPr lang="en-US">
                <a:solidFill>
                  <a:schemeClr val="accent5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Damage assessment</a:t>
            </a:r>
            <a:endParaRPr>
              <a:solidFill>
                <a:schemeClr val="accent5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1449900" y="4432750"/>
            <a:ext cx="6244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* </a:t>
            </a:r>
            <a:r>
              <a:rPr lang="en-US">
                <a:solidFill>
                  <a:srgbClr val="FF0000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in red the non-officially required tasks we deliberately decided to tackle </a:t>
            </a:r>
            <a:endParaRPr>
              <a:solidFill>
                <a:srgbClr val="FF0000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/>
        </p:nvSpPr>
        <p:spPr>
          <a:xfrm>
            <a:off x="2823150" y="1560750"/>
            <a:ext cx="3497700" cy="20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Thematic Subdivision</a:t>
            </a:r>
            <a:endParaRPr sz="3100" b="1"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/>
        </p:nvSpPr>
        <p:spPr>
          <a:xfrm>
            <a:off x="401200" y="4525625"/>
            <a:ext cx="826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airplane</a:t>
            </a:r>
            <a:endParaRPr sz="1000"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1147450" y="4525625"/>
            <a:ext cx="858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building</a:t>
            </a:r>
            <a:endParaRPr sz="1000"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1859438" y="4525625"/>
            <a:ext cx="858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factory</a:t>
            </a:r>
            <a:endParaRPr sz="1000"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2605613" y="4525625"/>
            <a:ext cx="858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figure</a:t>
            </a:r>
            <a:endParaRPr sz="1000"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3365913" y="4525625"/>
            <a:ext cx="91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landscape</a:t>
            </a:r>
            <a:endParaRPr sz="1000"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4111088" y="4525625"/>
            <a:ext cx="91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newspaper</a:t>
            </a:r>
            <a:endParaRPr sz="1000"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4869650" y="4525625"/>
            <a:ext cx="858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object</a:t>
            </a:r>
            <a:endParaRPr sz="1000"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5599800" y="4525625"/>
            <a:ext cx="858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people</a:t>
            </a:r>
            <a:endParaRPr sz="1000"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6368588" y="4525625"/>
            <a:ext cx="858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vehicle</a:t>
            </a:r>
            <a:endParaRPr sz="1000"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-232700"/>
            <a:ext cx="8839200" cy="112699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>
            <p:ph type="title"/>
          </p:nvPr>
        </p:nvSpPr>
        <p:spPr>
          <a:xfrm>
            <a:off x="311700" y="894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Thematic subdivision</a:t>
            </a:r>
            <a:endParaRPr b="1"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38725" y="1572750"/>
            <a:ext cx="2984651" cy="2998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429963" y="1581873"/>
            <a:ext cx="2984650" cy="2980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421231" y="1572750"/>
            <a:ext cx="753319" cy="2998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56550" y="1524600"/>
            <a:ext cx="6735825" cy="328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/>
        </p:nvSpPr>
        <p:spPr>
          <a:xfrm>
            <a:off x="7174525" y="1295400"/>
            <a:ext cx="1969500" cy="3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Tidying up:</a:t>
            </a:r>
            <a:endParaRPr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Mono" panose="00000009000000000000"/>
              <a:buChar char="●"/>
            </a:pPr>
            <a:r>
              <a:rPr lang="en-US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~ 100 labeled images per class were sufficient to reach 92% accuracy on Caproni</a:t>
            </a:r>
            <a:endParaRPr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Mono" panose="00000009000000000000"/>
              <a:buChar char="●"/>
            </a:pPr>
            <a:r>
              <a:rPr lang="en-US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ViT (Vision Transformer) has been fine-tuned for this task</a:t>
            </a:r>
            <a:endParaRPr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0" y="4789500"/>
            <a:ext cx="7459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>
                <a:latin typeface="Roboto Mono Light" panose="00000009000000000000"/>
                <a:ea typeface="Roboto Mono Light" panose="00000009000000000000"/>
                <a:cs typeface="Roboto Mono Light" panose="00000009000000000000"/>
                <a:sym typeface="Roboto Mono Light" panose="00000009000000000000"/>
              </a:rPr>
              <a:t>An Image is Worth 16x16 Words: Transformers for Image Recognition at Scale, arXiv, 2020</a:t>
            </a:r>
            <a:endParaRPr sz="1100" i="1">
              <a:latin typeface="Roboto Mono Light" panose="00000009000000000000"/>
              <a:ea typeface="Roboto Mono Light" panose="00000009000000000000"/>
              <a:cs typeface="Roboto Mono Light" panose="00000009000000000000"/>
              <a:sym typeface="Roboto Mono Light" panose="00000009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 fmla="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 fmla="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/>
        </p:nvSpPr>
        <p:spPr>
          <a:xfrm>
            <a:off x="2823150" y="1560750"/>
            <a:ext cx="3497700" cy="20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 Metadata Extraction</a:t>
            </a:r>
            <a:endParaRPr sz="3100" b="1"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-232700"/>
            <a:ext cx="8839200" cy="112699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894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Metadata extraction</a:t>
            </a:r>
            <a:endParaRPr b="1"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28240" y="1910520"/>
            <a:ext cx="3404160" cy="243252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478025" y="1467000"/>
            <a:ext cx="2904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a scan from the Caproni Collection</a:t>
            </a:r>
            <a:endParaRPr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4091700" y="2082600"/>
            <a:ext cx="96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Subject</a:t>
            </a:r>
            <a:endParaRPr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4091700" y="2926688"/>
            <a:ext cx="96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Content</a:t>
            </a:r>
            <a:endParaRPr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4091700" y="3770788"/>
            <a:ext cx="96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Caption</a:t>
            </a:r>
            <a:endParaRPr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cxnSp>
        <p:nvCxnSpPr>
          <p:cNvPr id="127" name="Google Shape;127;p19"/>
          <p:cNvCxnSpPr>
            <a:stCxn id="124" idx="3"/>
          </p:cNvCxnSpPr>
          <p:nvPr/>
        </p:nvCxnSpPr>
        <p:spPr>
          <a:xfrm>
            <a:off x="5052300" y="2282700"/>
            <a:ext cx="449400" cy="81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128" name="Google Shape;128;p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511600" y="2533727"/>
            <a:ext cx="1186099" cy="11860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6921600" y="2082600"/>
            <a:ext cx="11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Airplane</a:t>
            </a:r>
            <a:endParaRPr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6931500" y="2926675"/>
            <a:ext cx="191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Airplane, People</a:t>
            </a:r>
            <a:endParaRPr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6931500" y="3555250"/>
            <a:ext cx="1983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A man standing in the cockpit of an airplane</a:t>
            </a:r>
            <a:endParaRPr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cxnSp>
        <p:nvCxnSpPr>
          <p:cNvPr id="132" name="Google Shape;132;p19"/>
          <p:cNvCxnSpPr>
            <a:stCxn id="128" idx="3"/>
            <a:endCxn id="129" idx="1"/>
          </p:cNvCxnSpPr>
          <p:nvPr/>
        </p:nvCxnSpPr>
        <p:spPr>
          <a:xfrm rot="10800000" flipH="1">
            <a:off x="6697699" y="2282576"/>
            <a:ext cx="223800" cy="84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3" name="Google Shape;133;p19"/>
          <p:cNvCxnSpPr>
            <a:stCxn id="125" idx="3"/>
            <a:endCxn id="134" idx="1"/>
          </p:cNvCxnSpPr>
          <p:nvPr/>
        </p:nvCxnSpPr>
        <p:spPr>
          <a:xfrm>
            <a:off x="5052300" y="3126788"/>
            <a:ext cx="454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5" name="Google Shape;135;p19"/>
          <p:cNvCxnSpPr>
            <a:stCxn id="128" idx="3"/>
            <a:endCxn id="130" idx="1"/>
          </p:cNvCxnSpPr>
          <p:nvPr/>
        </p:nvCxnSpPr>
        <p:spPr>
          <a:xfrm>
            <a:off x="6697699" y="3126776"/>
            <a:ext cx="23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6" name="Google Shape;136;p19"/>
          <p:cNvCxnSpPr>
            <a:stCxn id="126" idx="3"/>
            <a:endCxn id="128" idx="1"/>
          </p:cNvCxnSpPr>
          <p:nvPr/>
        </p:nvCxnSpPr>
        <p:spPr>
          <a:xfrm rot="10800000" flipH="1">
            <a:off x="5052300" y="3126688"/>
            <a:ext cx="459300" cy="84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7" name="Google Shape;137;p19"/>
          <p:cNvCxnSpPr>
            <a:stCxn id="128" idx="3"/>
            <a:endCxn id="131" idx="1"/>
          </p:cNvCxnSpPr>
          <p:nvPr/>
        </p:nvCxnSpPr>
        <p:spPr>
          <a:xfrm>
            <a:off x="6697699" y="3126776"/>
            <a:ext cx="233700" cy="84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38" name="Google Shape;138;p19"/>
          <p:cNvSpPr txBox="1"/>
          <p:nvPr/>
        </p:nvSpPr>
        <p:spPr>
          <a:xfrm>
            <a:off x="5402650" y="1674688"/>
            <a:ext cx="139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Accuracy:</a:t>
            </a:r>
            <a:endParaRPr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5619400" y="2082588"/>
            <a:ext cx="96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Content</a:t>
            </a:r>
            <a:endParaRPr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7147100" y="2082588"/>
            <a:ext cx="96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Caption</a:t>
            </a:r>
            <a:endParaRPr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4091700" y="2926700"/>
            <a:ext cx="96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0.92</a:t>
            </a:r>
            <a:endParaRPr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5619400" y="2926675"/>
            <a:ext cx="96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0.93</a:t>
            </a:r>
            <a:endParaRPr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7157000" y="2926675"/>
            <a:ext cx="96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NA</a:t>
            </a:r>
            <a:endParaRPr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4190400" y="3808100"/>
            <a:ext cx="76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ViT</a:t>
            </a:r>
            <a:endParaRPr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5723050" y="3808100"/>
            <a:ext cx="76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Swin</a:t>
            </a:r>
            <a:endParaRPr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7245800" y="3808100"/>
            <a:ext cx="76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OFA</a:t>
            </a:r>
            <a:endParaRPr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0" y="4450800"/>
            <a:ext cx="91440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>
                <a:latin typeface="Roboto Mono Light" panose="00000009000000000000"/>
                <a:ea typeface="Roboto Mono Light" panose="00000009000000000000"/>
                <a:cs typeface="Roboto Mono Light" panose="00000009000000000000"/>
                <a:sym typeface="Roboto Mono Light" panose="00000009000000000000"/>
              </a:rPr>
              <a:t>Swin Transformer: Hierarchical Vision Transformer using Shifted Windows, arXiv, 2021;</a:t>
            </a:r>
            <a:endParaRPr sz="1100" i="1">
              <a:latin typeface="Roboto Mono Light" panose="00000009000000000000"/>
              <a:ea typeface="Roboto Mono Light" panose="00000009000000000000"/>
              <a:cs typeface="Roboto Mono Light" panose="00000009000000000000"/>
              <a:sym typeface="Roboto Mono Light" panose="00000009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>
                <a:latin typeface="Roboto Mono Light" panose="00000009000000000000"/>
                <a:ea typeface="Roboto Mono Light" panose="00000009000000000000"/>
                <a:cs typeface="Roboto Mono Light" panose="00000009000000000000"/>
                <a:sym typeface="Roboto Mono Light" panose="00000009000000000000"/>
              </a:rPr>
              <a:t>OFA: Unifying Architectures, Tasks, and Modalities Through a Simple Sequence-to-Sequence Learning Framework, arXiv, 2022</a:t>
            </a:r>
            <a:endParaRPr sz="1100" i="1">
              <a:latin typeface="Roboto Mono Light" panose="00000009000000000000"/>
              <a:ea typeface="Roboto Mono Light" panose="00000009000000000000"/>
              <a:cs typeface="Roboto Mono Light" panose="00000009000000000000"/>
              <a:sym typeface="Roboto Mono Light" panose="00000009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 fmla="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 fmla="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 fmla="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 fmla="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 fmla="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 fmla="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 fmla="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 fmla="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9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5"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 fmla="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 fmla="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 fmla="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 fmla="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10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000"/>
                            </p:stCondLst>
                            <p:childTnLst>
                              <p:par>
                                <p:cTn id="1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10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/>
        </p:nvSpPr>
        <p:spPr>
          <a:xfrm>
            <a:off x="2823150" y="1560750"/>
            <a:ext cx="3497700" cy="20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Damage Assessment</a:t>
            </a:r>
            <a:endParaRPr sz="3100" b="1"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-232700"/>
            <a:ext cx="8839200" cy="1126998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/>
          <p:nvPr>
            <p:ph type="title"/>
          </p:nvPr>
        </p:nvSpPr>
        <p:spPr>
          <a:xfrm>
            <a:off x="311700" y="894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Damage assessment (first approach)</a:t>
            </a:r>
            <a:endParaRPr b="1"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152400" y="3078625"/>
            <a:ext cx="178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Multi-class classification</a:t>
            </a:r>
            <a:endParaRPr strike="noStrike"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pic>
        <p:nvPicPr>
          <p:cNvPr id="160" name="Google Shape;160;p2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041920" y="1647165"/>
            <a:ext cx="161532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/>
          <p:nvPr/>
        </p:nvSpPr>
        <p:spPr>
          <a:xfrm>
            <a:off x="3657250" y="2026900"/>
            <a:ext cx="194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no/few damage</a:t>
            </a:r>
            <a:endParaRPr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3598500" y="2939575"/>
            <a:ext cx="1947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some/several damages</a:t>
            </a:r>
            <a:endParaRPr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3598500" y="3971025"/>
            <a:ext cx="1947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completely damaged</a:t>
            </a:r>
            <a:endParaRPr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pic>
        <p:nvPicPr>
          <p:cNvPr id="164" name="Google Shape;164;p2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812075" y="2620902"/>
            <a:ext cx="1186099" cy="118609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1"/>
          <p:cNvSpPr txBox="1"/>
          <p:nvPr/>
        </p:nvSpPr>
        <p:spPr>
          <a:xfrm>
            <a:off x="6056375" y="2310225"/>
            <a:ext cx="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Swin</a:t>
            </a:r>
            <a:endParaRPr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7460975" y="1997825"/>
            <a:ext cx="103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0.85</a:t>
            </a:r>
            <a:endParaRPr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7460975" y="3013850"/>
            <a:ext cx="103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0.84</a:t>
            </a:r>
            <a:endParaRPr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7460975" y="4078725"/>
            <a:ext cx="103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0.86</a:t>
            </a:r>
            <a:endParaRPr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6753875" y="1647175"/>
            <a:ext cx="244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Per-class accuracy:</a:t>
            </a:r>
            <a:endParaRPr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2034</Words>
  <Application>WPS Presentation</Application>
  <PresentationFormat/>
  <Paragraphs>174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SimSun</vt:lpstr>
      <vt:lpstr>Wingdings</vt:lpstr>
      <vt:lpstr>Arial</vt:lpstr>
      <vt:lpstr>Proxima Nova</vt:lpstr>
      <vt:lpstr>Roboto Mono</vt:lpstr>
      <vt:lpstr>Roboto Mono Light</vt:lpstr>
      <vt:lpstr>Microsoft YaHei</vt:lpstr>
      <vt:lpstr>Arial Unicode MS</vt:lpstr>
      <vt:lpstr>Spearmint</vt:lpstr>
      <vt:lpstr>I.D.E.A.</vt:lpstr>
      <vt:lpstr>Caproni Collection</vt:lpstr>
      <vt:lpstr>Objectives</vt:lpstr>
      <vt:lpstr>PowerPoint 演示文稿</vt:lpstr>
      <vt:lpstr>Thematic subdivision</vt:lpstr>
      <vt:lpstr>PowerPoint 演示文稿</vt:lpstr>
      <vt:lpstr>Metadata extraction</vt:lpstr>
      <vt:lpstr>PowerPoint 演示文稿</vt:lpstr>
      <vt:lpstr>Damage assessment (first approach)</vt:lpstr>
      <vt:lpstr>Damage assessment (second approach)</vt:lpstr>
      <vt:lpstr>PowerPoint 演示文稿</vt:lpstr>
      <vt:lpstr>All-in-one solution</vt:lpstr>
      <vt:lpstr>PowerPoint 演示文稿</vt:lpstr>
      <vt:lpstr>The team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I.D.E.A.</dc:title>
  <dc:creator/>
  <cp:lastModifiedBy>shake</cp:lastModifiedBy>
  <cp:revision>2</cp:revision>
  <dcterms:created xsi:type="dcterms:W3CDTF">2022-11-24T15:48:00Z</dcterms:created>
  <dcterms:modified xsi:type="dcterms:W3CDTF">2022-11-24T16:08:50Z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A9772CDFCFCB4F488101BAD62A51F271</vt:lpwstr>
  </property>
  <property fmtid="{D5CDD505-2E9C-101B-9397-08002B2CF9AE}" pid="3" name="KSOProductBuildVer">
    <vt:lpwstr>1033-11.2.0.11417</vt:lpwstr>
  </property>
</Properties>
</file>