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Ultra-Bold" charset="1" panose="00000900000000000000"/>
      <p:regular r:id="rId12"/>
    </p:embeddedFont>
    <p:embeddedFont>
      <p:font typeface="Open Sans Semi-Bold Italics" charset="1" panose="00000000000000000000"/>
      <p:regular r:id="rId13"/>
    </p:embeddedFont>
    <p:embeddedFont>
      <p:font typeface="Poppins Bold" charset="1" panose="00000800000000000000"/>
      <p:regular r:id="rId14"/>
    </p:embeddedFont>
    <p:embeddedFont>
      <p:font typeface="Open Sauce Bold" charset="1" panose="00000800000000000000"/>
      <p:regular r:id="rId15"/>
    </p:embeddedFont>
    <p:embeddedFont>
      <p:font typeface="Open Sauce" charset="1" panose="000005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BABB"/>
        </a:solidFill>
      </p:bgPr>
    </p:bg>
    <p:spTree>
      <p:nvGrpSpPr>
        <p:cNvPr id="1" name=""/>
        <p:cNvGrpSpPr/>
        <p:nvPr/>
      </p:nvGrpSpPr>
      <p:grpSpPr>
        <a:xfrm>
          <a:off x="0" y="0"/>
          <a:ext cx="0" cy="0"/>
          <a:chOff x="0" y="0"/>
          <a:chExt cx="0" cy="0"/>
        </a:xfrm>
      </p:grpSpPr>
      <p:grpSp>
        <p:nvGrpSpPr>
          <p:cNvPr name="Group 2" id="2"/>
          <p:cNvGrpSpPr/>
          <p:nvPr/>
        </p:nvGrpSpPr>
        <p:grpSpPr>
          <a:xfrm rot="0">
            <a:off x="-1799899" y="-1024297"/>
            <a:ext cx="23990200" cy="12918460"/>
            <a:chOff x="0" y="0"/>
            <a:chExt cx="31986933" cy="17224614"/>
          </a:xfrm>
        </p:grpSpPr>
        <p:sp>
          <p:nvSpPr>
            <p:cNvPr name="Freeform 3" id="3"/>
            <p:cNvSpPr/>
            <p:nvPr/>
          </p:nvSpPr>
          <p:spPr>
            <a:xfrm flipH="false" flipV="false" rot="0">
              <a:off x="6999576" y="0"/>
              <a:ext cx="9951995" cy="16310213"/>
            </a:xfrm>
            <a:custGeom>
              <a:avLst/>
              <a:gdLst/>
              <a:ahLst/>
              <a:cxnLst/>
              <a:rect r="r" b="b" t="t" l="l"/>
              <a:pathLst>
                <a:path h="16310213" w="9951995">
                  <a:moveTo>
                    <a:pt x="0" y="0"/>
                  </a:moveTo>
                  <a:lnTo>
                    <a:pt x="9951995" y="0"/>
                  </a:lnTo>
                  <a:lnTo>
                    <a:pt x="9951995" y="16310213"/>
                  </a:lnTo>
                  <a:lnTo>
                    <a:pt x="0" y="16310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56445"/>
              <a:ext cx="9349658" cy="16310213"/>
            </a:xfrm>
            <a:custGeom>
              <a:avLst/>
              <a:gdLst/>
              <a:ahLst/>
              <a:cxnLst/>
              <a:rect r="r" b="b" t="t" l="l"/>
              <a:pathLst>
                <a:path h="16310213" w="9349658">
                  <a:moveTo>
                    <a:pt x="0" y="0"/>
                  </a:moveTo>
                  <a:lnTo>
                    <a:pt x="9349658" y="0"/>
                  </a:lnTo>
                  <a:lnTo>
                    <a:pt x="9349658" y="16310214"/>
                  </a:lnTo>
                  <a:lnTo>
                    <a:pt x="0" y="16310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034938" y="57955"/>
              <a:ext cx="9951995" cy="16310213"/>
            </a:xfrm>
            <a:custGeom>
              <a:avLst/>
              <a:gdLst/>
              <a:ahLst/>
              <a:cxnLst/>
              <a:rect r="r" b="b" t="t" l="l"/>
              <a:pathLst>
                <a:path h="16310213" w="9951995">
                  <a:moveTo>
                    <a:pt x="0" y="0"/>
                  </a:moveTo>
                  <a:lnTo>
                    <a:pt x="9951995" y="0"/>
                  </a:lnTo>
                  <a:lnTo>
                    <a:pt x="9951995" y="16310214"/>
                  </a:lnTo>
                  <a:lnTo>
                    <a:pt x="0" y="16310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35362" y="914401"/>
              <a:ext cx="9349658" cy="16310213"/>
            </a:xfrm>
            <a:custGeom>
              <a:avLst/>
              <a:gdLst/>
              <a:ahLst/>
              <a:cxnLst/>
              <a:rect r="r" b="b" t="t" l="l"/>
              <a:pathLst>
                <a:path h="16310213" w="9349658">
                  <a:moveTo>
                    <a:pt x="0" y="0"/>
                  </a:moveTo>
                  <a:lnTo>
                    <a:pt x="9349657" y="0"/>
                  </a:lnTo>
                  <a:lnTo>
                    <a:pt x="9349657" y="16310213"/>
                  </a:lnTo>
                  <a:lnTo>
                    <a:pt x="0" y="163102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8169613" y="0"/>
            <a:ext cx="10381587" cy="10287000"/>
          </a:xfrm>
          <a:custGeom>
            <a:avLst/>
            <a:gdLst/>
            <a:ahLst/>
            <a:cxnLst/>
            <a:rect r="r" b="b" t="t" l="l"/>
            <a:pathLst>
              <a:path h="10287000" w="10381587">
                <a:moveTo>
                  <a:pt x="0" y="0"/>
                </a:moveTo>
                <a:lnTo>
                  <a:pt x="10381587" y="0"/>
                </a:lnTo>
                <a:lnTo>
                  <a:pt x="10381587" y="10287000"/>
                </a:lnTo>
                <a:lnTo>
                  <a:pt x="0" y="10287000"/>
                </a:lnTo>
                <a:lnTo>
                  <a:pt x="0" y="0"/>
                </a:lnTo>
                <a:close/>
              </a:path>
            </a:pathLst>
          </a:custGeom>
          <a:blipFill>
            <a:blip r:embed="rId6"/>
            <a:stretch>
              <a:fillRect l="0" t="-29968" r="-4164" b="-18613"/>
            </a:stretch>
          </a:blipFill>
        </p:spPr>
      </p:sp>
      <p:sp>
        <p:nvSpPr>
          <p:cNvPr name="TextBox 8" id="8"/>
          <p:cNvSpPr txBox="true"/>
          <p:nvPr/>
        </p:nvSpPr>
        <p:spPr>
          <a:xfrm rot="0">
            <a:off x="706649" y="2090097"/>
            <a:ext cx="8661720" cy="842645"/>
          </a:xfrm>
          <a:prstGeom prst="rect">
            <a:avLst/>
          </a:prstGeom>
        </p:spPr>
        <p:txBody>
          <a:bodyPr anchor="t" rtlCol="false" tIns="0" lIns="0" bIns="0" rIns="0">
            <a:spAutoFit/>
          </a:bodyPr>
          <a:lstStyle/>
          <a:p>
            <a:pPr algn="ctr">
              <a:lnSpc>
                <a:spcPts val="6580"/>
              </a:lnSpc>
              <a:spcBef>
                <a:spcPct val="0"/>
              </a:spcBef>
            </a:pPr>
            <a:r>
              <a:rPr lang="en-US" b="true" sz="4700">
                <a:solidFill>
                  <a:srgbClr val="D35D4E"/>
                </a:solidFill>
                <a:latin typeface="Poppins Ultra-Bold"/>
                <a:ea typeface="Poppins Ultra-Bold"/>
                <a:cs typeface="Poppins Ultra-Bold"/>
                <a:sym typeface="Poppins Ultra-Bold"/>
              </a:rPr>
              <a:t>DIGESTIVE SYSTEM</a:t>
            </a:r>
          </a:p>
        </p:txBody>
      </p:sp>
      <p:sp>
        <p:nvSpPr>
          <p:cNvPr name="TextBox 9" id="9"/>
          <p:cNvSpPr txBox="true"/>
          <p:nvPr/>
        </p:nvSpPr>
        <p:spPr>
          <a:xfrm rot="0">
            <a:off x="2632261" y="2885117"/>
            <a:ext cx="4810497" cy="471422"/>
          </a:xfrm>
          <a:prstGeom prst="rect">
            <a:avLst/>
          </a:prstGeom>
        </p:spPr>
        <p:txBody>
          <a:bodyPr anchor="t" rtlCol="false" tIns="0" lIns="0" bIns="0" rIns="0">
            <a:spAutoFit/>
          </a:bodyPr>
          <a:lstStyle/>
          <a:p>
            <a:pPr algn="l">
              <a:lnSpc>
                <a:spcPts val="3941"/>
              </a:lnSpc>
              <a:spcBef>
                <a:spcPct val="0"/>
              </a:spcBef>
            </a:pPr>
            <a:r>
              <a:rPr lang="en-US" b="true" sz="2815" i="true" spc="-56">
                <a:solidFill>
                  <a:srgbClr val="D35D4E"/>
                </a:solidFill>
                <a:latin typeface="Open Sans Semi-Bold Italics"/>
                <a:ea typeface="Open Sans Semi-Bold Italics"/>
                <a:cs typeface="Open Sans Semi-Bold Italics"/>
                <a:sym typeface="Open Sans Semi-Bold Italics"/>
              </a:rPr>
              <a:t>PRESENTED BY MISS MUNAZZA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BABB"/>
        </a:solidFill>
      </p:bgPr>
    </p:bg>
    <p:spTree>
      <p:nvGrpSpPr>
        <p:cNvPr id="1" name=""/>
        <p:cNvGrpSpPr/>
        <p:nvPr/>
      </p:nvGrpSpPr>
      <p:grpSpPr>
        <a:xfrm>
          <a:off x="0" y="0"/>
          <a:ext cx="0" cy="0"/>
          <a:chOff x="0" y="0"/>
          <a:chExt cx="0" cy="0"/>
        </a:xfrm>
      </p:grpSpPr>
      <p:sp>
        <p:nvSpPr>
          <p:cNvPr name="Freeform 2" id="2"/>
          <p:cNvSpPr/>
          <p:nvPr/>
        </p:nvSpPr>
        <p:spPr>
          <a:xfrm flipH="false" flipV="false" rot="0">
            <a:off x="-2467721" y="-2301048"/>
            <a:ext cx="11072162" cy="7444548"/>
          </a:xfrm>
          <a:custGeom>
            <a:avLst/>
            <a:gdLst/>
            <a:ahLst/>
            <a:cxnLst/>
            <a:rect r="r" b="b" t="t" l="l"/>
            <a:pathLst>
              <a:path h="7444548" w="11072162">
                <a:moveTo>
                  <a:pt x="0" y="0"/>
                </a:moveTo>
                <a:lnTo>
                  <a:pt x="11072162" y="0"/>
                </a:lnTo>
                <a:lnTo>
                  <a:pt x="11072162" y="7444548"/>
                </a:lnTo>
                <a:lnTo>
                  <a:pt x="0" y="7444548"/>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592779">
            <a:off x="9719336" y="3237500"/>
            <a:ext cx="13096264" cy="8805486"/>
          </a:xfrm>
          <a:custGeom>
            <a:avLst/>
            <a:gdLst/>
            <a:ahLst/>
            <a:cxnLst/>
            <a:rect r="r" b="b" t="t" l="l"/>
            <a:pathLst>
              <a:path h="8805486" w="13096264">
                <a:moveTo>
                  <a:pt x="0" y="0"/>
                </a:moveTo>
                <a:lnTo>
                  <a:pt x="13096264" y="0"/>
                </a:lnTo>
                <a:lnTo>
                  <a:pt x="13096264" y="8805486"/>
                </a:lnTo>
                <a:lnTo>
                  <a:pt x="0" y="8805486"/>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638307" y="2650335"/>
            <a:ext cx="13001532" cy="6905813"/>
            <a:chOff x="0" y="0"/>
            <a:chExt cx="9669713" cy="5136105"/>
          </a:xfrm>
        </p:grpSpPr>
        <p:sp>
          <p:nvSpPr>
            <p:cNvPr name="Freeform 5" id="5"/>
            <p:cNvSpPr/>
            <p:nvPr/>
          </p:nvSpPr>
          <p:spPr>
            <a:xfrm flipH="false" flipV="false" rot="0">
              <a:off x="-9098" y="-6509"/>
              <a:ext cx="9684044" cy="5168158"/>
            </a:xfrm>
            <a:custGeom>
              <a:avLst/>
              <a:gdLst/>
              <a:ahLst/>
              <a:cxnLst/>
              <a:rect r="r" b="b" t="t" l="l"/>
              <a:pathLst>
                <a:path h="5168158" w="9684044">
                  <a:moveTo>
                    <a:pt x="63030" y="4574605"/>
                  </a:moveTo>
                  <a:cubicBezTo>
                    <a:pt x="63030" y="4574605"/>
                    <a:pt x="0" y="4328041"/>
                    <a:pt x="10218" y="1214762"/>
                  </a:cubicBezTo>
                  <a:cubicBezTo>
                    <a:pt x="18651" y="990971"/>
                    <a:pt x="65033" y="645332"/>
                    <a:pt x="65033" y="645332"/>
                  </a:cubicBezTo>
                  <a:cubicBezTo>
                    <a:pt x="82233" y="502466"/>
                    <a:pt x="56685" y="337866"/>
                    <a:pt x="181385" y="223925"/>
                  </a:cubicBezTo>
                  <a:cubicBezTo>
                    <a:pt x="346794" y="72788"/>
                    <a:pt x="621643" y="0"/>
                    <a:pt x="8790970" y="6965"/>
                  </a:cubicBezTo>
                  <a:cubicBezTo>
                    <a:pt x="9007719" y="16819"/>
                    <a:pt x="9212034" y="36481"/>
                    <a:pt x="9346223" y="101690"/>
                  </a:cubicBezTo>
                  <a:cubicBezTo>
                    <a:pt x="9602268" y="226120"/>
                    <a:pt x="9684044" y="459160"/>
                    <a:pt x="9678556" y="704684"/>
                  </a:cubicBezTo>
                  <a:cubicBezTo>
                    <a:pt x="9678556" y="704684"/>
                    <a:pt x="9635268" y="1013073"/>
                    <a:pt x="9642701" y="1248607"/>
                  </a:cubicBezTo>
                  <a:cubicBezTo>
                    <a:pt x="9649825" y="4316406"/>
                    <a:pt x="9656981" y="4512010"/>
                    <a:pt x="9656981" y="4512010"/>
                  </a:cubicBezTo>
                  <a:cubicBezTo>
                    <a:pt x="9640300" y="4727742"/>
                    <a:pt x="9525656" y="4938353"/>
                    <a:pt x="9328787" y="5049978"/>
                  </a:cubicBezTo>
                  <a:cubicBezTo>
                    <a:pt x="9178435" y="5135226"/>
                    <a:pt x="8980404" y="5150324"/>
                    <a:pt x="7139943" y="5139583"/>
                  </a:cubicBezTo>
                  <a:cubicBezTo>
                    <a:pt x="645952" y="5134306"/>
                    <a:pt x="384604" y="5168159"/>
                    <a:pt x="254278" y="5059001"/>
                  </a:cubicBezTo>
                  <a:cubicBezTo>
                    <a:pt x="145767" y="4968116"/>
                    <a:pt x="81795" y="4774804"/>
                    <a:pt x="63030" y="4574605"/>
                  </a:cubicBezTo>
                  <a:close/>
                </a:path>
              </a:pathLst>
            </a:custGeom>
            <a:solidFill>
              <a:srgbClr val="FFFFFF"/>
            </a:solidFill>
          </p:spPr>
        </p:sp>
      </p:grpSp>
      <p:sp>
        <p:nvSpPr>
          <p:cNvPr name="TextBox 6" id="6"/>
          <p:cNvSpPr txBox="true"/>
          <p:nvPr/>
        </p:nvSpPr>
        <p:spPr>
          <a:xfrm rot="0">
            <a:off x="4495084" y="2478885"/>
            <a:ext cx="5877916" cy="1060326"/>
          </a:xfrm>
          <a:prstGeom prst="rect">
            <a:avLst/>
          </a:prstGeom>
        </p:spPr>
        <p:txBody>
          <a:bodyPr anchor="t" rtlCol="false" tIns="0" lIns="0" bIns="0" rIns="0">
            <a:spAutoFit/>
          </a:bodyPr>
          <a:lstStyle/>
          <a:p>
            <a:pPr algn="ctr" marL="0" indent="0" lvl="0">
              <a:lnSpc>
                <a:spcPts val="8231"/>
              </a:lnSpc>
              <a:spcBef>
                <a:spcPct val="0"/>
              </a:spcBef>
            </a:pPr>
            <a:r>
              <a:rPr lang="en-US" b="true" sz="5879">
                <a:solidFill>
                  <a:srgbClr val="D35D4E"/>
                </a:solidFill>
                <a:latin typeface="Poppins Bold"/>
                <a:ea typeface="Poppins Bold"/>
                <a:cs typeface="Poppins Bold"/>
                <a:sym typeface="Poppins Bold"/>
              </a:rPr>
              <a:t>INTRODUCTION</a:t>
            </a:r>
          </a:p>
        </p:txBody>
      </p:sp>
      <p:sp>
        <p:nvSpPr>
          <p:cNvPr name="TextBox 7" id="7"/>
          <p:cNvSpPr txBox="true"/>
          <p:nvPr/>
        </p:nvSpPr>
        <p:spPr>
          <a:xfrm rot="0">
            <a:off x="3601740" y="3510637"/>
            <a:ext cx="1786687" cy="2182746"/>
          </a:xfrm>
          <a:prstGeom prst="rect">
            <a:avLst/>
          </a:prstGeom>
        </p:spPr>
        <p:txBody>
          <a:bodyPr anchor="t" rtlCol="false" tIns="0" lIns="0" bIns="0" rIns="0">
            <a:spAutoFit/>
          </a:bodyPr>
          <a:lstStyle/>
          <a:p>
            <a:pPr algn="ctr">
              <a:lnSpc>
                <a:spcPts val="2541"/>
              </a:lnSpc>
            </a:pPr>
            <a:r>
              <a:rPr lang="en-US" b="true" sz="1815">
                <a:solidFill>
                  <a:srgbClr val="D35D4E"/>
                </a:solidFill>
                <a:latin typeface="Open Sauce Bold"/>
                <a:ea typeface="Open Sauce Bold"/>
                <a:cs typeface="Open Sauce Bold"/>
                <a:sym typeface="Open Sauce Bold"/>
              </a:rPr>
              <a:t>Word History</a:t>
            </a:r>
          </a:p>
          <a:p>
            <a:pPr algn="ctr">
              <a:lnSpc>
                <a:spcPts val="2541"/>
              </a:lnSpc>
              <a:spcBef>
                <a:spcPct val="0"/>
              </a:spcBef>
            </a:pPr>
            <a:r>
              <a:rPr lang="en-US" sz="1815">
                <a:solidFill>
                  <a:srgbClr val="D35D4E"/>
                </a:solidFill>
                <a:latin typeface="Open Sauce"/>
                <a:ea typeface="Open Sauce"/>
                <a:cs typeface="Open Sauce"/>
                <a:sym typeface="Open Sauce"/>
              </a:rPr>
              <a:t>The word digestion is derived from word "Digestio" which means separation</a:t>
            </a:r>
          </a:p>
        </p:txBody>
      </p:sp>
      <p:sp>
        <p:nvSpPr>
          <p:cNvPr name="TextBox 8" id="8"/>
          <p:cNvSpPr txBox="true"/>
          <p:nvPr/>
        </p:nvSpPr>
        <p:spPr>
          <a:xfrm rot="0">
            <a:off x="5644370" y="3510637"/>
            <a:ext cx="3494703" cy="2313556"/>
          </a:xfrm>
          <a:prstGeom prst="rect">
            <a:avLst/>
          </a:prstGeom>
        </p:spPr>
        <p:txBody>
          <a:bodyPr anchor="t" rtlCol="false" tIns="0" lIns="0" bIns="0" rIns="0">
            <a:spAutoFit/>
          </a:bodyPr>
          <a:lstStyle/>
          <a:p>
            <a:pPr algn="ctr">
              <a:lnSpc>
                <a:spcPts val="2681"/>
              </a:lnSpc>
            </a:pPr>
            <a:r>
              <a:rPr lang="en-US" b="true" sz="1915">
                <a:solidFill>
                  <a:srgbClr val="D35D4E"/>
                </a:solidFill>
                <a:latin typeface="Open Sauce Bold"/>
                <a:ea typeface="Open Sauce Bold"/>
                <a:cs typeface="Open Sauce Bold"/>
                <a:sym typeface="Open Sauce Bold"/>
              </a:rPr>
              <a:t>DEFINITION</a:t>
            </a:r>
          </a:p>
          <a:p>
            <a:pPr algn="ctr">
              <a:lnSpc>
                <a:spcPts val="2681"/>
              </a:lnSpc>
              <a:spcBef>
                <a:spcPct val="0"/>
              </a:spcBef>
            </a:pPr>
            <a:r>
              <a:rPr lang="en-US" sz="1915">
                <a:solidFill>
                  <a:srgbClr val="D35D4E"/>
                </a:solidFill>
                <a:latin typeface="Open Sauce"/>
                <a:ea typeface="Open Sauce"/>
                <a:cs typeface="Open Sauce"/>
                <a:sym typeface="Open Sauce"/>
              </a:rPr>
              <a:t>Digestion is the process by which food and drink broken down into smaller parts so the body can use them to build and nourish cells and to provide energy </a:t>
            </a:r>
          </a:p>
        </p:txBody>
      </p:sp>
      <p:sp>
        <p:nvSpPr>
          <p:cNvPr name="TextBox 9" id="9"/>
          <p:cNvSpPr txBox="true"/>
          <p:nvPr/>
        </p:nvSpPr>
        <p:spPr>
          <a:xfrm rot="0">
            <a:off x="9369532" y="3487585"/>
            <a:ext cx="3459370" cy="2182746"/>
          </a:xfrm>
          <a:prstGeom prst="rect">
            <a:avLst/>
          </a:prstGeom>
        </p:spPr>
        <p:txBody>
          <a:bodyPr anchor="t" rtlCol="false" tIns="0" lIns="0" bIns="0" rIns="0">
            <a:spAutoFit/>
          </a:bodyPr>
          <a:lstStyle/>
          <a:p>
            <a:pPr algn="ctr">
              <a:lnSpc>
                <a:spcPts val="2541"/>
              </a:lnSpc>
            </a:pPr>
            <a:r>
              <a:rPr lang="en-US" b="true" sz="1815">
                <a:solidFill>
                  <a:srgbClr val="D35D4E"/>
                </a:solidFill>
                <a:latin typeface="Open Sauce Bold"/>
                <a:ea typeface="Open Sauce Bold"/>
                <a:cs typeface="Open Sauce Bold"/>
                <a:sym typeface="Open Sauce Bold"/>
              </a:rPr>
              <a:t>MECHANISM</a:t>
            </a:r>
          </a:p>
          <a:p>
            <a:pPr algn="ctr">
              <a:lnSpc>
                <a:spcPts val="2541"/>
              </a:lnSpc>
              <a:spcBef>
                <a:spcPct val="0"/>
              </a:spcBef>
            </a:pPr>
            <a:r>
              <a:rPr lang="en-US" sz="1815">
                <a:solidFill>
                  <a:srgbClr val="D35D4E"/>
                </a:solidFill>
                <a:latin typeface="Open Sauce"/>
                <a:ea typeface="Open Sauce"/>
                <a:cs typeface="Open Sauce"/>
                <a:sym typeface="Open Sauce"/>
              </a:rPr>
              <a:t>Digestion involves mixing food with digestive juices, moving it through the digestive tract and breaking down the large molecules of food into smaller molecules</a:t>
            </a:r>
          </a:p>
        </p:txBody>
      </p:sp>
      <p:sp>
        <p:nvSpPr>
          <p:cNvPr name="TextBox 10" id="10"/>
          <p:cNvSpPr txBox="true"/>
          <p:nvPr/>
        </p:nvSpPr>
        <p:spPr>
          <a:xfrm rot="0">
            <a:off x="2927801" y="6369914"/>
            <a:ext cx="3134566" cy="1993172"/>
          </a:xfrm>
          <a:prstGeom prst="rect">
            <a:avLst/>
          </a:prstGeom>
        </p:spPr>
        <p:txBody>
          <a:bodyPr anchor="t" rtlCol="false" tIns="0" lIns="0" bIns="0" rIns="0">
            <a:spAutoFit/>
          </a:bodyPr>
          <a:lstStyle/>
          <a:p>
            <a:pPr algn="ctr">
              <a:lnSpc>
                <a:spcPts val="2700"/>
              </a:lnSpc>
            </a:pPr>
            <a:r>
              <a:rPr lang="en-US" b="true" sz="1928">
                <a:solidFill>
                  <a:srgbClr val="D35D4E"/>
                </a:solidFill>
                <a:latin typeface="Open Sauce Bold"/>
                <a:ea typeface="Open Sauce Bold"/>
                <a:cs typeface="Open Sauce Bold"/>
                <a:sym typeface="Open Sauce Bold"/>
              </a:rPr>
              <a:t>START OF DIGESTION</a:t>
            </a:r>
          </a:p>
          <a:p>
            <a:pPr algn="ctr">
              <a:lnSpc>
                <a:spcPts val="2700"/>
              </a:lnSpc>
            </a:pPr>
            <a:r>
              <a:rPr lang="en-US" sz="1928">
                <a:solidFill>
                  <a:srgbClr val="D35D4E"/>
                </a:solidFill>
                <a:latin typeface="Open Sauce"/>
                <a:ea typeface="Open Sauce"/>
                <a:cs typeface="Open Sauce"/>
                <a:sym typeface="Open Sauce"/>
              </a:rPr>
              <a:t>Digestion begins in the mouth when we chew and swallow and completed in the small intestine</a:t>
            </a:r>
          </a:p>
          <a:p>
            <a:pPr algn="ctr">
              <a:lnSpc>
                <a:spcPts val="2700"/>
              </a:lnSpc>
              <a:spcBef>
                <a:spcPct val="0"/>
              </a:spcBef>
            </a:pPr>
          </a:p>
        </p:txBody>
      </p:sp>
      <p:sp>
        <p:nvSpPr>
          <p:cNvPr name="TextBox 11" id="11"/>
          <p:cNvSpPr txBox="true"/>
          <p:nvPr/>
        </p:nvSpPr>
        <p:spPr>
          <a:xfrm rot="0">
            <a:off x="6382348" y="6180340"/>
            <a:ext cx="8421663" cy="2182746"/>
          </a:xfrm>
          <a:prstGeom prst="rect">
            <a:avLst/>
          </a:prstGeom>
        </p:spPr>
        <p:txBody>
          <a:bodyPr anchor="t" rtlCol="false" tIns="0" lIns="0" bIns="0" rIns="0">
            <a:spAutoFit/>
          </a:bodyPr>
          <a:lstStyle/>
          <a:p>
            <a:pPr algn="ctr">
              <a:lnSpc>
                <a:spcPts val="2541"/>
              </a:lnSpc>
            </a:pPr>
            <a:r>
              <a:rPr lang="en-US" b="true" sz="1815">
                <a:solidFill>
                  <a:srgbClr val="D35D4E"/>
                </a:solidFill>
                <a:latin typeface="Open Sauce Bold"/>
                <a:ea typeface="Open Sauce Bold"/>
                <a:cs typeface="Open Sauce Bold"/>
                <a:sym typeface="Open Sauce Bold"/>
              </a:rPr>
              <a:t>COMPOSITION</a:t>
            </a:r>
          </a:p>
          <a:p>
            <a:pPr algn="ctr">
              <a:lnSpc>
                <a:spcPts val="2541"/>
              </a:lnSpc>
              <a:spcBef>
                <a:spcPct val="0"/>
              </a:spcBef>
            </a:pPr>
            <a:r>
              <a:rPr lang="en-US" sz="1815">
                <a:solidFill>
                  <a:srgbClr val="D35D4E"/>
                </a:solidFill>
                <a:latin typeface="Open Sauce"/>
                <a:ea typeface="Open Sauce"/>
                <a:cs typeface="Open Sauce"/>
                <a:sym typeface="Open Sauce"/>
              </a:rPr>
              <a:t>The digestive tract, or alimentary canal, is a long tube that runs from the mouth to the anus. It helps break down food, absorb nutrients, and remove waste. The main parts are the mouth, pharynx, esophagus, stomach, small intestine, large intestine, rectum, and anus. Two solid organs, the liver and pancreas, also help in digestion. The liver makes bile to digest fats, and the pancreas makes enzymes to break down food.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01036" y="2489512"/>
            <a:ext cx="9655091" cy="1804966"/>
          </a:xfrm>
          <a:prstGeom prst="rect">
            <a:avLst/>
          </a:prstGeom>
        </p:spPr>
        <p:txBody>
          <a:bodyPr anchor="t" rtlCol="false" tIns="0" lIns="0" bIns="0" rIns="0">
            <a:spAutoFit/>
          </a:bodyPr>
          <a:lstStyle/>
          <a:p>
            <a:pPr algn="l" marL="0" indent="0" lvl="0">
              <a:lnSpc>
                <a:spcPts val="7088"/>
              </a:lnSpc>
              <a:spcBef>
                <a:spcPct val="0"/>
              </a:spcBef>
            </a:pPr>
            <a:r>
              <a:rPr lang="en-US" b="true" sz="5063">
                <a:solidFill>
                  <a:srgbClr val="D35D4E"/>
                </a:solidFill>
                <a:latin typeface="Poppins Bold"/>
                <a:ea typeface="Poppins Bold"/>
                <a:cs typeface="Poppins Bold"/>
                <a:sym typeface="Poppins Bold"/>
              </a:rPr>
              <a:t>Chemical and Mechanical Digestion</a:t>
            </a:r>
          </a:p>
        </p:txBody>
      </p:sp>
      <p:grpSp>
        <p:nvGrpSpPr>
          <p:cNvPr name="Group 3" id="3"/>
          <p:cNvGrpSpPr/>
          <p:nvPr/>
        </p:nvGrpSpPr>
        <p:grpSpPr>
          <a:xfrm rot="0">
            <a:off x="10684805" y="2845972"/>
            <a:ext cx="5613025" cy="5483108"/>
            <a:chOff x="0" y="0"/>
            <a:chExt cx="4828540" cy="4716780"/>
          </a:xfrm>
        </p:grpSpPr>
        <p:sp>
          <p:nvSpPr>
            <p:cNvPr name="Freeform 4" id="4"/>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solidFill>
              <a:srgbClr val="FABABB"/>
            </a:solidFill>
            <a:ln w="12700">
              <a:solidFill>
                <a:srgbClr val="000000"/>
              </a:solidFill>
            </a:ln>
          </p:spPr>
        </p:sp>
      </p:grpSp>
      <p:grpSp>
        <p:nvGrpSpPr>
          <p:cNvPr name="Group 5" id="5"/>
          <p:cNvGrpSpPr/>
          <p:nvPr/>
        </p:nvGrpSpPr>
        <p:grpSpPr>
          <a:xfrm rot="0">
            <a:off x="10935997" y="3059252"/>
            <a:ext cx="5537306" cy="4992352"/>
            <a:chOff x="0" y="0"/>
            <a:chExt cx="5231653" cy="4716780"/>
          </a:xfrm>
        </p:grpSpPr>
        <p:sp>
          <p:nvSpPr>
            <p:cNvPr name="Freeform 6" id="6"/>
            <p:cNvSpPr/>
            <p:nvPr/>
          </p:nvSpPr>
          <p:spPr>
            <a:xfrm flipH="false" flipV="false" rot="0">
              <a:off x="0" y="-7620"/>
              <a:ext cx="5236733" cy="4726940"/>
            </a:xfrm>
            <a:custGeom>
              <a:avLst/>
              <a:gdLst/>
              <a:ahLst/>
              <a:cxnLst/>
              <a:rect r="r" b="b" t="t" l="l"/>
              <a:pathLst>
                <a:path h="4726940" w="5236733">
                  <a:moveTo>
                    <a:pt x="3701512" y="4662170"/>
                  </a:moveTo>
                  <a:cubicBezTo>
                    <a:pt x="3671239" y="4669790"/>
                    <a:pt x="3647847" y="4679950"/>
                    <a:pt x="3624454" y="4682490"/>
                  </a:cubicBezTo>
                  <a:cubicBezTo>
                    <a:pt x="3492356" y="4692650"/>
                    <a:pt x="3361633" y="4702810"/>
                    <a:pt x="3229534" y="4711700"/>
                  </a:cubicBezTo>
                  <a:cubicBezTo>
                    <a:pt x="3162109" y="4715510"/>
                    <a:pt x="3094684" y="4719320"/>
                    <a:pt x="3027259" y="4720590"/>
                  </a:cubicBezTo>
                  <a:cubicBezTo>
                    <a:pt x="2954329" y="4723130"/>
                    <a:pt x="2881400" y="4726940"/>
                    <a:pt x="2809846" y="4724400"/>
                  </a:cubicBezTo>
                  <a:cubicBezTo>
                    <a:pt x="2741045" y="4723130"/>
                    <a:pt x="2672244" y="4719320"/>
                    <a:pt x="2606194" y="4707890"/>
                  </a:cubicBezTo>
                  <a:cubicBezTo>
                    <a:pt x="2520881" y="4693920"/>
                    <a:pt x="2434191" y="4693920"/>
                    <a:pt x="2350254" y="4681220"/>
                  </a:cubicBezTo>
                  <a:cubicBezTo>
                    <a:pt x="2131465" y="4648200"/>
                    <a:pt x="1908549" y="4657090"/>
                    <a:pt x="1688385" y="4643120"/>
                  </a:cubicBezTo>
                  <a:cubicBezTo>
                    <a:pt x="1564542" y="4635500"/>
                    <a:pt x="1440700" y="4617720"/>
                    <a:pt x="1316858" y="4602480"/>
                  </a:cubicBezTo>
                  <a:cubicBezTo>
                    <a:pt x="1176503" y="4585970"/>
                    <a:pt x="1036148" y="4566920"/>
                    <a:pt x="894417" y="4549140"/>
                  </a:cubicBezTo>
                  <a:cubicBezTo>
                    <a:pt x="791215" y="4536440"/>
                    <a:pt x="686637" y="4523740"/>
                    <a:pt x="583435" y="4511040"/>
                  </a:cubicBezTo>
                  <a:cubicBezTo>
                    <a:pt x="580683" y="4511040"/>
                    <a:pt x="577931" y="4509770"/>
                    <a:pt x="575179" y="4509770"/>
                  </a:cubicBezTo>
                  <a:cubicBezTo>
                    <a:pt x="488489" y="4475480"/>
                    <a:pt x="396296" y="4448810"/>
                    <a:pt x="316486" y="4404360"/>
                  </a:cubicBezTo>
                  <a:cubicBezTo>
                    <a:pt x="181636" y="4328160"/>
                    <a:pt x="123842" y="4206240"/>
                    <a:pt x="118338" y="4062730"/>
                  </a:cubicBezTo>
                  <a:cubicBezTo>
                    <a:pt x="116962" y="4013200"/>
                    <a:pt x="110082" y="3964940"/>
                    <a:pt x="110082" y="3915410"/>
                  </a:cubicBezTo>
                  <a:cubicBezTo>
                    <a:pt x="111458" y="3846830"/>
                    <a:pt x="116962" y="3779520"/>
                    <a:pt x="121090" y="3712210"/>
                  </a:cubicBezTo>
                  <a:cubicBezTo>
                    <a:pt x="132099" y="3511550"/>
                    <a:pt x="137603" y="3310890"/>
                    <a:pt x="121090" y="3110230"/>
                  </a:cubicBezTo>
                  <a:cubicBezTo>
                    <a:pt x="105954" y="2929890"/>
                    <a:pt x="92194" y="2750820"/>
                    <a:pt x="77057" y="2570480"/>
                  </a:cubicBezTo>
                  <a:cubicBezTo>
                    <a:pt x="67425" y="2454910"/>
                    <a:pt x="55041" y="2340610"/>
                    <a:pt x="46785" y="2225040"/>
                  </a:cubicBezTo>
                  <a:cubicBezTo>
                    <a:pt x="41281" y="2148840"/>
                    <a:pt x="42657" y="2071370"/>
                    <a:pt x="37153" y="1995170"/>
                  </a:cubicBezTo>
                  <a:cubicBezTo>
                    <a:pt x="34401" y="1951990"/>
                    <a:pt x="19264" y="1910080"/>
                    <a:pt x="17888" y="1866900"/>
                  </a:cubicBezTo>
                  <a:cubicBezTo>
                    <a:pt x="12384" y="1762760"/>
                    <a:pt x="11008" y="1657350"/>
                    <a:pt x="8256" y="1551940"/>
                  </a:cubicBezTo>
                  <a:cubicBezTo>
                    <a:pt x="6880" y="1511300"/>
                    <a:pt x="0" y="1470660"/>
                    <a:pt x="1376" y="1430020"/>
                  </a:cubicBezTo>
                  <a:cubicBezTo>
                    <a:pt x="2752" y="1366520"/>
                    <a:pt x="11008" y="1303020"/>
                    <a:pt x="12384" y="1239520"/>
                  </a:cubicBezTo>
                  <a:cubicBezTo>
                    <a:pt x="13760" y="1165860"/>
                    <a:pt x="5504" y="1092200"/>
                    <a:pt x="8256" y="1019810"/>
                  </a:cubicBezTo>
                  <a:cubicBezTo>
                    <a:pt x="8256" y="949960"/>
                    <a:pt x="17888" y="881380"/>
                    <a:pt x="27521" y="811530"/>
                  </a:cubicBezTo>
                  <a:cubicBezTo>
                    <a:pt x="30273" y="787400"/>
                    <a:pt x="49537" y="765810"/>
                    <a:pt x="55041" y="741680"/>
                  </a:cubicBezTo>
                  <a:cubicBezTo>
                    <a:pt x="78434" y="622300"/>
                    <a:pt x="103202" y="502920"/>
                    <a:pt x="163747" y="392430"/>
                  </a:cubicBezTo>
                  <a:cubicBezTo>
                    <a:pt x="177507" y="368300"/>
                    <a:pt x="199524" y="346710"/>
                    <a:pt x="220164" y="327660"/>
                  </a:cubicBezTo>
                  <a:cubicBezTo>
                    <a:pt x="227044" y="321310"/>
                    <a:pt x="243557" y="325120"/>
                    <a:pt x="247685" y="325120"/>
                  </a:cubicBezTo>
                  <a:cubicBezTo>
                    <a:pt x="257317" y="308610"/>
                    <a:pt x="262821" y="292100"/>
                    <a:pt x="273829" y="284480"/>
                  </a:cubicBezTo>
                  <a:cubicBezTo>
                    <a:pt x="332998" y="242570"/>
                    <a:pt x="394920" y="212090"/>
                    <a:pt x="471977" y="204470"/>
                  </a:cubicBezTo>
                  <a:cubicBezTo>
                    <a:pt x="529770" y="198120"/>
                    <a:pt x="586187" y="175260"/>
                    <a:pt x="643980" y="162560"/>
                  </a:cubicBezTo>
                  <a:cubicBezTo>
                    <a:pt x="714158" y="147320"/>
                    <a:pt x="784335" y="129540"/>
                    <a:pt x="857265" y="120650"/>
                  </a:cubicBezTo>
                  <a:cubicBezTo>
                    <a:pt x="923314" y="113030"/>
                    <a:pt x="986611" y="96520"/>
                    <a:pt x="1054036" y="91440"/>
                  </a:cubicBezTo>
                  <a:cubicBezTo>
                    <a:pt x="1122838" y="86360"/>
                    <a:pt x="1191639" y="71120"/>
                    <a:pt x="1261816" y="66040"/>
                  </a:cubicBezTo>
                  <a:cubicBezTo>
                    <a:pt x="1451708" y="53340"/>
                    <a:pt x="1642976" y="44450"/>
                    <a:pt x="1832867" y="34290"/>
                  </a:cubicBezTo>
                  <a:cubicBezTo>
                    <a:pt x="1879653" y="31750"/>
                    <a:pt x="1926437" y="34290"/>
                    <a:pt x="1973222" y="35560"/>
                  </a:cubicBezTo>
                  <a:cubicBezTo>
                    <a:pt x="1996615" y="36830"/>
                    <a:pt x="2020007" y="41910"/>
                    <a:pt x="2044776" y="44450"/>
                  </a:cubicBezTo>
                  <a:cubicBezTo>
                    <a:pt x="2055784" y="45720"/>
                    <a:pt x="2066792" y="41910"/>
                    <a:pt x="2077800" y="41910"/>
                  </a:cubicBezTo>
                  <a:cubicBezTo>
                    <a:pt x="2110825" y="41910"/>
                    <a:pt x="2145225" y="41910"/>
                    <a:pt x="2178250" y="40640"/>
                  </a:cubicBezTo>
                  <a:cubicBezTo>
                    <a:pt x="2241547" y="38100"/>
                    <a:pt x="2306221" y="31750"/>
                    <a:pt x="2369518" y="31750"/>
                  </a:cubicBezTo>
                  <a:cubicBezTo>
                    <a:pt x="2431439" y="31750"/>
                    <a:pt x="2493360" y="35560"/>
                    <a:pt x="2555281" y="38100"/>
                  </a:cubicBezTo>
                  <a:lnTo>
                    <a:pt x="2604819" y="38100"/>
                  </a:lnTo>
                  <a:cubicBezTo>
                    <a:pt x="2680500" y="35560"/>
                    <a:pt x="2754805" y="35560"/>
                    <a:pt x="2830487" y="31750"/>
                  </a:cubicBezTo>
                  <a:cubicBezTo>
                    <a:pt x="2903416" y="27940"/>
                    <a:pt x="2974970" y="19050"/>
                    <a:pt x="3047899" y="15240"/>
                  </a:cubicBezTo>
                  <a:cubicBezTo>
                    <a:pt x="3082300" y="12700"/>
                    <a:pt x="3118077" y="12700"/>
                    <a:pt x="3152477" y="19050"/>
                  </a:cubicBezTo>
                  <a:cubicBezTo>
                    <a:pt x="3204766" y="27940"/>
                    <a:pt x="3254303" y="33020"/>
                    <a:pt x="3306592" y="19050"/>
                  </a:cubicBezTo>
                  <a:cubicBezTo>
                    <a:pt x="3325856" y="13970"/>
                    <a:pt x="3350625" y="22860"/>
                    <a:pt x="3372641" y="25400"/>
                  </a:cubicBezTo>
                  <a:cubicBezTo>
                    <a:pt x="3382273" y="26670"/>
                    <a:pt x="3393282" y="29210"/>
                    <a:pt x="3398786" y="25400"/>
                  </a:cubicBezTo>
                  <a:cubicBezTo>
                    <a:pt x="3435939" y="0"/>
                    <a:pt x="3470339" y="6350"/>
                    <a:pt x="3506116" y="27940"/>
                  </a:cubicBezTo>
                  <a:cubicBezTo>
                    <a:pt x="3510244" y="30480"/>
                    <a:pt x="3521252" y="24130"/>
                    <a:pt x="3529508" y="24130"/>
                  </a:cubicBezTo>
                  <a:cubicBezTo>
                    <a:pt x="3562533" y="24130"/>
                    <a:pt x="3595558" y="24130"/>
                    <a:pt x="3629958" y="25400"/>
                  </a:cubicBezTo>
                  <a:cubicBezTo>
                    <a:pt x="3654727" y="26670"/>
                    <a:pt x="3678119" y="34290"/>
                    <a:pt x="3702888" y="36830"/>
                  </a:cubicBezTo>
                  <a:cubicBezTo>
                    <a:pt x="3756553" y="43180"/>
                    <a:pt x="3811594" y="53340"/>
                    <a:pt x="3866635" y="53340"/>
                  </a:cubicBezTo>
                  <a:cubicBezTo>
                    <a:pt x="3969837" y="54610"/>
                    <a:pt x="4073039" y="58420"/>
                    <a:pt x="4174865" y="78740"/>
                  </a:cubicBezTo>
                  <a:cubicBezTo>
                    <a:pt x="4269811" y="97790"/>
                    <a:pt x="4367509" y="97790"/>
                    <a:pt x="4463830" y="113030"/>
                  </a:cubicBezTo>
                  <a:cubicBezTo>
                    <a:pt x="4521624" y="121920"/>
                    <a:pt x="4580792" y="138430"/>
                    <a:pt x="4630330" y="165100"/>
                  </a:cubicBezTo>
                  <a:cubicBezTo>
                    <a:pt x="4683995" y="193040"/>
                    <a:pt x="4725276" y="238760"/>
                    <a:pt x="4773437" y="276860"/>
                  </a:cubicBezTo>
                  <a:cubicBezTo>
                    <a:pt x="4791325" y="290830"/>
                    <a:pt x="4817470" y="300990"/>
                    <a:pt x="4829854" y="318770"/>
                  </a:cubicBezTo>
                  <a:cubicBezTo>
                    <a:pt x="4865631" y="367030"/>
                    <a:pt x="4897279" y="417830"/>
                    <a:pt x="4928928" y="468630"/>
                  </a:cubicBezTo>
                  <a:cubicBezTo>
                    <a:pt x="4952320" y="505460"/>
                    <a:pt x="4975713" y="543560"/>
                    <a:pt x="4993601" y="581660"/>
                  </a:cubicBezTo>
                  <a:cubicBezTo>
                    <a:pt x="5012865" y="626110"/>
                    <a:pt x="5028001" y="671830"/>
                    <a:pt x="5043138" y="718820"/>
                  </a:cubicBezTo>
                  <a:cubicBezTo>
                    <a:pt x="5066530" y="792480"/>
                    <a:pt x="5094051" y="866140"/>
                    <a:pt x="5109187" y="942340"/>
                  </a:cubicBezTo>
                  <a:cubicBezTo>
                    <a:pt x="5131203" y="1049020"/>
                    <a:pt x="5142212" y="1158240"/>
                    <a:pt x="5158724" y="1266190"/>
                  </a:cubicBezTo>
                  <a:cubicBezTo>
                    <a:pt x="5164228" y="1301750"/>
                    <a:pt x="5171108" y="1337310"/>
                    <a:pt x="5173860" y="1372870"/>
                  </a:cubicBezTo>
                  <a:cubicBezTo>
                    <a:pt x="5182117" y="1474470"/>
                    <a:pt x="5187621" y="1574800"/>
                    <a:pt x="5194501" y="1676400"/>
                  </a:cubicBezTo>
                  <a:cubicBezTo>
                    <a:pt x="5204133" y="1802130"/>
                    <a:pt x="5217893" y="1926590"/>
                    <a:pt x="5224773" y="2052320"/>
                  </a:cubicBezTo>
                  <a:cubicBezTo>
                    <a:pt x="5231654" y="2172970"/>
                    <a:pt x="5236733" y="2294890"/>
                    <a:pt x="5234193" y="2416810"/>
                  </a:cubicBezTo>
                  <a:cubicBezTo>
                    <a:pt x="5230277" y="2620010"/>
                    <a:pt x="5219269" y="2821940"/>
                    <a:pt x="5208261" y="3025140"/>
                  </a:cubicBezTo>
                  <a:cubicBezTo>
                    <a:pt x="5201381" y="3150870"/>
                    <a:pt x="5191749" y="3275330"/>
                    <a:pt x="5177988" y="3399790"/>
                  </a:cubicBezTo>
                  <a:cubicBezTo>
                    <a:pt x="5164228" y="3524250"/>
                    <a:pt x="5143588" y="3647440"/>
                    <a:pt x="5128452" y="3771900"/>
                  </a:cubicBezTo>
                  <a:cubicBezTo>
                    <a:pt x="5117443" y="3858260"/>
                    <a:pt x="5114691" y="3944620"/>
                    <a:pt x="5102307" y="4029710"/>
                  </a:cubicBezTo>
                  <a:cubicBezTo>
                    <a:pt x="5091299" y="4107180"/>
                    <a:pt x="5050018" y="4175760"/>
                    <a:pt x="4994977" y="4232910"/>
                  </a:cubicBezTo>
                  <a:cubicBezTo>
                    <a:pt x="4949568" y="4281170"/>
                    <a:pt x="4913791" y="4335780"/>
                    <a:pt x="4867006" y="4382770"/>
                  </a:cubicBezTo>
                  <a:cubicBezTo>
                    <a:pt x="4825726" y="4424680"/>
                    <a:pt x="4780316" y="4466590"/>
                    <a:pt x="4708763" y="4467860"/>
                  </a:cubicBezTo>
                  <a:cubicBezTo>
                    <a:pt x="4692251" y="4467860"/>
                    <a:pt x="4677115" y="4483100"/>
                    <a:pt x="4660602" y="4490720"/>
                  </a:cubicBezTo>
                  <a:cubicBezTo>
                    <a:pt x="4590425" y="4518660"/>
                    <a:pt x="4517495" y="4542790"/>
                    <a:pt x="4448694" y="4573270"/>
                  </a:cubicBezTo>
                  <a:cubicBezTo>
                    <a:pt x="4322100" y="4629150"/>
                    <a:pt x="4185873" y="4638040"/>
                    <a:pt x="4049646" y="4643120"/>
                  </a:cubicBezTo>
                  <a:cubicBezTo>
                    <a:pt x="3997358" y="4645660"/>
                    <a:pt x="3943693" y="4641850"/>
                    <a:pt x="3891403" y="4645660"/>
                  </a:cubicBezTo>
                  <a:cubicBezTo>
                    <a:pt x="3865259" y="4646930"/>
                    <a:pt x="3840490" y="4658360"/>
                    <a:pt x="3815722" y="4663440"/>
                  </a:cubicBezTo>
                  <a:cubicBezTo>
                    <a:pt x="3804714" y="4665980"/>
                    <a:pt x="3793706" y="4664710"/>
                    <a:pt x="3781321" y="4665980"/>
                  </a:cubicBezTo>
                  <a:cubicBezTo>
                    <a:pt x="3764809" y="4667250"/>
                    <a:pt x="3748296" y="4671060"/>
                    <a:pt x="3731785" y="4669790"/>
                  </a:cubicBezTo>
                  <a:cubicBezTo>
                    <a:pt x="3715272" y="4667250"/>
                    <a:pt x="3704264" y="4662170"/>
                    <a:pt x="3701512" y="4662170"/>
                  </a:cubicBezTo>
                  <a:close/>
                </a:path>
              </a:pathLst>
            </a:custGeom>
            <a:blipFill>
              <a:blip r:embed="rId2"/>
              <a:stretch>
                <a:fillRect l="-6764" t="-26" r="-6760" b="-27"/>
              </a:stretch>
            </a:blipFill>
          </p:spPr>
        </p:sp>
      </p:grpSp>
      <p:sp>
        <p:nvSpPr>
          <p:cNvPr name="Freeform 7" id="7"/>
          <p:cNvSpPr/>
          <p:nvPr/>
        </p:nvSpPr>
        <p:spPr>
          <a:xfrm flipH="false" flipV="false" rot="0">
            <a:off x="1934043" y="4399254"/>
            <a:ext cx="1381360" cy="1279485"/>
          </a:xfrm>
          <a:custGeom>
            <a:avLst/>
            <a:gdLst/>
            <a:ahLst/>
            <a:cxnLst/>
            <a:rect r="r" b="b" t="t" l="l"/>
            <a:pathLst>
              <a:path h="1279485" w="1381360">
                <a:moveTo>
                  <a:pt x="0" y="0"/>
                </a:moveTo>
                <a:lnTo>
                  <a:pt x="1381361" y="0"/>
                </a:lnTo>
                <a:lnTo>
                  <a:pt x="1381361" y="1279485"/>
                </a:lnTo>
                <a:lnTo>
                  <a:pt x="0" y="1279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934043" y="5969355"/>
            <a:ext cx="1381360" cy="1279485"/>
          </a:xfrm>
          <a:custGeom>
            <a:avLst/>
            <a:gdLst/>
            <a:ahLst/>
            <a:cxnLst/>
            <a:rect r="r" b="b" t="t" l="l"/>
            <a:pathLst>
              <a:path h="1279485" w="1381360">
                <a:moveTo>
                  <a:pt x="0" y="0"/>
                </a:moveTo>
                <a:lnTo>
                  <a:pt x="1381361" y="0"/>
                </a:lnTo>
                <a:lnTo>
                  <a:pt x="1381361" y="1279485"/>
                </a:lnTo>
                <a:lnTo>
                  <a:pt x="0" y="1279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4644196">
            <a:off x="-1682202" y="-2652667"/>
            <a:ext cx="6166477" cy="6089895"/>
          </a:xfrm>
          <a:custGeom>
            <a:avLst/>
            <a:gdLst/>
            <a:ahLst/>
            <a:cxnLst/>
            <a:rect r="r" b="b" t="t" l="l"/>
            <a:pathLst>
              <a:path h="6089895" w="6166477">
                <a:moveTo>
                  <a:pt x="0" y="0"/>
                </a:moveTo>
                <a:lnTo>
                  <a:pt x="6166477" y="0"/>
                </a:lnTo>
                <a:lnTo>
                  <a:pt x="6166477" y="6089896"/>
                </a:lnTo>
                <a:lnTo>
                  <a:pt x="0" y="60898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4644196">
            <a:off x="13709450" y="6951302"/>
            <a:ext cx="6166477" cy="6089895"/>
          </a:xfrm>
          <a:custGeom>
            <a:avLst/>
            <a:gdLst/>
            <a:ahLst/>
            <a:cxnLst/>
            <a:rect r="r" b="b" t="t" l="l"/>
            <a:pathLst>
              <a:path h="6089895" w="6166477">
                <a:moveTo>
                  <a:pt x="0" y="0"/>
                </a:moveTo>
                <a:lnTo>
                  <a:pt x="6166477" y="0"/>
                </a:lnTo>
                <a:lnTo>
                  <a:pt x="6166477" y="6089896"/>
                </a:lnTo>
                <a:lnTo>
                  <a:pt x="0" y="60898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2268920" y="9258300"/>
            <a:ext cx="3018959" cy="3022055"/>
          </a:xfrm>
          <a:custGeom>
            <a:avLst/>
            <a:gdLst/>
            <a:ahLst/>
            <a:cxnLst/>
            <a:rect r="r" b="b" t="t" l="l"/>
            <a:pathLst>
              <a:path h="3022055" w="3018959">
                <a:moveTo>
                  <a:pt x="0" y="0"/>
                </a:moveTo>
                <a:lnTo>
                  <a:pt x="3018959" y="0"/>
                </a:lnTo>
                <a:lnTo>
                  <a:pt x="3018959" y="3022055"/>
                </a:lnTo>
                <a:lnTo>
                  <a:pt x="0" y="30220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3031510" y="-1511028"/>
            <a:ext cx="3018959" cy="3022055"/>
          </a:xfrm>
          <a:custGeom>
            <a:avLst/>
            <a:gdLst/>
            <a:ahLst/>
            <a:cxnLst/>
            <a:rect r="r" b="b" t="t" l="l"/>
            <a:pathLst>
              <a:path h="3022055" w="3018959">
                <a:moveTo>
                  <a:pt x="0" y="0"/>
                </a:moveTo>
                <a:lnTo>
                  <a:pt x="3018959" y="0"/>
                </a:lnTo>
                <a:lnTo>
                  <a:pt x="3018959" y="3022056"/>
                </a:lnTo>
                <a:lnTo>
                  <a:pt x="0" y="30220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6473303" y="-917658"/>
            <a:ext cx="2757302" cy="2428685"/>
          </a:xfrm>
          <a:custGeom>
            <a:avLst/>
            <a:gdLst/>
            <a:ahLst/>
            <a:cxnLst/>
            <a:rect r="r" b="b" t="t" l="l"/>
            <a:pathLst>
              <a:path h="2428685" w="2757302">
                <a:moveTo>
                  <a:pt x="0" y="0"/>
                </a:moveTo>
                <a:lnTo>
                  <a:pt x="2757303" y="0"/>
                </a:lnTo>
                <a:lnTo>
                  <a:pt x="2757303" y="2428686"/>
                </a:lnTo>
                <a:lnTo>
                  <a:pt x="0" y="24286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349951" y="9268140"/>
            <a:ext cx="2757302" cy="2428685"/>
          </a:xfrm>
          <a:custGeom>
            <a:avLst/>
            <a:gdLst/>
            <a:ahLst/>
            <a:cxnLst/>
            <a:rect r="r" b="b" t="t" l="l"/>
            <a:pathLst>
              <a:path h="2428685" w="2757302">
                <a:moveTo>
                  <a:pt x="0" y="0"/>
                </a:moveTo>
                <a:lnTo>
                  <a:pt x="2757302" y="0"/>
                </a:lnTo>
                <a:lnTo>
                  <a:pt x="2757302" y="2428686"/>
                </a:lnTo>
                <a:lnTo>
                  <a:pt x="0" y="24286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3315404" y="4829080"/>
            <a:ext cx="6000567" cy="1249680"/>
          </a:xfrm>
          <a:prstGeom prst="rect">
            <a:avLst/>
          </a:prstGeom>
        </p:spPr>
        <p:txBody>
          <a:bodyPr anchor="t" rtlCol="false" tIns="0" lIns="0" bIns="0" rIns="0">
            <a:spAutoFit/>
          </a:bodyPr>
          <a:lstStyle/>
          <a:p>
            <a:pPr algn="l">
              <a:lnSpc>
                <a:spcPts val="2520"/>
              </a:lnSpc>
            </a:pPr>
            <a:r>
              <a:rPr lang="en-US" sz="1800">
                <a:solidFill>
                  <a:srgbClr val="D35D4E"/>
                </a:solidFill>
                <a:latin typeface="Open Sauce"/>
                <a:ea typeface="Open Sauce"/>
                <a:cs typeface="Open Sauce"/>
                <a:sym typeface="Open Sauce"/>
              </a:rPr>
              <a:t>Mechanical digestion is the physical breakdown of large pieces of food into smaller pieces.</a:t>
            </a:r>
          </a:p>
          <a:p>
            <a:pPr algn="l" marL="0" indent="0" lvl="0">
              <a:lnSpc>
                <a:spcPts val="2520"/>
              </a:lnSpc>
              <a:spcBef>
                <a:spcPct val="0"/>
              </a:spcBef>
            </a:pPr>
            <a:r>
              <a:rPr lang="en-US" sz="1800">
                <a:solidFill>
                  <a:srgbClr val="D35D4E"/>
                </a:solidFill>
                <a:latin typeface="Open Sauce"/>
                <a:ea typeface="Open Sauce"/>
                <a:cs typeface="Open Sauce"/>
                <a:sym typeface="Open Sauce"/>
              </a:rPr>
              <a:t> </a:t>
            </a:r>
            <a:r>
              <a:rPr lang="en-US" sz="1800">
                <a:solidFill>
                  <a:srgbClr val="D35D4E"/>
                </a:solidFill>
                <a:latin typeface="Open Sauce"/>
                <a:ea typeface="Open Sauce"/>
                <a:cs typeface="Open Sauce"/>
                <a:sym typeface="Open Sauce"/>
              </a:rPr>
              <a:t>Example: Chewing food in the mouth or mixing food in the stomach.</a:t>
            </a:r>
          </a:p>
        </p:txBody>
      </p:sp>
      <p:sp>
        <p:nvSpPr>
          <p:cNvPr name="TextBox 16" id="16"/>
          <p:cNvSpPr txBox="true"/>
          <p:nvPr/>
        </p:nvSpPr>
        <p:spPr>
          <a:xfrm rot="0">
            <a:off x="3315404" y="4444104"/>
            <a:ext cx="3814535" cy="331421"/>
          </a:xfrm>
          <a:prstGeom prst="rect">
            <a:avLst/>
          </a:prstGeom>
        </p:spPr>
        <p:txBody>
          <a:bodyPr anchor="t" rtlCol="false" tIns="0" lIns="0" bIns="0" rIns="0">
            <a:spAutoFit/>
          </a:bodyPr>
          <a:lstStyle/>
          <a:p>
            <a:pPr algn="l" marL="0" indent="0" lvl="0">
              <a:lnSpc>
                <a:spcPts val="2732"/>
              </a:lnSpc>
              <a:spcBef>
                <a:spcPct val="0"/>
              </a:spcBef>
            </a:pPr>
            <a:r>
              <a:rPr lang="en-US" b="true" sz="1951">
                <a:solidFill>
                  <a:srgbClr val="D35D4E"/>
                </a:solidFill>
                <a:latin typeface="Open Sauce Bold"/>
                <a:ea typeface="Open Sauce Bold"/>
                <a:cs typeface="Open Sauce Bold"/>
                <a:sym typeface="Open Sauce Bold"/>
              </a:rPr>
              <a:t>Mechanical Digestion</a:t>
            </a:r>
          </a:p>
        </p:txBody>
      </p:sp>
      <p:sp>
        <p:nvSpPr>
          <p:cNvPr name="TextBox 17" id="17"/>
          <p:cNvSpPr txBox="true"/>
          <p:nvPr/>
        </p:nvSpPr>
        <p:spPr>
          <a:xfrm rot="0">
            <a:off x="3315404" y="6452602"/>
            <a:ext cx="6894864" cy="258155"/>
          </a:xfrm>
          <a:prstGeom prst="rect">
            <a:avLst/>
          </a:prstGeom>
        </p:spPr>
        <p:txBody>
          <a:bodyPr anchor="t" rtlCol="false" tIns="0" lIns="0" bIns="0" rIns="0">
            <a:spAutoFit/>
          </a:bodyPr>
          <a:lstStyle/>
          <a:p>
            <a:pPr algn="l" marL="0" indent="0" lvl="0">
              <a:lnSpc>
                <a:spcPts val="2175"/>
              </a:lnSpc>
              <a:spcBef>
                <a:spcPct val="0"/>
              </a:spcBef>
            </a:pPr>
          </a:p>
        </p:txBody>
      </p:sp>
      <p:sp>
        <p:nvSpPr>
          <p:cNvPr name="TextBox 18" id="18"/>
          <p:cNvSpPr txBox="true"/>
          <p:nvPr/>
        </p:nvSpPr>
        <p:spPr>
          <a:xfrm rot="0">
            <a:off x="3315404" y="6285062"/>
            <a:ext cx="6208366" cy="1878330"/>
          </a:xfrm>
          <a:prstGeom prst="rect">
            <a:avLst/>
          </a:prstGeom>
        </p:spPr>
        <p:txBody>
          <a:bodyPr anchor="t" rtlCol="false" tIns="0" lIns="0" bIns="0" rIns="0">
            <a:spAutoFit/>
          </a:bodyPr>
          <a:lstStyle/>
          <a:p>
            <a:pPr algn="l">
              <a:lnSpc>
                <a:spcPts val="2520"/>
              </a:lnSpc>
            </a:pPr>
            <a:r>
              <a:rPr lang="en-US" sz="1800" b="true">
                <a:solidFill>
                  <a:srgbClr val="D35D4E"/>
                </a:solidFill>
                <a:latin typeface="Open Sauce Bold"/>
                <a:ea typeface="Open Sauce Bold"/>
                <a:cs typeface="Open Sauce Bold"/>
                <a:sym typeface="Open Sauce Bold"/>
              </a:rPr>
              <a:t>Chemical Digestion</a:t>
            </a:r>
          </a:p>
          <a:p>
            <a:pPr algn="l">
              <a:lnSpc>
                <a:spcPts val="2520"/>
              </a:lnSpc>
            </a:pPr>
            <a:r>
              <a:rPr lang="en-US" sz="1800">
                <a:solidFill>
                  <a:srgbClr val="D35D4E"/>
                </a:solidFill>
                <a:latin typeface="Open Sauce"/>
                <a:ea typeface="Open Sauce"/>
                <a:cs typeface="Open Sauce"/>
                <a:sym typeface="Open Sauce"/>
              </a:rPr>
              <a:t>Chemical digestion is the breaking down of food using enzymes and digestive juices into smaller, soluble molecules that the body can absorb.</a:t>
            </a:r>
          </a:p>
          <a:p>
            <a:pPr algn="l" marL="0" indent="0" lvl="0">
              <a:lnSpc>
                <a:spcPts val="2520"/>
              </a:lnSpc>
              <a:spcBef>
                <a:spcPct val="0"/>
              </a:spcBef>
            </a:pPr>
            <a:r>
              <a:rPr lang="en-US" sz="1800">
                <a:solidFill>
                  <a:srgbClr val="D35D4E"/>
                </a:solidFill>
                <a:latin typeface="Open Sauce"/>
                <a:ea typeface="Open Sauce"/>
                <a:cs typeface="Open Sauce"/>
                <a:sym typeface="Open Sauce"/>
              </a:rPr>
              <a:t>Example: Amylase breaking down starch into sugar, or pepsin breaking proteins into amino acids.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BABB"/>
        </a:solidFill>
      </p:bgPr>
    </p:bg>
    <p:spTree>
      <p:nvGrpSpPr>
        <p:cNvPr id="1" name=""/>
        <p:cNvGrpSpPr/>
        <p:nvPr/>
      </p:nvGrpSpPr>
      <p:grpSpPr>
        <a:xfrm>
          <a:off x="0" y="0"/>
          <a:ext cx="0" cy="0"/>
          <a:chOff x="0" y="0"/>
          <a:chExt cx="0" cy="0"/>
        </a:xfrm>
      </p:grpSpPr>
      <p:sp>
        <p:nvSpPr>
          <p:cNvPr name="Freeform 2" id="2"/>
          <p:cNvSpPr/>
          <p:nvPr/>
        </p:nvSpPr>
        <p:spPr>
          <a:xfrm flipH="false" flipV="false" rot="-4644196">
            <a:off x="11620256" y="5104804"/>
            <a:ext cx="8592574" cy="8485862"/>
          </a:xfrm>
          <a:custGeom>
            <a:avLst/>
            <a:gdLst/>
            <a:ahLst/>
            <a:cxnLst/>
            <a:rect r="r" b="b" t="t" l="l"/>
            <a:pathLst>
              <a:path h="8485862" w="8592574">
                <a:moveTo>
                  <a:pt x="0" y="0"/>
                </a:moveTo>
                <a:lnTo>
                  <a:pt x="8592573" y="0"/>
                </a:lnTo>
                <a:lnTo>
                  <a:pt x="8592573" y="8485862"/>
                </a:lnTo>
                <a:lnTo>
                  <a:pt x="0" y="8485862"/>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44196">
            <a:off x="-3166743" y="-2644843"/>
            <a:ext cx="8592574" cy="8485862"/>
          </a:xfrm>
          <a:custGeom>
            <a:avLst/>
            <a:gdLst/>
            <a:ahLst/>
            <a:cxnLst/>
            <a:rect r="r" b="b" t="t" l="l"/>
            <a:pathLst>
              <a:path h="8485862" w="8592574">
                <a:moveTo>
                  <a:pt x="0" y="0"/>
                </a:moveTo>
                <a:lnTo>
                  <a:pt x="8592573" y="0"/>
                </a:lnTo>
                <a:lnTo>
                  <a:pt x="8592573" y="8485862"/>
                </a:lnTo>
                <a:lnTo>
                  <a:pt x="0" y="8485862"/>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36543" y="2756883"/>
            <a:ext cx="4870768" cy="6501417"/>
            <a:chOff x="0" y="0"/>
            <a:chExt cx="1367273" cy="1825013"/>
          </a:xfrm>
        </p:grpSpPr>
        <p:sp>
          <p:nvSpPr>
            <p:cNvPr name="Freeform 5" id="5"/>
            <p:cNvSpPr/>
            <p:nvPr/>
          </p:nvSpPr>
          <p:spPr>
            <a:xfrm flipH="false" flipV="false" rot="0">
              <a:off x="0" y="0"/>
              <a:ext cx="1367273" cy="1825013"/>
            </a:xfrm>
            <a:custGeom>
              <a:avLst/>
              <a:gdLst/>
              <a:ahLst/>
              <a:cxnLst/>
              <a:rect r="r" b="b" t="t" l="l"/>
              <a:pathLst>
                <a:path h="1825013" w="1367273">
                  <a:moveTo>
                    <a:pt x="49273" y="0"/>
                  </a:moveTo>
                  <a:lnTo>
                    <a:pt x="1318000" y="0"/>
                  </a:lnTo>
                  <a:cubicBezTo>
                    <a:pt x="1331068" y="0"/>
                    <a:pt x="1343601" y="5191"/>
                    <a:pt x="1352841" y="14432"/>
                  </a:cubicBezTo>
                  <a:cubicBezTo>
                    <a:pt x="1362082" y="23672"/>
                    <a:pt x="1367273" y="36205"/>
                    <a:pt x="1367273" y="49273"/>
                  </a:cubicBezTo>
                  <a:lnTo>
                    <a:pt x="1367273" y="1775739"/>
                  </a:lnTo>
                  <a:cubicBezTo>
                    <a:pt x="1367273" y="1788807"/>
                    <a:pt x="1362082" y="1801340"/>
                    <a:pt x="1352841" y="1810581"/>
                  </a:cubicBezTo>
                  <a:cubicBezTo>
                    <a:pt x="1343601" y="1819821"/>
                    <a:pt x="1331068" y="1825013"/>
                    <a:pt x="1318000" y="1825013"/>
                  </a:cubicBezTo>
                  <a:lnTo>
                    <a:pt x="49273" y="1825013"/>
                  </a:lnTo>
                  <a:cubicBezTo>
                    <a:pt x="22060" y="1825013"/>
                    <a:pt x="0" y="1802952"/>
                    <a:pt x="0" y="1775739"/>
                  </a:cubicBezTo>
                  <a:lnTo>
                    <a:pt x="0" y="49273"/>
                  </a:lnTo>
                  <a:cubicBezTo>
                    <a:pt x="0" y="22060"/>
                    <a:pt x="22060" y="0"/>
                    <a:pt x="49273" y="0"/>
                  </a:cubicBezTo>
                  <a:close/>
                </a:path>
              </a:pathLst>
            </a:custGeom>
            <a:solidFill>
              <a:srgbClr val="FFFFFF"/>
            </a:solidFill>
          </p:spPr>
        </p:sp>
        <p:sp>
          <p:nvSpPr>
            <p:cNvPr name="TextBox 6" id="6"/>
            <p:cNvSpPr txBox="true"/>
            <p:nvPr/>
          </p:nvSpPr>
          <p:spPr>
            <a:xfrm>
              <a:off x="0" y="-28575"/>
              <a:ext cx="1367273" cy="1853588"/>
            </a:xfrm>
            <a:prstGeom prst="rect">
              <a:avLst/>
            </a:prstGeom>
          </p:spPr>
          <p:txBody>
            <a:bodyPr anchor="ctr" rtlCol="false" tIns="50800" lIns="50800" bIns="50800" rIns="50800"/>
            <a:lstStyle/>
            <a:p>
              <a:pPr algn="ctr">
                <a:lnSpc>
                  <a:spcPts val="2541"/>
                </a:lnSpc>
              </a:pPr>
            </a:p>
            <a:p>
              <a:pPr algn="ctr">
                <a:lnSpc>
                  <a:spcPts val="2541"/>
                </a:lnSpc>
              </a:pPr>
            </a:p>
            <a:p>
              <a:pPr algn="ctr">
                <a:lnSpc>
                  <a:spcPts val="2541"/>
                </a:lnSpc>
              </a:pPr>
            </a:p>
            <a:p>
              <a:pPr algn="ctr">
                <a:lnSpc>
                  <a:spcPts val="2541"/>
                </a:lnSpc>
              </a:pPr>
            </a:p>
            <a:p>
              <a:pPr algn="ctr">
                <a:lnSpc>
                  <a:spcPts val="2541"/>
                </a:lnSpc>
              </a:pPr>
              <a:r>
                <a:rPr lang="en-US" sz="1815" b="true">
                  <a:solidFill>
                    <a:srgbClr val="D35D4E"/>
                  </a:solidFill>
                  <a:latin typeface="Open Sauce Bold"/>
                  <a:ea typeface="Open Sauce Bold"/>
                  <a:cs typeface="Open Sauce Bold"/>
                  <a:sym typeface="Open Sauce Bold"/>
                </a:rPr>
                <a:t>SMALL INTESTINE</a:t>
              </a:r>
            </a:p>
            <a:p>
              <a:pPr algn="ctr">
                <a:lnSpc>
                  <a:spcPts val="2541"/>
                </a:lnSpc>
              </a:pPr>
            </a:p>
            <a:p>
              <a:pPr algn="ctr">
                <a:lnSpc>
                  <a:spcPts val="2541"/>
                </a:lnSpc>
              </a:pPr>
              <a:r>
                <a:rPr lang="en-US" sz="1815">
                  <a:solidFill>
                    <a:srgbClr val="D35D4E"/>
                  </a:solidFill>
                  <a:latin typeface="Open Sauce"/>
                  <a:ea typeface="Open Sauce"/>
                  <a:cs typeface="Open Sauce"/>
                  <a:sym typeface="Open Sauce"/>
                </a:rPr>
                <a:t>The small intestine is a long, coiled tube where most digestion and nutrient absorption occur.</a:t>
              </a:r>
            </a:p>
            <a:p>
              <a:pPr algn="ctr">
                <a:lnSpc>
                  <a:spcPts val="2541"/>
                </a:lnSpc>
              </a:pPr>
              <a:r>
                <a:rPr lang="en-US" sz="1815">
                  <a:solidFill>
                    <a:srgbClr val="D35D4E"/>
                  </a:solidFill>
                  <a:latin typeface="Open Sauce"/>
                  <a:ea typeface="Open Sauce"/>
                  <a:cs typeface="Open Sauce"/>
                  <a:sym typeface="Open Sauce"/>
                </a:rPr>
                <a:t>Enzymes from the pancreas and bile from the liver help digest fats, proteins, and carbohydrates.</a:t>
              </a:r>
            </a:p>
          </p:txBody>
        </p:sp>
      </p:grpSp>
      <p:grpSp>
        <p:nvGrpSpPr>
          <p:cNvPr name="Group 7" id="7"/>
          <p:cNvGrpSpPr/>
          <p:nvPr/>
        </p:nvGrpSpPr>
        <p:grpSpPr>
          <a:xfrm rot="0">
            <a:off x="6709462" y="2756883"/>
            <a:ext cx="4870768" cy="6501417"/>
            <a:chOff x="0" y="0"/>
            <a:chExt cx="1367273" cy="1825013"/>
          </a:xfrm>
        </p:grpSpPr>
        <p:sp>
          <p:nvSpPr>
            <p:cNvPr name="Freeform 8" id="8"/>
            <p:cNvSpPr/>
            <p:nvPr/>
          </p:nvSpPr>
          <p:spPr>
            <a:xfrm flipH="false" flipV="false" rot="0">
              <a:off x="0" y="0"/>
              <a:ext cx="1367273" cy="1825013"/>
            </a:xfrm>
            <a:custGeom>
              <a:avLst/>
              <a:gdLst/>
              <a:ahLst/>
              <a:cxnLst/>
              <a:rect r="r" b="b" t="t" l="l"/>
              <a:pathLst>
                <a:path h="1825013" w="1367273">
                  <a:moveTo>
                    <a:pt x="49273" y="0"/>
                  </a:moveTo>
                  <a:lnTo>
                    <a:pt x="1318000" y="0"/>
                  </a:lnTo>
                  <a:cubicBezTo>
                    <a:pt x="1331068" y="0"/>
                    <a:pt x="1343601" y="5191"/>
                    <a:pt x="1352841" y="14432"/>
                  </a:cubicBezTo>
                  <a:cubicBezTo>
                    <a:pt x="1362082" y="23672"/>
                    <a:pt x="1367273" y="36205"/>
                    <a:pt x="1367273" y="49273"/>
                  </a:cubicBezTo>
                  <a:lnTo>
                    <a:pt x="1367273" y="1775739"/>
                  </a:lnTo>
                  <a:cubicBezTo>
                    <a:pt x="1367273" y="1788807"/>
                    <a:pt x="1362082" y="1801340"/>
                    <a:pt x="1352841" y="1810581"/>
                  </a:cubicBezTo>
                  <a:cubicBezTo>
                    <a:pt x="1343601" y="1819821"/>
                    <a:pt x="1331068" y="1825013"/>
                    <a:pt x="1318000" y="1825013"/>
                  </a:cubicBezTo>
                  <a:lnTo>
                    <a:pt x="49273" y="1825013"/>
                  </a:lnTo>
                  <a:cubicBezTo>
                    <a:pt x="22060" y="1825013"/>
                    <a:pt x="0" y="1802952"/>
                    <a:pt x="0" y="1775739"/>
                  </a:cubicBezTo>
                  <a:lnTo>
                    <a:pt x="0" y="49273"/>
                  </a:lnTo>
                  <a:cubicBezTo>
                    <a:pt x="0" y="22060"/>
                    <a:pt x="22060" y="0"/>
                    <a:pt x="49273" y="0"/>
                  </a:cubicBezTo>
                  <a:close/>
                </a:path>
              </a:pathLst>
            </a:custGeom>
            <a:solidFill>
              <a:srgbClr val="FFFFFF"/>
            </a:solidFill>
          </p:spPr>
        </p:sp>
        <p:sp>
          <p:nvSpPr>
            <p:cNvPr name="TextBox 9" id="9"/>
            <p:cNvSpPr txBox="true"/>
            <p:nvPr/>
          </p:nvSpPr>
          <p:spPr>
            <a:xfrm>
              <a:off x="0" y="-28575"/>
              <a:ext cx="1367273" cy="1853588"/>
            </a:xfrm>
            <a:prstGeom prst="rect">
              <a:avLst/>
            </a:prstGeom>
          </p:spPr>
          <p:txBody>
            <a:bodyPr anchor="ctr" rtlCol="false" tIns="50800" lIns="50800" bIns="50800" rIns="50800"/>
            <a:lstStyle/>
            <a:p>
              <a:pPr algn="ctr">
                <a:lnSpc>
                  <a:spcPts val="2541"/>
                </a:lnSpc>
              </a:pPr>
            </a:p>
            <a:p>
              <a:pPr algn="ctr">
                <a:lnSpc>
                  <a:spcPts val="2541"/>
                </a:lnSpc>
              </a:pPr>
            </a:p>
            <a:p>
              <a:pPr algn="ctr">
                <a:lnSpc>
                  <a:spcPts val="2541"/>
                </a:lnSpc>
              </a:pPr>
            </a:p>
            <a:p>
              <a:pPr algn="ctr">
                <a:lnSpc>
                  <a:spcPts val="2541"/>
                </a:lnSpc>
              </a:pPr>
            </a:p>
            <a:p>
              <a:pPr algn="ctr">
                <a:lnSpc>
                  <a:spcPts val="2541"/>
                </a:lnSpc>
              </a:pPr>
              <a:r>
                <a:rPr lang="en-US" sz="1815" b="true">
                  <a:solidFill>
                    <a:srgbClr val="D35D4E"/>
                  </a:solidFill>
                  <a:latin typeface="Open Sauce Bold"/>
                  <a:ea typeface="Open Sauce Bold"/>
                  <a:cs typeface="Open Sauce Bold"/>
                  <a:sym typeface="Open Sauce Bold"/>
                </a:rPr>
                <a:t>LARGE</a:t>
              </a:r>
              <a:r>
                <a:rPr lang="en-US" sz="1815">
                  <a:solidFill>
                    <a:srgbClr val="D35D4E"/>
                  </a:solidFill>
                  <a:latin typeface="Open Sauce"/>
                  <a:ea typeface="Open Sauce"/>
                  <a:cs typeface="Open Sauce"/>
                  <a:sym typeface="Open Sauce"/>
                </a:rPr>
                <a:t> </a:t>
              </a:r>
              <a:r>
                <a:rPr lang="en-US" sz="1815" b="true">
                  <a:solidFill>
                    <a:srgbClr val="D35D4E"/>
                  </a:solidFill>
                  <a:latin typeface="Open Sauce Bold"/>
                  <a:ea typeface="Open Sauce Bold"/>
                  <a:cs typeface="Open Sauce Bold"/>
                  <a:sym typeface="Open Sauce Bold"/>
                </a:rPr>
                <a:t>INTESTINE</a:t>
              </a:r>
            </a:p>
            <a:p>
              <a:pPr algn="ctr">
                <a:lnSpc>
                  <a:spcPts val="2541"/>
                </a:lnSpc>
              </a:pPr>
            </a:p>
            <a:p>
              <a:pPr algn="ctr">
                <a:lnSpc>
                  <a:spcPts val="2541"/>
                </a:lnSpc>
              </a:pPr>
              <a:r>
                <a:rPr lang="en-US" sz="1815">
                  <a:solidFill>
                    <a:srgbClr val="D35D4E"/>
                  </a:solidFill>
                  <a:latin typeface="Open Sauce"/>
                  <a:ea typeface="Open Sauce"/>
                  <a:cs typeface="Open Sauce"/>
                  <a:sym typeface="Open Sauce"/>
                </a:rPr>
                <a:t>The large intestine absorbs water and minerals from undigested food.</a:t>
              </a:r>
            </a:p>
            <a:p>
              <a:pPr algn="ctr">
                <a:lnSpc>
                  <a:spcPts val="2541"/>
                </a:lnSpc>
              </a:pPr>
              <a:r>
                <a:rPr lang="en-US" sz="1815">
                  <a:solidFill>
                    <a:srgbClr val="D35D4E"/>
                  </a:solidFill>
                  <a:latin typeface="Open Sauce"/>
                  <a:ea typeface="Open Sauce"/>
                  <a:cs typeface="Open Sauce"/>
                  <a:sym typeface="Open Sauce"/>
                </a:rPr>
                <a:t>It helps form solid waste (faeces) by removing excess water before the waste leaves the body.</a:t>
              </a:r>
            </a:p>
          </p:txBody>
        </p:sp>
      </p:grpSp>
      <p:grpSp>
        <p:nvGrpSpPr>
          <p:cNvPr name="Group 10" id="10"/>
          <p:cNvGrpSpPr/>
          <p:nvPr/>
        </p:nvGrpSpPr>
        <p:grpSpPr>
          <a:xfrm rot="0">
            <a:off x="12080689" y="2756883"/>
            <a:ext cx="4870768" cy="6501417"/>
            <a:chOff x="0" y="0"/>
            <a:chExt cx="1367273" cy="1825013"/>
          </a:xfrm>
        </p:grpSpPr>
        <p:sp>
          <p:nvSpPr>
            <p:cNvPr name="Freeform 11" id="11"/>
            <p:cNvSpPr/>
            <p:nvPr/>
          </p:nvSpPr>
          <p:spPr>
            <a:xfrm flipH="false" flipV="false" rot="0">
              <a:off x="0" y="0"/>
              <a:ext cx="1367273" cy="1825013"/>
            </a:xfrm>
            <a:custGeom>
              <a:avLst/>
              <a:gdLst/>
              <a:ahLst/>
              <a:cxnLst/>
              <a:rect r="r" b="b" t="t" l="l"/>
              <a:pathLst>
                <a:path h="1825013" w="1367273">
                  <a:moveTo>
                    <a:pt x="49273" y="0"/>
                  </a:moveTo>
                  <a:lnTo>
                    <a:pt x="1318000" y="0"/>
                  </a:lnTo>
                  <a:cubicBezTo>
                    <a:pt x="1331068" y="0"/>
                    <a:pt x="1343601" y="5191"/>
                    <a:pt x="1352841" y="14432"/>
                  </a:cubicBezTo>
                  <a:cubicBezTo>
                    <a:pt x="1362082" y="23672"/>
                    <a:pt x="1367273" y="36205"/>
                    <a:pt x="1367273" y="49273"/>
                  </a:cubicBezTo>
                  <a:lnTo>
                    <a:pt x="1367273" y="1775739"/>
                  </a:lnTo>
                  <a:cubicBezTo>
                    <a:pt x="1367273" y="1788807"/>
                    <a:pt x="1362082" y="1801340"/>
                    <a:pt x="1352841" y="1810581"/>
                  </a:cubicBezTo>
                  <a:cubicBezTo>
                    <a:pt x="1343601" y="1819821"/>
                    <a:pt x="1331068" y="1825013"/>
                    <a:pt x="1318000" y="1825013"/>
                  </a:cubicBezTo>
                  <a:lnTo>
                    <a:pt x="49273" y="1825013"/>
                  </a:lnTo>
                  <a:cubicBezTo>
                    <a:pt x="22060" y="1825013"/>
                    <a:pt x="0" y="1802952"/>
                    <a:pt x="0" y="1775739"/>
                  </a:cubicBezTo>
                  <a:lnTo>
                    <a:pt x="0" y="49273"/>
                  </a:lnTo>
                  <a:cubicBezTo>
                    <a:pt x="0" y="22060"/>
                    <a:pt x="22060" y="0"/>
                    <a:pt x="49273" y="0"/>
                  </a:cubicBezTo>
                  <a:close/>
                </a:path>
              </a:pathLst>
            </a:custGeom>
            <a:solidFill>
              <a:srgbClr val="FFFFFF"/>
            </a:solidFill>
          </p:spPr>
        </p:sp>
        <p:sp>
          <p:nvSpPr>
            <p:cNvPr name="TextBox 12" id="12"/>
            <p:cNvSpPr txBox="true"/>
            <p:nvPr/>
          </p:nvSpPr>
          <p:spPr>
            <a:xfrm>
              <a:off x="0" y="-28575"/>
              <a:ext cx="1367273" cy="1853588"/>
            </a:xfrm>
            <a:prstGeom prst="rect">
              <a:avLst/>
            </a:prstGeom>
          </p:spPr>
          <p:txBody>
            <a:bodyPr anchor="ctr" rtlCol="false" tIns="50800" lIns="50800" bIns="50800" rIns="50800"/>
            <a:lstStyle/>
            <a:p>
              <a:pPr algn="ctr">
                <a:lnSpc>
                  <a:spcPts val="2541"/>
                </a:lnSpc>
              </a:pPr>
            </a:p>
            <a:p>
              <a:pPr algn="ctr">
                <a:lnSpc>
                  <a:spcPts val="2541"/>
                </a:lnSpc>
              </a:pPr>
            </a:p>
            <a:p>
              <a:pPr algn="ctr">
                <a:lnSpc>
                  <a:spcPts val="2541"/>
                </a:lnSpc>
              </a:pPr>
            </a:p>
            <a:p>
              <a:pPr algn="ctr">
                <a:lnSpc>
                  <a:spcPts val="2541"/>
                </a:lnSpc>
              </a:pPr>
            </a:p>
            <a:p>
              <a:pPr algn="ctr">
                <a:lnSpc>
                  <a:spcPts val="2541"/>
                </a:lnSpc>
              </a:pPr>
              <a:r>
                <a:rPr lang="en-US" sz="1815" b="true">
                  <a:solidFill>
                    <a:srgbClr val="E85852"/>
                  </a:solidFill>
                  <a:latin typeface="Open Sauce Bold"/>
                  <a:ea typeface="Open Sauce Bold"/>
                  <a:cs typeface="Open Sauce Bold"/>
                  <a:sym typeface="Open Sauce Bold"/>
                </a:rPr>
                <a:t>Rectum and Anus</a:t>
              </a:r>
            </a:p>
            <a:p>
              <a:pPr algn="ctr">
                <a:lnSpc>
                  <a:spcPts val="2541"/>
                </a:lnSpc>
              </a:pPr>
            </a:p>
            <a:p>
              <a:pPr algn="ctr">
                <a:lnSpc>
                  <a:spcPts val="2541"/>
                </a:lnSpc>
              </a:pPr>
              <a:r>
                <a:rPr lang="en-US" sz="1815">
                  <a:solidFill>
                    <a:srgbClr val="E85852"/>
                  </a:solidFill>
                  <a:latin typeface="Open Sauce"/>
                  <a:ea typeface="Open Sauce"/>
                  <a:cs typeface="Open Sauce"/>
                  <a:sym typeface="Open Sauce"/>
                </a:rPr>
                <a:t>The rectum is the storage area for waste before it leaves the body.</a:t>
              </a:r>
            </a:p>
            <a:p>
              <a:pPr algn="ctr">
                <a:lnSpc>
                  <a:spcPts val="2541"/>
                </a:lnSpc>
              </a:pPr>
              <a:r>
                <a:rPr lang="en-US" sz="1815">
                  <a:solidFill>
                    <a:srgbClr val="E85852"/>
                  </a:solidFill>
                  <a:latin typeface="Open Sauce"/>
                  <a:ea typeface="Open Sauce"/>
                  <a:cs typeface="Open Sauce"/>
                  <a:sym typeface="Open Sauce"/>
                </a:rPr>
                <a:t>The anus is the opening through which the waste (faeces) is released during egestion.</a:t>
              </a:r>
            </a:p>
            <a:p>
              <a:pPr algn="ctr">
                <a:lnSpc>
                  <a:spcPts val="2541"/>
                </a:lnSpc>
              </a:pPr>
            </a:p>
          </p:txBody>
        </p:sp>
      </p:grpSp>
      <p:sp>
        <p:nvSpPr>
          <p:cNvPr name="AutoShape 13" id="13"/>
          <p:cNvSpPr/>
          <p:nvPr/>
        </p:nvSpPr>
        <p:spPr>
          <a:xfrm>
            <a:off x="1028700" y="5122181"/>
            <a:ext cx="15968602" cy="0"/>
          </a:xfrm>
          <a:prstGeom prst="line">
            <a:avLst/>
          </a:prstGeom>
          <a:ln cap="flat" w="85725">
            <a:solidFill>
              <a:srgbClr val="FABABB"/>
            </a:solidFill>
            <a:prstDash val="solid"/>
            <a:headEnd type="none" len="sm" w="sm"/>
            <a:tailEnd type="none" len="sm" w="sm"/>
          </a:ln>
        </p:spPr>
      </p:sp>
      <p:sp>
        <p:nvSpPr>
          <p:cNvPr name="TextBox 14" id="14"/>
          <p:cNvSpPr txBox="true"/>
          <p:nvPr/>
        </p:nvSpPr>
        <p:spPr>
          <a:xfrm rot="0">
            <a:off x="4316455" y="1447217"/>
            <a:ext cx="9655091" cy="909616"/>
          </a:xfrm>
          <a:prstGeom prst="rect">
            <a:avLst/>
          </a:prstGeom>
        </p:spPr>
        <p:txBody>
          <a:bodyPr anchor="t" rtlCol="false" tIns="0" lIns="0" bIns="0" rIns="0">
            <a:spAutoFit/>
          </a:bodyPr>
          <a:lstStyle/>
          <a:p>
            <a:pPr algn="ctr" marL="0" indent="0" lvl="0">
              <a:lnSpc>
                <a:spcPts val="7088"/>
              </a:lnSpc>
              <a:spcBef>
                <a:spcPct val="0"/>
              </a:spcBef>
            </a:pPr>
            <a:r>
              <a:rPr lang="en-US" b="true" sz="5063">
                <a:solidFill>
                  <a:srgbClr val="FFFFFF"/>
                </a:solidFill>
                <a:latin typeface="Poppins Bold"/>
                <a:ea typeface="Poppins Bold"/>
                <a:cs typeface="Poppins Bold"/>
                <a:sym typeface="Poppins Bold"/>
              </a:rPr>
              <a:t>Parts Of Digestive System</a:t>
            </a:r>
          </a:p>
        </p:txBody>
      </p:sp>
      <p:sp>
        <p:nvSpPr>
          <p:cNvPr name="TextBox 15" id="15"/>
          <p:cNvSpPr txBox="true"/>
          <p:nvPr/>
        </p:nvSpPr>
        <p:spPr>
          <a:xfrm rot="0">
            <a:off x="1983855" y="2932944"/>
            <a:ext cx="3814535" cy="331421"/>
          </a:xfrm>
          <a:prstGeom prst="rect">
            <a:avLst/>
          </a:prstGeom>
        </p:spPr>
        <p:txBody>
          <a:bodyPr anchor="t" rtlCol="false" tIns="0" lIns="0" bIns="0" rIns="0">
            <a:spAutoFit/>
          </a:bodyPr>
          <a:lstStyle/>
          <a:p>
            <a:pPr algn="ctr" marL="0" indent="0" lvl="0">
              <a:lnSpc>
                <a:spcPts val="2732"/>
              </a:lnSpc>
              <a:spcBef>
                <a:spcPct val="0"/>
              </a:spcBef>
            </a:pPr>
            <a:r>
              <a:rPr lang="en-US" b="true" sz="1951">
                <a:solidFill>
                  <a:srgbClr val="D35D4E"/>
                </a:solidFill>
                <a:latin typeface="Open Sauce Bold"/>
                <a:ea typeface="Open Sauce Bold"/>
                <a:cs typeface="Open Sauce Bold"/>
                <a:sym typeface="Open Sauce Bold"/>
              </a:rPr>
              <a:t>MOUTH</a:t>
            </a:r>
          </a:p>
        </p:txBody>
      </p:sp>
      <p:sp>
        <p:nvSpPr>
          <p:cNvPr name="TextBox 16" id="16"/>
          <p:cNvSpPr txBox="true"/>
          <p:nvPr/>
        </p:nvSpPr>
        <p:spPr>
          <a:xfrm rot="0">
            <a:off x="7236733" y="2865444"/>
            <a:ext cx="3814535" cy="331421"/>
          </a:xfrm>
          <a:prstGeom prst="rect">
            <a:avLst/>
          </a:prstGeom>
        </p:spPr>
        <p:txBody>
          <a:bodyPr anchor="t" rtlCol="false" tIns="0" lIns="0" bIns="0" rIns="0">
            <a:spAutoFit/>
          </a:bodyPr>
          <a:lstStyle/>
          <a:p>
            <a:pPr algn="ctr" marL="0" indent="0" lvl="0">
              <a:lnSpc>
                <a:spcPts val="2732"/>
              </a:lnSpc>
              <a:spcBef>
                <a:spcPct val="0"/>
              </a:spcBef>
            </a:pPr>
            <a:r>
              <a:rPr lang="en-US" b="true" sz="1951">
                <a:solidFill>
                  <a:srgbClr val="D35D4E"/>
                </a:solidFill>
                <a:latin typeface="Open Sauce Bold"/>
                <a:ea typeface="Open Sauce Bold"/>
                <a:cs typeface="Open Sauce Bold"/>
                <a:sym typeface="Open Sauce Bold"/>
              </a:rPr>
              <a:t>OESOPHAGUS</a:t>
            </a:r>
          </a:p>
        </p:txBody>
      </p:sp>
      <p:sp>
        <p:nvSpPr>
          <p:cNvPr name="TextBox 17" id="17"/>
          <p:cNvSpPr txBox="true"/>
          <p:nvPr/>
        </p:nvSpPr>
        <p:spPr>
          <a:xfrm rot="0">
            <a:off x="12608806" y="2786284"/>
            <a:ext cx="3814535" cy="331421"/>
          </a:xfrm>
          <a:prstGeom prst="rect">
            <a:avLst/>
          </a:prstGeom>
        </p:spPr>
        <p:txBody>
          <a:bodyPr anchor="t" rtlCol="false" tIns="0" lIns="0" bIns="0" rIns="0">
            <a:spAutoFit/>
          </a:bodyPr>
          <a:lstStyle/>
          <a:p>
            <a:pPr algn="ctr" marL="0" indent="0" lvl="0">
              <a:lnSpc>
                <a:spcPts val="2732"/>
              </a:lnSpc>
              <a:spcBef>
                <a:spcPct val="0"/>
              </a:spcBef>
            </a:pPr>
            <a:r>
              <a:rPr lang="en-US" b="true" sz="1951">
                <a:solidFill>
                  <a:srgbClr val="D35D4E"/>
                </a:solidFill>
                <a:latin typeface="Open Sauce Bold"/>
                <a:ea typeface="Open Sauce Bold"/>
                <a:cs typeface="Open Sauce Bold"/>
                <a:sym typeface="Open Sauce Bold"/>
              </a:rPr>
              <a:t>STOMACH</a:t>
            </a:r>
          </a:p>
        </p:txBody>
      </p:sp>
      <p:sp>
        <p:nvSpPr>
          <p:cNvPr name="TextBox 18" id="18"/>
          <p:cNvSpPr txBox="true"/>
          <p:nvPr/>
        </p:nvSpPr>
        <p:spPr>
          <a:xfrm rot="0">
            <a:off x="1864659" y="3503467"/>
            <a:ext cx="4052926" cy="1094013"/>
          </a:xfrm>
          <a:prstGeom prst="rect">
            <a:avLst/>
          </a:prstGeom>
        </p:spPr>
        <p:txBody>
          <a:bodyPr anchor="t" rtlCol="false" tIns="0" lIns="0" bIns="0" rIns="0">
            <a:spAutoFit/>
          </a:bodyPr>
          <a:lstStyle/>
          <a:p>
            <a:pPr algn="ctr" marL="0" indent="0" lvl="0">
              <a:lnSpc>
                <a:spcPts val="2175"/>
              </a:lnSpc>
              <a:spcBef>
                <a:spcPct val="0"/>
              </a:spcBef>
            </a:pPr>
            <a:r>
              <a:rPr lang="en-US" sz="1553">
                <a:solidFill>
                  <a:srgbClr val="D35D4E"/>
                </a:solidFill>
                <a:latin typeface="Open Sauce"/>
                <a:ea typeface="Open Sauce"/>
                <a:cs typeface="Open Sauce"/>
                <a:sym typeface="Open Sauce"/>
              </a:rPr>
              <a:t>Digestion begins in the mouth. Teeth break food into smaller pieces. Saliva contains amylase enzyme that breaks down starch</a:t>
            </a:r>
          </a:p>
        </p:txBody>
      </p:sp>
      <p:sp>
        <p:nvSpPr>
          <p:cNvPr name="TextBox 19" id="19"/>
          <p:cNvSpPr txBox="true"/>
          <p:nvPr/>
        </p:nvSpPr>
        <p:spPr>
          <a:xfrm rot="0">
            <a:off x="7118383" y="3227242"/>
            <a:ext cx="4052926" cy="1646463"/>
          </a:xfrm>
          <a:prstGeom prst="rect">
            <a:avLst/>
          </a:prstGeom>
        </p:spPr>
        <p:txBody>
          <a:bodyPr anchor="t" rtlCol="false" tIns="0" lIns="0" bIns="0" rIns="0">
            <a:spAutoFit/>
          </a:bodyPr>
          <a:lstStyle/>
          <a:p>
            <a:pPr algn="ctr">
              <a:lnSpc>
                <a:spcPts val="2175"/>
              </a:lnSpc>
            </a:pPr>
            <a:r>
              <a:rPr lang="en-US" sz="1553">
                <a:solidFill>
                  <a:srgbClr val="D35D4E"/>
                </a:solidFill>
                <a:latin typeface="Open Sauce"/>
                <a:ea typeface="Open Sauce"/>
                <a:cs typeface="Open Sauce"/>
                <a:sym typeface="Open Sauce"/>
              </a:rPr>
              <a:t>The oesophagus is a muscular tube that connects the mouth to the stomach.</a:t>
            </a:r>
          </a:p>
          <a:p>
            <a:pPr algn="ctr" marL="0" indent="0" lvl="0">
              <a:lnSpc>
                <a:spcPts val="2175"/>
              </a:lnSpc>
              <a:spcBef>
                <a:spcPct val="0"/>
              </a:spcBef>
            </a:pPr>
            <a:r>
              <a:rPr lang="en-US" sz="1553">
                <a:solidFill>
                  <a:srgbClr val="D35D4E"/>
                </a:solidFill>
                <a:latin typeface="Open Sauce"/>
                <a:ea typeface="Open Sauce"/>
                <a:cs typeface="Open Sauce"/>
                <a:sym typeface="Open Sauce"/>
              </a:rPr>
              <a:t>It moves food downward through peristalsis, which means wave-like muscle movements that push food toward the stomach.</a:t>
            </a:r>
          </a:p>
        </p:txBody>
      </p:sp>
      <p:sp>
        <p:nvSpPr>
          <p:cNvPr name="TextBox 20" id="20"/>
          <p:cNvSpPr txBox="true"/>
          <p:nvPr/>
        </p:nvSpPr>
        <p:spPr>
          <a:xfrm rot="0">
            <a:off x="12370805" y="3089130"/>
            <a:ext cx="4052926" cy="1922688"/>
          </a:xfrm>
          <a:prstGeom prst="rect">
            <a:avLst/>
          </a:prstGeom>
        </p:spPr>
        <p:txBody>
          <a:bodyPr anchor="t" rtlCol="false" tIns="0" lIns="0" bIns="0" rIns="0">
            <a:spAutoFit/>
          </a:bodyPr>
          <a:lstStyle/>
          <a:p>
            <a:pPr algn="ctr">
              <a:lnSpc>
                <a:spcPts val="2175"/>
              </a:lnSpc>
            </a:pPr>
            <a:r>
              <a:rPr lang="en-US" sz="1553">
                <a:solidFill>
                  <a:srgbClr val="D35D4E"/>
                </a:solidFill>
                <a:latin typeface="Open Sauce"/>
                <a:ea typeface="Open Sauce"/>
                <a:cs typeface="Open Sauce"/>
                <a:sym typeface="Open Sauce"/>
              </a:rPr>
              <a:t>The stomach is a muscular organ where food is mixed with gastric juices.</a:t>
            </a:r>
          </a:p>
          <a:p>
            <a:pPr algn="ctr">
              <a:lnSpc>
                <a:spcPts val="2175"/>
              </a:lnSpc>
            </a:pPr>
            <a:r>
              <a:rPr lang="en-US" sz="1553">
                <a:solidFill>
                  <a:srgbClr val="D35D4E"/>
                </a:solidFill>
                <a:latin typeface="Open Sauce"/>
                <a:ea typeface="Open Sauce"/>
                <a:cs typeface="Open Sauce"/>
                <a:sym typeface="Open Sauce"/>
              </a:rPr>
              <a:t>These juices contain hydrochloric acid (which kills germs) and enzymes like pepsin (which break down proteins).</a:t>
            </a:r>
          </a:p>
          <a:p>
            <a:pPr algn="ctr" marL="0" indent="0" lvl="0">
              <a:lnSpc>
                <a:spcPts val="2175"/>
              </a:lnSpc>
              <a:spcBef>
                <a:spcPct val="0"/>
              </a:spcBef>
            </a:pPr>
            <a:r>
              <a:rPr lang="en-US" sz="1553">
                <a:solidFill>
                  <a:srgbClr val="D35D4E"/>
                </a:solidFill>
                <a:latin typeface="Open Sauce"/>
                <a:ea typeface="Open Sauce"/>
                <a:cs typeface="Open Sauce"/>
                <a:sym typeface="Open Sauce"/>
              </a:rPr>
              <a:t>The stomach’s walls contract to mix and soften the food.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BABB"/>
        </a:solidFill>
      </p:bgPr>
    </p:bg>
    <p:spTree>
      <p:nvGrpSpPr>
        <p:cNvPr id="1" name=""/>
        <p:cNvGrpSpPr/>
        <p:nvPr/>
      </p:nvGrpSpPr>
      <p:grpSpPr>
        <a:xfrm>
          <a:off x="0" y="0"/>
          <a:ext cx="0" cy="0"/>
          <a:chOff x="0" y="0"/>
          <a:chExt cx="0" cy="0"/>
        </a:xfrm>
      </p:grpSpPr>
      <p:sp>
        <p:nvSpPr>
          <p:cNvPr name="Freeform 2" id="2"/>
          <p:cNvSpPr/>
          <p:nvPr/>
        </p:nvSpPr>
        <p:spPr>
          <a:xfrm flipH="false" flipV="false" rot="9744556">
            <a:off x="-3762299" y="-2533821"/>
            <a:ext cx="12665576" cy="13564205"/>
          </a:xfrm>
          <a:custGeom>
            <a:avLst/>
            <a:gdLst/>
            <a:ahLst/>
            <a:cxnLst/>
            <a:rect r="r" b="b" t="t" l="l"/>
            <a:pathLst>
              <a:path h="13564205" w="12665576">
                <a:moveTo>
                  <a:pt x="0" y="0"/>
                </a:moveTo>
                <a:lnTo>
                  <a:pt x="12665576" y="0"/>
                </a:lnTo>
                <a:lnTo>
                  <a:pt x="12665576" y="13564205"/>
                </a:lnTo>
                <a:lnTo>
                  <a:pt x="0" y="135642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0331">
            <a:off x="15659843" y="6882343"/>
            <a:ext cx="4437099" cy="4751913"/>
          </a:xfrm>
          <a:custGeom>
            <a:avLst/>
            <a:gdLst/>
            <a:ahLst/>
            <a:cxnLst/>
            <a:rect r="r" b="b" t="t" l="l"/>
            <a:pathLst>
              <a:path h="4751913" w="4437099">
                <a:moveTo>
                  <a:pt x="0" y="0"/>
                </a:moveTo>
                <a:lnTo>
                  <a:pt x="4437099" y="0"/>
                </a:lnTo>
                <a:lnTo>
                  <a:pt x="4437099" y="4751914"/>
                </a:lnTo>
                <a:lnTo>
                  <a:pt x="0" y="47519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68096" y="0"/>
            <a:ext cx="17719904" cy="10287000"/>
          </a:xfrm>
          <a:custGeom>
            <a:avLst/>
            <a:gdLst/>
            <a:ahLst/>
            <a:cxnLst/>
            <a:rect r="r" b="b" t="t" l="l"/>
            <a:pathLst>
              <a:path h="10287000" w="17719904">
                <a:moveTo>
                  <a:pt x="0" y="0"/>
                </a:moveTo>
                <a:lnTo>
                  <a:pt x="17719904" y="0"/>
                </a:lnTo>
                <a:lnTo>
                  <a:pt x="17719904" y="10287000"/>
                </a:lnTo>
                <a:lnTo>
                  <a:pt x="0" y="10287000"/>
                </a:lnTo>
                <a:lnTo>
                  <a:pt x="0" y="0"/>
                </a:lnTo>
                <a:close/>
              </a:path>
            </a:pathLst>
          </a:custGeom>
          <a:blipFill>
            <a:blip r:embed="rId4"/>
            <a:stretch>
              <a:fillRect l="0" t="-662" r="0" b="-60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BABB"/>
        </a:solidFill>
      </p:bgPr>
    </p:bg>
    <p:spTree>
      <p:nvGrpSpPr>
        <p:cNvPr id="1" name=""/>
        <p:cNvGrpSpPr/>
        <p:nvPr/>
      </p:nvGrpSpPr>
      <p:grpSpPr>
        <a:xfrm>
          <a:off x="0" y="0"/>
          <a:ext cx="0" cy="0"/>
          <a:chOff x="0" y="0"/>
          <a:chExt cx="0" cy="0"/>
        </a:xfrm>
      </p:grpSpPr>
      <p:sp>
        <p:nvSpPr>
          <p:cNvPr name="Freeform 2" id="2"/>
          <p:cNvSpPr/>
          <p:nvPr/>
        </p:nvSpPr>
        <p:spPr>
          <a:xfrm flipH="false" flipV="false" rot="9592779">
            <a:off x="8692738" y="4340706"/>
            <a:ext cx="13096264" cy="8805486"/>
          </a:xfrm>
          <a:custGeom>
            <a:avLst/>
            <a:gdLst/>
            <a:ahLst/>
            <a:cxnLst/>
            <a:rect r="r" b="b" t="t" l="l"/>
            <a:pathLst>
              <a:path h="8805486" w="13096264">
                <a:moveTo>
                  <a:pt x="0" y="0"/>
                </a:moveTo>
                <a:lnTo>
                  <a:pt x="13096265" y="0"/>
                </a:lnTo>
                <a:lnTo>
                  <a:pt x="13096265" y="8805486"/>
                </a:lnTo>
                <a:lnTo>
                  <a:pt x="0" y="8805486"/>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19996" y="7945735"/>
            <a:ext cx="6708857" cy="797714"/>
          </a:xfrm>
          <a:custGeom>
            <a:avLst/>
            <a:gdLst/>
            <a:ahLst/>
            <a:cxnLst/>
            <a:rect r="r" b="b" t="t" l="l"/>
            <a:pathLst>
              <a:path h="797714" w="6708857">
                <a:moveTo>
                  <a:pt x="0" y="0"/>
                </a:moveTo>
                <a:lnTo>
                  <a:pt x="6708858" y="0"/>
                </a:lnTo>
                <a:lnTo>
                  <a:pt x="6708858" y="797714"/>
                </a:lnTo>
                <a:lnTo>
                  <a:pt x="0" y="797714"/>
                </a:lnTo>
                <a:lnTo>
                  <a:pt x="0" y="0"/>
                </a:lnTo>
                <a:close/>
              </a:path>
            </a:pathLst>
          </a:custGeom>
          <a:blipFill>
            <a:blip r:embed="rId4"/>
            <a:stretch>
              <a:fillRect l="0" t="-66099" r="0" b="0"/>
            </a:stretch>
          </a:blipFill>
        </p:spPr>
      </p:sp>
      <p:grpSp>
        <p:nvGrpSpPr>
          <p:cNvPr name="Group 4" id="4"/>
          <p:cNvGrpSpPr/>
          <p:nvPr/>
        </p:nvGrpSpPr>
        <p:grpSpPr>
          <a:xfrm rot="0">
            <a:off x="5719996" y="1543551"/>
            <a:ext cx="6848007" cy="6623473"/>
            <a:chOff x="0" y="0"/>
            <a:chExt cx="1803590" cy="1744454"/>
          </a:xfrm>
        </p:grpSpPr>
        <p:sp>
          <p:nvSpPr>
            <p:cNvPr name="Freeform 5" id="5"/>
            <p:cNvSpPr/>
            <p:nvPr/>
          </p:nvSpPr>
          <p:spPr>
            <a:xfrm flipH="false" flipV="false" rot="0">
              <a:off x="0" y="0"/>
              <a:ext cx="1803590" cy="1744454"/>
            </a:xfrm>
            <a:custGeom>
              <a:avLst/>
              <a:gdLst/>
              <a:ahLst/>
              <a:cxnLst/>
              <a:rect r="r" b="b" t="t" l="l"/>
              <a:pathLst>
                <a:path h="1744454" w="1803590">
                  <a:moveTo>
                    <a:pt x="49744" y="0"/>
                  </a:moveTo>
                  <a:lnTo>
                    <a:pt x="1753847" y="0"/>
                  </a:lnTo>
                  <a:cubicBezTo>
                    <a:pt x="1781320" y="0"/>
                    <a:pt x="1803590" y="22271"/>
                    <a:pt x="1803590" y="49744"/>
                  </a:cubicBezTo>
                  <a:lnTo>
                    <a:pt x="1803590" y="1694710"/>
                  </a:lnTo>
                  <a:cubicBezTo>
                    <a:pt x="1803590" y="1722183"/>
                    <a:pt x="1781320" y="1744454"/>
                    <a:pt x="1753847" y="1744454"/>
                  </a:cubicBezTo>
                  <a:lnTo>
                    <a:pt x="49744" y="1744454"/>
                  </a:lnTo>
                  <a:cubicBezTo>
                    <a:pt x="22271" y="1744454"/>
                    <a:pt x="0" y="1722183"/>
                    <a:pt x="0" y="1694710"/>
                  </a:cubicBezTo>
                  <a:lnTo>
                    <a:pt x="0" y="49744"/>
                  </a:lnTo>
                  <a:cubicBezTo>
                    <a:pt x="0" y="22271"/>
                    <a:pt x="22271" y="0"/>
                    <a:pt x="49744" y="0"/>
                  </a:cubicBezTo>
                  <a:close/>
                </a:path>
              </a:pathLst>
            </a:custGeom>
            <a:solidFill>
              <a:srgbClr val="FFFFFF"/>
            </a:solidFill>
          </p:spPr>
        </p:sp>
        <p:sp>
          <p:nvSpPr>
            <p:cNvPr name="TextBox 6" id="6"/>
            <p:cNvSpPr txBox="true"/>
            <p:nvPr/>
          </p:nvSpPr>
          <p:spPr>
            <a:xfrm>
              <a:off x="0" y="-28575"/>
              <a:ext cx="1803590" cy="1773029"/>
            </a:xfrm>
            <a:prstGeom prst="rect">
              <a:avLst/>
            </a:prstGeom>
          </p:spPr>
          <p:txBody>
            <a:bodyPr anchor="ctr" rtlCol="false" tIns="50800" lIns="50800" bIns="50800" rIns="50800"/>
            <a:lstStyle/>
            <a:p>
              <a:pPr algn="ctr">
                <a:lnSpc>
                  <a:spcPts val="2541"/>
                </a:lnSpc>
              </a:pPr>
            </a:p>
          </p:txBody>
        </p:sp>
      </p:grpSp>
      <p:sp>
        <p:nvSpPr>
          <p:cNvPr name="Freeform 7" id="7"/>
          <p:cNvSpPr/>
          <p:nvPr/>
        </p:nvSpPr>
        <p:spPr>
          <a:xfrm flipH="false" flipV="false" rot="9592779">
            <a:off x="-3778501" y="-290297"/>
            <a:ext cx="13096264" cy="8805486"/>
          </a:xfrm>
          <a:custGeom>
            <a:avLst/>
            <a:gdLst/>
            <a:ahLst/>
            <a:cxnLst/>
            <a:rect r="r" b="b" t="t" l="l"/>
            <a:pathLst>
              <a:path h="8805486" w="13096264">
                <a:moveTo>
                  <a:pt x="0" y="0"/>
                </a:moveTo>
                <a:lnTo>
                  <a:pt x="13096264" y="0"/>
                </a:lnTo>
                <a:lnTo>
                  <a:pt x="13096264" y="8805486"/>
                </a:lnTo>
                <a:lnTo>
                  <a:pt x="0" y="8805486"/>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6303537" y="4387150"/>
            <a:ext cx="5680926" cy="1110219"/>
          </a:xfrm>
          <a:prstGeom prst="rect">
            <a:avLst/>
          </a:prstGeom>
        </p:spPr>
        <p:txBody>
          <a:bodyPr anchor="t" rtlCol="false" tIns="0" lIns="0" bIns="0" rIns="0">
            <a:spAutoFit/>
          </a:bodyPr>
          <a:lstStyle/>
          <a:p>
            <a:pPr algn="ctr" marL="0" indent="0" lvl="0">
              <a:lnSpc>
                <a:spcPts val="7709"/>
              </a:lnSpc>
            </a:pPr>
            <a:r>
              <a:rPr lang="en-US" sz="7709">
                <a:solidFill>
                  <a:srgbClr val="D35D4E"/>
                </a:solidFill>
                <a:latin typeface="Poppins"/>
                <a:ea typeface="Poppins"/>
                <a:cs typeface="Poppins"/>
                <a:sym typeface="Poppi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DAG1HjnSUGo</dc:identifier>
  <dcterms:modified xsi:type="dcterms:W3CDTF">2011-08-01T06:04:30Z</dcterms:modified>
  <cp:revision>1</cp:revision>
  <dc:title>DiGESTION</dc:title>
</cp:coreProperties>
</file>