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9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33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29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728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9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088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44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76202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513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A54C80-263E-416B-A8E0-580EDEADCBDC}"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9019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47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832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71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329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6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12/14/2024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3456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493776"/>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latin typeface="Arial" panose="020B0604020202020204" pitchFamily="34" charset="0"/>
                <a:cs typeface="Arial" panose="020B0604020202020204" pitchFamily="34" charset="0"/>
              </a:rPr>
              <a:t>Airline Ticket Price Management</a:t>
            </a:r>
            <a:endParaRPr lang="en-US"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418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9EB0A-6EEC-AB08-7582-4AD78F7EB013}"/>
              </a:ext>
            </a:extLst>
          </p:cNvPr>
          <p:cNvSpPr>
            <a:spLocks noGrp="1"/>
          </p:cNvSpPr>
          <p:nvPr>
            <p:ph type="title"/>
          </p:nvPr>
        </p:nvSpPr>
        <p:spPr/>
        <p:txBody>
          <a:bodyPr/>
          <a:lstStyle/>
          <a:p>
            <a:r>
              <a:rPr lang="en-IN" dirty="0"/>
              <a:t>                        Abstract</a:t>
            </a:r>
          </a:p>
        </p:txBody>
      </p:sp>
      <p:sp>
        <p:nvSpPr>
          <p:cNvPr id="7" name="Content Placeholder 6">
            <a:extLst>
              <a:ext uri="{FF2B5EF4-FFF2-40B4-BE49-F238E27FC236}">
                <a16:creationId xmlns:a16="http://schemas.microsoft.com/office/drawing/2014/main" xmlns="" id="{44B0F8A8-D607-4D90-6C35-CC46C4C07352}"/>
              </a:ext>
            </a:extLst>
          </p:cNvPr>
          <p:cNvSpPr>
            <a:spLocks noGrp="1"/>
          </p:cNvSpPr>
          <p:nvPr>
            <p:ph idx="1"/>
          </p:nvPr>
        </p:nvSpPr>
        <p:spPr>
          <a:xfrm>
            <a:off x="677334" y="1930400"/>
            <a:ext cx="8596668" cy="3880773"/>
          </a:xfrm>
        </p:spPr>
        <p:txBody>
          <a:bodyPr/>
          <a:lstStyle/>
          <a:p>
            <a:r>
              <a:rPr lang="en-US" dirty="0"/>
              <a:t>Flight ticket fare is the most fluctuating data which varies every day. Depending on the various factors that affect it directly or indirectly. </a:t>
            </a:r>
          </a:p>
          <a:p>
            <a:r>
              <a:rPr lang="en-US" dirty="0"/>
              <a:t>we cannot say that the price of flight ticket fare remains the same or not. It is quite a tough task to predict the flight ticket fare.</a:t>
            </a:r>
          </a:p>
          <a:p>
            <a:r>
              <a:rPr lang="en-US" dirty="0"/>
              <a:t> It may change throughout the week, month or some days, but it can be predicted nearly accurate to the actual flight ticket fare.</a:t>
            </a:r>
          </a:p>
          <a:p>
            <a:endParaRPr lang="en-IN" dirty="0"/>
          </a:p>
        </p:txBody>
      </p:sp>
    </p:spTree>
    <p:extLst>
      <p:ext uri="{BB962C8B-B14F-4D97-AF65-F5344CB8AC3E}">
        <p14:creationId xmlns:p14="http://schemas.microsoft.com/office/powerpoint/2010/main" val="371794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5F8CC-F080-58A9-DAAB-23A5D7425B6F}"/>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xmlns="" id="{A913D6F0-3E9D-003D-121D-2F10B4B9FE64}"/>
              </a:ext>
            </a:extLst>
          </p:cNvPr>
          <p:cNvSpPr>
            <a:spLocks noGrp="1"/>
          </p:cNvSpPr>
          <p:nvPr>
            <p:ph idx="1"/>
          </p:nvPr>
        </p:nvSpPr>
        <p:spPr/>
        <p:txBody>
          <a:bodyPr/>
          <a:lstStyle/>
          <a:p>
            <a:r>
              <a:rPr lang="en-US" dirty="0"/>
              <a:t>Nowadays, the airline corporations are using complex strategies for </a:t>
            </a:r>
            <a:r>
              <a:rPr lang="en-US" dirty="0" err="1"/>
              <a:t>theflight</a:t>
            </a:r>
            <a:r>
              <a:rPr lang="en-US" dirty="0"/>
              <a:t> ticket fare calculations. This highly complicated methods makes </a:t>
            </a:r>
            <a:r>
              <a:rPr lang="en-US" dirty="0" err="1"/>
              <a:t>theflight</a:t>
            </a:r>
            <a:r>
              <a:rPr lang="en-US" dirty="0"/>
              <a:t> ticket fare difficult to guess for the customers, since the fare </a:t>
            </a:r>
            <a:r>
              <a:rPr lang="en-US" dirty="0" err="1"/>
              <a:t>changesdynamically</a:t>
            </a:r>
            <a:r>
              <a:rPr lang="en-US" dirty="0"/>
              <a:t>.</a:t>
            </a:r>
          </a:p>
          <a:p>
            <a:r>
              <a:rPr lang="en-US" dirty="0"/>
              <a:t> Our project Improved Flight Price Prediction System which resolve </a:t>
            </a:r>
            <a:r>
              <a:rPr lang="en-US" dirty="0" err="1"/>
              <a:t>thisproblem</a:t>
            </a:r>
            <a:r>
              <a:rPr lang="en-US" dirty="0"/>
              <a:t> and provide a facility where people will be able to predict </a:t>
            </a:r>
            <a:r>
              <a:rPr lang="en-US" dirty="0" err="1"/>
              <a:t>theflight</a:t>
            </a:r>
            <a:r>
              <a:rPr lang="en-US" dirty="0"/>
              <a:t>-ticket price before purchasing the ticket.</a:t>
            </a:r>
          </a:p>
          <a:p>
            <a:endParaRPr lang="en-IN" dirty="0"/>
          </a:p>
        </p:txBody>
      </p:sp>
    </p:spTree>
    <p:extLst>
      <p:ext uri="{BB962C8B-B14F-4D97-AF65-F5344CB8AC3E}">
        <p14:creationId xmlns:p14="http://schemas.microsoft.com/office/powerpoint/2010/main" val="57866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4B78E-D13D-424C-0FF3-4E20799C3F24}"/>
              </a:ext>
            </a:extLst>
          </p:cNvPr>
          <p:cNvSpPr>
            <a:spLocks noGrp="1"/>
          </p:cNvSpPr>
          <p:nvPr>
            <p:ph type="title"/>
          </p:nvPr>
        </p:nvSpPr>
        <p:spPr/>
        <p:txBody>
          <a:bodyPr/>
          <a:lstStyle/>
          <a:p>
            <a:r>
              <a:rPr lang="en-IN" dirty="0"/>
              <a:t>                   Objective</a:t>
            </a:r>
          </a:p>
        </p:txBody>
      </p:sp>
      <p:sp>
        <p:nvSpPr>
          <p:cNvPr id="3" name="Content Placeholder 2">
            <a:extLst>
              <a:ext uri="{FF2B5EF4-FFF2-40B4-BE49-F238E27FC236}">
                <a16:creationId xmlns:a16="http://schemas.microsoft.com/office/drawing/2014/main" xmlns="" id="{677822BE-6088-6EAC-4E1C-708825143767}"/>
              </a:ext>
            </a:extLst>
          </p:cNvPr>
          <p:cNvSpPr>
            <a:spLocks noGrp="1"/>
          </p:cNvSpPr>
          <p:nvPr>
            <p:ph idx="1"/>
          </p:nvPr>
        </p:nvSpPr>
        <p:spPr>
          <a:xfrm>
            <a:off x="810684" y="1450704"/>
            <a:ext cx="8596668" cy="3880773"/>
          </a:xfrm>
        </p:spPr>
        <p:txBody>
          <a:bodyPr/>
          <a:lstStyle/>
          <a:p>
            <a:r>
              <a:rPr lang="en-US" dirty="0"/>
              <a:t>The prime objective of this project is to use machine learning techniques to model the behavior of flight ticket prices over the time and predict the price of the flight-ticket. The goal of this project is to study how airline ticket prices change over time, extract the factors that influence these fluctuations, and describe how they </a:t>
            </a:r>
            <a:r>
              <a:rPr lang="en-US" dirty="0" err="1"/>
              <a:t>recorrelated</a:t>
            </a:r>
            <a:r>
              <a:rPr lang="en-US" dirty="0"/>
              <a:t> (essentially guess the models that air carriers use to price their tickets)</a:t>
            </a:r>
          </a:p>
          <a:p>
            <a:endParaRPr lang="en-US" dirty="0"/>
          </a:p>
          <a:p>
            <a:endParaRPr lang="en-IN" dirty="0"/>
          </a:p>
        </p:txBody>
      </p:sp>
      <p:pic>
        <p:nvPicPr>
          <p:cNvPr id="5" name="Picture 4">
            <a:extLst>
              <a:ext uri="{FF2B5EF4-FFF2-40B4-BE49-F238E27FC236}">
                <a16:creationId xmlns:a16="http://schemas.microsoft.com/office/drawing/2014/main" xmlns="" id="{46408F31-6313-C371-28EE-C3DB80EAD4FF}"/>
              </a:ext>
            </a:extLst>
          </p:cNvPr>
          <p:cNvPicPr>
            <a:picLocks noChangeAspect="1"/>
          </p:cNvPicPr>
          <p:nvPr/>
        </p:nvPicPr>
        <p:blipFill>
          <a:blip r:embed="rId2"/>
          <a:stretch>
            <a:fillRect/>
          </a:stretch>
        </p:blipFill>
        <p:spPr>
          <a:xfrm>
            <a:off x="1043547" y="3952874"/>
            <a:ext cx="6429375" cy="2757207"/>
          </a:xfrm>
          <a:prstGeom prst="rect">
            <a:avLst/>
          </a:prstGeom>
        </p:spPr>
      </p:pic>
    </p:spTree>
    <p:extLst>
      <p:ext uri="{BB962C8B-B14F-4D97-AF65-F5344CB8AC3E}">
        <p14:creationId xmlns:p14="http://schemas.microsoft.com/office/powerpoint/2010/main" val="303527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10F0B-BC7F-DBD2-B00E-28BB2FF20958}"/>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xmlns="" id="{E4611886-49FE-24D6-25AB-F4C74C8FD9D6}"/>
              </a:ext>
            </a:extLst>
          </p:cNvPr>
          <p:cNvSpPr>
            <a:spLocks noGrp="1"/>
          </p:cNvSpPr>
          <p:nvPr>
            <p:ph idx="1"/>
          </p:nvPr>
        </p:nvSpPr>
        <p:spPr/>
        <p:txBody>
          <a:bodyPr>
            <a:normAutofit/>
          </a:bodyPr>
          <a:lstStyle/>
          <a:p>
            <a:r>
              <a:rPr lang="en-US" dirty="0"/>
              <a:t>Flight ticket price is something hard to guess therefore we are </a:t>
            </a:r>
            <a:r>
              <a:rPr lang="en-US" dirty="0" err="1"/>
              <a:t>presentingour</a:t>
            </a:r>
            <a:r>
              <a:rPr lang="en-US" dirty="0"/>
              <a:t> model which can predict the price of upcoming flight tickets.</a:t>
            </a:r>
          </a:p>
          <a:p>
            <a:r>
              <a:rPr lang="en-US" dirty="0"/>
              <a:t> By </a:t>
            </a:r>
            <a:r>
              <a:rPr lang="en-US" dirty="0" err="1"/>
              <a:t>usingmachine</a:t>
            </a:r>
            <a:r>
              <a:rPr lang="en-US" dirty="0"/>
              <a:t> learning we are implementing our project. Here we </a:t>
            </a:r>
            <a:r>
              <a:rPr lang="en-US" dirty="0" err="1"/>
              <a:t>haveapplied</a:t>
            </a:r>
            <a:r>
              <a:rPr lang="en-US" dirty="0"/>
              <a:t> Extreme Gradient Boosting algorithm. In our project we </a:t>
            </a:r>
            <a:r>
              <a:rPr lang="en-US" dirty="0" err="1"/>
              <a:t>havecreated</a:t>
            </a:r>
            <a:r>
              <a:rPr lang="en-US" dirty="0"/>
              <a:t> a web page which takes the input from the user. </a:t>
            </a:r>
          </a:p>
          <a:p>
            <a:r>
              <a:rPr lang="en-US" dirty="0"/>
              <a:t>The </a:t>
            </a:r>
            <a:r>
              <a:rPr lang="en-US" dirty="0" err="1"/>
              <a:t>inputcontains</a:t>
            </a:r>
            <a:r>
              <a:rPr lang="en-US" dirty="0"/>
              <a:t> source, destination, date and the user will select the airline </a:t>
            </a:r>
            <a:r>
              <a:rPr lang="en-US" dirty="0" err="1"/>
              <a:t>ofwhose</a:t>
            </a:r>
            <a:r>
              <a:rPr lang="en-US" dirty="0"/>
              <a:t> ticket he wants to predict. After giving the input the user can </a:t>
            </a:r>
            <a:r>
              <a:rPr lang="en-US" dirty="0" err="1"/>
              <a:t>viewthe</a:t>
            </a:r>
            <a:r>
              <a:rPr lang="en-US" dirty="0"/>
              <a:t> result of predicted price which was the result of our model.</a:t>
            </a:r>
          </a:p>
          <a:p>
            <a:endParaRPr lang="en-IN" dirty="0"/>
          </a:p>
        </p:txBody>
      </p:sp>
    </p:spTree>
    <p:extLst>
      <p:ext uri="{BB962C8B-B14F-4D97-AF65-F5344CB8AC3E}">
        <p14:creationId xmlns:p14="http://schemas.microsoft.com/office/powerpoint/2010/main" val="96425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3157F-89C7-28AD-C529-999850A18781}"/>
              </a:ext>
            </a:extLst>
          </p:cNvPr>
          <p:cNvSpPr>
            <a:spLocks noGrp="1"/>
          </p:cNvSpPr>
          <p:nvPr>
            <p:ph type="title"/>
          </p:nvPr>
        </p:nvSpPr>
        <p:spPr>
          <a:xfrm>
            <a:off x="1003094" y="314325"/>
            <a:ext cx="5092906" cy="828675"/>
          </a:xfrm>
        </p:spPr>
        <p:txBody>
          <a:bodyPr/>
          <a:lstStyle/>
          <a:p>
            <a:r>
              <a:rPr lang="en-IN" dirty="0"/>
              <a:t>      Scope</a:t>
            </a:r>
          </a:p>
        </p:txBody>
      </p:sp>
      <p:pic>
        <p:nvPicPr>
          <p:cNvPr id="11" name="Picture Placeholder 10">
            <a:extLst>
              <a:ext uri="{FF2B5EF4-FFF2-40B4-BE49-F238E27FC236}">
                <a16:creationId xmlns:a16="http://schemas.microsoft.com/office/drawing/2014/main" xmlns="" id="{29D43028-4CBE-BCA6-9514-2FC0B42BDC84}"/>
              </a:ext>
            </a:extLst>
          </p:cNvPr>
          <p:cNvPicPr>
            <a:picLocks noGrp="1" noChangeAspect="1"/>
          </p:cNvPicPr>
          <p:nvPr>
            <p:ph type="pic" idx="1"/>
          </p:nvPr>
        </p:nvPicPr>
        <p:blipFill>
          <a:blip r:embed="rId2"/>
          <a:srcRect l="26672" r="26672"/>
          <a:stretch>
            <a:fillRect/>
          </a:stretch>
        </p:blipFill>
        <p:spPr>
          <a:xfrm>
            <a:off x="8039100" y="1447800"/>
            <a:ext cx="3635375" cy="4572000"/>
          </a:xfrm>
        </p:spPr>
      </p:pic>
      <p:sp>
        <p:nvSpPr>
          <p:cNvPr id="9" name="Text Placeholder 8">
            <a:extLst>
              <a:ext uri="{FF2B5EF4-FFF2-40B4-BE49-F238E27FC236}">
                <a16:creationId xmlns:a16="http://schemas.microsoft.com/office/drawing/2014/main" xmlns="" id="{7FDBE63C-0AD7-6344-692B-81510FB35215}"/>
              </a:ext>
            </a:extLst>
          </p:cNvPr>
          <p:cNvSpPr>
            <a:spLocks noGrp="1"/>
          </p:cNvSpPr>
          <p:nvPr>
            <p:ph type="body" sz="half" idx="2"/>
          </p:nvPr>
        </p:nvSpPr>
        <p:spPr>
          <a:xfrm>
            <a:off x="885825" y="1762125"/>
            <a:ext cx="6534149" cy="4572000"/>
          </a:xfrm>
        </p:spPr>
        <p:txBody>
          <a:bodyPr>
            <a:normAutofit lnSpcReduction="10000"/>
          </a:bodyPr>
          <a:lstStyle/>
          <a:p>
            <a:pPr marL="285750" indent="-285750">
              <a:buFont typeface="Wingdings" panose="05000000000000000000" pitchFamily="2" charset="2"/>
              <a:buChar char="Ø"/>
            </a:pPr>
            <a:r>
              <a:rPr lang="en-US" dirty="0"/>
              <a:t>For purchasing an airplane ticket, the traditional purchase strategy is to buy a </a:t>
            </a:r>
            <a:r>
              <a:rPr lang="en-US" dirty="0" err="1"/>
              <a:t>ticketfar</a:t>
            </a:r>
            <a:r>
              <a:rPr lang="en-US" dirty="0"/>
              <a:t> in advance of the</a:t>
            </a:r>
          </a:p>
          <a:p>
            <a:r>
              <a:rPr lang="en-US" dirty="0"/>
              <a:t> flight’s</a:t>
            </a:r>
          </a:p>
          <a:p>
            <a:pPr marL="285750" indent="-285750">
              <a:buFont typeface="Wingdings" panose="05000000000000000000" pitchFamily="2" charset="2"/>
              <a:buChar char="Ø"/>
            </a:pPr>
            <a:r>
              <a:rPr lang="en-US" dirty="0"/>
              <a:t> departure date to avoid the risk that the price may increase rapidly before the departure date. However, this is usually not always true, airplane companies can decrease the prices if they want to increase the sales.</a:t>
            </a:r>
          </a:p>
          <a:p>
            <a:endParaRPr lang="en-US" dirty="0"/>
          </a:p>
          <a:p>
            <a:pPr marL="285750" indent="-285750">
              <a:buFont typeface="Wingdings" panose="05000000000000000000" pitchFamily="2" charset="2"/>
              <a:buChar char="Ø"/>
            </a:pPr>
            <a:r>
              <a:rPr lang="en-US" dirty="0"/>
              <a:t> Airline companies use many different variables to determine the flight ticket prices that indicates whether the travel is during the holidays, the number of free </a:t>
            </a:r>
            <a:r>
              <a:rPr lang="en-US"/>
              <a:t>seats in the </a:t>
            </a:r>
            <a:r>
              <a:rPr lang="en-US" dirty="0"/>
              <a:t>plane etc., or even in which month it is, some of the variables are observed, but some of them are hidden.</a:t>
            </a:r>
          </a:p>
          <a:p>
            <a:endParaRPr lang="en-US" dirty="0"/>
          </a:p>
          <a:p>
            <a:pPr marL="285750" indent="-285750">
              <a:buFont typeface="Wingdings" panose="05000000000000000000" pitchFamily="2" charset="2"/>
              <a:buChar char="Ø"/>
            </a:pPr>
            <a:r>
              <a:rPr lang="en-US" dirty="0"/>
              <a:t> In this context, buyers are trying to find the right day to buy the ticket, and on the contrary, the airplane companies are trying to keep the overall revenue as high as possible. Airline companies have the freedom to change the flight ticket prices at any moment. Travelers can save money if they choose to buy a ticket when its price is the lowest.</a:t>
            </a:r>
          </a:p>
          <a:p>
            <a:endParaRPr lang="en-IN" dirty="0"/>
          </a:p>
        </p:txBody>
      </p:sp>
    </p:spTree>
    <p:extLst>
      <p:ext uri="{BB962C8B-B14F-4D97-AF65-F5344CB8AC3E}">
        <p14:creationId xmlns:p14="http://schemas.microsoft.com/office/powerpoint/2010/main" val="104402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D35D7-7F85-6B4C-2081-18BD5EAE109E}"/>
              </a:ext>
            </a:extLst>
          </p:cNvPr>
          <p:cNvSpPr>
            <a:spLocks noGrp="1"/>
          </p:cNvSpPr>
          <p:nvPr>
            <p:ph type="title"/>
          </p:nvPr>
        </p:nvSpPr>
        <p:spPr/>
        <p:txBody>
          <a:bodyPr/>
          <a:lstStyle/>
          <a:p>
            <a:r>
              <a:rPr lang="en-IN" dirty="0"/>
              <a:t>           Technology Stack</a:t>
            </a:r>
          </a:p>
        </p:txBody>
      </p:sp>
      <p:sp>
        <p:nvSpPr>
          <p:cNvPr id="3" name="Content Placeholder 2">
            <a:extLst>
              <a:ext uri="{FF2B5EF4-FFF2-40B4-BE49-F238E27FC236}">
                <a16:creationId xmlns:a16="http://schemas.microsoft.com/office/drawing/2014/main" xmlns="" id="{3F370C2C-476F-E766-C17A-2593C851A9C5}"/>
              </a:ext>
            </a:extLst>
          </p:cNvPr>
          <p:cNvSpPr>
            <a:spLocks noGrp="1"/>
          </p:cNvSpPr>
          <p:nvPr>
            <p:ph idx="1"/>
          </p:nvPr>
        </p:nvSpPr>
        <p:spPr/>
        <p:txBody>
          <a:bodyPr>
            <a:normAutofit/>
          </a:bodyPr>
          <a:lstStyle/>
          <a:p>
            <a:r>
              <a:rPr lang="en-IN" dirty="0"/>
              <a:t>Technology</a:t>
            </a:r>
          </a:p>
          <a:p>
            <a:r>
              <a:rPr lang="en-IN" dirty="0" err="1"/>
              <a:t>jdk</a:t>
            </a:r>
            <a:r>
              <a:rPr lang="en-IN" dirty="0"/>
              <a:t> 1.8</a:t>
            </a:r>
          </a:p>
          <a:p>
            <a:r>
              <a:rPr lang="en-IN" dirty="0"/>
              <a:t>core java</a:t>
            </a:r>
          </a:p>
          <a:p>
            <a:r>
              <a:rPr lang="en-IN" dirty="0" err="1"/>
              <a:t>jdbc</a:t>
            </a:r>
            <a:endParaRPr lang="en-IN" dirty="0"/>
          </a:p>
          <a:p>
            <a:r>
              <a:rPr lang="en-IN" dirty="0" err="1"/>
              <a:t>mysql</a:t>
            </a:r>
            <a:endParaRPr lang="en-IN" dirty="0"/>
          </a:p>
          <a:p>
            <a:endParaRPr lang="en-IN" dirty="0"/>
          </a:p>
          <a:p>
            <a:r>
              <a:rPr lang="en-IN" dirty="0" err="1"/>
              <a:t>lambok</a:t>
            </a:r>
            <a:endParaRPr lang="en-IN" dirty="0"/>
          </a:p>
          <a:p>
            <a:r>
              <a:rPr lang="en-IN" dirty="0"/>
              <a:t>software tool </a:t>
            </a:r>
          </a:p>
          <a:p>
            <a:r>
              <a:rPr lang="en-IN" dirty="0" err="1"/>
              <a:t>eclips</a:t>
            </a:r>
            <a:endParaRPr lang="en-IN" dirty="0"/>
          </a:p>
          <a:p>
            <a:endParaRPr lang="en-IN" dirty="0"/>
          </a:p>
        </p:txBody>
      </p:sp>
    </p:spTree>
    <p:extLst>
      <p:ext uri="{BB962C8B-B14F-4D97-AF65-F5344CB8AC3E}">
        <p14:creationId xmlns:p14="http://schemas.microsoft.com/office/powerpoint/2010/main" val="202665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53710-EF22-6D22-DA6E-52F305AC4CC6}"/>
              </a:ext>
            </a:extLst>
          </p:cNvPr>
          <p:cNvSpPr>
            <a:spLocks noGrp="1"/>
          </p:cNvSpPr>
          <p:nvPr>
            <p:ph type="title"/>
          </p:nvPr>
        </p:nvSpPr>
        <p:spPr/>
        <p:txBody>
          <a:bodyPr/>
          <a:lstStyle/>
          <a:p>
            <a:r>
              <a:rPr lang="en-IN" dirty="0"/>
              <a:t>                Flowchart</a:t>
            </a:r>
          </a:p>
        </p:txBody>
      </p:sp>
      <p:sp>
        <p:nvSpPr>
          <p:cNvPr id="3" name="Content Placeholder 2">
            <a:extLst>
              <a:ext uri="{FF2B5EF4-FFF2-40B4-BE49-F238E27FC236}">
                <a16:creationId xmlns:a16="http://schemas.microsoft.com/office/drawing/2014/main" xmlns="" id="{CBF0ADBD-C00C-FF5D-152E-9E193AEBBF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845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A6F20-A497-CD49-3EE9-4E52E73A85A4}"/>
              </a:ext>
            </a:extLst>
          </p:cNvPr>
          <p:cNvSpPr>
            <a:spLocks noGrp="1"/>
          </p:cNvSpPr>
          <p:nvPr>
            <p:ph type="title"/>
          </p:nvPr>
        </p:nvSpPr>
        <p:spPr/>
        <p:txBody>
          <a:bodyPr/>
          <a:lstStyle/>
          <a:p>
            <a:r>
              <a:rPr lang="en-IN" dirty="0"/>
              <a:t>            ER </a:t>
            </a:r>
            <a:r>
              <a:rPr lang="en-IN" dirty="0" err="1"/>
              <a:t>Digram</a:t>
            </a:r>
            <a:endParaRPr lang="en-IN" dirty="0"/>
          </a:p>
        </p:txBody>
      </p:sp>
      <p:sp>
        <p:nvSpPr>
          <p:cNvPr id="3" name="Content Placeholder 2">
            <a:extLst>
              <a:ext uri="{FF2B5EF4-FFF2-40B4-BE49-F238E27FC236}">
                <a16:creationId xmlns:a16="http://schemas.microsoft.com/office/drawing/2014/main" xmlns="" id="{670288F8-4186-7811-5AB1-9667B27125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51792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756</TotalTime>
  <Words>539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Airline Ticket Price Management</vt:lpstr>
      <vt:lpstr>                        Abstract</vt:lpstr>
      <vt:lpstr>                   Introduction</vt:lpstr>
      <vt:lpstr>                   Objective</vt:lpstr>
      <vt:lpstr>                   About Project</vt:lpstr>
      <vt:lpstr>      Scope</vt:lpstr>
      <vt:lpstr>           Technology Stack</vt:lpstr>
      <vt:lpstr>                Flowchart</vt:lpstr>
      <vt:lpstr>            ER Digram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2024-12-13T13:30:15Z</dcterms:created>
  <dcterms:modified xsi:type="dcterms:W3CDTF">2024-12-14T17:43:00Z</dcterms:modified>
</cp:coreProperties>
</file>