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92" r:id="rId3"/>
    <p:sldId id="302" r:id="rId4"/>
    <p:sldId id="305" r:id="rId5"/>
    <p:sldId id="287" r:id="rId6"/>
    <p:sldId id="306" r:id="rId7"/>
    <p:sldId id="267" r:id="rId8"/>
    <p:sldId id="307" r:id="rId9"/>
    <p:sldId id="304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74334"/>
    <a:srgbClr val="A8B400"/>
    <a:srgbClr val="4C4C4C"/>
    <a:srgbClr val="E8D3A2"/>
    <a:srgbClr val="5B7D1F"/>
    <a:srgbClr val="E6DC8F"/>
    <a:srgbClr val="6A7F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0" autoAdjust="0"/>
    <p:restoredTop sz="79218" autoAdjust="0"/>
  </p:normalViewPr>
  <p:slideViewPr>
    <p:cSldViewPr>
      <p:cViewPr>
        <p:scale>
          <a:sx n="66" d="100"/>
          <a:sy n="66" d="100"/>
        </p:scale>
        <p:origin x="-165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246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B2935-F048-4D27-8321-B1054AA18E9F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6B307-291B-4BE9-8B18-8CA88B9FB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745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8F4565-D52A-4AE0-A048-66FEE90F14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873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9A59AA-AEB2-47C5-A5A5-B7CB8E151B6F}" type="slidenum">
              <a:rPr lang="en-US" altLang="en-US" smtClean="0">
                <a:solidFill>
                  <a:srgbClr val="000000"/>
                </a:solidFill>
              </a:rPr>
              <a:pPr/>
              <a:t>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37930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or Need : What is the problem being solved? Where does</a:t>
            </a:r>
            <a:r>
              <a:rPr lang="en-US" baseline="0" dirty="0" smtClean="0"/>
              <a:t> it arise?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 Portland State Aerospace Society has a need of a device that can communication between a CubeSat and a ground Station. The commercial Boards 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8F4565-D52A-4AE0-A048-66FEE90F14D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776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Motivation: Why is it important? What is the value of a solution?</a:t>
            </a:r>
          </a:p>
          <a:p>
            <a:r>
              <a:rPr lang="en-US" b="0" baseline="0" dirty="0" smtClean="0">
                <a:sym typeface="Wingdings" panose="05000000000000000000" pitchFamily="2" charset="2"/>
              </a:rPr>
              <a:t></a:t>
            </a:r>
            <a:r>
              <a:rPr lang="en-US" b="0" baseline="0" dirty="0" smtClean="0"/>
              <a:t>Andrew solicited the class to build a system with his specifications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8F4565-D52A-4AE0-A048-66FEE90F14D9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9076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What other alternatives exists? 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MRB-KW0x board,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but it does not meet the frequency needs and other limitations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8F4565-D52A-4AE0-A048-66FEE90F14D9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9076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8F4565-D52A-4AE0-A048-66FEE90F14D9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888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8F4565-D52A-4AE0-A048-66FEE90F14D9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88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7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0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6450" y="1243013"/>
            <a:ext cx="1809750" cy="375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43013"/>
            <a:ext cx="5276850" cy="375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7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B1FED-CD1D-42B2-883A-729088880A69}" type="datetimeFigureOut">
              <a:rPr lang="en-US"/>
              <a:pPr>
                <a:defRPr/>
              </a:pPr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7DC1D-FFF8-4A64-9AED-8E4A06314B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9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6D291-3CA3-40A5-ABA9-D5144298E84B}" type="datetimeFigureOut">
              <a:rPr lang="en-US"/>
              <a:pPr>
                <a:defRPr/>
              </a:pPr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852F8-D6A2-455A-A3AC-52FE4C67D2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981C6-24FB-4F2A-970F-140272A589FB}" type="datetimeFigureOut">
              <a:rPr lang="en-US"/>
              <a:pPr>
                <a:defRPr/>
              </a:pPr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FB4EE-07DD-4CD1-9ABD-3CDCF68C1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9930E-F34D-4C0E-B4D5-265237C3B9C1}" type="datetimeFigureOut">
              <a:rPr lang="en-US"/>
              <a:pPr>
                <a:defRPr/>
              </a:pPr>
              <a:t>12/4/2015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B1BB7-7ABD-414B-B5E5-C9EE6B4C6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4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A3A88-4EA9-446A-9041-C8D8ACBBF9FB}" type="datetimeFigureOut">
              <a:rPr lang="en-US"/>
              <a:pPr>
                <a:defRPr/>
              </a:pPr>
              <a:t>12/4/2015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7378A-7E02-49A6-A83B-62EB9B991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0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0FD00-EB8C-4F2B-A6DE-1320F94BEDFA}" type="datetimeFigureOut">
              <a:rPr lang="en-US"/>
              <a:pPr>
                <a:defRPr/>
              </a:pPr>
              <a:t>12/4/2015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F32D8-BD3A-4654-B691-2FAE89687B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4DFDA-9B32-4994-9361-442D901ACA08}" type="datetimeFigureOut">
              <a:rPr lang="en-US"/>
              <a:pPr>
                <a:defRPr/>
              </a:pPr>
              <a:t>12/4/2015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0EED9-9EF8-478F-BD66-009C454375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6FDC3-9B23-49C1-AF9E-253FC638F99E}" type="datetimeFigureOut">
              <a:rPr lang="en-US"/>
              <a:pPr>
                <a:defRPr/>
              </a:pPr>
              <a:t>12/4/2015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96C68-5724-4CE8-96FD-34FE06A66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9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2149"/>
            <a:ext cx="9136743" cy="701731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5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03268-E967-4A34-8391-F9D39F1848B7}" type="datetimeFigureOut">
              <a:rPr lang="en-US"/>
              <a:pPr>
                <a:defRPr/>
              </a:pPr>
              <a:t>12/4/2015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1F9B2-3CD5-443E-94D4-DA0BE65F4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F83A6-E1DF-4BFE-883C-86F4DC92E856}" type="datetimeFigureOut">
              <a:rPr lang="en-US"/>
              <a:pPr>
                <a:defRPr/>
              </a:pPr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ED95C-504B-44B5-8301-A7383E064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4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A75AD-A506-4A37-86F6-D9130BDB1DAC}" type="datetimeFigureOut">
              <a:rPr lang="en-US"/>
              <a:pPr>
                <a:defRPr/>
              </a:pPr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EC33A-B74E-46DE-9B3E-5E11D39710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9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835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08238"/>
            <a:ext cx="2781300" cy="2593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0900" y="2408238"/>
            <a:ext cx="2781300" cy="2593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0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5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37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61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45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C4C4C"/>
            </a:gs>
            <a:gs pos="50000">
              <a:srgbClr val="262626"/>
            </a:gs>
            <a:gs pos="100000">
              <a:srgbClr val="000000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95999"/>
            <a:ext cx="9136743" cy="67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5715000" cy="259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5"/>
          <p:cNvSpPr>
            <a:spLocks noChangeArrowheads="1"/>
          </p:cNvSpPr>
          <p:nvPr userDrawn="1"/>
        </p:nvSpPr>
        <p:spPr bwMode="auto">
          <a:xfrm>
            <a:off x="0" y="6396038"/>
            <a:ext cx="1497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 smtClean="0">
                <a:latin typeface="Georgia" panose="02040502050405020303" pitchFamily="18" charset="0"/>
              </a:rPr>
              <a:t>Team:</a:t>
            </a:r>
            <a:r>
              <a:rPr lang="en-US" altLang="en-US" sz="1200" baseline="0" dirty="0" smtClean="0">
                <a:latin typeface="Georgia" panose="02040502050405020303" pitchFamily="18" charset="0"/>
              </a:rPr>
              <a:t> : T05</a:t>
            </a:r>
            <a:endParaRPr lang="en-US" altLang="en-US" sz="1200" dirty="0" smtClean="0">
              <a:latin typeface="Georgia" panose="02040502050405020303" pitchFamily="18" charset="0"/>
            </a:endParaRPr>
          </a:p>
          <a:p>
            <a:pPr eaLnBrk="1" hangingPunct="1">
              <a:defRPr/>
            </a:pPr>
            <a:r>
              <a:rPr lang="en-US" altLang="en-US" sz="1200" dirty="0" smtClean="0">
                <a:latin typeface="Georgia" panose="02040502050405020303" pitchFamily="18" charset="0"/>
              </a:rPr>
              <a:t>12/10/2015 </a:t>
            </a:r>
            <a:r>
              <a:rPr lang="en-US" altLang="en-US" sz="1200" dirty="0" smtClean="0">
                <a:latin typeface="Georgia" panose="02040502050405020303" pitchFamily="18" charset="0"/>
              </a:rPr>
              <a:t>, </a:t>
            </a:r>
            <a:fld id="{2CE62745-9633-46B6-A27C-28301B08D91B}" type="slidenum">
              <a:rPr lang="en-US" altLang="en-US" sz="1200" smtClean="0">
                <a:latin typeface="Georgia" panose="02040502050405020303" pitchFamily="18" charset="0"/>
              </a:rPr>
              <a:pPr eaLnBrk="1" hangingPunct="1">
                <a:defRPr/>
              </a:pPr>
              <a:t>‹#›</a:t>
            </a:fld>
            <a:endParaRPr lang="en-US" altLang="en-US" sz="1200" dirty="0" smtClean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36743" cy="10668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 kern="1200">
          <a:solidFill>
            <a:srgbClr val="A8B4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rgbClr val="A8B400"/>
          </a:solidFill>
          <a:latin typeface="Georgia" panose="02040502050405020303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rgbClr val="A8B400"/>
          </a:solidFill>
          <a:latin typeface="Georgia" panose="02040502050405020303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rgbClr val="A8B400"/>
          </a:solidFill>
          <a:latin typeface="Georgia" panose="02040502050405020303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rgbClr val="A8B400"/>
          </a:solidFill>
          <a:latin typeface="Georgia" panose="02040502050405020303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eorgia" panose="02040502050405020303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eorgia" panose="02040502050405020303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eorgia" panose="02040502050405020303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eorgia" panose="020405020504050203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4AF834-DBEC-4B0A-9B97-F09404E838EA}" type="datetimeFigureOut">
              <a:rPr lang="en-US"/>
              <a:pPr>
                <a:defRPr/>
              </a:pPr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0FD1359-C14D-4F4E-9F08-79041906F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" t="3406" r="8235"/>
          <a:stretch/>
        </p:blipFill>
        <p:spPr bwMode="auto">
          <a:xfrm>
            <a:off x="228600" y="1981200"/>
            <a:ext cx="4833492" cy="399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11398" y="0"/>
            <a:ext cx="9129427" cy="13726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3200" dirty="0" smtClean="0">
                <a:latin typeface="Georgia" panose="02040502050405020303" pitchFamily="18" charset="0"/>
              </a:rPr>
              <a:t>		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3200" dirty="0">
                <a:latin typeface="Georgia" panose="02040502050405020303" pitchFamily="18" charset="0"/>
              </a:rPr>
              <a:t>	</a:t>
            </a:r>
            <a:r>
              <a:rPr lang="en-US" altLang="en-US" sz="3200" dirty="0" smtClean="0">
                <a:latin typeface="Georgia" panose="02040502050405020303" pitchFamily="18" charset="0"/>
              </a:rPr>
              <a:t>		</a:t>
            </a:r>
            <a:r>
              <a:rPr lang="en-US" altLang="en-US" sz="3600" dirty="0" smtClean="0">
                <a:latin typeface="Georgia" panose="02040502050405020303" pitchFamily="18" charset="0"/>
              </a:rPr>
              <a:t>CubeSat  C3  Board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3600" dirty="0" smtClean="0">
                <a:latin typeface="Georgia" panose="02040502050405020303" pitchFamily="18" charset="0"/>
              </a:rPr>
              <a:t>   (Command, Control and Communication) </a:t>
            </a:r>
            <a:endParaRPr lang="en-US" altLang="en-US" sz="2000" dirty="0">
              <a:latin typeface="Georgia" panose="02040502050405020303" pitchFamily="18" charset="0"/>
            </a:endParaRPr>
          </a:p>
        </p:txBody>
      </p:sp>
      <p:pic>
        <p:nvPicPr>
          <p:cNvPr id="3080" name="Picture 1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1" b="14852"/>
          <a:stretch/>
        </p:blipFill>
        <p:spPr bwMode="auto">
          <a:xfrm>
            <a:off x="0" y="6284976"/>
            <a:ext cx="9144000" cy="57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1894114"/>
            <a:ext cx="4483100" cy="472129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Team: T05</a:t>
            </a:r>
            <a:endParaRPr lang="en-US" sz="3200" dirty="0">
              <a:latin typeface="Cambria" panose="02040503050406030204" pitchFamily="18" charset="0"/>
            </a:endParaRPr>
          </a:p>
          <a:p>
            <a:r>
              <a:rPr lang="en-US" sz="3200" dirty="0" smtClean="0">
                <a:latin typeface="Cambria" panose="02040503050406030204" pitchFamily="18" charset="0"/>
              </a:rPr>
              <a:t>William Harrington</a:t>
            </a:r>
          </a:p>
          <a:p>
            <a:r>
              <a:rPr lang="en-US" sz="3200" dirty="0" smtClean="0">
                <a:latin typeface="Cambria" panose="02040503050406030204" pitchFamily="18" charset="0"/>
              </a:rPr>
              <a:t>James Heath</a:t>
            </a:r>
          </a:p>
          <a:p>
            <a:r>
              <a:rPr lang="en-US" sz="3200" dirty="0" smtClean="0">
                <a:latin typeface="Cambria" panose="02040503050406030204" pitchFamily="18" charset="0"/>
              </a:rPr>
              <a:t>Shan </a:t>
            </a:r>
            <a:r>
              <a:rPr lang="en-US" sz="3200" dirty="0" err="1" smtClean="0">
                <a:latin typeface="Cambria" panose="02040503050406030204" pitchFamily="18" charset="0"/>
              </a:rPr>
              <a:t>Quinney</a:t>
            </a:r>
            <a:endParaRPr lang="en-US" sz="3200" dirty="0" smtClean="0">
              <a:latin typeface="Cambria" panose="02040503050406030204" pitchFamily="18" charset="0"/>
            </a:endParaRPr>
          </a:p>
          <a:p>
            <a:r>
              <a:rPr lang="en-US" sz="3200" dirty="0" smtClean="0">
                <a:latin typeface="Cambria" panose="02040503050406030204" pitchFamily="18" charset="0"/>
              </a:rPr>
              <a:t>Michael Mathis</a:t>
            </a:r>
          </a:p>
          <a:p>
            <a:r>
              <a:rPr lang="en-US" sz="3200" dirty="0">
                <a:latin typeface="Cambria" panose="02040503050406030204" pitchFamily="18" charset="0"/>
              </a:rPr>
              <a:t>Saroj </a:t>
            </a:r>
            <a:r>
              <a:rPr lang="en-US" sz="3200" dirty="0" err="1">
                <a:latin typeface="Cambria" panose="02040503050406030204" pitchFamily="18" charset="0"/>
              </a:rPr>
              <a:t>Bardewa</a:t>
            </a:r>
            <a:endParaRPr lang="en-US" sz="3200" dirty="0">
              <a:latin typeface="Cambria" panose="02040503050406030204" pitchFamily="18" charset="0"/>
            </a:endParaRPr>
          </a:p>
          <a:p>
            <a:endParaRPr lang="en-US" sz="3200" dirty="0" smtClean="0">
              <a:latin typeface="Cambria" panose="02040503050406030204" pitchFamily="18" charset="0"/>
            </a:endParaRPr>
          </a:p>
          <a:p>
            <a:endParaRPr lang="en-US" sz="3200" dirty="0" smtClean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" y="6284976"/>
            <a:ext cx="573024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2149"/>
            <a:ext cx="9136743" cy="701731"/>
          </a:xfrm>
        </p:spPr>
        <p:txBody>
          <a:bodyPr/>
          <a:lstStyle/>
          <a:p>
            <a:pPr algn="ctr"/>
            <a:r>
              <a:rPr lang="en-US" sz="4400" dirty="0" smtClean="0"/>
              <a:t>Outline	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382000" cy="7275838"/>
          </a:xfrm>
          <a:noFill/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Project Description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Motivation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Implementation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Results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Demo</a:t>
            </a:r>
            <a:endParaRPr lang="en-US" sz="3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9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029" y="1676400"/>
            <a:ext cx="3761447" cy="4005942"/>
          </a:xfrm>
          <a:prstGeom prst="rect">
            <a:avLst/>
          </a:prstGeom>
          <a:ln>
            <a:noFill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220200" cy="5213735"/>
          </a:xfrm>
        </p:spPr>
        <p:txBody>
          <a:bodyPr/>
          <a:lstStyle/>
          <a:p>
            <a:pPr marL="0" indent="0"/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PSAS’s </a:t>
            </a:r>
            <a:r>
              <a:rPr lang="en-US" sz="2400" dirty="0"/>
              <a:t>m</a:t>
            </a:r>
            <a:r>
              <a:rPr lang="en-US" sz="2400" dirty="0" smtClean="0"/>
              <a:t>ission to get a CubeSat into </a:t>
            </a:r>
          </a:p>
          <a:p>
            <a:pPr marL="0" indent="0"/>
            <a:r>
              <a:rPr lang="en-US" sz="2400" dirty="0" smtClean="0"/>
              <a:t>    Lower Earth Orbit</a:t>
            </a:r>
            <a:endParaRPr lang="en-US" sz="2400" dirty="0" smtClean="0"/>
          </a:p>
          <a:p>
            <a:pPr marL="0" indent="0"/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Need for  a device for command,</a:t>
            </a:r>
          </a:p>
          <a:p>
            <a:pPr marL="0" indent="0"/>
            <a:r>
              <a:rPr lang="en-US" sz="2400" dirty="0" smtClean="0"/>
              <a:t>    control and communication (C3)</a:t>
            </a:r>
          </a:p>
          <a:p>
            <a:pPr marL="0" indent="0"/>
            <a:r>
              <a:rPr lang="en-US" sz="2400" dirty="0" smtClean="0"/>
              <a:t>    between a CubeSat and a ground station</a:t>
            </a:r>
          </a:p>
          <a:p>
            <a:pPr marL="0" indent="0"/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Board with specific functionalities and </a:t>
            </a:r>
          </a:p>
          <a:p>
            <a:pPr marL="0" indent="0"/>
            <a:r>
              <a:rPr lang="en-US" sz="2400" dirty="0" smtClean="0"/>
              <a:t>    broadcast Frequency (436.5 MHz)</a:t>
            </a:r>
            <a:endParaRPr lang="en-US" sz="2400" dirty="0" smtClean="0"/>
          </a:p>
          <a:p>
            <a:pPr marL="400050" lvl="1" indent="0"/>
            <a:endParaRPr lang="en-US" sz="1400" baseline="30000" dirty="0" smtClean="0"/>
          </a:p>
          <a:p>
            <a:pPr marL="0" indent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5954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8" t="8259" r="9610" b="6920"/>
          <a:stretch/>
        </p:blipFill>
        <p:spPr>
          <a:xfrm>
            <a:off x="6770914" y="1850570"/>
            <a:ext cx="2155371" cy="4136573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2534"/>
            <a:ext cx="4038599" cy="701731"/>
          </a:xfrm>
        </p:spPr>
        <p:txBody>
          <a:bodyPr/>
          <a:lstStyle/>
          <a:p>
            <a:pPr algn="ctr"/>
            <a:r>
              <a:rPr lang="en-US" sz="4400" dirty="0" smtClean="0"/>
              <a:t>Motivation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220200" cy="3884140"/>
          </a:xfrm>
        </p:spPr>
        <p:txBody>
          <a:bodyPr/>
          <a:lstStyle/>
          <a:p>
            <a:pPr marL="0" indent="0"/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Take a small part in PSAS’s</a:t>
            </a:r>
          </a:p>
          <a:p>
            <a:pPr marL="0" indent="0"/>
            <a:r>
              <a:rPr lang="en-US" sz="2400" dirty="0"/>
              <a:t>  </a:t>
            </a:r>
            <a:r>
              <a:rPr lang="en-US" sz="2400" dirty="0" smtClean="0"/>
              <a:t>  </a:t>
            </a:r>
            <a:r>
              <a:rPr lang="en-US" sz="2400" dirty="0" err="1" smtClean="0"/>
              <a:t>CubSat</a:t>
            </a:r>
            <a:r>
              <a:rPr lang="en-US" sz="2400" dirty="0" smtClean="0"/>
              <a:t> Mission</a:t>
            </a:r>
          </a:p>
          <a:p>
            <a:pPr marL="0" indent="0"/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Objective: Prototype a device to meet </a:t>
            </a:r>
          </a:p>
          <a:p>
            <a:pPr marL="457200" lvl="1" indent="0"/>
            <a:r>
              <a:rPr lang="en-US" sz="2400" dirty="0"/>
              <a:t> </a:t>
            </a:r>
            <a:r>
              <a:rPr lang="en-US" sz="2400" dirty="0" smtClean="0"/>
              <a:t>             the specifications </a:t>
            </a:r>
          </a:p>
          <a:p>
            <a:pPr marL="0" indent="0"/>
            <a:endParaRPr lang="en-US" sz="2400" dirty="0" smtClean="0"/>
          </a:p>
          <a:p>
            <a:pPr marL="400050" lvl="1" indent="0"/>
            <a:endParaRPr lang="en-US" sz="1400" baseline="30000" dirty="0" smtClean="0"/>
          </a:p>
          <a:p>
            <a:pPr marL="0" indent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832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2534"/>
            <a:ext cx="4038599" cy="701731"/>
          </a:xfrm>
        </p:spPr>
        <p:txBody>
          <a:bodyPr/>
          <a:lstStyle/>
          <a:p>
            <a:pPr algn="ctr"/>
            <a:r>
              <a:rPr lang="en-US" sz="4400" dirty="0" smtClean="0"/>
              <a:t>Alternative</a:t>
            </a:r>
            <a:endParaRPr lang="en-US" sz="440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98020"/>
            <a:ext cx="3867690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6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Requirements</a:t>
            </a:r>
            <a:endParaRPr lang="en-US" alt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991600" cy="6321731"/>
          </a:xfrm>
        </p:spPr>
        <p:txBody>
          <a:bodyPr/>
          <a:lstStyle/>
          <a:p>
            <a:pPr marL="0" indent="0"/>
            <a:r>
              <a:rPr lang="en-US" altLang="en-US" dirty="0" smtClean="0">
                <a:solidFill>
                  <a:srgbClr val="A8B400"/>
                </a:solidFill>
              </a:rPr>
              <a:t>Must:</a:t>
            </a:r>
            <a:endParaRPr lang="en-US" altLang="en-US" dirty="0">
              <a:solidFill>
                <a:srgbClr val="A8B4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 smtClean="0"/>
              <a:t>Be a breakout 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 smtClean="0"/>
              <a:t>Have a transceiver for RF communications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 smtClean="0"/>
              <a:t>Have a visible indication of 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 smtClean="0"/>
              <a:t>Have an antenna capable of 435-438 MHz frequency band transmission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 smtClean="0"/>
              <a:t>Able to fit within CubeSat form factor (no bigger than (10cm x 10cm x 10cm)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 smtClean="0"/>
              <a:t>Have access to UART, I2C,SPI,GPIO and ADCs/DACs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0" indent="0"/>
            <a:endParaRPr lang="en-US" altLang="en-US" sz="2400" i="1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Requirements</a:t>
            </a:r>
            <a:endParaRPr lang="en-US" alt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839200" cy="7060394"/>
          </a:xfrm>
        </p:spPr>
        <p:txBody>
          <a:bodyPr/>
          <a:lstStyle/>
          <a:p>
            <a:pPr marL="0" indent="0"/>
            <a:r>
              <a:rPr lang="en-US" altLang="en-US" sz="3200" dirty="0">
                <a:solidFill>
                  <a:srgbClr val="A8B400"/>
                </a:solidFill>
              </a:rPr>
              <a:t>Should: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Use USB interfacing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Be able to send/receive data packets via RF </a:t>
            </a:r>
            <a:r>
              <a:rPr lang="en-US" altLang="en-US" dirty="0" smtClean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 smtClean="0"/>
              <a:t>Be battery powered</a:t>
            </a:r>
          </a:p>
          <a:p>
            <a:pPr marL="0" indent="0"/>
            <a:r>
              <a:rPr lang="en-US" altLang="en-US" sz="3200" dirty="0" smtClean="0">
                <a:solidFill>
                  <a:srgbClr val="A8B400"/>
                </a:solidFill>
              </a:rPr>
              <a:t>May:</a:t>
            </a:r>
            <a:endParaRPr lang="en-US" altLang="en-US" sz="3200" dirty="0">
              <a:solidFill>
                <a:srgbClr val="A8B4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 smtClean="0"/>
              <a:t>Be capable of long distance 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 smtClean="0"/>
              <a:t>Be capable of sending/receiving data packets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 smtClean="0"/>
              <a:t>Be capable of operation in space temperature range (-30C to 60C)</a:t>
            </a:r>
            <a:endParaRPr lang="en-US" altLang="en-US" dirty="0"/>
          </a:p>
          <a:p>
            <a:pPr marL="0" indent="0"/>
            <a:endParaRPr lang="en-US" altLang="en-US" dirty="0"/>
          </a:p>
          <a:p>
            <a:pPr marL="0" indent="0"/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0" indent="0"/>
            <a:endParaRPr lang="en-US" alt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66963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901" y="228600"/>
            <a:ext cx="5105400" cy="674031"/>
          </a:xfrm>
        </p:spPr>
        <p:txBody>
          <a:bodyPr/>
          <a:lstStyle/>
          <a:p>
            <a:pPr algn="ctr"/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905000"/>
            <a:ext cx="52577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Portland State University</a:t>
            </a:r>
          </a:p>
          <a:p>
            <a:r>
              <a:rPr lang="en-US" sz="2800" dirty="0" smtClean="0">
                <a:latin typeface="+mn-lt"/>
              </a:rPr>
              <a:t>   Aerospace Society (PSAS)</a:t>
            </a:r>
            <a:endParaRPr lang="en-US" sz="2800" dirty="0" smtClean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Theo Hill  of PSAS</a:t>
            </a:r>
            <a:endParaRPr lang="en-US" sz="2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905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2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7517</TotalTime>
  <Words>294</Words>
  <Application>Microsoft Office PowerPoint</Application>
  <PresentationFormat>On-screen Show (4:3)</PresentationFormat>
  <Paragraphs>76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Default Design</vt:lpstr>
      <vt:lpstr>Custom Design</vt:lpstr>
      <vt:lpstr>PowerPoint Presentation</vt:lpstr>
      <vt:lpstr>Outline </vt:lpstr>
      <vt:lpstr>        Problem</vt:lpstr>
      <vt:lpstr>Motivation </vt:lpstr>
      <vt:lpstr>Alternative</vt:lpstr>
      <vt:lpstr>Requirements</vt:lpstr>
      <vt:lpstr>Requirements</vt:lpstr>
      <vt:lpstr>Acknowledgments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xad</dc:title>
  <dc:creator>smithju</dc:creator>
  <cp:lastModifiedBy>Saroj</cp:lastModifiedBy>
  <cp:revision>364</cp:revision>
  <dcterms:created xsi:type="dcterms:W3CDTF">2006-09-12T23:04:46Z</dcterms:created>
  <dcterms:modified xsi:type="dcterms:W3CDTF">2015-12-05T05:10:58Z</dcterms:modified>
</cp:coreProperties>
</file>