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png" ContentType="image/png"/>
  <Override PartName="/ppt/media/image8.png" ContentType="image/png"/>
  <Override PartName="/ppt/media/image1.jpeg" ContentType="image/jpeg"/>
  <Override PartName="/ppt/media/image5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41E191-A101-4111-B1E1-01A1A151E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516121-D191-4181-B191-017161F1C1C1}" type="slidenum">
              <a:rPr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D181F1-0131-41E1-91D1-A1916171814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Tools employed (e.g. simulation/modeling tool, PCB layout, IDE, crossAcompilers)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D18191-4191-4121-81A1-6171E1B1B1D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81C191-A1C1-4181-A161-01E12161618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91C1B1-3131-4161-A1D1-C19151713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91E1-0161-4161-8181-7121211121F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Brief summarize what use you made of prior work or IP including but not limited to ideas, designs,  schematics, board layouts, code.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61E1-5161-41E1-9121-811111D1B10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Example of System Testing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8191-0191-4121-8131-8101B1E19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Example of Interface Testing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3121D1-31A1-4161-8161-A1D1E1F18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Results What worked?  How well?  What didn’t?   Why?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51D121-C1D1-41E1-A191-E17141F1E13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61D1-71B1-4131-8141-4171F151E1A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were the contributions of each member (e.g. who did PCB, coding, testing, writing)?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919121-F191-4151-8101-7131217161F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9131-8111-41A1-9101-E111C181915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Problem or Need : What is the problem being solved? Where does it arise?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>
                <a:latin typeface=""/>
              </a:rPr>
              <a:t>Portland State Aerospace Society has a need of a device that can communication between a CubeSat and a ground Station. The commercial Boards </a:t>
            </a:r>
            <a:endParaRPr/>
          </a:p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31B1-B181-4151-B1E1-217181D1516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r>
              <a:rPr lang="en-US"/>
              <a:t>Motivation: Why is it important? What is the value of a solution?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Wingdings"/>
              </a:rPr>
              <a:t>Andrew solicited the class to build a system with his specifications</a:t>
            </a:r>
            <a:endParaRPr/>
          </a:p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5101E1-5131-41E1-91B1-51A1A111615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is the specific objective of this project?A design? Aworking prototype?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8141A1-7151-4101-81E1-D181B121A1D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What other alternatives exists? 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MRB-KW0x board, but it does not meet the frequency needs and other limitations</a:t>
            </a:r>
            <a:endParaRPr/>
          </a:p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11D1-F1B1-4191-81C1-610191519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1101-C1A1-41C1-9161-3181F151B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A1B1C1-11B1-41C1-9171-61E161919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Brief overview of your approach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B101A1-C151-41B1-B1B1-01D1115161A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828800"/>
            <a:ext cx="5714640" cy="71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-15840"/>
            <a:ext cx="9136440" cy="895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828800"/>
            <a:ext cx="5714640" cy="71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356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464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-15840"/>
            <a:ext cx="9136440" cy="895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7107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385080" y="554076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8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85080" y="1828800"/>
            <a:ext cx="278820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5540760"/>
            <a:ext cx="5713560" cy="3389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96120"/>
            <a:ext cx="1496520" cy="6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Team: : T05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12/10/2015 , </a:t>
            </a:r>
            <a:fld id="{81018121-5161-4191-8121-61B1716161F1}" type="slidenum">
              <a:rPr lang="en-US" sz="1200">
                <a:solidFill>
                  <a:srgbClr val="ffffff"/>
                </a:solidFill>
                <a:latin typeface="Georgia"/>
              </a:rPr>
              <a:t>19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36440" cy="1066320"/>
          </a:xfrm>
          <a:prstGeom prst="rect">
            <a:avLst/>
          </a:prstGeom>
          <a:solidFill>
            <a:srgbClr val="606060"/>
          </a:solidFill>
          <a:ln w="12600">
            <a:solidFill>
              <a:srgbClr val="8aa5a7"/>
            </a:solidFill>
            <a:miter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43000" y="126000"/>
            <a:ext cx="6857640" cy="3383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a8b400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6396120"/>
            <a:ext cx="1496520" cy="637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Team: : T05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Georgia"/>
              </a:rPr>
              <a:t>12/10/2015 , </a:t>
            </a:r>
            <a:fld id="{11E15121-2171-41C1-B141-91C121912161}" type="slidenum">
              <a:rPr lang="en-US" sz="1200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0" y="0"/>
            <a:ext cx="9136440" cy="1066320"/>
          </a:xfrm>
          <a:prstGeom prst="rect">
            <a:avLst/>
          </a:prstGeom>
          <a:solidFill>
            <a:srgbClr val="606060"/>
          </a:solidFill>
          <a:ln w="12600">
            <a:solidFill>
              <a:srgbClr val="8aa5a7"/>
            </a:solidFill>
            <a:miter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828800"/>
            <a:ext cx="5714640" cy="7107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ffffff"/>
                </a:solidFill>
                <a:latin typeface="Verdana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Third level</a:t>
            </a:r>
            <a:endParaRPr/>
          </a:p>
          <a:p>
            <a:pPr lvl="2"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981080"/>
            <a:ext cx="4833000" cy="3991320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11520" y="0"/>
            <a:ext cx="9129240" cy="1357920"/>
          </a:xfrm>
          <a:prstGeom prst="rect">
            <a:avLst/>
          </a:prstGeom>
          <a:solidFill>
            <a:srgbClr val="000000"/>
          </a:solidFill>
        </p:spPr>
        <p:txBody>
          <a:bodyPr bIns="45000" lIns="90000" rIns="90000" tIns="45000"/>
          <a:p>
            <a:pPr>
              <a:lnSpc>
                <a:spcPct val="80000"/>
              </a:lnSpc>
            </a:pP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endParaRPr/>
          </a:p>
          <a:p>
            <a:pPr>
              <a:lnSpc>
                <a:spcPct val="80000"/>
              </a:lnSpc>
            </a:pP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200">
                <a:solidFill>
                  <a:srgbClr val="ffffff"/>
                </a:solidFill>
                <a:latin typeface="Georgia"/>
              </a:rPr>
              <a:t>	</a:t>
            </a:r>
            <a:r>
              <a:rPr lang="en-US" sz="3600">
                <a:solidFill>
                  <a:srgbClr val="ffffff"/>
                </a:solidFill>
                <a:latin typeface="Georgia"/>
              </a:rPr>
              <a:t>CubeSat  C3  Board</a:t>
            </a:r>
            <a:endParaRPr/>
          </a:p>
          <a:p>
            <a:pPr>
              <a:lnSpc>
                <a:spcPct val="80000"/>
              </a:lnSpc>
            </a:pPr>
            <a:r>
              <a:rPr lang="en-US" sz="3600">
                <a:solidFill>
                  <a:srgbClr val="ffffff"/>
                </a:solidFill>
                <a:latin typeface="Georgia"/>
              </a:rPr>
              <a:t>   </a:t>
            </a:r>
            <a:r>
              <a:rPr lang="en-US" sz="3600">
                <a:solidFill>
                  <a:srgbClr val="ffffff"/>
                </a:solidFill>
                <a:latin typeface="Georgia"/>
              </a:rPr>
              <a:t>(Command, Control and Communication) </a:t>
            </a:r>
            <a:endParaRPr/>
          </a:p>
        </p:txBody>
      </p:sp>
      <p:pic>
        <p:nvPicPr>
          <p:cNvPr descr="" id="79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84880"/>
            <a:ext cx="9143640" cy="572760"/>
          </a:xfrm>
          <a:prstGeom prst="rect">
            <a:avLst/>
          </a:prstGeom>
        </p:spPr>
      </p:pic>
      <p:sp>
        <p:nvSpPr>
          <p:cNvPr id="80" name="TextShape 2"/>
          <p:cNvSpPr txBox="1"/>
          <p:nvPr/>
        </p:nvSpPr>
        <p:spPr>
          <a:xfrm>
            <a:off x="4952880" y="1893960"/>
            <a:ext cx="4482720" cy="4560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Team: T05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William Harrington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James Heath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Shan Quinney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Michael Mathis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mbria"/>
              </a:rPr>
              <a:t>Saroj Bardewa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160" y="6284880"/>
            <a:ext cx="572760" cy="57276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 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Design</a:t>
            </a:r>
            <a:endParaRPr/>
          </a:p>
        </p:txBody>
      </p:sp>
      <p:pic>
        <p:nvPicPr>
          <p:cNvPr descr="" id="102" name="Picture 75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600200"/>
            <a:ext cx="7632360" cy="47246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Tools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Eagle CAD for PCB layout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OpenOCD  for 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Multimeter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JTAG connector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Oscilloscope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USB to micro-USB cable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VNA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Schematics</a:t>
            </a:r>
            <a:endParaRPr/>
          </a:p>
        </p:txBody>
      </p:sp>
      <p:pic>
        <p:nvPicPr>
          <p:cNvPr descr="" id="106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920" y="1253520"/>
            <a:ext cx="5451840" cy="71053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Board Layout</a:t>
            </a:r>
            <a:endParaRPr/>
          </a:p>
        </p:txBody>
      </p:sp>
      <p:pic>
        <p:nvPicPr>
          <p:cNvPr descr="" id="10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133640"/>
            <a:ext cx="6006960" cy="55627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Implementation: Built Board</a:t>
            </a:r>
            <a:endParaRPr/>
          </a:p>
        </p:txBody>
      </p:sp>
      <p:pic>
        <p:nvPicPr>
          <p:cNvPr descr="" id="11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1371600"/>
            <a:ext cx="6126480" cy="51206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b3b300"/>
                </a:solidFill>
              </a:rPr>
              <a:t>Implementation: Code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IP and Prior Work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12480" y="1894680"/>
            <a:ext cx="8610120" cy="4068720"/>
          </a:xfrm>
          <a:prstGeom prst="rect">
            <a:avLst/>
          </a:prstGeom>
        </p:spPr>
        <p:txBody>
          <a:bodyPr/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MKW01Z128 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Highly-integrated, Cost-effective Single-package Solution for Sub 1 GHz Applications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MKW01xxRM: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Sub 1 GHz Low Power Transceiver plus Microcontroller Reference Manual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Verdana"/>
              </a:rPr>
              <a:t>KW01 Development Hardware: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Reference Manual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Testing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Georgia"/>
              <a:buAutoNum type="arabicPeriod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System Test</a:t>
            </a:r>
            <a:endParaRPr/>
          </a:p>
        </p:txBody>
      </p:sp>
      <p:graphicFrame>
        <p:nvGraphicFramePr>
          <p:cNvPr id="116" name="Table 3"/>
          <p:cNvGraphicFramePr/>
          <p:nvPr/>
        </p:nvGraphicFramePr>
        <p:xfrm>
          <a:off x="1066680" y="1828800"/>
          <a:ext cx="7909920" cy="4659120"/>
        </p:xfrm>
        <a:graphic>
          <a:graphicData uri="http://schemas.openxmlformats.org/drawingml/2006/table">
            <a:tbl>
              <a:tblPr/>
              <a:tblGrid>
                <a:gridCol w="418680"/>
                <a:gridCol w="1449720"/>
                <a:gridCol w="2738520"/>
                <a:gridCol w="322200"/>
                <a:gridCol w="322200"/>
                <a:gridCol w="322200"/>
                <a:gridCol w="1046880"/>
                <a:gridCol w="1289520"/>
              </a:tblGrid>
              <a:tr h="1602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 Writer: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Shan Quinney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 Case Name: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RF Front End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Test ID#: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RFFE</a:t>
                      </a:r>
                      <a:endParaRPr/>
                    </a:p>
                  </a:txBody>
                  <a:tcPr/>
                </a:tc>
              </a:tr>
              <a:tr h="486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Description: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The purpose of this test is to measure the frequency response of the RF filter.  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Box Type: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Wingdings"/>
                        </a:rPr>
                        <a:t>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white box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Wingdings"/>
                        </a:rPr>
                        <a:t>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black box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Tester Information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Name of Tester: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Date: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43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Hardware Version: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Board Rev.1, Filter Rev.1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Time: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Setup: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Calibrate the VNA to give a 2-port response reading.  The frequency range of interest is form 100 MHz to 1 GHz. Attach one end of the SMA cable to the VNA. Attach the other end of the SMA cable to the SMA connector of the board.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60948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Step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Expected Result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Pass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47088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Use the cursor to locate the 436.5 MHz frequency of interest.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436.5 MHz frequency falls within the pass band of the filter. Make a comment on the s21 parameter reading.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frequency fall within the passband of the proto-board filter.</a:t>
                      </a:r>
                      <a:endParaRPr/>
                    </a:p>
                  </a:txBody>
                  <a:tcPr/>
                </a:tc>
              </a:tr>
              <a:tr h="82332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Use a second cursor to locate the 2nd harmonic of the frequency of interest. This should be 873 MHz.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The 873 MHz frequency is attenuated by 40dB bellow the fundamental frequency. Make a comment on the s21 parameter reading.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873MHz is well below the necessary 40dB.</a:t>
                      </a:r>
                      <a:endParaRPr/>
                    </a:p>
                  </a:txBody>
                  <a:tcPr/>
                </a:tc>
              </a:tr>
              <a:tr h="160200"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50">
                          <a:solidFill>
                            <a:srgbClr val="ffffff"/>
                          </a:solidFill>
                          <a:latin typeface="Arial"/>
                        </a:rPr>
                        <a:t>Overall Test Result: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47880" rIns="478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Testing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Georgia"/>
              <a:buAutoNum type="arabicPeriod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Interface Testing</a:t>
            </a:r>
            <a:endParaRPr/>
          </a:p>
        </p:txBody>
      </p:sp>
      <p:graphicFrame>
        <p:nvGraphicFramePr>
          <p:cNvPr id="119" name="Table 3"/>
          <p:cNvGraphicFramePr/>
          <p:nvPr/>
        </p:nvGraphicFramePr>
        <p:xfrm>
          <a:off x="990720" y="2133720"/>
          <a:ext cx="7162560" cy="3962160"/>
        </p:xfrm>
        <a:graphic>
          <a:graphicData uri="http://schemas.openxmlformats.org/drawingml/2006/table">
            <a:tbl>
              <a:tblPr/>
              <a:tblGrid>
                <a:gridCol w="379080"/>
                <a:gridCol w="1312920"/>
                <a:gridCol w="2480040"/>
                <a:gridCol w="291600"/>
                <a:gridCol w="291600"/>
                <a:gridCol w="291600"/>
                <a:gridCol w="947880"/>
                <a:gridCol w="1167840"/>
              </a:tblGrid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 Writer: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Saroj Bardewa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 Case Name: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JTAG interface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Test ID#: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RFFE</a:t>
                      </a:r>
                      <a:endParaRPr/>
                    </a:p>
                  </a:txBody>
                  <a:tcPr/>
                </a:tc>
              </a:tr>
              <a:tr h="47592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Description: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The purpose of this test is to check that there is connection between JTAG and MCU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Box Type: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Wingdings"/>
                        </a:rPr>
                        <a:t>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white box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Wingdings"/>
                        </a:rPr>
                        <a:t>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black box</a:t>
                      </a:r>
                      <a:endParaRPr/>
                    </a:p>
                  </a:txBody>
                  <a:tcPr/>
                </a:tc>
              </a:tr>
              <a:tr h="4305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Tester Information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Name of Tester: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Date: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305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Hardware Version: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Board Rev.1, JTAG Rev.1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Time: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52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Setup: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Power up the C3 board. Plug in the JTAG cable on the board</a:t>
                      </a:r>
                      <a:endParaRPr/>
                    </a:p>
                  </a:txBody>
                  <a:tcPr/>
                </a:tc>
              </a:tr>
              <a:tr h="66996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Step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Expected Result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Pass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52848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Reset the device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This should bring the board to a known initial state indicated by blinking of tri-colored LEDs.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LEDs blink when code is sent</a:t>
                      </a:r>
                      <a:endParaRPr/>
                    </a:p>
                  </a:txBody>
                  <a:tcPr/>
                </a:tc>
              </a:tr>
              <a:tr h="35244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</a:rPr>
                        <a:t>Probe for the  device ID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This should return the device ID to the host computer.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ID was received </a:t>
                      </a:r>
                      <a:endParaRPr/>
                    </a:p>
                  </a:txBody>
                  <a:tcPr/>
                </a:tc>
              </a:tr>
              <a:tr h="213120"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rial"/>
                        </a:rPr>
                        <a:t>Overall Test Result: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x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5160" rIns="6516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Results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828800"/>
            <a:ext cx="5714640" cy="4501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00"/>
                </a:solidFill>
                <a:latin typeface="Verdana"/>
              </a:rPr>
              <a:t>Success: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JTAG to MCU test worked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Blinking of a LED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Battery Powered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Battery Charger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Outline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28600" y="1371600"/>
            <a:ext cx="838152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Contributions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762120" y="1397160"/>
          <a:ext cx="7391160" cy="4851000"/>
        </p:xfrm>
        <a:graphic>
          <a:graphicData uri="http://schemas.openxmlformats.org/drawingml/2006/table">
            <a:tbl>
              <a:tblPr/>
              <a:tblGrid>
                <a:gridCol w="3695400"/>
                <a:gridCol w="3695760"/>
              </a:tblGrid>
              <a:tr h="1626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Shan Quinney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Michael Mathis</a:t>
                      </a:r>
                      <a:endParaRPr/>
                    </a:p>
                  </a:txBody>
                  <a:tcPr/>
                </a:tc>
              </a:tr>
              <a:tr h="1612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James Heath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Saroj Bardewa</a:t>
                      </a:r>
                      <a:endParaRPr/>
                    </a:p>
                  </a:txBody>
                  <a:tcPr/>
                </a:tc>
              </a:tr>
              <a:tr h="161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mbria"/>
                        </a:rPr>
                        <a:t>William Harrington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866960" y="-52920"/>
            <a:ext cx="510516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Acknowledgments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905120"/>
            <a:ext cx="5257440" cy="3929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Portland State University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Verdana"/>
              </a:rPr>
              <a:t>   </a:t>
            </a:r>
            <a:r>
              <a:rPr lang="en-US" sz="2800">
                <a:solidFill>
                  <a:srgbClr val="ffffff"/>
                </a:solidFill>
                <a:latin typeface="Verdana"/>
              </a:rPr>
              <a:t>Aerospace Society (PSAS)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Theo Hill of PSAS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Devin ECE411 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64440" y="2057400"/>
            <a:ext cx="1904760" cy="19047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     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Need</a:t>
            </a:r>
            <a:endParaRPr/>
          </a:p>
        </p:txBody>
      </p:sp>
      <p:pic>
        <p:nvPicPr>
          <p:cNvPr descr="" id="8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483160" y="1752480"/>
            <a:ext cx="3760920" cy="4005720"/>
          </a:xfrm>
          <a:prstGeom prst="rect">
            <a:avLst/>
          </a:prstGeom>
        </p:spPr>
      </p:pic>
      <p:sp>
        <p:nvSpPr>
          <p:cNvPr id="86" name="TextShape 2"/>
          <p:cNvSpPr txBox="1"/>
          <p:nvPr/>
        </p:nvSpPr>
        <p:spPr>
          <a:xfrm>
            <a:off x="0" y="1523880"/>
            <a:ext cx="9219960" cy="4934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PSAS’s mission is to get a CubeSat into Lower Earth Orbit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Need for  a device for command, control and communication (C3) between a CubeSat 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	</a:t>
            </a:r>
            <a:r>
              <a:rPr lang="en-US" sz="2400">
                <a:solidFill>
                  <a:srgbClr val="ffffff"/>
                </a:solidFill>
                <a:latin typeface="Verdana"/>
              </a:rPr>
              <a:t>and a ground station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</a:rPr>
              <a:t>Board with specific functionalities and broadcast Frequency (436.5 MHz)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Motivation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0" y="1219320"/>
            <a:ext cx="921996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Take a small part in PSAS’s CubeSat Mission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1828800"/>
            <a:ext cx="4952520" cy="48132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Objective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828800"/>
            <a:ext cx="838152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Build a working prototype to meet  the requirements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62520" y="2529000"/>
            <a:ext cx="2157120" cy="4140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Alternative</a:t>
            </a:r>
            <a:endParaRPr/>
          </a:p>
        </p:txBody>
      </p:sp>
      <p:pic>
        <p:nvPicPr>
          <p:cNvPr descr="" id="9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447920"/>
            <a:ext cx="3867480" cy="5048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Requirements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1066680"/>
            <a:ext cx="8991360" cy="613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a8b400"/>
                </a:solidFill>
                <a:latin typeface="Verdana"/>
              </a:rPr>
              <a:t>Must: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a breakout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 transceiver for RF communications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 visible indication of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an antenna capable of 435-438 MHz frequency band transmission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Able to fit within CubeSat form factor (no bigger than (10cm x 10cm x 10cm)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Have access to UART, I2C,SPI,GPIO and ADCs/DACs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Requirements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0" y="1066680"/>
            <a:ext cx="8838720" cy="733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a8b400"/>
                </a:solidFill>
                <a:latin typeface="Verdana"/>
              </a:rPr>
              <a:t>Should: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Use USB interfacing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able to send/receive data packets via RF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battery powered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If battery powered, utilize USB for recharging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a8b400"/>
                </a:solidFill>
                <a:latin typeface="Verdana"/>
              </a:rPr>
              <a:t>May: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long distance communication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sending/receiving data packets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Verdana"/>
              </a:rPr>
              <a:t>Be capable of operation in space temperature range (-30C to 60C)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	</a:t>
            </a:r>
            <a:r>
              <a:rPr lang="en-US" sz="4400">
                <a:solidFill>
                  <a:srgbClr val="a8b400"/>
                </a:solidFill>
                <a:latin typeface="Georgia"/>
              </a:rPr>
              <a:t>Approach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solidFill>
                  <a:srgbClr val="ffffff"/>
                </a:solidFill>
                <a:latin typeface="Verdana"/>
              </a:rPr>
              <a:t>User-centered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Verdana"/>
              </a:rPr>
              <a:t>The approach was to make a breakout board that was easy to interface and test and capable of RF communication.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