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_rels/presentation.xml.rels" ContentType="application/vnd.openxmlformats-package.relationships+xml"/>
  <Override PartName="/ppt/media/image11.jpeg" ContentType="image/jpeg"/>
  <Override PartName="/ppt/media/image10.png" ContentType="image/png"/>
  <Override PartName="/ppt/media/image4.png" ContentType="image/png"/>
  <Override PartName="/ppt/media/image8.png" ContentType="image/png"/>
  <Override PartName="/ppt/media/image1.jpeg" ContentType="image/jpeg"/>
  <Override PartName="/ppt/media/image5.jpeg" ContentType="image/jpe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A1018131-3141-4111-B131-21B13151F1A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D12111-61F1-4111-91B1-71A14151B131}" type="slidenum">
              <a:rPr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May need multiple subAheadings here (e.g. H/W and S/W, or multiple subsystems) Describe design using appropriate methods (e.g. UML models, algorithms) Discuss design alternatives, tradeAoffs, decisions made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F13191-D181-41F1-9181-71117101811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Tools employed (e.g. simulation/modeling tool, PCB layout, IDE, crossAcompilers)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71C1F1-A100-4141-91A1-D17181A1313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C181A1-2151-41C1-A1F1-A1B1C141D15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013111-3141-4111-9101-41116101513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C101B1-E161-4111-A171-415191F1113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Brief summarize what use you made of prior work or IP including but not limited to ideas, designs,  schematics, board layouts, code.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613141-E111-41D1-B141-A12111A1D12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Example of System Testing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1161D1-8111-4131-81F1-11112181E1B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Example of Interface Testing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6111E1-1171-41E1-B131-A1010101A10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Results What worked?  How well?  What didn’t?   Why?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41E1F1-61E1-41D1-91B1-3121E1E1512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A1C191-2101-41C1-81C1-F1A18171E1C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What were the contributions of each member (e.g. who did PCB, coding, testing, writing)?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51B1A1-11E1-4111-91B1-11E171B1C1E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B14141-1181-4111-A131-51B17111E1A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Problem or Need : What is the problem being solved? Where does it arise?</a:t>
            </a:r>
            <a:endParaRPr/>
          </a:p>
          <a:p>
            <a:r>
              <a:rPr lang="en-US">
                <a:latin typeface="Wingdings"/>
              </a:rPr>
              <a:t></a:t>
            </a:r>
            <a:r>
              <a:rPr lang="en-US">
                <a:latin typeface=""/>
              </a:rPr>
              <a:t> </a:t>
            </a:r>
            <a:r>
              <a:rPr lang="en-US">
                <a:latin typeface=""/>
              </a:rPr>
              <a:t>Portland State Aerospace Society has a need of a device that can communication between a CubeSat and a ground Station. The commercial Boards </a:t>
            </a:r>
            <a:endParaRPr/>
          </a:p>
          <a:p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D11161-8181-41B1-A171-51118121D13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r>
              <a:rPr lang="en-US"/>
              <a:t>Motivation: Why is it important? What is the value of a solution?</a:t>
            </a:r>
            <a:endParaRPr/>
          </a:p>
          <a:p>
            <a:r>
              <a:rPr lang="en-US">
                <a:latin typeface="Wingdings"/>
              </a:rPr>
              <a:t></a:t>
            </a:r>
            <a:r>
              <a:rPr lang="en-US">
                <a:latin typeface="Wingdings"/>
              </a:rPr>
              <a:t>Andrew solicited the class to build a system with his specifications</a:t>
            </a:r>
            <a:endParaRPr/>
          </a:p>
          <a:p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017181-0181-4111-9121-9171A1C1018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What is the specific objective of this project?A design? Aworking prototype?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D18141-91B1-41A1-91C1-11812161712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What other alternatives exists? </a:t>
            </a:r>
            <a:endParaRPr/>
          </a:p>
          <a:p>
            <a:r>
              <a:rPr lang="en-US">
                <a:latin typeface="Wingdings"/>
              </a:rPr>
              <a:t></a:t>
            </a:r>
            <a:r>
              <a:rPr lang="en-US">
                <a:latin typeface=""/>
              </a:rPr>
              <a:t> </a:t>
            </a:r>
            <a:r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MRB-KW0x board, but it does not meet the frequency needs and other limitations</a:t>
            </a:r>
            <a:endParaRPr/>
          </a:p>
          <a:p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31E131-21E1-4100-A161-5111C121F1E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A18131-3131-4161-A181-81B161C101D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418101-3191-41F1-B181-51F191D1019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Brief overview of your approach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71C1F1-31A1-4131-B191-F121D1D111A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571464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5540760"/>
            <a:ext cx="571464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385080" y="554076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554076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828800"/>
            <a:ext cx="5714640" cy="71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571464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0" y="-15840"/>
            <a:ext cx="9136440" cy="8952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554076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828800"/>
            <a:ext cx="5714640" cy="71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385080" y="554076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5540760"/>
            <a:ext cx="571356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571464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5540760"/>
            <a:ext cx="571464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385080" y="554076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554076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571464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0" y="-15840"/>
            <a:ext cx="9136440" cy="8952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554076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385080" y="554076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5540760"/>
            <a:ext cx="571356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396120"/>
            <a:ext cx="1496520" cy="637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Georgia"/>
              </a:rPr>
              <a:t>Team: : T05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Georgia"/>
              </a:rPr>
              <a:t>12/10/2015 , </a:t>
            </a:r>
            <a:fld id="{81D1C1E1-E1F1-4181-81B1-F1F11161E191}" type="slidenum">
              <a:rPr lang="en-US" sz="1200">
                <a:solidFill>
                  <a:srgbClr val="ffffff"/>
                </a:solidFill>
                <a:latin typeface="Georgia"/>
              </a:rPr>
              <a:t>&lt;number&gt;</a:t>
            </a:fld>
            <a:endParaRPr/>
          </a:p>
        </p:txBody>
      </p:sp>
      <p:sp>
        <p:nvSpPr>
          <p:cNvPr id="1" name="CustomShape 2"/>
          <p:cNvSpPr/>
          <p:nvPr/>
        </p:nvSpPr>
        <p:spPr>
          <a:xfrm>
            <a:off x="0" y="0"/>
            <a:ext cx="9136440" cy="1066320"/>
          </a:xfrm>
          <a:prstGeom prst="rect">
            <a:avLst/>
          </a:prstGeom>
          <a:solidFill>
            <a:srgbClr val="606060"/>
          </a:solidFill>
          <a:ln w="12600">
            <a:solidFill>
              <a:srgbClr val="8aa5a7"/>
            </a:solidFill>
            <a:miter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143000" y="126000"/>
            <a:ext cx="6857640" cy="33836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6000">
                <a:solidFill>
                  <a:srgbClr val="a8b400"/>
                </a:solidFill>
                <a:latin typeface="Georgia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6396120"/>
            <a:ext cx="1496520" cy="637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Georgia"/>
              </a:rPr>
              <a:t>Team: : T05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Georgia"/>
              </a:rPr>
              <a:t>12/10/2015 , </a:t>
            </a:r>
            <a:fld id="{6141B1A1-8171-4101-A171-D13151D181D1}" type="slidenum">
              <a:rPr lang="en-US" sz="1200">
                <a:solidFill>
                  <a:srgbClr val="ffffff"/>
                </a:solidFill>
                <a:latin typeface="Georgia"/>
              </a:rPr>
              <a:t>&lt;number&gt;</a:t>
            </a:fld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0" y="0"/>
            <a:ext cx="9136440" cy="1066320"/>
          </a:xfrm>
          <a:prstGeom prst="rect">
            <a:avLst/>
          </a:prstGeom>
          <a:solidFill>
            <a:srgbClr val="606060"/>
          </a:solidFill>
          <a:ln w="12600">
            <a:solidFill>
              <a:srgbClr val="8aa5a7"/>
            </a:solidFill>
            <a:miter/>
          </a:ln>
        </p:spPr>
      </p:sp>
      <p:sp>
        <p:nvSpPr>
          <p:cNvPr id="38" name="PlaceHolder 3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78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Click to edit the title text formatClick to edit Master title style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1828800"/>
            <a:ext cx="5714640" cy="71074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Seventh Outline LevelClick to edit Master text styles</a:t>
            </a:r>
            <a:endParaRPr/>
          </a:p>
          <a:p>
            <a:r>
              <a:rPr lang="en-US" sz="2800">
                <a:solidFill>
                  <a:srgbClr val="ffffff"/>
                </a:solidFill>
                <a:latin typeface="Verdana"/>
              </a:rPr>
              <a:t>Second level</a:t>
            </a:r>
            <a:endParaRPr/>
          </a:p>
          <a:p>
            <a:pPr lvl="1"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Third level</a:t>
            </a:r>
            <a:endParaRPr/>
          </a:p>
          <a:p>
            <a:pPr lvl="2"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Fourth level</a:t>
            </a:r>
            <a:endParaRPr/>
          </a:p>
          <a:p>
            <a:pPr lvl="3"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Fifth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1981080"/>
            <a:ext cx="4833000" cy="3991320"/>
          </a:xfrm>
          <a:prstGeom prst="rect">
            <a:avLst/>
          </a:prstGeom>
        </p:spPr>
      </p:pic>
      <p:sp>
        <p:nvSpPr>
          <p:cNvPr id="78" name="CustomShape 1"/>
          <p:cNvSpPr/>
          <p:nvPr/>
        </p:nvSpPr>
        <p:spPr>
          <a:xfrm>
            <a:off x="11520" y="0"/>
            <a:ext cx="9129240" cy="1357920"/>
          </a:xfrm>
          <a:prstGeom prst="rect">
            <a:avLst/>
          </a:prstGeom>
          <a:solidFill>
            <a:srgbClr val="000000"/>
          </a:solidFill>
        </p:spPr>
        <p:txBody>
          <a:bodyPr bIns="45000" lIns="90000" rIns="90000" tIns="45000"/>
          <a:p>
            <a:pPr>
              <a:lnSpc>
                <a:spcPct val="80000"/>
              </a:lnSpc>
            </a:pPr>
            <a:r>
              <a:rPr lang="en-US" sz="3200">
                <a:solidFill>
                  <a:srgbClr val="ffffff"/>
                </a:solidFill>
                <a:latin typeface="Georgia"/>
              </a:rPr>
              <a:t>	</a:t>
            </a:r>
            <a:r>
              <a:rPr lang="en-US" sz="3200">
                <a:solidFill>
                  <a:srgbClr val="ffffff"/>
                </a:solidFill>
                <a:latin typeface="Georgia"/>
              </a:rPr>
              <a:t>	</a:t>
            </a:r>
            <a:r>
              <a:rPr lang="en-US" sz="3200">
                <a:solidFill>
                  <a:srgbClr val="ffffff"/>
                </a:solidFill>
                <a:latin typeface="Georgia"/>
              </a:rPr>
              <a:t>	</a:t>
            </a:r>
            <a:endParaRPr/>
          </a:p>
          <a:p>
            <a:pPr>
              <a:lnSpc>
                <a:spcPct val="80000"/>
              </a:lnSpc>
            </a:pPr>
            <a:r>
              <a:rPr lang="en-US" sz="3200">
                <a:solidFill>
                  <a:srgbClr val="ffffff"/>
                </a:solidFill>
                <a:latin typeface="Georgia"/>
              </a:rPr>
              <a:t>	</a:t>
            </a:r>
            <a:r>
              <a:rPr lang="en-US" sz="3200">
                <a:solidFill>
                  <a:srgbClr val="ffffff"/>
                </a:solidFill>
                <a:latin typeface="Georgia"/>
              </a:rPr>
              <a:t>	</a:t>
            </a:r>
            <a:r>
              <a:rPr lang="en-US" sz="3200">
                <a:solidFill>
                  <a:srgbClr val="ffffff"/>
                </a:solidFill>
                <a:latin typeface="Georgia"/>
              </a:rPr>
              <a:t>	</a:t>
            </a:r>
            <a:r>
              <a:rPr lang="en-US" sz="3600">
                <a:solidFill>
                  <a:srgbClr val="ffffff"/>
                </a:solidFill>
                <a:latin typeface="Georgia"/>
              </a:rPr>
              <a:t>CubeSat  C3  Board</a:t>
            </a:r>
            <a:endParaRPr/>
          </a:p>
          <a:p>
            <a:pPr>
              <a:lnSpc>
                <a:spcPct val="80000"/>
              </a:lnSpc>
            </a:pPr>
            <a:r>
              <a:rPr lang="en-US" sz="3600">
                <a:solidFill>
                  <a:srgbClr val="ffffff"/>
                </a:solidFill>
                <a:latin typeface="Georgia"/>
              </a:rPr>
              <a:t>   </a:t>
            </a:r>
            <a:r>
              <a:rPr lang="en-US" sz="3600">
                <a:solidFill>
                  <a:srgbClr val="ffffff"/>
                </a:solidFill>
                <a:latin typeface="Georgia"/>
              </a:rPr>
              <a:t>(Command, Control and Communication) </a:t>
            </a:r>
            <a:endParaRPr/>
          </a:p>
        </p:txBody>
      </p:sp>
      <p:pic>
        <p:nvPicPr>
          <p:cNvPr descr="" id="79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284880"/>
            <a:ext cx="9143640" cy="572760"/>
          </a:xfrm>
          <a:prstGeom prst="rect">
            <a:avLst/>
          </a:prstGeom>
        </p:spPr>
      </p:pic>
      <p:sp>
        <p:nvSpPr>
          <p:cNvPr id="80" name="TextShape 2"/>
          <p:cNvSpPr txBox="1"/>
          <p:nvPr/>
        </p:nvSpPr>
        <p:spPr>
          <a:xfrm>
            <a:off x="4952880" y="1893960"/>
            <a:ext cx="4482720" cy="45608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mbria"/>
              </a:rPr>
              <a:t>Team: T05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mbria"/>
              </a:rPr>
              <a:t>William Harrington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mbria"/>
              </a:rPr>
              <a:t>James Heath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mbria"/>
              </a:rPr>
              <a:t>Shan Quinney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mbria"/>
              </a:rPr>
              <a:t>Michael Mathis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mbria"/>
              </a:rPr>
              <a:t>Saroj Bardewa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81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160" y="6284880"/>
            <a:ext cx="572760" cy="57276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 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Design</a:t>
            </a:r>
            <a:endParaRPr/>
          </a:p>
        </p:txBody>
      </p:sp>
      <p:pic>
        <p:nvPicPr>
          <p:cNvPr descr="" id="102" name="Picture 75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1600200"/>
            <a:ext cx="7632360" cy="472464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Implementation: Tools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828800"/>
            <a:ext cx="5714640" cy="406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Eagle CAD for PCB layout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OpenOCD  for debugging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Multimeter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JTAG connector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Oscilloscope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USB to micro-USB cable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VNA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Implementation: Schematics</a:t>
            </a:r>
            <a:endParaRPr/>
          </a:p>
        </p:txBody>
      </p:sp>
      <p:pic>
        <p:nvPicPr>
          <p:cNvPr descr="" id="106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8305920" y="1253520"/>
            <a:ext cx="5451840" cy="710532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Implementation: Board Layout</a:t>
            </a:r>
            <a:endParaRPr/>
          </a:p>
        </p:txBody>
      </p:sp>
      <p:pic>
        <p:nvPicPr>
          <p:cNvPr descr="" id="10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00200" y="1133640"/>
            <a:ext cx="6006960" cy="556272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Implementation: Built Board</a:t>
            </a:r>
            <a:endParaRPr/>
          </a:p>
        </p:txBody>
      </p:sp>
      <p:pic>
        <p:nvPicPr>
          <p:cNvPr descr="" id="110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463040" y="1371600"/>
            <a:ext cx="6126480" cy="512064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-15840"/>
            <a:ext cx="9136440" cy="1297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b3b300"/>
                </a:solidFill>
              </a:rPr>
              <a:t>Implementation: Code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IP and Prior Work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312480" y="1894680"/>
            <a:ext cx="8610120" cy="4068720"/>
          </a:xfrm>
          <a:prstGeom prst="rect">
            <a:avLst/>
          </a:prstGeom>
        </p:spPr>
        <p:txBody>
          <a:bodyPr/>
          <a:p>
            <a:pPr lvl="1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Verdana"/>
              </a:rPr>
              <a:t>MKW01Z128 : </a:t>
            </a:r>
            <a:r>
              <a:rPr lang="en-US" sz="2400">
                <a:solidFill>
                  <a:srgbClr val="ffffff"/>
                </a:solidFill>
                <a:latin typeface="Verdana"/>
              </a:rPr>
              <a:t>Highly-integrated, Cost-effective Single-package Solution for Sub 1 GHz Applications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Verdana"/>
              </a:rPr>
              <a:t>MKW01xxRM: </a:t>
            </a:r>
            <a:r>
              <a:rPr lang="en-US" sz="2400">
                <a:solidFill>
                  <a:srgbClr val="ffffff"/>
                </a:solidFill>
                <a:latin typeface="Verdana"/>
              </a:rPr>
              <a:t>Sub 1 GHz Low Power Transceiver plus Microcontroller Reference Manual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Verdana"/>
              </a:rPr>
              <a:t>KW01 Development Hardware: </a:t>
            </a:r>
            <a:r>
              <a:rPr lang="en-US" sz="2400">
                <a:solidFill>
                  <a:srgbClr val="ffffff"/>
                </a:solidFill>
                <a:latin typeface="Verdana"/>
              </a:rPr>
              <a:t>Reference Manual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Testing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380880" y="1219320"/>
            <a:ext cx="5714640" cy="406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Georgia"/>
              <a:buAutoNum type="arabicPeriod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System Test</a:t>
            </a:r>
            <a:endParaRPr/>
          </a:p>
        </p:txBody>
      </p:sp>
      <p:graphicFrame>
        <p:nvGraphicFramePr>
          <p:cNvPr id="116" name="Table 3"/>
          <p:cNvGraphicFramePr/>
          <p:nvPr/>
        </p:nvGraphicFramePr>
        <p:xfrm>
          <a:off x="1066680" y="1828800"/>
          <a:ext cx="7909920" cy="4659120"/>
        </p:xfrm>
        <a:graphic>
          <a:graphicData uri="http://schemas.openxmlformats.org/drawingml/2006/table">
            <a:tbl>
              <a:tblPr/>
              <a:tblGrid>
                <a:gridCol w="418680"/>
                <a:gridCol w="1449720"/>
                <a:gridCol w="2738520"/>
                <a:gridCol w="322200"/>
                <a:gridCol w="322200"/>
                <a:gridCol w="322200"/>
                <a:gridCol w="1046880"/>
                <a:gridCol w="1289520"/>
              </a:tblGrid>
              <a:tr h="16020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Test Writer: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Shan Quinney</a:t>
                      </a:r>
                      <a:endParaRPr/>
                    </a:p>
                  </a:txBody>
                  <a:tcPr/>
                </a:tc>
              </a:tr>
              <a:tr h="24300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Test Case Name: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RF Front End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Test ID#: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RFFE</a:t>
                      </a:r>
                      <a:endParaRPr/>
                    </a:p>
                  </a:txBody>
                  <a:tcPr/>
                </a:tc>
              </a:tr>
              <a:tr h="48600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Description: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The purpose of this test is to measure the frequency response of the RF filter.  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Box Type: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Wingdings"/>
                        </a:rPr>
                        <a:t>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white box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Wingdings"/>
                        </a:rPr>
                        <a:t>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black box</a:t>
                      </a:r>
                      <a:endParaRPr/>
                    </a:p>
                  </a:txBody>
                  <a:tcPr/>
                </a:tc>
              </a:tr>
              <a:tr h="24300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Tester Information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24300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Name of Tester: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Date: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24300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Hardware Version: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Board Rev.1, Filter Rev.1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Time: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54900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Setup: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Calibrate the VNA to give a 2-port response reading.  The frequency range of interest is form 100 MHz to 1 GHz. Attach one end of the SMA cable to the VNA. Attach the other end of the SMA cable to the SMA connector of the board.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60948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Step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Action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Expected Result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Pass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Fail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Comments</a:t>
                      </a:r>
                      <a:endParaRPr/>
                    </a:p>
                  </a:txBody>
                  <a:tcPr/>
                </a:tc>
              </a:tr>
              <a:tr h="47088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Use the cursor to locate the 436.5 MHz frequency of interest.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The 436.5 MHz frequency falls within the pass band of the filter. Make a comment on the s21 parameter reading.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The frequency fall within the passband of the proto-board filter.</a:t>
                      </a:r>
                      <a:endParaRPr/>
                    </a:p>
                  </a:txBody>
                  <a:tcPr/>
                </a:tc>
              </a:tr>
              <a:tr h="82332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Use a second cursor to locate the 2nd harmonic of the frequency of interest. This should be 873 MHz.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The 873 MHz frequency is attenuated by 40dB bellow the fundamental frequency. Make a comment on the s21 parameter reading.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873MHz is well below the necessary 40dB.</a:t>
                      </a:r>
                      <a:endParaRPr/>
                    </a:p>
                  </a:txBody>
                  <a:tcPr/>
                </a:tc>
              </a:tr>
              <a:tr h="16020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Overall Test Result: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Testing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380880" y="1219320"/>
            <a:ext cx="5714640" cy="406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Georgia"/>
              <a:buAutoNum type="arabicPeriod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Interface Testing</a:t>
            </a:r>
            <a:endParaRPr/>
          </a:p>
        </p:txBody>
      </p:sp>
      <p:graphicFrame>
        <p:nvGraphicFramePr>
          <p:cNvPr id="119" name="Table 3"/>
          <p:cNvGraphicFramePr/>
          <p:nvPr/>
        </p:nvGraphicFramePr>
        <p:xfrm>
          <a:off x="990720" y="2133720"/>
          <a:ext cx="7162560" cy="3962160"/>
        </p:xfrm>
        <a:graphic>
          <a:graphicData uri="http://schemas.openxmlformats.org/drawingml/2006/table">
            <a:tbl>
              <a:tblPr/>
              <a:tblGrid>
                <a:gridCol w="379080"/>
                <a:gridCol w="1312920"/>
                <a:gridCol w="2480040"/>
                <a:gridCol w="291600"/>
                <a:gridCol w="291600"/>
                <a:gridCol w="291600"/>
                <a:gridCol w="947880"/>
                <a:gridCol w="1167840"/>
              </a:tblGrid>
              <a:tr h="21528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Test Writer: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Saroj Bardewa</a:t>
                      </a:r>
                      <a:endParaRPr/>
                    </a:p>
                  </a:txBody>
                  <a:tcPr/>
                </a:tc>
              </a:tr>
              <a:tr h="21528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Test Case Name: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JTAG interface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Test ID#: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RFFE</a:t>
                      </a:r>
                      <a:endParaRPr/>
                    </a:p>
                  </a:txBody>
                  <a:tcPr/>
                </a:tc>
              </a:tr>
              <a:tr h="47592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Description: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The purpose of this test is to check that there is connection between JTAG and MCU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Box Type: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Wingdings"/>
                        </a:rPr>
                        <a:t>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white box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Wingdings"/>
                        </a:rPr>
                        <a:t>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black box</a:t>
                      </a:r>
                      <a:endParaRPr/>
                    </a:p>
                  </a:txBody>
                  <a:tcPr/>
                </a:tc>
              </a:tr>
              <a:tr h="43056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Tester Information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21528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Name of Tester: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Date: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43056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Hardware Version: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Board Rev.1, JTAG Rev.1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Time: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21528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Setup: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Power up the C3 board. Plug in the JTAG cable on the board</a:t>
                      </a:r>
                      <a:endParaRPr/>
                    </a:p>
                  </a:txBody>
                  <a:tcPr/>
                </a:tc>
              </a:tr>
              <a:tr h="66996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Step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Action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Expected Result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Pass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Fail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Comments</a:t>
                      </a:r>
                      <a:endParaRPr/>
                    </a:p>
                  </a:txBody>
                  <a:tcPr/>
                </a:tc>
              </a:tr>
              <a:tr h="52848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Reset the device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This should bring the board to a known initial state indicated by blinking of tri-colored LEDs.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LEDs blink when code is sent</a:t>
                      </a:r>
                      <a:endParaRPr/>
                    </a:p>
                  </a:txBody>
                  <a:tcPr/>
                </a:tc>
              </a:tr>
              <a:tr h="35244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</a:rPr>
                        <a:t>Probe for the  device ID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This should return the device ID to the host computer.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ID was received </a:t>
                      </a:r>
                      <a:endParaRPr/>
                    </a:p>
                  </a:txBody>
                  <a:tcPr/>
                </a:tc>
              </a:tr>
              <a:tr h="21312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Overall Test Result: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x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Results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828800"/>
            <a:ext cx="5714640" cy="4501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00"/>
                </a:solidFill>
                <a:latin typeface="Verdana"/>
              </a:rPr>
              <a:t>Success: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JTAG to MCU test worked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Blinking of a LED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Battery Powered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Battery Charger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Outline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	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228600" y="1371600"/>
            <a:ext cx="8381520" cy="406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Contributions</a:t>
            </a:r>
            <a:endParaRPr/>
          </a:p>
        </p:txBody>
      </p:sp>
      <p:graphicFrame>
        <p:nvGraphicFramePr>
          <p:cNvPr id="123" name="Table 2"/>
          <p:cNvGraphicFramePr/>
          <p:nvPr/>
        </p:nvGraphicFramePr>
        <p:xfrm>
          <a:off x="762120" y="1397160"/>
          <a:ext cx="7391160" cy="4851000"/>
        </p:xfrm>
        <a:graphic>
          <a:graphicData uri="http://schemas.openxmlformats.org/drawingml/2006/table">
            <a:tbl>
              <a:tblPr/>
              <a:tblGrid>
                <a:gridCol w="3695400"/>
                <a:gridCol w="3695760"/>
              </a:tblGrid>
              <a:tr h="16264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mbria"/>
                        </a:rPr>
                        <a:t>Shan Quinney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mbria"/>
                        </a:rPr>
                        <a:t>Michael Mathis</a:t>
                      </a:r>
                      <a:endParaRPr/>
                    </a:p>
                  </a:txBody>
                  <a:tcPr/>
                </a:tc>
              </a:tr>
              <a:tr h="1612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mbria"/>
                        </a:rPr>
                        <a:t>James Heath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Saroj Bardewa</a:t>
                      </a:r>
                      <a:endParaRPr/>
                    </a:p>
                  </a:txBody>
                  <a:tcPr/>
                </a:tc>
              </a:tr>
              <a:tr h="161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mbria"/>
                        </a:rPr>
                        <a:t>William Harrington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866960" y="-52920"/>
            <a:ext cx="510516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Acknowledgments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905120"/>
            <a:ext cx="5257440" cy="3929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Portland State University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Verdana"/>
              </a:rPr>
              <a:t>   </a:t>
            </a:r>
            <a:r>
              <a:rPr lang="en-US" sz="2800">
                <a:solidFill>
                  <a:srgbClr val="ffffff"/>
                </a:solidFill>
                <a:latin typeface="Verdana"/>
              </a:rPr>
              <a:t>Aerospace Society (PSAS)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Theo Hill of PSAS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Devin ECE411 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2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364440" y="2057400"/>
            <a:ext cx="1904760" cy="190476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	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	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	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     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Need</a:t>
            </a:r>
            <a:endParaRPr/>
          </a:p>
        </p:txBody>
      </p:sp>
      <p:pic>
        <p:nvPicPr>
          <p:cNvPr descr="" id="8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483160" y="1752480"/>
            <a:ext cx="3760920" cy="4005720"/>
          </a:xfrm>
          <a:prstGeom prst="rect">
            <a:avLst/>
          </a:prstGeom>
        </p:spPr>
      </p:pic>
      <p:sp>
        <p:nvSpPr>
          <p:cNvPr id="86" name="TextShape 2"/>
          <p:cNvSpPr txBox="1"/>
          <p:nvPr/>
        </p:nvSpPr>
        <p:spPr>
          <a:xfrm>
            <a:off x="0" y="1523880"/>
            <a:ext cx="9219960" cy="4934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Verdana"/>
              </a:rPr>
              <a:t>PSAS’s mission is to get a CubeSat into Lower Earth Orbit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Verdana"/>
              </a:rPr>
              <a:t>Need for  a device for command, control and communication (C3) between a CubeSat </a:t>
            </a:r>
            <a:r>
              <a:rPr lang="en-US" sz="2400">
                <a:solidFill>
                  <a:srgbClr val="ffffff"/>
                </a:solidFill>
                <a:latin typeface="Verdana"/>
              </a:rPr>
              <a:t>	</a:t>
            </a:r>
            <a:r>
              <a:rPr lang="en-US" sz="2400">
                <a:solidFill>
                  <a:srgbClr val="ffffff"/>
                </a:solidFill>
                <a:latin typeface="Verdana"/>
              </a:rPr>
              <a:t>and a ground station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Verdana"/>
              </a:rPr>
              <a:t>Board with specific functionalities and broadcast Frequency (436.5 MHz)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743200" y="-84960"/>
            <a:ext cx="403812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Motivation 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0" y="1219320"/>
            <a:ext cx="9219960" cy="406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Take a small part in PSAS’s CubeSat Mission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89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438280" y="1828800"/>
            <a:ext cx="4952520" cy="48132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Objective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828800"/>
            <a:ext cx="8381520" cy="406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Build a working prototype to meet  the requirements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9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962520" y="2529000"/>
            <a:ext cx="2157120" cy="414000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743200" y="-84960"/>
            <a:ext cx="403812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Alternative</a:t>
            </a:r>
            <a:endParaRPr/>
          </a:p>
        </p:txBody>
      </p:sp>
      <p:pic>
        <p:nvPicPr>
          <p:cNvPr descr="" id="94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1447920"/>
            <a:ext cx="3867480" cy="504864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Requirements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0" y="1066680"/>
            <a:ext cx="8991360" cy="613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a8b400"/>
                </a:solidFill>
                <a:latin typeface="Verdana"/>
              </a:rPr>
              <a:t>Must: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Be a breakout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Have a transceiver for RF communications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Have a visible indication of communication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Have an antenna capable of 435-438 MHz frequency band transmission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Able to fit within CubeSat form factor (no bigger than (10cm x 10cm x 10cm)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Have access to UART, I2C,SPI,GPIO and ADCs/DACs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Requirements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0" y="1066680"/>
            <a:ext cx="8838720" cy="7335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a8b400"/>
                </a:solidFill>
                <a:latin typeface="Verdana"/>
              </a:rPr>
              <a:t>Should: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Use USB interfacing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Be able to send/receive data packets via RF communication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Be battery powered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If battery powered, utilize USB for recharging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a8b400"/>
                </a:solidFill>
                <a:latin typeface="Verdana"/>
              </a:rPr>
              <a:t>May: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Be capable of long distance communication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Be capable of sending/receiving data packets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Be capable of operation in space temperature range (-30C to 60C)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	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	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	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	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Approach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828800"/>
            <a:ext cx="5714640" cy="406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>
                <a:solidFill>
                  <a:srgbClr val="ffffff"/>
                </a:solidFill>
                <a:latin typeface="Verdana"/>
              </a:rPr>
              <a:t>User-centered design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Verdana"/>
              </a:rPr>
              <a:t>The approach was to make a breakout board that was easy to interface and test and capable of RF communication.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