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3" pos="27072" userDrawn="1">
          <p15:clr>
            <a:srgbClr val="A4A3A4"/>
          </p15:clr>
        </p15:guide>
        <p15:guide id="4" orient="horz" pos="576" userDrawn="1">
          <p15:clr>
            <a:srgbClr val="A4A3A4"/>
          </p15:clr>
        </p15:guide>
        <p15:guide id="5" orient="horz" pos="18528" userDrawn="1">
          <p15:clr>
            <a:srgbClr val="A4A3A4"/>
          </p15:clr>
        </p15:guide>
        <p15:guide id="6" orient="horz" pos="2880" userDrawn="1">
          <p15:clr>
            <a:srgbClr val="A4A3A4"/>
          </p15:clr>
        </p15:guide>
        <p15:guide id="7" pos="9264"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30" y="-228"/>
      </p:cViewPr>
      <p:guideLst>
        <p:guide pos="576"/>
        <p:guide pos="27072"/>
        <p:guide orient="horz" pos="576"/>
        <p:guide orient="horz" pos="18528"/>
        <p:guide orient="horz" pos="2880"/>
        <p:guide pos="9264"/>
        <p:guide pos="184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D26CB9-01E4-44B8-8084-BCC418CF4A2D}" type="datetimeFigureOut">
              <a:rPr lang="en-US" smtClean="0"/>
              <a:pPr/>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26CB9-01E4-44B8-8084-BCC418CF4A2D}" type="datetimeFigureOut">
              <a:rPr lang="en-US" smtClean="0"/>
              <a:pPr/>
              <a:t>5/16/2016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26CB9-01E4-44B8-8084-BCC418CF4A2D}" type="datetimeFigureOut">
              <a:rPr lang="en-US" smtClean="0"/>
              <a:pPr/>
              <a:t>5/16/2016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5/16/2016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ounded Rectangle 53"/>
          <p:cNvSpPr/>
          <p:nvPr/>
        </p:nvSpPr>
        <p:spPr>
          <a:xfrm>
            <a:off x="914400" y="1455139"/>
            <a:ext cx="25058957" cy="2527760"/>
          </a:xfrm>
          <a:prstGeom prst="roundRect">
            <a:avLst/>
          </a:prstGeom>
          <a:solidFill>
            <a:schemeClr val="accent5">
              <a:lumMod val="75000"/>
            </a:schemeClr>
          </a:solidFill>
          <a:ln/>
          <a:scene3d>
            <a:camera prst="orthographicFront">
              <a:rot lat="0" lon="0" rev="0"/>
            </a:camera>
            <a:lightRig rig="threePt" dir="t">
              <a:rot lat="0" lon="0" rev="1200000"/>
            </a:lightRig>
          </a:scene3d>
          <a:sp3d>
            <a:bevelT w="127000" h="63500" prst="coolSlant"/>
          </a:sp3d>
        </p:spPr>
        <p:style>
          <a:lnRef idx="0">
            <a:schemeClr val="accent1"/>
          </a:lnRef>
          <a:fillRef idx="3">
            <a:schemeClr val="accent1"/>
          </a:fillRef>
          <a:effectRef idx="3">
            <a:schemeClr val="accent1"/>
          </a:effectRef>
          <a:fontRef idx="minor">
            <a:schemeClr val="lt1"/>
          </a:fontRef>
        </p:style>
        <p:txBody>
          <a:bodyPr rtlCol="0" anchor="ctr"/>
          <a:lstStyle/>
          <a:p>
            <a:r>
              <a:rPr lang="en-US" sz="8000" dirty="0"/>
              <a:t>CubeSat Command Control and </a:t>
            </a:r>
            <a:br>
              <a:rPr lang="en-US" sz="8000" dirty="0"/>
            </a:br>
            <a:r>
              <a:rPr lang="en-US" sz="8000" dirty="0"/>
              <a:t>Communications System</a:t>
            </a:r>
          </a:p>
        </p:txBody>
      </p:sp>
      <p:sp>
        <p:nvSpPr>
          <p:cNvPr id="48" name="Content Placeholder 28"/>
          <p:cNvSpPr txBox="1">
            <a:spLocks/>
          </p:cNvSpPr>
          <p:nvPr/>
        </p:nvSpPr>
        <p:spPr>
          <a:xfrm>
            <a:off x="15643387" y="6395497"/>
            <a:ext cx="9325727" cy="8539704"/>
          </a:xfrm>
          <a:prstGeom prst="rect">
            <a:avLst/>
          </a:prstGeom>
          <a:solidFill>
            <a:schemeClr val="accent5">
              <a:lumMod val="40000"/>
              <a:lumOff val="60000"/>
            </a:schemeClr>
          </a:solidFill>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Development of the Sputnik project began last year during our practicum. We created  a specialized breakout board for the microcontroller with the integrated radio. Having this initial board allowed the firmware team to begin work earlier. We were also able to de-risk some of the components that we used in the final product.</a:t>
            </a:r>
          </a:p>
          <a:p>
            <a:pPr marL="0" indent="0">
              <a:lnSpc>
                <a:spcPct val="120000"/>
              </a:lnSpc>
              <a:spcBef>
                <a:spcPts val="1500"/>
              </a:spcBef>
              <a:buNone/>
            </a:pPr>
            <a:r>
              <a:rPr lang="en-US" sz="2800" dirty="0"/>
              <a:t>Part of that de-risking process was creating proto-boards. These are small and specific boards built for the sole purpose of testing the major sub-systems of Sputnik. The proto-boards were custom made and tested in the Laboratory for Interconnected Devices (LID) by the hardware team.</a:t>
            </a:r>
          </a:p>
          <a:p>
            <a:pPr marL="0" indent="0">
              <a:lnSpc>
                <a:spcPct val="120000"/>
              </a:lnSpc>
              <a:spcBef>
                <a:spcPts val="1500"/>
              </a:spcBef>
              <a:buNone/>
            </a:pPr>
            <a:r>
              <a:rPr lang="en-US" sz="2800" dirty="0"/>
              <a:t>One of the most time consuming tasks the hardware team faced was part selection because hey had to find parts that had equivalent radiation hardened counter parts</a:t>
            </a:r>
          </a:p>
          <a:p>
            <a:pPr marL="0" indent="0">
              <a:lnSpc>
                <a:spcPct val="120000"/>
              </a:lnSpc>
              <a:spcBef>
                <a:spcPts val="1500"/>
              </a:spcBef>
              <a:buNone/>
            </a:pPr>
            <a:endParaRPr lang="en-US" sz="2800" dirty="0"/>
          </a:p>
        </p:txBody>
      </p:sp>
      <p:grpSp>
        <p:nvGrpSpPr>
          <p:cNvPr id="2" name="Group 1"/>
          <p:cNvGrpSpPr/>
          <p:nvPr/>
        </p:nvGrpSpPr>
        <p:grpSpPr>
          <a:xfrm>
            <a:off x="1502228" y="29596555"/>
            <a:ext cx="41082688" cy="2464595"/>
            <a:chOff x="1502228" y="29596555"/>
            <a:chExt cx="41082688" cy="2464595"/>
          </a:xfrm>
        </p:grpSpPr>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a:t>Department of Electrical and Computer Engineering</a:t>
              </a:r>
            </a:p>
          </p:txBody>
        </p:sp>
      </p:grpSp>
      <p:pic>
        <p:nvPicPr>
          <p:cNvPr id="27" name="Content Placeholder 2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9452451" y="468676"/>
            <a:ext cx="13519976" cy="4506658"/>
          </a:xfrm>
        </p:spPr>
      </p:pic>
      <p:sp>
        <p:nvSpPr>
          <p:cNvPr id="42" name="Content Placeholder 28"/>
          <p:cNvSpPr txBox="1">
            <a:spLocks/>
          </p:cNvSpPr>
          <p:nvPr/>
        </p:nvSpPr>
        <p:spPr>
          <a:xfrm>
            <a:off x="1219201" y="15745906"/>
            <a:ext cx="12725400" cy="4321090"/>
          </a:xfrm>
          <a:prstGeom prst="rect">
            <a:avLst/>
          </a:prstGeom>
          <a:solidFill>
            <a:schemeClr val="accent5">
              <a:lumMod val="40000"/>
              <a:lumOff val="60000"/>
            </a:schemeClr>
          </a:solidFill>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438822" tIns="219410" rIns="438822" bIns="219410" rtlCol="0">
            <a:sp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The Sputnik project is composed of two separate modules: the low-gain radio module (LGR) and the system control module (SysCon). The radio module is home to a microcontroller with an integrated radio transceiver. The system controller module will house a radiation hardened watchdog microcontroller that can reboot the payload and the radio module after a radiation event causes components to fail. The prototype we are making will use off-the-shelf parts that have radiation hardened analogues so that when the time comes to build the final boards the off-the-shelf parts can be swapped out for the more robust components. This saves money during this early development stage</a:t>
            </a:r>
          </a:p>
        </p:txBody>
      </p:sp>
      <p:sp>
        <p:nvSpPr>
          <p:cNvPr id="35" name="Content Placeholder 28"/>
          <p:cNvSpPr txBox="1">
            <a:spLocks/>
          </p:cNvSpPr>
          <p:nvPr/>
        </p:nvSpPr>
        <p:spPr>
          <a:xfrm>
            <a:off x="1219202" y="6402420"/>
            <a:ext cx="12725400" cy="7046050"/>
          </a:xfrm>
          <a:prstGeom prst="rect">
            <a:avLst/>
          </a:prstGeom>
          <a:solidFill>
            <a:schemeClr val="accent5">
              <a:lumMod val="40000"/>
              <a:lumOff val="60000"/>
            </a:schemeClr>
          </a:solidFill>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Small educational satellites called CubeSats have been launched by dozens of universities and countries around the world, but so far Oregon has yet to join the elite club of states that have flown a home-grown CubeSat in space. The Portland State Aerospace Society (PSAS) would like to change that! PSAS has included several other Oregon schools in the ORESAT project to build a CubeSat and send it into orbit. Two NASA programs make that possible, the NASA CubeSat Launch Initiative and NASA’s Educational Launch of Nanosatellites program.</a:t>
            </a:r>
          </a:p>
          <a:p>
            <a:pPr marL="0" indent="0">
              <a:spcBef>
                <a:spcPts val="1500"/>
              </a:spcBef>
              <a:buNone/>
            </a:pPr>
            <a:r>
              <a:rPr lang="en-US" sz="2800" dirty="0"/>
              <a:t>PSAS needed a command, control, and communications system for the CubeSat project. The project was fondly nicknamed Sputnik because it doesn’t have sensors, but has a radio. Sputnik will eventually be responsible for communications to and from a 400km low earth orbit.  It will retrieve scientific data from the CubeSat’s payload of sensor modules and send the data back to earth. Sputnik will also relay commands like “Take a picture” or “Turn around”. In space it will need to be able to deal with a temperature range of -40C to 85C and radiation events that could cause components to latch up and cause shorts.</a:t>
            </a:r>
          </a:p>
        </p:txBody>
      </p:sp>
      <p:sp>
        <p:nvSpPr>
          <p:cNvPr id="53" name="Content Placeholder 28"/>
          <p:cNvSpPr txBox="1">
            <a:spLocks/>
          </p:cNvSpPr>
          <p:nvPr/>
        </p:nvSpPr>
        <p:spPr>
          <a:xfrm>
            <a:off x="15643388" y="23013300"/>
            <a:ext cx="12578516" cy="6399901"/>
          </a:xfrm>
          <a:prstGeom prst="rect">
            <a:avLst/>
          </a:prstGeom>
          <a:solidFill>
            <a:schemeClr val="accent5">
              <a:lumMod val="40000"/>
              <a:lumOff val="60000"/>
            </a:schemeClr>
          </a:solidFill>
          <a:ln/>
          <a:effectLst>
            <a:outerShdw blurRad="50800" dist="38100" dir="18900000" algn="b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Firmware started with building up a complete toolchain that could be used for bare metal programming. Another challenge that firmware faced was that the integrated radio module is connected to the LGR microcontroller through a SPI interface even though they are both on the same IC. Furthermore, the microcontroller receives its main clock signal from the transceiver. This means that to get the microcontroller to work, it needed to start up with an internal oscillator then instruct the transceiver to output the appropriate clock signal and then change the clock source of the microcontroller to the transceiver.</a:t>
            </a:r>
          </a:p>
          <a:p>
            <a:pPr marL="0" indent="0">
              <a:lnSpc>
                <a:spcPct val="120000"/>
              </a:lnSpc>
              <a:spcBef>
                <a:spcPts val="1500"/>
              </a:spcBef>
              <a:buNone/>
            </a:pPr>
            <a:r>
              <a:rPr lang="en-US" sz="2800" dirty="0"/>
              <a:t>PSAS wanted a basic code base that future contributors could use to get up and running on the project as quickly as possible so user-friendliness and good documentation were key in our development.</a:t>
            </a:r>
          </a:p>
          <a:p>
            <a:pPr marL="0" indent="0">
              <a:lnSpc>
                <a:spcPct val="120000"/>
              </a:lnSpc>
              <a:spcBef>
                <a:spcPts val="1500"/>
              </a:spcBef>
              <a:buNone/>
            </a:pPr>
            <a:endParaRPr lang="en-US" sz="2800" dirty="0"/>
          </a:p>
        </p:txBody>
      </p:sp>
      <p:sp>
        <p:nvSpPr>
          <p:cNvPr id="55" name="TextBox 54"/>
          <p:cNvSpPr txBox="1"/>
          <p:nvPr/>
        </p:nvSpPr>
        <p:spPr>
          <a:xfrm>
            <a:off x="15051404" y="1484537"/>
            <a:ext cx="3506812" cy="2536992"/>
          </a:xfrm>
          <a:prstGeom prst="rect">
            <a:avLst/>
          </a:prstGeom>
          <a:noFill/>
        </p:spPr>
        <p:txBody>
          <a:bodyPr wrap="square" rtlCol="0">
            <a:normAutofit lnSpcReduction="10000"/>
          </a:bodyPr>
          <a:lstStyle/>
          <a:p>
            <a:r>
              <a:rPr lang="en-US" sz="4000" b="1" dirty="0"/>
              <a:t>Project Team:</a:t>
            </a:r>
          </a:p>
          <a:p>
            <a:r>
              <a:rPr lang="en-US" sz="3200" dirty="0"/>
              <a:t>Will Harrington</a:t>
            </a:r>
          </a:p>
          <a:p>
            <a:r>
              <a:rPr lang="en-US" sz="3200" dirty="0"/>
              <a:t>Jake Heath</a:t>
            </a:r>
          </a:p>
          <a:p>
            <a:r>
              <a:rPr lang="en-US" sz="3200" dirty="0"/>
              <a:t>Michael Mathis</a:t>
            </a:r>
          </a:p>
          <a:p>
            <a:r>
              <a:rPr lang="en-US" sz="3200" dirty="0"/>
              <a:t>Shan Quinney</a:t>
            </a:r>
          </a:p>
          <a:p>
            <a:endParaRPr lang="en-US" sz="3200" dirty="0"/>
          </a:p>
        </p:txBody>
      </p:sp>
      <p:sp>
        <p:nvSpPr>
          <p:cNvPr id="58" name="TextBox 57"/>
          <p:cNvSpPr txBox="1"/>
          <p:nvPr/>
        </p:nvSpPr>
        <p:spPr>
          <a:xfrm>
            <a:off x="36440184" y="16236331"/>
            <a:ext cx="6532243" cy="4158815"/>
          </a:xfrm>
          <a:prstGeom prst="rect">
            <a:avLst/>
          </a:prstGeom>
          <a:ln w="63500">
            <a:solidFill>
              <a:schemeClr val="tx1"/>
            </a:solidFill>
          </a:ln>
          <a:effectLst>
            <a:outerShdw blurRad="50800" dist="38100" dir="18900000" algn="bl" rotWithShape="0">
              <a:prstClr val="black">
                <a:alpha val="40000"/>
              </a:prstClr>
            </a:outerShdw>
          </a:effectLst>
        </p:spPr>
        <p:txBody>
          <a:bodyPr wrap="none" rtlCol="0" anchor="ctr">
            <a:normAutofit/>
          </a:bodyPr>
          <a:lstStyle/>
          <a:p>
            <a:pPr algn="ctr"/>
            <a:r>
              <a:rPr lang="en-US" sz="4400" dirty="0"/>
              <a:t>Picture of us doing </a:t>
            </a:r>
          </a:p>
          <a:p>
            <a:pPr algn="ctr"/>
            <a:r>
              <a:rPr lang="en-US" sz="4400" dirty="0"/>
              <a:t>the 10km test</a:t>
            </a:r>
          </a:p>
        </p:txBody>
      </p:sp>
      <p:sp>
        <p:nvSpPr>
          <p:cNvPr id="65" name="TextBox 64"/>
          <p:cNvSpPr txBox="1"/>
          <p:nvPr/>
        </p:nvSpPr>
        <p:spPr>
          <a:xfrm>
            <a:off x="29717999" y="16236331"/>
            <a:ext cx="6454242" cy="4158815"/>
          </a:xfrm>
          <a:prstGeom prst="rect">
            <a:avLst/>
          </a:prstGeom>
          <a:ln w="63500">
            <a:solidFill>
              <a:schemeClr val="tx1"/>
            </a:solidFill>
          </a:ln>
          <a:effectLst/>
        </p:spPr>
        <p:txBody>
          <a:bodyPr wrap="none" rtlCol="0" anchor="ctr">
            <a:normAutofit/>
          </a:bodyPr>
          <a:lstStyle/>
          <a:p>
            <a:pPr algn="ctr"/>
            <a:r>
              <a:rPr lang="en-US" sz="4400" dirty="0"/>
              <a:t>Spectrum analyzer </a:t>
            </a:r>
          </a:p>
          <a:p>
            <a:pPr algn="ctr"/>
            <a:r>
              <a:rPr lang="en-US" sz="4400" dirty="0"/>
              <a:t>screenshot</a:t>
            </a:r>
          </a:p>
        </p:txBody>
      </p:sp>
      <p:sp>
        <p:nvSpPr>
          <p:cNvPr id="70" name="Content Placeholder 28"/>
          <p:cNvSpPr txBox="1">
            <a:spLocks/>
          </p:cNvSpPr>
          <p:nvPr/>
        </p:nvSpPr>
        <p:spPr>
          <a:xfrm>
            <a:off x="29946600" y="6402419"/>
            <a:ext cx="12638316" cy="9361477"/>
          </a:xfrm>
          <a:prstGeom prst="rect">
            <a:avLst/>
          </a:prstGeom>
          <a:solidFill>
            <a:schemeClr val="accent5">
              <a:lumMod val="40000"/>
              <a:lumOff val="60000"/>
            </a:schemeClr>
          </a:solidFill>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rm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4400" dirty="0"/>
              <a:t>In the end  we were able to produce working prototypes that have been tested to our sponsor’s specifications and we provided our sponsor with the documentation necessary to bring future Sputnik teams up to speed.</a:t>
            </a:r>
          </a:p>
          <a:p>
            <a:pPr marL="0" indent="0">
              <a:spcBef>
                <a:spcPts val="1500"/>
              </a:spcBef>
              <a:buNone/>
            </a:pPr>
            <a:r>
              <a:rPr lang="en-US" sz="4400" dirty="0"/>
              <a:t>Our final boards contained a total of 180 individual components, 108 for the LGR and 72 for SysCon.</a:t>
            </a:r>
          </a:p>
          <a:p>
            <a:pPr marL="0" indent="0">
              <a:spcBef>
                <a:spcPts val="1500"/>
              </a:spcBef>
              <a:buNone/>
            </a:pPr>
            <a:r>
              <a:rPr lang="en-US" sz="4400" dirty="0"/>
              <a:t>10km TEST RESULTS</a:t>
            </a:r>
          </a:p>
          <a:p>
            <a:pPr marL="0" indent="0">
              <a:spcBef>
                <a:spcPts val="1500"/>
              </a:spcBef>
              <a:buNone/>
            </a:pPr>
            <a:r>
              <a:rPr lang="en-US" sz="4400" dirty="0"/>
              <a:t>QUOTE FROM ANDREW ABOUT HOW AWESOME WE ARE MAYBE</a:t>
            </a:r>
          </a:p>
          <a:p>
            <a:pPr marL="0" indent="0">
              <a:spcBef>
                <a:spcPts val="1500"/>
              </a:spcBef>
              <a:buNone/>
            </a:pPr>
            <a:endParaRPr lang="en-US" sz="4400" dirty="0"/>
          </a:p>
        </p:txBody>
      </p:sp>
      <p:sp>
        <p:nvSpPr>
          <p:cNvPr id="28" name="Content Placeholder 28"/>
          <p:cNvSpPr txBox="1">
            <a:spLocks/>
          </p:cNvSpPr>
          <p:nvPr/>
        </p:nvSpPr>
        <p:spPr>
          <a:xfrm>
            <a:off x="18604978" y="1440664"/>
            <a:ext cx="7368379" cy="2527760"/>
          </a:xfrm>
          <a:prstGeom prst="rect">
            <a:avLst/>
          </a:prstGeom>
          <a:noFill/>
          <a:ln>
            <a:noFill/>
          </a:ln>
          <a:effectLst/>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0"/>
              </a:spcBef>
              <a:buNone/>
            </a:pPr>
            <a:r>
              <a:rPr lang="en-US" sz="3200" b="1" dirty="0"/>
              <a:t>Special Thanks to:</a:t>
            </a:r>
          </a:p>
          <a:p>
            <a:pPr marL="0" indent="0">
              <a:lnSpc>
                <a:spcPct val="120000"/>
              </a:lnSpc>
              <a:spcBef>
                <a:spcPts val="0"/>
              </a:spcBef>
              <a:buNone/>
            </a:pPr>
            <a:r>
              <a:rPr lang="en-US" sz="2800" dirty="0"/>
              <a:t>Andrew Greenberg 	Theo</a:t>
            </a:r>
          </a:p>
          <a:p>
            <a:pPr marL="0" indent="0">
              <a:lnSpc>
                <a:spcPct val="120000"/>
              </a:lnSpc>
              <a:spcBef>
                <a:spcPts val="0"/>
              </a:spcBef>
              <a:buNone/>
            </a:pPr>
            <a:r>
              <a:rPr lang="en-US" sz="2800" dirty="0"/>
              <a:t>Glenn	Dr. </a:t>
            </a:r>
            <a:r>
              <a:rPr lang="en-US" sz="2800" dirty="0" err="1"/>
              <a:t>Teuscher</a:t>
            </a:r>
            <a:endParaRPr lang="en-US" sz="2800" dirty="0"/>
          </a:p>
          <a:p>
            <a:pPr marL="0" indent="0">
              <a:lnSpc>
                <a:spcPct val="120000"/>
              </a:lnSpc>
              <a:spcBef>
                <a:spcPts val="0"/>
              </a:spcBef>
              <a:buNone/>
            </a:pPr>
            <a:r>
              <a:rPr lang="en-US" sz="2800" dirty="0"/>
              <a:t>PSAS	The LID</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13472" y="7717579"/>
            <a:ext cx="3278696" cy="5900844"/>
          </a:xfrm>
          <a:prstGeom prst="rect">
            <a:avLst/>
          </a:prstGeom>
          <a:effectLst>
            <a:outerShdw blurRad="50800" dist="38100" dir="18900000" algn="bl" rotWithShape="0">
              <a:prstClr val="black">
                <a:alpha val="40000"/>
              </a:prst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6300" y="20627806"/>
            <a:ext cx="12198377" cy="8188682"/>
          </a:xfrm>
          <a:prstGeom prst="rect">
            <a:avLst/>
          </a:prstGeom>
          <a:ln w="63500">
            <a:solidFill>
              <a:schemeClr val="tx2"/>
            </a:solidFill>
          </a:ln>
          <a:effectLst>
            <a:outerShdw blurRad="50800" dist="38100" dir="18900000" algn="bl" rotWithShape="0">
              <a:prstClr val="black">
                <a:alpha val="40000"/>
              </a:prstClr>
            </a:outerShdw>
          </a:effectLst>
        </p:spPr>
      </p:pic>
      <p:sp>
        <p:nvSpPr>
          <p:cNvPr id="13" name="TextBox 12"/>
          <p:cNvSpPr txBox="1"/>
          <p:nvPr/>
        </p:nvSpPr>
        <p:spPr>
          <a:xfrm>
            <a:off x="2879254" y="28893288"/>
            <a:ext cx="9329091" cy="461665"/>
          </a:xfrm>
          <a:prstGeom prst="rect">
            <a:avLst/>
          </a:prstGeom>
          <a:noFill/>
        </p:spPr>
        <p:txBody>
          <a:bodyPr wrap="square" rtlCol="0">
            <a:spAutoFit/>
          </a:bodyPr>
          <a:lstStyle/>
          <a:p>
            <a:pPr algn="ctr"/>
            <a:r>
              <a:rPr lang="en-US" sz="2400" dirty="0"/>
              <a:t>Block diagram of the Sputnik project</a:t>
            </a:r>
          </a:p>
        </p:txBody>
      </p:sp>
      <p:pic>
        <p:nvPicPr>
          <p:cNvPr id="44" name="Picture 43"/>
          <p:cNvPicPr>
            <a:picLocks noChangeAspect="1"/>
          </p:cNvPicPr>
          <p:nvPr/>
        </p:nvPicPr>
        <p:blipFill rotWithShape="1">
          <a:blip r:embed="rId6" cstate="print">
            <a:extLst>
              <a:ext uri="{28A0092B-C50C-407E-A947-70E740481C1C}">
                <a14:useLocalDpi xmlns:a14="http://schemas.microsoft.com/office/drawing/2010/main" val="0"/>
              </a:ext>
            </a:extLst>
          </a:blip>
          <a:srcRect l="3200" t="11626"/>
          <a:stretch/>
        </p:blipFill>
        <p:spPr>
          <a:xfrm>
            <a:off x="15303255" y="15511263"/>
            <a:ext cx="6524670" cy="6578776"/>
          </a:xfrm>
          <a:prstGeom prst="rect">
            <a:avLst/>
          </a:prstGeom>
          <a:effectLst>
            <a:outerShdw blurRad="50800" dist="38100" dir="18900000" algn="bl" rotWithShape="0">
              <a:prstClr val="black">
                <a:alpha val="40000"/>
              </a:prstClr>
            </a:outerShdw>
          </a:effectLst>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85927" y="15511265"/>
            <a:ext cx="6502018" cy="6578774"/>
          </a:xfrm>
          <a:prstGeom prst="rect">
            <a:avLst/>
          </a:prstGeom>
          <a:effectLst>
            <a:outerShdw blurRad="50800" dist="38100" dir="18900000" algn="bl" rotWithShape="0">
              <a:prstClr val="black">
                <a:alpha val="40000"/>
              </a:prstClr>
            </a:outerShdw>
          </a:effectLst>
        </p:spPr>
      </p:pic>
      <p:sp>
        <p:nvSpPr>
          <p:cNvPr id="40" name="TextBox 39"/>
          <p:cNvSpPr txBox="1"/>
          <p:nvPr/>
        </p:nvSpPr>
        <p:spPr>
          <a:xfrm>
            <a:off x="17276853" y="22167299"/>
            <a:ext cx="9329091" cy="461665"/>
          </a:xfrm>
          <a:prstGeom prst="rect">
            <a:avLst/>
          </a:prstGeom>
          <a:noFill/>
        </p:spPr>
        <p:txBody>
          <a:bodyPr wrap="square" rtlCol="0">
            <a:spAutoFit/>
          </a:bodyPr>
          <a:lstStyle/>
          <a:p>
            <a:pPr algn="ctr"/>
            <a:r>
              <a:rPr lang="en-US" sz="2400" dirty="0"/>
              <a:t>The final board layouts for the LGR (left) and the SysCon (right)</a:t>
            </a: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29581453" y="21908355"/>
            <a:ext cx="6613413" cy="6419849"/>
          </a:xfrm>
          <a:prstGeom prst="rect">
            <a:avLst/>
          </a:prstGeom>
          <a:ln w="63500">
            <a:solidFill>
              <a:schemeClr val="tx1"/>
            </a:solidFill>
          </a:ln>
          <a:effectLst>
            <a:outerShdw blurRad="50800" dist="38100" dir="18900000" algn="bl" rotWithShape="0">
              <a:prstClr val="black">
                <a:alpha val="40000"/>
              </a:prstClr>
            </a:outerShdw>
          </a:effectLst>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38255" y="21816716"/>
            <a:ext cx="6531171" cy="6608271"/>
          </a:xfrm>
          <a:prstGeom prst="rect">
            <a:avLst/>
          </a:prstGeom>
          <a:ln w="63500">
            <a:solidFill>
              <a:schemeClr val="tx1"/>
            </a:solidFill>
          </a:ln>
          <a:effectLst>
            <a:outerShdw blurRad="50800" dist="38100" dir="18900000" algn="bl" rotWithShape="0">
              <a:prstClr val="black">
                <a:alpha val="40000"/>
              </a:prstClr>
            </a:outerShdw>
          </a:effectLst>
        </p:spPr>
      </p:pic>
      <p:sp>
        <p:nvSpPr>
          <p:cNvPr id="49" name="TextBox 48"/>
          <p:cNvSpPr txBox="1"/>
          <p:nvPr/>
        </p:nvSpPr>
        <p:spPr>
          <a:xfrm>
            <a:off x="31547893" y="28662455"/>
            <a:ext cx="9329091" cy="461665"/>
          </a:xfrm>
          <a:prstGeom prst="rect">
            <a:avLst/>
          </a:prstGeom>
          <a:noFill/>
        </p:spPr>
        <p:txBody>
          <a:bodyPr wrap="square" rtlCol="0">
            <a:spAutoFit/>
          </a:bodyPr>
          <a:lstStyle/>
          <a:p>
            <a:pPr algn="ctr"/>
            <a:r>
              <a:rPr lang="en-US" sz="2400" dirty="0"/>
              <a:t>Finished boards: LGR (left) and SysCon (right)</a:t>
            </a:r>
          </a:p>
        </p:txBody>
      </p:sp>
      <p:sp>
        <p:nvSpPr>
          <p:cNvPr id="50" name="TextBox 49"/>
          <p:cNvSpPr txBox="1"/>
          <p:nvPr/>
        </p:nvSpPr>
        <p:spPr>
          <a:xfrm>
            <a:off x="31350072" y="20611336"/>
            <a:ext cx="9998547" cy="830997"/>
          </a:xfrm>
          <a:prstGeom prst="rect">
            <a:avLst/>
          </a:prstGeom>
          <a:noFill/>
        </p:spPr>
        <p:txBody>
          <a:bodyPr wrap="square" rtlCol="0">
            <a:spAutoFit/>
          </a:bodyPr>
          <a:lstStyle/>
          <a:p>
            <a:pPr algn="ctr"/>
            <a:r>
              <a:rPr lang="en-US" sz="2400" dirty="0"/>
              <a:t>Graph showing SOMETHING HARDWARY (left)</a:t>
            </a:r>
          </a:p>
          <a:p>
            <a:pPr algn="ctr"/>
            <a:r>
              <a:rPr lang="en-US" sz="2400" dirty="0"/>
              <a:t>Picture of MEMBERS OF TEAM performing a 10km communications test (right)</a:t>
            </a:r>
          </a:p>
        </p:txBody>
      </p:sp>
      <p:sp>
        <p:nvSpPr>
          <p:cNvPr id="51" name="TextBox 50"/>
          <p:cNvSpPr txBox="1"/>
          <p:nvPr/>
        </p:nvSpPr>
        <p:spPr>
          <a:xfrm>
            <a:off x="25213472" y="13664555"/>
            <a:ext cx="3278696" cy="830997"/>
          </a:xfrm>
          <a:prstGeom prst="rect">
            <a:avLst/>
          </a:prstGeom>
          <a:noFill/>
        </p:spPr>
        <p:txBody>
          <a:bodyPr wrap="square" rtlCol="0">
            <a:spAutoFit/>
          </a:bodyPr>
          <a:lstStyle/>
          <a:p>
            <a:pPr algn="ctr"/>
            <a:r>
              <a:rPr lang="en-US" sz="2400" dirty="0"/>
              <a:t>Jake Heath working on an LGR module</a:t>
            </a:r>
          </a:p>
        </p:txBody>
      </p:sp>
      <p:sp>
        <p:nvSpPr>
          <p:cNvPr id="19" name="Rounded Rectangle 18"/>
          <p:cNvSpPr/>
          <p:nvPr/>
        </p:nvSpPr>
        <p:spPr>
          <a:xfrm>
            <a:off x="914400" y="4572000"/>
            <a:ext cx="13258800" cy="1828800"/>
          </a:xfrm>
          <a:prstGeom prst="roundRect">
            <a:avLst/>
          </a:prstGeom>
          <a:solidFill>
            <a:schemeClr val="accent5">
              <a:lumMod val="75000"/>
            </a:schemeClr>
          </a:solidFill>
          <a:ln/>
          <a:effectLst>
            <a:outerShdw blurRad="50800" dist="38100" dir="18900000" algn="bl" rotWithShape="0">
              <a:prstClr val="black">
                <a:alpha val="40000"/>
              </a:prstClr>
            </a:outerShdw>
          </a:effectLst>
          <a:scene3d>
            <a:camera prst="orthographicFront">
              <a:rot lat="0" lon="0" rev="0"/>
            </a:camera>
            <a:lightRig rig="threePt" dir="t">
              <a:rot lat="0" lon="0" rev="1200000"/>
            </a:lightRig>
          </a:scene3d>
          <a:sp3d>
            <a:bevelT w="127000" h="63500" prst="coolSlan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Introduction</a:t>
            </a:r>
            <a:endParaRPr lang="en-US" dirty="0"/>
          </a:p>
        </p:txBody>
      </p:sp>
      <p:sp>
        <p:nvSpPr>
          <p:cNvPr id="56" name="Rounded Rectangle 55"/>
          <p:cNvSpPr/>
          <p:nvPr/>
        </p:nvSpPr>
        <p:spPr>
          <a:xfrm>
            <a:off x="954165" y="13932281"/>
            <a:ext cx="13258800" cy="1828800"/>
          </a:xfrm>
          <a:prstGeom prst="roundRect">
            <a:avLst/>
          </a:prstGeom>
          <a:solidFill>
            <a:schemeClr val="accent5">
              <a:lumMod val="75000"/>
            </a:schemeClr>
          </a:solidFill>
          <a:ln/>
          <a:effectLst>
            <a:outerShdw blurRad="50800" dist="38100" dir="18900000" algn="bl" rotWithShape="0">
              <a:prstClr val="black">
                <a:alpha val="40000"/>
              </a:prstClr>
            </a:outerShdw>
          </a:effectLst>
          <a:scene3d>
            <a:camera prst="orthographicFront">
              <a:rot lat="0" lon="0" rev="0"/>
            </a:camera>
            <a:lightRig rig="threePt" dir="t">
              <a:rot lat="0" lon="0" rev="1200000"/>
            </a:lightRig>
          </a:scene3d>
          <a:sp3d>
            <a:bevelT w="127000" h="63500" prst="coolSlan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Design</a:t>
            </a:r>
            <a:endParaRPr lang="en-US" dirty="0"/>
          </a:p>
        </p:txBody>
      </p:sp>
      <p:sp>
        <p:nvSpPr>
          <p:cNvPr id="57" name="Rounded Rectangle 56"/>
          <p:cNvSpPr/>
          <p:nvPr/>
        </p:nvSpPr>
        <p:spPr>
          <a:xfrm>
            <a:off x="15329145" y="4557525"/>
            <a:ext cx="13258800" cy="1828800"/>
          </a:xfrm>
          <a:prstGeom prst="roundRect">
            <a:avLst/>
          </a:prstGeom>
          <a:solidFill>
            <a:schemeClr val="accent5">
              <a:lumMod val="75000"/>
            </a:schemeClr>
          </a:solidFill>
          <a:ln/>
          <a:effectLst>
            <a:outerShdw blurRad="50800" dist="38100" dir="18900000" algn="bl" rotWithShape="0">
              <a:prstClr val="black">
                <a:alpha val="40000"/>
              </a:prstClr>
            </a:outerShdw>
          </a:effectLst>
          <a:scene3d>
            <a:camera prst="orthographicFront">
              <a:rot lat="0" lon="0" rev="0"/>
            </a:camera>
            <a:lightRig rig="threePt" dir="t">
              <a:rot lat="0" lon="0" rev="1200000"/>
            </a:lightRig>
          </a:scene3d>
          <a:sp3d>
            <a:bevelT w="127000" h="63500" prst="coolSlan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Development</a:t>
            </a:r>
            <a:endParaRPr lang="en-US" dirty="0"/>
          </a:p>
        </p:txBody>
      </p:sp>
      <p:sp>
        <p:nvSpPr>
          <p:cNvPr id="59" name="Rounded Rectangle 58"/>
          <p:cNvSpPr/>
          <p:nvPr/>
        </p:nvSpPr>
        <p:spPr>
          <a:xfrm>
            <a:off x="29678235" y="4557525"/>
            <a:ext cx="13258800" cy="1828800"/>
          </a:xfrm>
          <a:prstGeom prst="roundRect">
            <a:avLst/>
          </a:prstGeom>
          <a:solidFill>
            <a:schemeClr val="accent5">
              <a:lumMod val="75000"/>
            </a:schemeClr>
          </a:solidFill>
          <a:ln/>
          <a:effectLst>
            <a:outerShdw blurRad="50800" dist="38100" dir="18900000" algn="bl" rotWithShape="0">
              <a:prstClr val="black">
                <a:alpha val="40000"/>
              </a:prstClr>
            </a:outerShdw>
          </a:effectLst>
          <a:scene3d>
            <a:camera prst="orthographicFront">
              <a:rot lat="0" lon="0" rev="0"/>
            </a:camera>
            <a:lightRig rig="threePt" dir="t">
              <a:rot lat="0" lon="0" rev="1200000"/>
            </a:lightRig>
          </a:scene3d>
          <a:sp3d>
            <a:bevelT w="127000" h="63500" prst="coolSlan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Results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1553</TotalTime>
  <Words>558</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michael</cp:lastModifiedBy>
  <cp:revision>83</cp:revision>
  <dcterms:created xsi:type="dcterms:W3CDTF">2008-12-19T19:08:39Z</dcterms:created>
  <dcterms:modified xsi:type="dcterms:W3CDTF">2016-05-17T11:03:36Z</dcterms:modified>
</cp:coreProperties>
</file>