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9" r:id="rId1"/>
  </p:sldMasterIdLst>
  <p:notesMasterIdLst>
    <p:notesMasterId r:id="rId33"/>
  </p:notesMasterIdLst>
  <p:sldIdLst>
    <p:sldId id="277" r:id="rId2"/>
    <p:sldId id="258" r:id="rId3"/>
    <p:sldId id="259" r:id="rId4"/>
    <p:sldId id="260" r:id="rId5"/>
    <p:sldId id="279" r:id="rId6"/>
    <p:sldId id="280" r:id="rId7"/>
    <p:sldId id="261" r:id="rId8"/>
    <p:sldId id="281" r:id="rId9"/>
    <p:sldId id="265" r:id="rId10"/>
    <p:sldId id="282" r:id="rId11"/>
    <p:sldId id="266" r:id="rId12"/>
    <p:sldId id="270" r:id="rId13"/>
    <p:sldId id="267" r:id="rId14"/>
    <p:sldId id="284" r:id="rId15"/>
    <p:sldId id="285" r:id="rId16"/>
    <p:sldId id="286" r:id="rId17"/>
    <p:sldId id="287" r:id="rId18"/>
    <p:sldId id="288" r:id="rId19"/>
    <p:sldId id="289" r:id="rId20"/>
    <p:sldId id="268" r:id="rId21"/>
    <p:sldId id="269" r:id="rId22"/>
    <p:sldId id="271" r:id="rId23"/>
    <p:sldId id="272" r:id="rId24"/>
    <p:sldId id="273" r:id="rId25"/>
    <p:sldId id="292" r:id="rId26"/>
    <p:sldId id="274" r:id="rId27"/>
    <p:sldId id="290" r:id="rId28"/>
    <p:sldId id="291" r:id="rId29"/>
    <p:sldId id="275" r:id="rId30"/>
    <p:sldId id="283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>
        <p:scale>
          <a:sx n="66" d="100"/>
          <a:sy n="66" d="100"/>
        </p:scale>
        <p:origin x="5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31010031-F1C1-4111-91F1-616131A151D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04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Problem or Need : What is the problem being solved? Where does it arise?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"/>
              </a:rPr>
              <a:t> Portland State Aerospace Society has a need of a device that can communication between a CubeSat and a ground Station. The commercial Boards </a:t>
            </a:r>
            <a:endParaRPr/>
          </a:p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A18151-91B1-41F1-A131-71616191B17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735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71A171-A1A1-4141-8121-E11131B1A1D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53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Brief summarize what use you made of prior work or IP including but not limited to ideas, designs,  schematics, board layouts, code.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A151D1-A1B1-4151-8191-F161D1B1319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461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Example of System Testing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115131-F1A1-41B1-81A1-818181618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582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Example of Interface Testing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51C191-91A1-41D1-81A1-11618161F1C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286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Results What worked?  How well?  What didn’t?   Why?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D1D131-61C1-4151-81A1-21D181F1D1B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078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What were the contributions of each member (e.g. who did PCB, coding, testing, writing)?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31A1E1-21C1-4161-A171-D1715101A1C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426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C1B141-71F1-4181-A171-1121C131A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24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r>
              <a:rPr lang="en-US"/>
              <a:t>Motivation: Why is it important? What is the value of a solution?</a:t>
            </a:r>
            <a:endParaRPr/>
          </a:p>
          <a:p>
            <a:r>
              <a:rPr lang="en-US">
                <a:latin typeface="Wingdings"/>
              </a:rPr>
              <a:t>Andrew solicited the class to build a system with his specifications</a:t>
            </a:r>
            <a:endParaRPr/>
          </a:p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519191-2131-41C1-8161-711111B1917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09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What is the specific objective of this project?A design? Aworking prototype?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916151-B1C1-41B1-9131-F101F1D1D19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98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What other alternatives exists? </a:t>
            </a:r>
            <a:endParaRPr/>
          </a:p>
          <a:p>
            <a:r>
              <a:rPr lang="en-US">
                <a:latin typeface="Wingdings"/>
              </a:rPr>
              <a:t></a:t>
            </a:r>
            <a:r>
              <a:rPr lang="en-US">
                <a:latin typeface=""/>
              </a:rPr>
              <a:t> </a:t>
            </a:r>
            <a:r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MRB-KW0x board, but it does not meet the frequency needs and other limitations</a:t>
            </a:r>
            <a:endParaRPr/>
          </a:p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D12141-91C1-4131-8121-B1F18191517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71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May need multiple subAheadings here (e.g. H/W and S/W, or multiple subsystems) Describe design using appropriate methods (e.g. UML models, algorithms) Discuss design alternatives, tradeAoffs, decisions made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2131E1-F121-4101-9151-113101F11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11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May need multiple subAheadings here (e.g. H/W and S/W, or multiple subsystems) Describe design using appropriate methods (e.g. UML models, algorithms) Discuss design alternatives, tradeAoffs, decisions made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2131E1-F121-4101-9151-113101F11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82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Tools employed (e.g. simulation/modeling tool, PCB layout, IDE, crossAcompilers)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615101-41B1-4121-91C1-51B121B12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99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D17181-B141-4111-8141-91A18171611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39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01B1C1-7171-4181-A151-418121E12161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40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0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27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2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55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9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7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3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1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72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4400" dirty="0">
                <a:solidFill>
                  <a:srgbClr val="FFFFFF"/>
                </a:solidFill>
                <a:latin typeface="Georgia"/>
              </a:rPr>
              <a:t>CubeSat  C3  Board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rgbClr val="FFFFFF"/>
                </a:solidFill>
                <a:latin typeface="Georgia"/>
              </a:rPr>
              <a:t>(</a:t>
            </a:r>
            <a:r>
              <a:rPr lang="en-US" sz="2800" dirty="0">
                <a:solidFill>
                  <a:srgbClr val="FFFFFF"/>
                </a:solidFill>
                <a:latin typeface="Georgia"/>
              </a:rPr>
              <a:t>Command, Control and Communication)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Cambria"/>
              </a:rPr>
              <a:t>Team: T05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mbria"/>
              </a:rPr>
              <a:t>William Harrington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mbria"/>
              </a:rPr>
              <a:t>James Heath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mbria"/>
              </a:rPr>
              <a:t>Shan </a:t>
            </a:r>
            <a:r>
              <a:rPr lang="en-US" dirty="0" err="1">
                <a:solidFill>
                  <a:srgbClr val="FFFFFF"/>
                </a:solidFill>
                <a:latin typeface="Cambria"/>
              </a:rPr>
              <a:t>Quinney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mbria"/>
              </a:rPr>
              <a:t>Michael Mathis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Cambria"/>
              </a:rPr>
              <a:t>Saroj</a:t>
            </a:r>
            <a:r>
              <a:rPr lang="en-US" dirty="0">
                <a:solidFill>
                  <a:srgbClr val="FFFFFF"/>
                </a:solidFill>
                <a:latin typeface="Cambria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mbria"/>
              </a:rPr>
              <a:t>Bardewa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35400" y="1853248"/>
            <a:ext cx="4833000" cy="3991320"/>
          </a:xfrm>
          <a:prstGeom prst="rect">
            <a:avLst/>
          </a:prstGeom>
        </p:spPr>
      </p:pic>
      <p:pic>
        <p:nvPicPr>
          <p:cNvPr id="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057900"/>
            <a:ext cx="9144000" cy="799740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46660" y="6168420"/>
            <a:ext cx="572760" cy="5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Design - 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04" name="TextShape 2"/>
          <p:cNvSpPr txBox="1"/>
          <p:nvPr/>
        </p:nvSpPr>
        <p:spPr>
          <a:xfrm>
            <a:off x="457200" y="1828800"/>
            <a:ext cx="571464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- </a:t>
            </a:r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 CAD for PCB layout</a:t>
            </a:r>
          </a:p>
          <a:p>
            <a:r>
              <a:rPr lang="en-US" dirty="0" err="1"/>
              <a:t>OpenOCD</a:t>
            </a:r>
            <a:r>
              <a:rPr lang="en-US" dirty="0"/>
              <a:t>  for debugging</a:t>
            </a:r>
          </a:p>
          <a:p>
            <a:r>
              <a:rPr lang="en-US" dirty="0" err="1"/>
              <a:t>Multimeter</a:t>
            </a:r>
            <a:endParaRPr lang="en-US" dirty="0"/>
          </a:p>
          <a:p>
            <a:r>
              <a:rPr lang="en-US" dirty="0"/>
              <a:t>JTAG connector</a:t>
            </a:r>
          </a:p>
          <a:p>
            <a:r>
              <a:rPr lang="en-US" dirty="0"/>
              <a:t>Oscilloscope</a:t>
            </a:r>
          </a:p>
          <a:p>
            <a:r>
              <a:rPr lang="en-US" dirty="0"/>
              <a:t>USB to micro-USB cable</a:t>
            </a:r>
          </a:p>
          <a:p>
            <a:r>
              <a:rPr lang="en-US" dirty="0"/>
              <a:t>VNA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-15840"/>
            <a:ext cx="9136440" cy="1297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 Configuration</a:t>
            </a:r>
          </a:p>
          <a:p>
            <a:r>
              <a:rPr lang="en-US" dirty="0" smtClean="0"/>
              <a:t>Communication with Transceiver</a:t>
            </a:r>
          </a:p>
          <a:p>
            <a:r>
              <a:rPr lang="en-US" dirty="0" smtClean="0"/>
              <a:t>Functional GPIO</a:t>
            </a:r>
          </a:p>
          <a:p>
            <a:r>
              <a:rPr lang="en-US" dirty="0" smtClean="0"/>
              <a:t>Clock Routing</a:t>
            </a:r>
          </a:p>
          <a:p>
            <a:r>
              <a:rPr lang="en-US" dirty="0" smtClean="0"/>
              <a:t>Toolchain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-333829" y="-246735"/>
            <a:ext cx="9666515" cy="1454553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1" y="508000"/>
            <a:ext cx="899875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-246735"/>
            <a:ext cx="7765322" cy="970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Implementation - Schematics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to UART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493" y="1731963"/>
            <a:ext cx="717707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Charger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30018"/>
            <a:ext cx="7764463" cy="34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Regulator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633" y="1731963"/>
            <a:ext cx="686879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Filter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21593"/>
            <a:ext cx="7764463" cy="32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TAG and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520" y="1731963"/>
            <a:ext cx="331902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" y="2006876"/>
            <a:ext cx="8680450" cy="43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926592" y="1251360"/>
            <a:ext cx="4767072" cy="4934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846200"/>
            <a:ext cx="3657258" cy="3945001"/>
          </a:xfrm>
        </p:spPr>
        <p:txBody>
          <a:bodyPr>
            <a:normAutofit/>
          </a:bodyPr>
          <a:lstStyle/>
          <a:p>
            <a:r>
              <a:rPr lang="en-US" dirty="0" smtClean="0"/>
              <a:t>PSAS’s </a:t>
            </a:r>
            <a:r>
              <a:rPr lang="en-US" dirty="0"/>
              <a:t>mission is to get a CubeSat into Lower Earth </a:t>
            </a:r>
            <a:r>
              <a:rPr lang="en-US" dirty="0" smtClean="0"/>
              <a:t>Orbit</a:t>
            </a:r>
            <a:endParaRPr lang="en-US" dirty="0"/>
          </a:p>
          <a:p>
            <a:r>
              <a:rPr lang="en-US" dirty="0"/>
              <a:t>Need for  a device for command, control and communication (C3) between a CubeSat 	and a ground </a:t>
            </a:r>
            <a:r>
              <a:rPr lang="en-US" dirty="0" smtClean="0"/>
              <a:t>station</a:t>
            </a:r>
            <a:endParaRPr lang="en-US" dirty="0"/>
          </a:p>
          <a:p>
            <a:r>
              <a:rPr lang="en-US" dirty="0"/>
              <a:t>Board with specific functionalities and broadcast Frequency (436.5 </a:t>
            </a:r>
            <a:r>
              <a:rPr lang="en-US" dirty="0" smtClean="0"/>
              <a:t>MHz)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3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63747" y="2034005"/>
            <a:ext cx="3351540" cy="356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16114"/>
            <a:ext cx="7765322" cy="970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Board Layout</a:t>
            </a:r>
            <a:endParaRPr lang="en-US" dirty="0"/>
          </a:p>
        </p:txBody>
      </p:sp>
      <p:pic>
        <p:nvPicPr>
          <p:cNvPr id="6" name="Picture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429" y="1093160"/>
            <a:ext cx="6233204" cy="5772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Board</a:t>
            </a:r>
            <a:endParaRPr lang="en-US" dirty="0"/>
          </a:p>
        </p:txBody>
      </p:sp>
      <p:pic>
        <p:nvPicPr>
          <p:cNvPr id="6" name="Picture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2554" y="1731963"/>
            <a:ext cx="5410955" cy="4059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312480" y="1894680"/>
            <a:ext cx="861012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and Prior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/>
              <a:t>Helpful resources:</a:t>
            </a:r>
            <a:endParaRPr lang="en-US" dirty="0"/>
          </a:p>
          <a:p>
            <a:r>
              <a:rPr lang="en-US" dirty="0"/>
              <a:t>MKW01Z128 : Highly-integrated, Cost-effective Single-package Solution for Sub 1 GHz Applications</a:t>
            </a:r>
          </a:p>
          <a:p>
            <a:r>
              <a:rPr lang="en-US" dirty="0"/>
              <a:t>MKW01xxRM: Sub 1 GHz Low Power Transceiver plus Microcontroller Reference Manual</a:t>
            </a:r>
          </a:p>
          <a:p>
            <a:r>
              <a:rPr lang="en-US" dirty="0"/>
              <a:t>KW01 Development Hardware: Reference Manual</a:t>
            </a:r>
          </a:p>
          <a:p>
            <a:pPr marL="36900" indent="0">
              <a:buNone/>
            </a:pPr>
            <a:r>
              <a:rPr lang="en-US" sz="2400" dirty="0"/>
              <a:t>All open source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5" name="TextShape 2"/>
          <p:cNvSpPr txBox="1"/>
          <p:nvPr/>
        </p:nvSpPr>
        <p:spPr>
          <a:xfrm>
            <a:off x="380880" y="1219320"/>
            <a:ext cx="571464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Georgia"/>
              <a:buAutoNum type="arabicPeriod"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Prodded test points with OSC/MM to check voltage over the board (3.3V, </a:t>
            </a:r>
            <a:r>
              <a:rPr lang="en-US" sz="3200" dirty="0" err="1" smtClean="0"/>
              <a:t>Vbus</a:t>
            </a:r>
            <a:r>
              <a:rPr lang="en-US" sz="3200" dirty="0" smtClean="0"/>
              <a:t>, clock, etc.)</a:t>
            </a:r>
          </a:p>
          <a:p>
            <a:r>
              <a:rPr lang="en-US" sz="3200" dirty="0" smtClean="0"/>
              <a:t>Rapidly prototyped filter boards and tested with the VNA</a:t>
            </a:r>
          </a:p>
          <a:p>
            <a:r>
              <a:rPr lang="en-US" sz="3200" dirty="0" smtClean="0"/>
              <a:t>Self-checking via LEDs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8" name="TextShape 2"/>
          <p:cNvSpPr txBox="1"/>
          <p:nvPr/>
        </p:nvSpPr>
        <p:spPr>
          <a:xfrm>
            <a:off x="380880" y="1219320"/>
            <a:ext cx="571464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Georgia"/>
              <a:buAutoNum type="arabicPeriod"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Verdana"/>
              </a:rPr>
              <a:t>Test Matrix goes here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were not able to implement the radio due to time restraints on firmware coding</a:t>
            </a:r>
          </a:p>
          <a:p>
            <a:r>
              <a:rPr lang="en-US" sz="2800" dirty="0" smtClean="0"/>
              <a:t>RF Filter worked as tested by the prototype boards</a:t>
            </a:r>
          </a:p>
          <a:p>
            <a:r>
              <a:rPr lang="en-US" sz="2800" dirty="0" smtClean="0"/>
              <a:t>Antenna testing with the </a:t>
            </a:r>
            <a:r>
              <a:rPr lang="en-US" sz="2800" dirty="0" err="1" smtClean="0"/>
              <a:t>protoboards</a:t>
            </a:r>
            <a:r>
              <a:rPr lang="en-US" sz="2800" dirty="0" smtClean="0"/>
              <a:t> also showed a success on the VNA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21" name="TextShape 2"/>
          <p:cNvSpPr txBox="1"/>
          <p:nvPr/>
        </p:nvSpPr>
        <p:spPr>
          <a:xfrm>
            <a:off x="457200" y="1828800"/>
            <a:ext cx="5714640" cy="4501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"/>
            <a:ext cx="776532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Firmware Results</a:t>
            </a:r>
            <a:endParaRPr lang="en-US" dirty="0"/>
          </a:p>
        </p:txBody>
      </p:sp>
      <p:pic>
        <p:nvPicPr>
          <p:cNvPr id="1026" name="Picture 2" descr="https://lh3.googleusercontent.com/-N5Tgpl4Zkt8/VmjuVW_HiFI/AAAAAAAAA7Y/J_9rpIQHiXo/w708-h532-no/Screen%2BShot%2B2015-12-09%2Bat%2B7.14.00%2B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57" y="1608155"/>
            <a:ext cx="67437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 Results (Cont.)</a:t>
            </a:r>
            <a:endParaRPr lang="en-US" dirty="0"/>
          </a:p>
        </p:txBody>
      </p:sp>
      <p:pic>
        <p:nvPicPr>
          <p:cNvPr id="2050" name="Picture 2" descr="https://lh6.googleusercontent.com/-tAEuS1BQUiM/VmjuZ5kXd2I/AAAAAAAAA7s/Qfum61a4J2Y/w755-h296-no/Screen%2BShot%2B2015-12-09%2Bat%2B7.14.26%2B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44" y="2351881"/>
            <a:ext cx="71913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"/>
            <a:ext cx="7765322" cy="970450"/>
          </a:xfrm>
        </p:spPr>
        <p:txBody>
          <a:bodyPr/>
          <a:lstStyle/>
          <a:p>
            <a:r>
              <a:rPr lang="en-US" dirty="0" smtClean="0"/>
              <a:t>Firmware Results (Cont.)</a:t>
            </a:r>
            <a:endParaRPr lang="en-US" dirty="0"/>
          </a:p>
        </p:txBody>
      </p:sp>
      <p:pic>
        <p:nvPicPr>
          <p:cNvPr id="3076" name="Picture 4" descr="https://lh3.googleusercontent.com/-qGsn9BQFegI/VmjuuXllvsI/AAAAAAAAA8A/s4TDSD1JhyU/w704-h532-no/Screen%2BShot%2B2015-12-09%2Bat%2B7.13.22%2B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00" y="1064305"/>
            <a:ext cx="7177064" cy="542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 smtClean="0"/>
              <a:t>RF (Team Black Magic AF)</a:t>
            </a:r>
            <a:endParaRPr lang="en-US" sz="2400" dirty="0"/>
          </a:p>
          <a:p>
            <a:pPr lvl="1"/>
            <a:r>
              <a:rPr lang="en-US" dirty="0"/>
              <a:t>Shan </a:t>
            </a:r>
          </a:p>
          <a:p>
            <a:pPr lvl="1"/>
            <a:r>
              <a:rPr lang="en-US" dirty="0"/>
              <a:t>Jake</a:t>
            </a:r>
          </a:p>
          <a:p>
            <a:pPr marL="36900" indent="0">
              <a:buNone/>
            </a:pPr>
            <a:r>
              <a:rPr lang="en-US" sz="2400" dirty="0" smtClean="0"/>
              <a:t>Firmware (Team Bare Metal AF)</a:t>
            </a:r>
            <a:endParaRPr lang="en-US" sz="2400" dirty="0"/>
          </a:p>
          <a:p>
            <a:pPr lvl="1"/>
            <a:r>
              <a:rPr lang="en-US" dirty="0"/>
              <a:t>Will</a:t>
            </a:r>
          </a:p>
          <a:p>
            <a:pPr lvl="1"/>
            <a:r>
              <a:rPr lang="en-US" dirty="0"/>
              <a:t>Mike</a:t>
            </a:r>
          </a:p>
          <a:p>
            <a:pPr marL="36900" indent="0">
              <a:buNone/>
            </a:pPr>
            <a:r>
              <a:rPr lang="en-US" sz="2400" dirty="0" smtClean="0"/>
              <a:t>Video/Documentation </a:t>
            </a:r>
            <a:endParaRPr lang="en-US" sz="2400" dirty="0"/>
          </a:p>
          <a:p>
            <a:pPr lvl="1"/>
            <a:r>
              <a:rPr lang="en-US" dirty="0" err="1"/>
              <a:t>Saroj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743200" y="-84960"/>
            <a:ext cx="403812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0" y="1219320"/>
            <a:ext cx="921996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8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59313" y="2927572"/>
            <a:ext cx="3406749" cy="3310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small part in PSAS’s CubeSat 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Overly Ambitious</a:t>
            </a:r>
          </a:p>
          <a:p>
            <a:pPr lvl="1"/>
            <a:r>
              <a:rPr lang="en-US" dirty="0" smtClean="0"/>
              <a:t>Weren’t prepared for difficulty</a:t>
            </a:r>
          </a:p>
          <a:p>
            <a:r>
              <a:rPr lang="en-US" dirty="0" smtClean="0"/>
              <a:t>Start Programming Earlier</a:t>
            </a:r>
          </a:p>
          <a:p>
            <a:r>
              <a:rPr lang="en-US" dirty="0" smtClean="0"/>
              <a:t>Team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32755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866960" y="-52920"/>
            <a:ext cx="510516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25" name="CustomShape 2"/>
          <p:cNvSpPr/>
          <p:nvPr/>
        </p:nvSpPr>
        <p:spPr>
          <a:xfrm>
            <a:off x="457200" y="1905120"/>
            <a:ext cx="5257440" cy="3929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364440" y="2057400"/>
            <a:ext cx="1904760" cy="190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Portland State University</a:t>
            </a:r>
          </a:p>
          <a:p>
            <a:r>
              <a:rPr lang="en-US" dirty="0" smtClean="0"/>
              <a:t>Aerospace </a:t>
            </a:r>
            <a:r>
              <a:rPr lang="en-US" dirty="0"/>
              <a:t>Society (PSAS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Theo Hill of </a:t>
            </a:r>
            <a:r>
              <a:rPr lang="en-US" dirty="0" smtClean="0"/>
              <a:t>PSAS</a:t>
            </a:r>
            <a:endParaRPr lang="en-US" dirty="0"/>
          </a:p>
          <a:p>
            <a:r>
              <a:rPr lang="en-US" dirty="0"/>
              <a:t>Devin ECE411 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457200" y="1828800"/>
            <a:ext cx="8381520" cy="4068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92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489447" y="2334960"/>
            <a:ext cx="2157120" cy="41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Verdana"/>
              </a:rPr>
              <a:t>Build a working prototype to meet  the requirements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Must:</a:t>
            </a:r>
          </a:p>
          <a:p>
            <a:r>
              <a:rPr lang="en-US" dirty="0" smtClean="0"/>
              <a:t>Be a breakout board</a:t>
            </a:r>
          </a:p>
          <a:p>
            <a:r>
              <a:rPr lang="en-US" dirty="0" smtClean="0"/>
              <a:t>Have </a:t>
            </a:r>
            <a:r>
              <a:rPr lang="en-US" dirty="0"/>
              <a:t>a transceiver for RF communications </a:t>
            </a:r>
          </a:p>
          <a:p>
            <a:r>
              <a:rPr lang="en-US" dirty="0"/>
              <a:t>Have a visible indication of communication</a:t>
            </a:r>
          </a:p>
          <a:p>
            <a:r>
              <a:rPr lang="en-US" dirty="0"/>
              <a:t>Have an antenna capable of 435-438 MHz frequency band transmission</a:t>
            </a:r>
          </a:p>
          <a:p>
            <a:r>
              <a:rPr lang="en-US" dirty="0"/>
              <a:t>Able to fit within CubeSat form factor (no bigger than (10cm x 10cm x 10cm)</a:t>
            </a:r>
          </a:p>
          <a:p>
            <a:r>
              <a:rPr lang="en-US" dirty="0"/>
              <a:t>Have access to UART, I2C,SPI,GPIO and ADCs/DACs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2400" b="1" dirty="0"/>
              <a:t>Should:</a:t>
            </a:r>
          </a:p>
          <a:p>
            <a:r>
              <a:rPr lang="en-US" dirty="0"/>
              <a:t>Use USB interfacing</a:t>
            </a:r>
          </a:p>
          <a:p>
            <a:r>
              <a:rPr lang="en-US" dirty="0"/>
              <a:t>Be able to send/receive data packets via RF communication</a:t>
            </a:r>
          </a:p>
          <a:p>
            <a:r>
              <a:rPr lang="en-US" dirty="0"/>
              <a:t>Be battery powered</a:t>
            </a:r>
          </a:p>
          <a:p>
            <a:r>
              <a:rPr lang="en-US" dirty="0"/>
              <a:t>If battery powered, utilize USB for </a:t>
            </a:r>
            <a:r>
              <a:rPr lang="en-US" dirty="0" smtClean="0"/>
              <a:t>recharging</a:t>
            </a:r>
          </a:p>
          <a:p>
            <a:pPr marL="36900" indent="0">
              <a:buNone/>
            </a:pPr>
            <a:r>
              <a:rPr lang="en-US" sz="2400" b="1" dirty="0"/>
              <a:t>May:</a:t>
            </a:r>
            <a:endParaRPr lang="en-US" b="1" dirty="0"/>
          </a:p>
          <a:p>
            <a:r>
              <a:rPr lang="en-US" dirty="0"/>
              <a:t>Be capable of long distance communication</a:t>
            </a:r>
          </a:p>
          <a:p>
            <a:r>
              <a:rPr lang="en-US" dirty="0"/>
              <a:t>Be capable of sending/receiving data packets</a:t>
            </a:r>
          </a:p>
          <a:p>
            <a:r>
              <a:rPr lang="en-US" dirty="0"/>
              <a:t>Be capable of operation in space temperature range (-30C to 60C)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743200" y="-84960"/>
            <a:ext cx="403812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243" y="1753496"/>
            <a:ext cx="3109528" cy="405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8064" y="6139543"/>
            <a:ext cx="343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Freescale MRB-KW019032NA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approach was to make a breakout board that was easy to interface and test and capable of RF communication.</a:t>
            </a:r>
          </a:p>
          <a:p>
            <a:r>
              <a:rPr lang="en-US" sz="2800" dirty="0"/>
              <a:t>User-centered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14760"/>
            <a:ext cx="9136440" cy="1236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Design - Level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717</Words>
  <Application>Microsoft Office PowerPoint</Application>
  <PresentationFormat>On-screen Show (4:3)</PresentationFormat>
  <Paragraphs>140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Calisto MT</vt:lpstr>
      <vt:lpstr>DejaVu Sans</vt:lpstr>
      <vt:lpstr>Arial</vt:lpstr>
      <vt:lpstr>Cambria</vt:lpstr>
      <vt:lpstr>Georgia</vt:lpstr>
      <vt:lpstr>Trebuchet MS</vt:lpstr>
      <vt:lpstr>Verdana</vt:lpstr>
      <vt:lpstr>Wingdings</vt:lpstr>
      <vt:lpstr>Wingdings 2</vt:lpstr>
      <vt:lpstr>Slate</vt:lpstr>
      <vt:lpstr>CubeSat  C3  Board (Command, Control and Communication)</vt:lpstr>
      <vt:lpstr>Need</vt:lpstr>
      <vt:lpstr>Motivation</vt:lpstr>
      <vt:lpstr>Objective</vt:lpstr>
      <vt:lpstr>Requirements</vt:lpstr>
      <vt:lpstr>Requirements (Cont.)</vt:lpstr>
      <vt:lpstr>Alternative</vt:lpstr>
      <vt:lpstr>Approach</vt:lpstr>
      <vt:lpstr> Design - Level 0</vt:lpstr>
      <vt:lpstr> Design - Level 1</vt:lpstr>
      <vt:lpstr>Implementation - Tools</vt:lpstr>
      <vt:lpstr>Implementation: Code</vt:lpstr>
      <vt:lpstr>Implementation - Schematics</vt:lpstr>
      <vt:lpstr>USB to UART</vt:lpstr>
      <vt:lpstr>Battery Charger</vt:lpstr>
      <vt:lpstr>Voltage Regulator</vt:lpstr>
      <vt:lpstr>RF Filter</vt:lpstr>
      <vt:lpstr>JTAG and Reset</vt:lpstr>
      <vt:lpstr>MCU</vt:lpstr>
      <vt:lpstr>Board Layout</vt:lpstr>
      <vt:lpstr>Finished Board</vt:lpstr>
      <vt:lpstr>IP and Prior Work</vt:lpstr>
      <vt:lpstr>Testing</vt:lpstr>
      <vt:lpstr>Testing (Cont.)</vt:lpstr>
      <vt:lpstr>RF Results</vt:lpstr>
      <vt:lpstr>Firmware Results</vt:lpstr>
      <vt:lpstr>Firmware Results (Cont.)</vt:lpstr>
      <vt:lpstr>Firmware Results (Cont.)</vt:lpstr>
      <vt:lpstr>Contributions</vt:lpstr>
      <vt:lpstr>Lessons Learned</vt:lpstr>
      <vt:lpstr>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Mathis, Michael</dc:creator>
  <cp:lastModifiedBy>Mathis, Michael</cp:lastModifiedBy>
  <cp:revision>28</cp:revision>
  <dcterms:modified xsi:type="dcterms:W3CDTF">2015-12-10T05:00:31Z</dcterms:modified>
</cp:coreProperties>
</file>