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AD3E2-2F70-129D-5F8A-A07AF38B2AE1}" v="112" dt="2025-05-12T03:21:1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8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7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6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1473198"/>
            <a:ext cx="7414029" cy="2696866"/>
          </a:xfrm>
        </p:spPr>
        <p:txBody>
          <a:bodyPr anchor="b">
            <a:normAutofit fontScale="90000"/>
          </a:bodyPr>
          <a:lstStyle/>
          <a:p>
            <a:r>
              <a:rPr lang="en-US" sz="6600" b="0" dirty="0">
                <a:ea typeface="+mj-lt"/>
                <a:cs typeface="+mj-lt"/>
              </a:rPr>
              <a:t>Stock Price Prediction using LSTM</a:t>
            </a:r>
            <a:endParaRPr lang="en-US">
              <a:ea typeface="+mj-lt"/>
              <a:cs typeface="+mj-lt"/>
            </a:endParaRPr>
          </a:p>
          <a:p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5044043"/>
            <a:ext cx="6806609" cy="1175780"/>
          </a:xfrm>
        </p:spPr>
        <p:txBody>
          <a:bodyPr anchor="t">
            <a:normAutofit/>
          </a:bodyPr>
          <a:lstStyle/>
          <a:p>
            <a:r>
              <a:rPr lang="en-US" sz="2400" dirty="0"/>
              <a:t>By: </a:t>
            </a:r>
            <a:r>
              <a:rPr lang="en-US" sz="2400" dirty="0" err="1"/>
              <a:t>khandil</a:t>
            </a:r>
            <a:r>
              <a:rPr lang="en-US" sz="2400" dirty="0"/>
              <a:t> </a:t>
            </a:r>
            <a:r>
              <a:rPr lang="en-US" sz="2400" dirty="0" err="1"/>
              <a:t>karimi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9E2C38-33D2-1944-B9C2-8965AFC6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869" y="4733523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6EB3-EFBC-A202-A07B-E003C63D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Final Thoughts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400D-5D28-E923-978E-26423125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Successfully applied machine learning concepts to a realistic stock forecasting problem.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Adjusted my approach after dataset limitations (switched from </a:t>
            </a:r>
            <a:r>
              <a:rPr lang="en-US" dirty="0" err="1">
                <a:ea typeface="+mn-lt"/>
                <a:cs typeface="+mn-lt"/>
              </a:rPr>
              <a:t>yfinance</a:t>
            </a:r>
            <a:r>
              <a:rPr lang="en-US" dirty="0">
                <a:ea typeface="+mn-lt"/>
                <a:cs typeface="+mn-lt"/>
              </a:rPr>
              <a:t> to CSV).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 walked away with a clearer view of how technical skills translate into practical solutions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>
              <a:buFont typeface="Arial"/>
            </a:pP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159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277D-0DD1-5021-55C0-8F1E42BD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Why I chose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82B6-126B-0C0F-B29D-0E0C57F0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76036"/>
            <a:ext cx="4261104" cy="41218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Arial"/>
            </a:pPr>
            <a:r>
              <a:rPr lang="en-US" sz="1600">
                <a:ea typeface="+mn-lt"/>
                <a:cs typeface="+mn-lt"/>
              </a:rPr>
              <a:t>Out of the three options (RAG, KRAG, Stock Prediction), this was the most understandable and beginner-friendly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600">
                <a:ea typeface="+mn-lt"/>
                <a:cs typeface="+mn-lt"/>
              </a:rPr>
              <a:t>I had prior experience with a similar project using bike data earlier in the semester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600">
                <a:ea typeface="+mn-lt"/>
                <a:cs typeface="+mn-lt"/>
              </a:rPr>
              <a:t>The topic is practical and directly connects to real-world financial applications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600">
                <a:ea typeface="+mn-lt"/>
                <a:cs typeface="+mn-lt"/>
              </a:rPr>
              <a:t>Stock prediction is something many companies actually try to do using data and AI, so I found it useful and interesting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34162-EC20-38D8-488C-DDA42F80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85" r="-2" b="-2"/>
          <a:stretch/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1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063C3-8F74-3E92-744C-0F3F4E82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 dirty="0"/>
              <a:t>Dataset Overview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EFB20D0-0137-8415-ABD5-A5593D92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252750"/>
            <a:ext cx="5648193" cy="23298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27E9-ACA7-BCB8-E28E-D07F1F34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Dataset: Apple (AAPL) stock closing prices from 1980 to 2025.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Provided by instructor as a CSV file (due to </a:t>
            </a:r>
            <a:r>
              <a:rPr lang="en-US" sz="1700" dirty="0" err="1">
                <a:ea typeface="+mn-lt"/>
                <a:cs typeface="+mn-lt"/>
              </a:rPr>
              <a:t>yfinance</a:t>
            </a:r>
            <a:r>
              <a:rPr lang="en-US" sz="1700" dirty="0">
                <a:ea typeface="+mn-lt"/>
                <a:cs typeface="+mn-lt"/>
              </a:rPr>
              <a:t> rate limit issues).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Data was cleaned and scaled between 0 and 1 before training.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Total data points: Over 11,000 daily closing prices..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Focused only on the "Close" price column to simplify time-series prediction.</a:t>
            </a:r>
            <a:endParaRPr lang="en-US" sz="1700" dirty="0"/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07056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6D2F-4941-65A5-1B52-A1BA9FBB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863385" cy="2844838"/>
          </a:xfrm>
        </p:spPr>
        <p:txBody>
          <a:bodyPr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Tools and Technologies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C6137-1326-42B2-91E9-330C3BC40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23862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78B4-5239-7B15-3CE8-99F47EDF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475" y="914400"/>
            <a:ext cx="6206534" cy="3324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Python programming language to write and run the code</a:t>
            </a:r>
            <a:endParaRPr lang="en-US" sz="17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 dirty="0" err="1">
                <a:ea typeface="+mn-lt"/>
                <a:cs typeface="+mn-lt"/>
              </a:rPr>
              <a:t>JupyterLab</a:t>
            </a:r>
            <a:r>
              <a:rPr lang="en-US" sz="1700" dirty="0">
                <a:ea typeface="+mn-lt"/>
                <a:cs typeface="+mn-lt"/>
              </a:rPr>
              <a:t> to organize the workflow and view results step-by-step</a:t>
            </a:r>
            <a:endParaRPr lang="en-US" sz="17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matplotlib to visualize results and model performance.</a:t>
            </a:r>
            <a:endParaRPr lang="en-US" sz="17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 dirty="0" err="1">
                <a:ea typeface="+mn-lt"/>
                <a:cs typeface="+mn-lt"/>
              </a:rPr>
              <a:t>MinMaxScaler</a:t>
            </a:r>
            <a:r>
              <a:rPr lang="en-US" sz="1700" dirty="0">
                <a:ea typeface="+mn-lt"/>
                <a:cs typeface="+mn-lt"/>
              </a:rPr>
              <a:t> from scikit-learn to normalize the data</a:t>
            </a:r>
            <a:endParaRPr lang="en-US" sz="17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TensorFlow and </a:t>
            </a:r>
            <a:r>
              <a:rPr lang="en-US" sz="1700" dirty="0" err="1">
                <a:ea typeface="+mn-lt"/>
                <a:cs typeface="+mn-lt"/>
              </a:rPr>
              <a:t>Keras</a:t>
            </a:r>
            <a:r>
              <a:rPr lang="en-US" sz="1700" dirty="0">
                <a:ea typeface="+mn-lt"/>
                <a:cs typeface="+mn-lt"/>
              </a:rPr>
              <a:t> to build and train the LSTM model</a:t>
            </a:r>
            <a:endParaRPr lang="en-US" sz="17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Provided CSV file was used instead of </a:t>
            </a:r>
            <a:r>
              <a:rPr lang="en-US" sz="1700" dirty="0" err="1">
                <a:ea typeface="+mn-lt"/>
                <a:cs typeface="+mn-lt"/>
              </a:rPr>
              <a:t>yfinance</a:t>
            </a:r>
            <a:r>
              <a:rPr lang="en-US" sz="1700" dirty="0">
                <a:ea typeface="+mn-lt"/>
                <a:cs typeface="+mn-lt"/>
              </a:rPr>
              <a:t> for historical data.</a:t>
            </a: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5" name="Picture 4" descr="Yahoo Finance builds out investor ...">
            <a:extLst>
              <a:ext uri="{FF2B5EF4-FFF2-40B4-BE49-F238E27FC236}">
                <a16:creationId xmlns:a16="http://schemas.microsoft.com/office/drawing/2014/main" id="{533C88A7-A3E4-A72F-822A-E57A0D7B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74" y="4663440"/>
            <a:ext cx="1628444" cy="1628444"/>
          </a:xfrm>
          <a:prstGeom prst="rect">
            <a:avLst/>
          </a:prstGeom>
        </p:spPr>
      </p:pic>
      <p:pic>
        <p:nvPicPr>
          <p:cNvPr id="4" name="Picture 3" descr="File:Python.svg - Wikimedia Commons">
            <a:extLst>
              <a:ext uri="{FF2B5EF4-FFF2-40B4-BE49-F238E27FC236}">
                <a16:creationId xmlns:a16="http://schemas.microsoft.com/office/drawing/2014/main" id="{B4FD20B3-98EE-11D1-DAE9-E2698770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31" y="4663440"/>
            <a:ext cx="1628444" cy="1628444"/>
          </a:xfrm>
          <a:prstGeom prst="rect">
            <a:avLst/>
          </a:prstGeom>
        </p:spPr>
      </p:pic>
      <p:pic>
        <p:nvPicPr>
          <p:cNvPr id="6" name="Picture 5" descr="tensorflow · GitHub">
            <a:extLst>
              <a:ext uri="{FF2B5EF4-FFF2-40B4-BE49-F238E27FC236}">
                <a16:creationId xmlns:a16="http://schemas.microsoft.com/office/drawing/2014/main" id="{FA0AADBD-B0E5-E274-FB8A-10BDE6E52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19" y="4663440"/>
            <a:ext cx="1636352" cy="1636352"/>
          </a:xfrm>
          <a:prstGeom prst="rect">
            <a:avLst/>
          </a:prstGeom>
        </p:spPr>
      </p:pic>
      <p:pic>
        <p:nvPicPr>
          <p:cNvPr id="7" name="Picture 6" descr="Github Icon Vector Art, Icons, and ...">
            <a:extLst>
              <a:ext uri="{FF2B5EF4-FFF2-40B4-BE49-F238E27FC236}">
                <a16:creationId xmlns:a16="http://schemas.microsoft.com/office/drawing/2014/main" id="{3362BC41-F86E-FB63-C4CF-1DA2580EE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961" y="5035470"/>
            <a:ext cx="2512826" cy="12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4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2B2D8-2FA4-A3E2-4E2E-122294A0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Project Process</a:t>
            </a:r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F101-F5DE-AEEC-D908-4F4B450B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Arial"/>
            </a:pPr>
            <a:r>
              <a:rPr lang="en-US" sz="1400" dirty="0">
                <a:ea typeface="+mn-lt"/>
                <a:cs typeface="+mn-lt"/>
              </a:rPr>
              <a:t>Loaded Apple stock prices from 1980–2025 CSV dataset.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400" dirty="0">
                <a:ea typeface="+mn-lt"/>
                <a:cs typeface="+mn-lt"/>
              </a:rPr>
              <a:t>Cleaned and scaled the data using </a:t>
            </a:r>
            <a:r>
              <a:rPr lang="en-US" sz="1400" dirty="0" err="1">
                <a:ea typeface="+mn-lt"/>
                <a:cs typeface="+mn-lt"/>
              </a:rPr>
              <a:t>MinMaxScaler</a:t>
            </a:r>
            <a:r>
              <a:rPr lang="en-US" sz="1400" dirty="0">
                <a:ea typeface="+mn-lt"/>
                <a:cs typeface="+mn-lt"/>
              </a:rPr>
              <a:t> (0 to 1 range).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400" dirty="0">
                <a:ea typeface="+mn-lt"/>
                <a:cs typeface="+mn-lt"/>
              </a:rPr>
              <a:t>Created sequences of 60 days to predict the next day's closing price.</a:t>
            </a:r>
            <a:endParaRPr lang="en-US" dirty="0"/>
          </a:p>
          <a:p>
            <a:pPr>
              <a:lnSpc>
                <a:spcPct val="110000"/>
              </a:lnSpc>
              <a:buFont typeface="Arial"/>
            </a:pPr>
            <a:r>
              <a:rPr lang="en-US" sz="1400" dirty="0">
                <a:ea typeface="+mn-lt"/>
                <a:cs typeface="+mn-lt"/>
              </a:rPr>
              <a:t>Simulated past vs. future split: first 95% of data as training (1980–2023) and last 5% as testing (2023–2025).</a:t>
            </a:r>
            <a:endParaRPr lang="en-US" dirty="0"/>
          </a:p>
          <a:p>
            <a:pPr>
              <a:lnSpc>
                <a:spcPct val="110000"/>
              </a:lnSpc>
              <a:buFont typeface="Arial"/>
            </a:pPr>
            <a:r>
              <a:rPr lang="en-US" sz="1400" dirty="0">
                <a:ea typeface="+mn-lt"/>
                <a:cs typeface="+mn-lt"/>
              </a:rPr>
              <a:t>Built an LSTM model with two LSTM layers and two Dense layers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400" dirty="0">
                <a:ea typeface="+mn-lt"/>
                <a:cs typeface="+mn-lt"/>
              </a:rPr>
              <a:t>Trained the model for 10 epochs with a batch size of 32.</a:t>
            </a:r>
            <a:endParaRPr lang="en-US" dirty="0"/>
          </a:p>
          <a:p>
            <a:pPr>
              <a:lnSpc>
                <a:spcPct val="110000"/>
              </a:lnSpc>
              <a:buFont typeface="Arial"/>
            </a:pPr>
            <a:endParaRPr lang="en-US" sz="1400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  <a:p>
            <a:pPr>
              <a:lnSpc>
                <a:spcPct val="110000"/>
              </a:lnSpc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127C7-F96B-FEAE-4826-F7C7F654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577" y="914400"/>
            <a:ext cx="3595032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E14E6-66D9-BA51-171D-26461F81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b="1" dirty="0"/>
              <a:t>Results </a:t>
            </a:r>
            <a:r>
              <a:rPr lang="en-US" dirty="0"/>
              <a:t>+ Training vs. Validation Loss</a:t>
            </a: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89AF6B9F-4B0D-05C7-B806-9B7C0228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625625"/>
            <a:ext cx="5648193" cy="30217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0BE1-3C78-C460-03E0-070C9E1E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Arial"/>
            </a:pPr>
            <a:r>
              <a:rPr lang="en-US" sz="1700">
                <a:ea typeface="+mn-lt"/>
                <a:cs typeface="+mn-lt"/>
              </a:rPr>
              <a:t>Final RMSE: approximately 8.34 (Root Mean Square Error)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700">
                <a:ea typeface="+mn-lt"/>
                <a:cs typeface="+mn-lt"/>
              </a:rPr>
              <a:t>This means the model's average prediction error was around $8.34 per prediction.</a:t>
            </a:r>
            <a:endParaRPr lang="en-US" sz="1700"/>
          </a:p>
          <a:p>
            <a:pPr>
              <a:lnSpc>
                <a:spcPct val="110000"/>
              </a:lnSpc>
              <a:buFont typeface="Arial"/>
            </a:pPr>
            <a:r>
              <a:rPr lang="en-US" sz="1700">
                <a:ea typeface="+mn-lt"/>
                <a:cs typeface="+mn-lt"/>
              </a:rPr>
              <a:t>Plotted training vs. validation loss to show learning over epochs.</a:t>
            </a:r>
            <a:endParaRPr lang="en-US" sz="1700"/>
          </a:p>
          <a:p>
            <a:pPr>
              <a:lnSpc>
                <a:spcPct val="110000"/>
              </a:lnSpc>
              <a:buFont typeface="Arial"/>
            </a:pPr>
            <a:r>
              <a:rPr lang="en-US" sz="1700">
                <a:ea typeface="+mn-lt"/>
                <a:cs typeface="+mn-lt"/>
              </a:rPr>
              <a:t>Generated model architecture diagram for transparency.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700">
                <a:ea typeface="+mn-lt"/>
                <a:cs typeface="+mn-lt"/>
              </a:rPr>
              <a:t>Actual vs. predicted price graph showed that the model followed trends closely, with reasonable accuracy on unseen data.</a:t>
            </a:r>
            <a:endParaRPr lang="en-US" sz="1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4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90196-DC6F-BE52-1D53-50314A25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3EAD-4A44-D156-7BCA-69FD1C353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The final model consisted of: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Input layer with sequences of 60 previous closing prices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First LSTM layer with 64 units and </a:t>
            </a:r>
            <a:r>
              <a:rPr lang="en-US" dirty="0" err="1">
                <a:ea typeface="+mn-lt"/>
                <a:cs typeface="+mn-lt"/>
              </a:rPr>
              <a:t>return_sequences</a:t>
            </a:r>
            <a:r>
              <a:rPr lang="en-US" dirty="0">
                <a:ea typeface="+mn-lt"/>
                <a:cs typeface="+mn-lt"/>
              </a:rPr>
              <a:t>=True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Second LSTM layer with 32 units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Dense layer with 25 neurons (intermediate layer)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Final Dense layer with 1 neuron (to predict next closing price)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Optimizer: Adam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ea typeface="+mn-lt"/>
                <a:cs typeface="+mn-lt"/>
              </a:rPr>
              <a:t>• Loss function: Mean Squared Error</a:t>
            </a:r>
            <a:endParaRPr lang="en-US" dirty="0"/>
          </a:p>
        </p:txBody>
      </p:sp>
      <p:pic>
        <p:nvPicPr>
          <p:cNvPr id="4" name="Picture 3" descr="A diagram of a function&#10;&#10;AI-generated content may be incorrect.">
            <a:extLst>
              <a:ext uri="{FF2B5EF4-FFF2-40B4-BE49-F238E27FC236}">
                <a16:creationId xmlns:a16="http://schemas.microsoft.com/office/drawing/2014/main" id="{32264D30-4C0B-AADF-68FB-194E61D2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79" y="1341768"/>
            <a:ext cx="4375829" cy="495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7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1D3EF-3A2D-144A-14D4-7AB6FEA3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 dirty="0"/>
              <a:t>Predictions vs Actual Prices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D9B8DCF0-C275-4121-2C5E-7FA56CDB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864436"/>
            <a:ext cx="5648193" cy="310650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ED943-C93A-F7F7-B975-003AB2DF9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This graph compares my model’s predicted Apple stock prices to the actual prices in the test dataset (2023–2025).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• The model followed the overall trends of the real stock prices very closely.</a:t>
            </a:r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Small deviations are expected due to stock market volatility and limitations of using only closing price as input.</a:t>
            </a:r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• The results show that my LSTM model was able to generalize reasonably well to unseen data.</a:t>
            </a:r>
          </a:p>
          <a:p>
            <a:pPr>
              <a:lnSpc>
                <a:spcPct val="110000"/>
              </a:lnSpc>
            </a:pPr>
            <a:r>
              <a:rPr lang="en-US" sz="1400">
                <a:ea typeface="+mn-lt"/>
                <a:cs typeface="+mn-lt"/>
              </a:rPr>
              <a:t>The Root Mean Square Error (RMSE) was 8.34, meaning predictions were off by about $8.34 per day on average.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290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B340-2172-B4E7-DFBC-3B944176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 Learned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10EE-4170-711F-D9C3-E96A415B6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Improved my skills working with real-world datasets and data preprocessing.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Learned how LSTMs are designed to handle time-based or sequential data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Gained hands-on experience with TensorFlow, </a:t>
            </a:r>
            <a:r>
              <a:rPr lang="en-US" dirty="0" err="1">
                <a:ea typeface="+mn-lt"/>
                <a:cs typeface="+mn-lt"/>
              </a:rPr>
              <a:t>Keras</a:t>
            </a:r>
            <a:r>
              <a:rPr lang="en-US" dirty="0">
                <a:ea typeface="+mn-lt"/>
                <a:cs typeface="+mn-lt"/>
              </a:rPr>
              <a:t>, and model training basics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2250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DashVTI</vt:lpstr>
      <vt:lpstr>Stock Price Prediction using LSTM </vt:lpstr>
      <vt:lpstr>Why I chose this project</vt:lpstr>
      <vt:lpstr>Dataset Overview</vt:lpstr>
      <vt:lpstr>Tools and Technologies </vt:lpstr>
      <vt:lpstr>Project Process </vt:lpstr>
      <vt:lpstr>Results + Training vs. Validation Loss</vt:lpstr>
      <vt:lpstr>Model Architecture</vt:lpstr>
      <vt:lpstr>Predictions vs Actual Prices</vt:lpstr>
      <vt:lpstr>What I Learned  </vt:lpstr>
      <vt:lpstr>Final Thoughts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126</cp:revision>
  <dcterms:created xsi:type="dcterms:W3CDTF">2025-05-01T00:42:57Z</dcterms:created>
  <dcterms:modified xsi:type="dcterms:W3CDTF">2025-05-12T03:30:12Z</dcterms:modified>
</cp:coreProperties>
</file>