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B4774-532E-6B5D-A928-28DAC89AF993}" v="149" dt="2025-05-01T02:52:39.0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1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988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0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4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4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61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2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2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96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79" y="1473198"/>
            <a:ext cx="7414029" cy="2696866"/>
          </a:xfrm>
        </p:spPr>
        <p:txBody>
          <a:bodyPr anchor="b">
            <a:normAutofit fontScale="90000"/>
          </a:bodyPr>
          <a:lstStyle/>
          <a:p>
            <a:r>
              <a:rPr lang="en-US" sz="6600" b="0" dirty="0">
                <a:ea typeface="+mj-lt"/>
                <a:cs typeface="+mj-lt"/>
              </a:rPr>
              <a:t>Stock Price Prediction using LSTM</a:t>
            </a:r>
            <a:endParaRPr lang="en-US">
              <a:ea typeface="+mj-lt"/>
              <a:cs typeface="+mj-lt"/>
            </a:endParaRPr>
          </a:p>
          <a:p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5044043"/>
            <a:ext cx="6806609" cy="1175780"/>
          </a:xfrm>
        </p:spPr>
        <p:txBody>
          <a:bodyPr anchor="t">
            <a:normAutofit/>
          </a:bodyPr>
          <a:lstStyle/>
          <a:p>
            <a:r>
              <a:rPr lang="en-US" sz="2400" dirty="0"/>
              <a:t>By: </a:t>
            </a:r>
            <a:r>
              <a:rPr lang="en-US" sz="2400" dirty="0" err="1"/>
              <a:t>khandil</a:t>
            </a:r>
            <a:r>
              <a:rPr lang="en-US" sz="2400" dirty="0"/>
              <a:t> </a:t>
            </a:r>
            <a:r>
              <a:rPr lang="en-US" sz="2400" dirty="0" err="1"/>
              <a:t>karimi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9277D-0DD1-5021-55C0-8F1E42BD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Why I chose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82B6-126B-0C0F-B29D-0E0C57F0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Out of the three options (RAG, KRAG, Stock Prediction), this was the most understandable and beginner-friendly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I had prior experience with a similar project using bike data earlier in the semester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The topic is practical and directly connects to real-world financial applications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600">
                <a:ea typeface="+mn-lt"/>
                <a:cs typeface="+mn-lt"/>
              </a:rPr>
              <a:t>Stock prediction is something many companies actually try to do using data and AI, so I found it useful and interesting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34162-EC20-38D8-488C-DDA42F805B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85" r="-2" b="-2"/>
          <a:stretch/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21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063C3-8F74-3E92-744C-0F3F4E82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 dirty="0"/>
              <a:t>Dataset Overview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EFB20D0-0137-8415-ABD5-A5593D92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252750"/>
            <a:ext cx="5648193" cy="23298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327E9-ACA7-BCB8-E28E-D07F1F349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13 years of Apple (AAPL) stock data (2010–2023)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Data source: Yahoo Finance via </a:t>
            </a:r>
            <a:r>
              <a:rPr lang="en-US" sz="1700" err="1">
                <a:latin typeface="Consolas"/>
              </a:rPr>
              <a:t>yfinance</a:t>
            </a:r>
            <a:r>
              <a:rPr lang="en-US" sz="1700">
                <a:ea typeface="+mn-lt"/>
                <a:cs typeface="+mn-lt"/>
              </a:rPr>
              <a:t> Python library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Focused only on the “Close” price column for daily price trends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Over 3,400 total data points (trading days)</a:t>
            </a:r>
            <a:endParaRPr lang="en-US" sz="1700"/>
          </a:p>
          <a:p>
            <a:pPr>
              <a:lnSpc>
                <a:spcPct val="110000"/>
              </a:lnSpc>
            </a:pPr>
            <a:r>
              <a:rPr lang="en-US" sz="1700">
                <a:ea typeface="+mn-lt"/>
                <a:cs typeface="+mn-lt"/>
              </a:rPr>
              <a:t>Used to train the model for time-series forecasting</a:t>
            </a: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107056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E56D2F-4941-65A5-1B52-A1BA9FBB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863385" cy="2844838"/>
          </a:xfrm>
        </p:spPr>
        <p:txBody>
          <a:bodyPr anchor="t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Tools and Technologies</a:t>
            </a:r>
            <a:endParaRPr lang="en-US" dirty="0"/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0C6137-1326-42B2-91E9-330C3BC40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23862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78B4-5239-7B15-3CE8-99F47EDF3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475" y="914400"/>
            <a:ext cx="6206534" cy="332422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Python programming language to write and run the code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err="1">
                <a:ea typeface="+mn-lt"/>
                <a:cs typeface="+mn-lt"/>
              </a:rPr>
              <a:t>JupyterLab</a:t>
            </a:r>
            <a:r>
              <a:rPr lang="en-US" sz="1700">
                <a:ea typeface="+mn-lt"/>
                <a:cs typeface="+mn-lt"/>
              </a:rPr>
              <a:t> to organize the workflow and view results step-by-step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err="1">
                <a:ea typeface="+mn-lt"/>
                <a:cs typeface="+mn-lt"/>
              </a:rPr>
              <a:t>yfinance</a:t>
            </a:r>
            <a:r>
              <a:rPr lang="en-US" sz="1700">
                <a:ea typeface="+mn-lt"/>
                <a:cs typeface="+mn-lt"/>
              </a:rPr>
              <a:t> to fetch live historical stock price data (Apple stock, AAPL)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 err="1">
                <a:ea typeface="+mn-lt"/>
                <a:cs typeface="+mn-lt"/>
              </a:rPr>
              <a:t>MinMaxScaler</a:t>
            </a:r>
            <a:r>
              <a:rPr lang="en-US" sz="1700">
                <a:ea typeface="+mn-lt"/>
                <a:cs typeface="+mn-lt"/>
              </a:rPr>
              <a:t> from scikit-learn to normalize the data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TensorFlow and </a:t>
            </a:r>
            <a:r>
              <a:rPr lang="en-US" sz="1700" err="1">
                <a:ea typeface="+mn-lt"/>
                <a:cs typeface="+mn-lt"/>
              </a:rPr>
              <a:t>Keras</a:t>
            </a:r>
            <a:r>
              <a:rPr lang="en-US" sz="1700">
                <a:ea typeface="+mn-lt"/>
                <a:cs typeface="+mn-lt"/>
              </a:rPr>
              <a:t> to build and train the LSTM model</a:t>
            </a:r>
            <a:endParaRPr lang="en-US" sz="1700"/>
          </a:p>
          <a:p>
            <a:pPr>
              <a:lnSpc>
                <a:spcPct val="11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GitHub to submit my notebook, report, and presentation files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endParaRPr lang="en-US" sz="1700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5" name="Picture 4" descr="Yahoo Finance builds out investor ...">
            <a:extLst>
              <a:ext uri="{FF2B5EF4-FFF2-40B4-BE49-F238E27FC236}">
                <a16:creationId xmlns:a16="http://schemas.microsoft.com/office/drawing/2014/main" id="{533C88A7-A3E4-A72F-822A-E57A0D7B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874" y="4663440"/>
            <a:ext cx="1628444" cy="1628444"/>
          </a:xfrm>
          <a:prstGeom prst="rect">
            <a:avLst/>
          </a:prstGeom>
        </p:spPr>
      </p:pic>
      <p:pic>
        <p:nvPicPr>
          <p:cNvPr id="4" name="Picture 3" descr="File:Python.svg - Wikimedia Commons">
            <a:extLst>
              <a:ext uri="{FF2B5EF4-FFF2-40B4-BE49-F238E27FC236}">
                <a16:creationId xmlns:a16="http://schemas.microsoft.com/office/drawing/2014/main" id="{B4FD20B3-98EE-11D1-DAE9-E26987708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531" y="4663440"/>
            <a:ext cx="1628444" cy="1628444"/>
          </a:xfrm>
          <a:prstGeom prst="rect">
            <a:avLst/>
          </a:prstGeom>
        </p:spPr>
      </p:pic>
      <p:pic>
        <p:nvPicPr>
          <p:cNvPr id="6" name="Picture 5" descr="tensorflow · GitHub">
            <a:extLst>
              <a:ext uri="{FF2B5EF4-FFF2-40B4-BE49-F238E27FC236}">
                <a16:creationId xmlns:a16="http://schemas.microsoft.com/office/drawing/2014/main" id="{FA0AADBD-B0E5-E274-FB8A-10BDE6E52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19" y="4663440"/>
            <a:ext cx="1636352" cy="1636352"/>
          </a:xfrm>
          <a:prstGeom prst="rect">
            <a:avLst/>
          </a:prstGeom>
        </p:spPr>
      </p:pic>
      <p:pic>
        <p:nvPicPr>
          <p:cNvPr id="7" name="Picture 6" descr="Github Icon Vector Art, Icons, and ...">
            <a:extLst>
              <a:ext uri="{FF2B5EF4-FFF2-40B4-BE49-F238E27FC236}">
                <a16:creationId xmlns:a16="http://schemas.microsoft.com/office/drawing/2014/main" id="{3362BC41-F86E-FB63-C4CF-1DA2580EE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7961" y="5035470"/>
            <a:ext cx="2512826" cy="12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4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2B2D8-2FA4-A3E2-4E2E-122294A0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Project Process</a:t>
            </a:r>
            <a:endParaRPr lang="en-US" dirty="0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6F101-F5DE-AEEC-D908-4F4B450B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Downloaded 13 years of Apple stock closing prices (2010–2023)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Scaled prices to the 0–1 range using </a:t>
            </a:r>
            <a:r>
              <a:rPr lang="en-US" sz="1400" err="1">
                <a:ea typeface="+mn-lt"/>
                <a:cs typeface="+mn-lt"/>
              </a:rPr>
              <a:t>MinMaxScaler</a:t>
            </a:r>
            <a:r>
              <a:rPr lang="en-US" sz="1400">
                <a:ea typeface="+mn-lt"/>
                <a:cs typeface="+mn-lt"/>
              </a:rPr>
              <a:t> to help the model train faster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Created 60-day sequences to predict the 61st day's closing price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Split the dataset into 80% training and 20% testing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Built an LSTM model with two LSTM layers and two Dense layers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Trained the model for 5 epochs with a batch size of 32</a:t>
            </a:r>
          </a:p>
          <a:p>
            <a:pPr>
              <a:lnSpc>
                <a:spcPct val="110000"/>
              </a:lnSpc>
              <a:buFont typeface="Arial"/>
            </a:pPr>
            <a:r>
              <a:rPr lang="en-US" sz="1400">
                <a:ea typeface="+mn-lt"/>
                <a:cs typeface="+mn-lt"/>
              </a:rPr>
              <a:t>Used the trained model to predict prices and calculated RMSE for accuracy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/>
          </a:p>
          <a:p>
            <a:pPr>
              <a:lnSpc>
                <a:spcPct val="110000"/>
              </a:lnSpc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127C7-F96B-FEAE-4826-F7C7F6543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577" y="914400"/>
            <a:ext cx="3595032" cy="538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9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E14E6-66D9-BA51-171D-26461F81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Results and RMSE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50BE1-3C78-C460-03E0-070C9E1ED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Final RMSE: approximately 5.74 (Root Mean Square Error)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This means the model was off by around $5.74 per prediction, on average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A low RMSE shows that the model learned meaningful patterns, even in unpredictable stock data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Although it’s not perfect, it’s a solid result for a basic time-series model without extra features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4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0B340-2172-B4E7-DFBC-3B944176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I Learned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10EE-4170-711F-D9C3-E96A415B6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Got comfortable working with real-world data and cleaning/preprocessing it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Learned how LSTMs are designed to handle time-based or sequential data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Gained hands-on experience with TensorFlow, </a:t>
            </a:r>
            <a:r>
              <a:rPr lang="en-US" dirty="0" err="1">
                <a:ea typeface="+mn-lt"/>
                <a:cs typeface="+mn-lt"/>
              </a:rPr>
              <a:t>Keras</a:t>
            </a:r>
            <a:r>
              <a:rPr lang="en-US" dirty="0">
                <a:ea typeface="+mn-lt"/>
                <a:cs typeface="+mn-lt"/>
              </a:rPr>
              <a:t>, and model training basics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22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6EB3-EFBC-A202-A07B-E003C63D8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Final Thoughts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4400D-5D28-E923-978E-26423125B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This project allowed me to apply course concepts to a realistic and data-driven problem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It strengthened my understanding of machine learning workflows from start to finish</a:t>
            </a: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 walked away with a clearer view of how technical skills translate into practical solutions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 typeface="Arial"/>
            </a:pP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15995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DashVTI</vt:lpstr>
      <vt:lpstr>Stock Price Prediction using LSTM </vt:lpstr>
      <vt:lpstr>Why I chose this project</vt:lpstr>
      <vt:lpstr>Dataset Overview</vt:lpstr>
      <vt:lpstr>Tools and Technologies </vt:lpstr>
      <vt:lpstr>Project Process </vt:lpstr>
      <vt:lpstr>Results and RMSE</vt:lpstr>
      <vt:lpstr>What I Learned  </vt:lpstr>
      <vt:lpstr>Final Thoughts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74</cp:revision>
  <dcterms:created xsi:type="dcterms:W3CDTF">2025-05-01T00:42:57Z</dcterms:created>
  <dcterms:modified xsi:type="dcterms:W3CDTF">2025-05-01T02:57:57Z</dcterms:modified>
</cp:coreProperties>
</file>