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94" r:id="rId1"/>
  </p:sldMasterIdLst>
  <p:notesMasterIdLst>
    <p:notesMasterId r:id="rId15"/>
  </p:notesMasterIdLst>
  <p:sldIdLst>
    <p:sldId id="256" r:id="rId2"/>
    <p:sldId id="674" r:id="rId3"/>
    <p:sldId id="714" r:id="rId4"/>
    <p:sldId id="713" r:id="rId5"/>
    <p:sldId id="676" r:id="rId6"/>
    <p:sldId id="715" r:id="rId7"/>
    <p:sldId id="711" r:id="rId8"/>
    <p:sldId id="716" r:id="rId9"/>
    <p:sldId id="717" r:id="rId10"/>
    <p:sldId id="719" r:id="rId11"/>
    <p:sldId id="720" r:id="rId12"/>
    <p:sldId id="718" r:id="rId13"/>
    <p:sldId id="30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447" autoAdjust="0"/>
  </p:normalViewPr>
  <p:slideViewPr>
    <p:cSldViewPr snapToGrid="0">
      <p:cViewPr varScale="1">
        <p:scale>
          <a:sx n="46" d="100"/>
          <a:sy n="46" d="100"/>
        </p:scale>
        <p:origin x="998" y="62"/>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22-07-2025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5</a:t>
            </a:fld>
            <a:endParaRPr lang="en-IN" dirty="0"/>
          </a:p>
        </p:txBody>
      </p:sp>
    </p:spTree>
    <p:extLst>
      <p:ext uri="{BB962C8B-B14F-4D97-AF65-F5344CB8AC3E}">
        <p14:creationId xmlns:p14="http://schemas.microsoft.com/office/powerpoint/2010/main" val="1797883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F1A27-CD8A-D032-842F-DE76C21D9D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42609D-2007-5DE8-1F4E-69D3CDB94F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0A5375-FB1C-E37A-0E45-B02F0E2E88E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E563444-DBE1-8AA5-4E11-AC1BB0E51D27}"/>
              </a:ext>
            </a:extLst>
          </p:cNvPr>
          <p:cNvSpPr>
            <a:spLocks noGrp="1"/>
          </p:cNvSpPr>
          <p:nvPr>
            <p:ph type="sldNum" sz="quarter" idx="5"/>
          </p:nvPr>
        </p:nvSpPr>
        <p:spPr/>
        <p:txBody>
          <a:bodyPr/>
          <a:lstStyle/>
          <a:p>
            <a:fld id="{47FFB008-8E38-46F5-BCB9-8CFEF233CF3A}" type="slidenum">
              <a:rPr lang="en-IN" smtClean="0"/>
              <a:t>6</a:t>
            </a:fld>
            <a:endParaRPr lang="en-IN" dirty="0"/>
          </a:p>
        </p:txBody>
      </p:sp>
    </p:spTree>
    <p:extLst>
      <p:ext uri="{BB962C8B-B14F-4D97-AF65-F5344CB8AC3E}">
        <p14:creationId xmlns:p14="http://schemas.microsoft.com/office/powerpoint/2010/main" val="3664671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50182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880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4032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06699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220954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1663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6816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64874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07269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38330119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47099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285133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17233763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66724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99400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9118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14116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3576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11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12886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pPr/>
              <a:t>7/22/2025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F15528-21DE-4FAA-801E-634DDDAF4B2B}" type="slidenum">
              <a:rPr lang="en-US" smtClean="0"/>
              <a:pPr/>
              <a:t>‹#›</a:t>
            </a:fld>
            <a:endParaRPr lang="en-US"/>
          </a:p>
        </p:txBody>
      </p:sp>
      <p:pic>
        <p:nvPicPr>
          <p:cNvPr id="14" name="Picture 4" descr="Top Ranked Data Science Institute, Classroom Plus Online Training | Boston  Institute of Analytics">
            <a:extLst>
              <a:ext uri="{FF2B5EF4-FFF2-40B4-BE49-F238E27FC236}">
                <a16:creationId xmlns:a16="http://schemas.microsoft.com/office/drawing/2014/main" id="{A5E43E36-AED5-285C-37EA-027102A080F3}"/>
              </a:ext>
            </a:extLst>
          </p:cNvPr>
          <p:cNvPicPr>
            <a:picLocks noChangeAspect="1" noChangeArrowheads="1"/>
          </p:cNvPicPr>
          <p:nvPr userDrawn="1"/>
        </p:nvPicPr>
        <p:blipFill rotWithShape="1">
          <a:blip r:embed="rId33"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D62BCB41-92DB-3074-FA02-77DF3EC44888}"/>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36448908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5" r:id="rId20"/>
    <p:sldLayoutId id="2147483662" r:id="rId21"/>
    <p:sldLayoutId id="2147483672" r:id="rId22"/>
    <p:sldLayoutId id="2147483673" r:id="rId23"/>
    <p:sldLayoutId id="2147483677" r:id="rId24"/>
    <p:sldLayoutId id="2147483676" r:id="rId25"/>
    <p:sldLayoutId id="2147483663" r:id="rId26"/>
    <p:sldLayoutId id="2147483664" r:id="rId27"/>
    <p:sldLayoutId id="2147483665" r:id="rId28"/>
    <p:sldLayoutId id="2147483666" r:id="rId29"/>
    <p:sldLayoutId id="2147483668" r:id="rId30"/>
    <p:sldLayoutId id="2147483670" r:id="rId31"/>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localhost:8888/lab#One-hot-Encoding-Decision:" TargetMode="External"/><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868993" y="2788290"/>
            <a:ext cx="10323008"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4400" b="1" dirty="0"/>
              <a:t>Insurance Customer Response Prediction</a:t>
            </a:r>
          </a:p>
        </p:txBody>
      </p:sp>
      <p:sp>
        <p:nvSpPr>
          <p:cNvPr id="3" name="TextBox 2">
            <a:extLst>
              <a:ext uri="{FF2B5EF4-FFF2-40B4-BE49-F238E27FC236}">
                <a16:creationId xmlns:a16="http://schemas.microsoft.com/office/drawing/2014/main" id="{36DD7E50-5B4C-5AAC-F101-5EA23DF4A4ED}"/>
              </a:ext>
            </a:extLst>
          </p:cNvPr>
          <p:cNvSpPr txBox="1"/>
          <p:nvPr/>
        </p:nvSpPr>
        <p:spPr>
          <a:xfrm>
            <a:off x="7727182" y="4692580"/>
            <a:ext cx="4139921" cy="1200329"/>
          </a:xfrm>
          <a:prstGeom prst="rect">
            <a:avLst/>
          </a:prstGeom>
          <a:noFill/>
        </p:spPr>
        <p:txBody>
          <a:bodyPr wrap="square" rtlCol="0">
            <a:spAutoFit/>
          </a:bodyPr>
          <a:lstStyle/>
          <a:p>
            <a:r>
              <a:rPr lang="en-US" dirty="0">
                <a:solidFill>
                  <a:srgbClr val="FFFF00"/>
                </a:solidFill>
              </a:rPr>
              <a:t>Name: Khandu Tukaram Surwase</a:t>
            </a:r>
          </a:p>
          <a:p>
            <a:r>
              <a:rPr lang="en-US" dirty="0">
                <a:solidFill>
                  <a:srgbClr val="FFFF00"/>
                </a:solidFill>
              </a:rPr>
              <a:t>Course: AI and Data Science</a:t>
            </a:r>
          </a:p>
          <a:p>
            <a:r>
              <a:rPr lang="en-US" dirty="0">
                <a:solidFill>
                  <a:srgbClr val="FFFF00"/>
                </a:solidFill>
              </a:rPr>
              <a:t>Project Name: Insurance Customer Response Prediction</a:t>
            </a:r>
            <a:endParaRPr lang="en-IN" dirty="0">
              <a:solidFill>
                <a:srgbClr val="FFFF00"/>
              </a:solidFill>
            </a:endParaRP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C9597-CFCA-E938-05DD-A762D8054345}"/>
            </a:ext>
          </a:extLst>
        </p:cNvPr>
        <p:cNvGrpSpPr/>
        <p:nvPr/>
      </p:nvGrpSpPr>
      <p:grpSpPr>
        <a:xfrm>
          <a:off x="0" y="0"/>
          <a:ext cx="0" cy="0"/>
          <a:chOff x="0" y="0"/>
          <a:chExt cx="0" cy="0"/>
        </a:xfrm>
      </p:grpSpPr>
      <p:sp>
        <p:nvSpPr>
          <p:cNvPr id="2" name="Freeform 10">
            <a:extLst>
              <a:ext uri="{FF2B5EF4-FFF2-40B4-BE49-F238E27FC236}">
                <a16:creationId xmlns:a16="http://schemas.microsoft.com/office/drawing/2014/main" id="{D96FC1AF-C44A-01CA-A519-BCE39910124E}"/>
              </a:ext>
            </a:extLst>
          </p:cNvPr>
          <p:cNvSpPr/>
          <p:nvPr/>
        </p:nvSpPr>
        <p:spPr>
          <a:xfrm>
            <a:off x="8115300" y="277585"/>
            <a:ext cx="4457700" cy="3151415"/>
          </a:xfrm>
          <a:custGeom>
            <a:avLst/>
            <a:gdLst/>
            <a:ahLst/>
            <a:cxnLst/>
            <a:rect l="l" t="t" r="r" b="b"/>
            <a:pathLst>
              <a:path w="6030377" h="8445083">
                <a:moveTo>
                  <a:pt x="0" y="0"/>
                </a:moveTo>
                <a:lnTo>
                  <a:pt x="6030377" y="0"/>
                </a:lnTo>
                <a:lnTo>
                  <a:pt x="6030377" y="8445083"/>
                </a:lnTo>
                <a:lnTo>
                  <a:pt x="0" y="8445083"/>
                </a:lnTo>
                <a:lnTo>
                  <a:pt x="0" y="0"/>
                </a:lnTo>
                <a:close/>
              </a:path>
            </a:pathLst>
          </a:custGeom>
          <a:blipFill>
            <a:blip r:embed="rId2"/>
            <a:stretch>
              <a:fillRect/>
            </a:stretch>
          </a:blipFill>
        </p:spPr>
      </p:sp>
      <p:sp>
        <p:nvSpPr>
          <p:cNvPr id="3" name="TextBox 2">
            <a:extLst>
              <a:ext uri="{FF2B5EF4-FFF2-40B4-BE49-F238E27FC236}">
                <a16:creationId xmlns:a16="http://schemas.microsoft.com/office/drawing/2014/main" id="{48010AB3-5749-B0CA-FA4F-27833816F17B}"/>
              </a:ext>
            </a:extLst>
          </p:cNvPr>
          <p:cNvSpPr txBox="1"/>
          <p:nvPr/>
        </p:nvSpPr>
        <p:spPr>
          <a:xfrm>
            <a:off x="2328705" y="704613"/>
            <a:ext cx="6285244" cy="707886"/>
          </a:xfrm>
          <a:prstGeom prst="rect">
            <a:avLst/>
          </a:prstGeom>
          <a:noFill/>
        </p:spPr>
        <p:txBody>
          <a:bodyPr wrap="square">
            <a:spAutoFit/>
          </a:bodyPr>
          <a:lstStyle/>
          <a:p>
            <a:r>
              <a:rPr lang="en-US" sz="4000" dirty="0">
                <a:latin typeface="Algerian" panose="04020705040A02060702" pitchFamily="82" charset="0"/>
              </a:rPr>
              <a:t>MODEL SELECTION</a:t>
            </a:r>
            <a:endParaRPr lang="en-IN" sz="4000" dirty="0">
              <a:latin typeface="Algerian" panose="04020705040A02060702" pitchFamily="82" charset="0"/>
            </a:endParaRPr>
          </a:p>
        </p:txBody>
      </p:sp>
      <p:sp>
        <p:nvSpPr>
          <p:cNvPr id="12" name="TextBox 11">
            <a:extLst>
              <a:ext uri="{FF2B5EF4-FFF2-40B4-BE49-F238E27FC236}">
                <a16:creationId xmlns:a16="http://schemas.microsoft.com/office/drawing/2014/main" id="{48D79A68-E823-2791-F8DC-FF2A138F070B}"/>
              </a:ext>
            </a:extLst>
          </p:cNvPr>
          <p:cNvSpPr txBox="1"/>
          <p:nvPr/>
        </p:nvSpPr>
        <p:spPr>
          <a:xfrm>
            <a:off x="1758462" y="2100105"/>
            <a:ext cx="996796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Logistic Regression</a:t>
            </a:r>
          </a:p>
          <a:p>
            <a:pPr marL="285750" indent="-285750">
              <a:buFont typeface="Arial" panose="020B0604020202020204" pitchFamily="34" charset="0"/>
              <a:buChar char="•"/>
            </a:pPr>
            <a:r>
              <a:rPr lang="en-US" dirty="0"/>
              <a:t>Decision Tree</a:t>
            </a:r>
          </a:p>
          <a:p>
            <a:pPr marL="285750" indent="-285750">
              <a:buFont typeface="Arial" panose="020B0604020202020204" pitchFamily="34" charset="0"/>
              <a:buChar char="•"/>
            </a:pPr>
            <a:r>
              <a:rPr lang="en-US" dirty="0"/>
              <a:t>Random Forest</a:t>
            </a:r>
          </a:p>
          <a:p>
            <a:pPr marL="285750" indent="-285750">
              <a:buFont typeface="Courier New" panose="02070309020205020404" pitchFamily="49" charset="0"/>
              <a:buChar char="o"/>
            </a:pPr>
            <a:endParaRPr lang="en-IN" dirty="0"/>
          </a:p>
        </p:txBody>
      </p:sp>
      <p:sp>
        <p:nvSpPr>
          <p:cNvPr id="13" name="TextBox 12">
            <a:extLst>
              <a:ext uri="{FF2B5EF4-FFF2-40B4-BE49-F238E27FC236}">
                <a16:creationId xmlns:a16="http://schemas.microsoft.com/office/drawing/2014/main" id="{6FF89C88-E40B-C578-CF73-F63269B440B6}"/>
              </a:ext>
            </a:extLst>
          </p:cNvPr>
          <p:cNvSpPr txBox="1"/>
          <p:nvPr/>
        </p:nvSpPr>
        <p:spPr>
          <a:xfrm>
            <a:off x="1627833" y="3300434"/>
            <a:ext cx="9361296" cy="2585323"/>
          </a:xfrm>
          <a:prstGeom prst="rect">
            <a:avLst/>
          </a:prstGeom>
          <a:noFill/>
        </p:spPr>
        <p:txBody>
          <a:bodyPr wrap="square" rtlCol="0">
            <a:spAutoFit/>
          </a:bodyPr>
          <a:lstStyle/>
          <a:p>
            <a:r>
              <a:rPr lang="en-US" dirty="0"/>
              <a:t>Provides Probability outputs for each class</a:t>
            </a:r>
          </a:p>
          <a:p>
            <a:r>
              <a:rPr lang="en-US" dirty="0"/>
              <a:t>Used as a baseline model for comparison.</a:t>
            </a:r>
          </a:p>
          <a:p>
            <a:r>
              <a:rPr lang="en-US" dirty="0"/>
              <a:t>Handles non-linear relationships and interactions between features.</a:t>
            </a:r>
          </a:p>
          <a:p>
            <a:r>
              <a:rPr lang="en-US" dirty="0"/>
              <a:t>Works with both categorical and numerical data.</a:t>
            </a:r>
          </a:p>
          <a:p>
            <a:r>
              <a:rPr lang="en-US" dirty="0"/>
              <a:t>No need for feature scaling or transformation.</a:t>
            </a:r>
          </a:p>
          <a:p>
            <a:r>
              <a:rPr lang="en-US" dirty="0"/>
              <a:t>Useful when model interpretability is important</a:t>
            </a:r>
          </a:p>
          <a:p>
            <a:r>
              <a:rPr lang="en-US" dirty="0"/>
              <a:t>An ensemble model made of multiple Decision Trees.</a:t>
            </a:r>
          </a:p>
          <a:p>
            <a:r>
              <a:rPr lang="en-US" dirty="0"/>
              <a:t>Offers higher accuracy and better generalization than a single tree.</a:t>
            </a:r>
          </a:p>
          <a:p>
            <a:r>
              <a:rPr lang="en-US" dirty="0"/>
              <a:t>Provides feature importance scores for model interpretation.</a:t>
            </a:r>
            <a:endParaRPr lang="en-IN" dirty="0"/>
          </a:p>
        </p:txBody>
      </p:sp>
    </p:spTree>
    <p:extLst>
      <p:ext uri="{BB962C8B-B14F-4D97-AF65-F5344CB8AC3E}">
        <p14:creationId xmlns:p14="http://schemas.microsoft.com/office/powerpoint/2010/main" val="430008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F4160-5270-345C-6812-DFECBFE3426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F79B4E2-A7C7-CF37-9B06-84C5E0158D0D}"/>
              </a:ext>
            </a:extLst>
          </p:cNvPr>
          <p:cNvSpPr txBox="1"/>
          <p:nvPr/>
        </p:nvSpPr>
        <p:spPr>
          <a:xfrm>
            <a:off x="3658227" y="272533"/>
            <a:ext cx="6285244" cy="707886"/>
          </a:xfrm>
          <a:prstGeom prst="rect">
            <a:avLst/>
          </a:prstGeom>
          <a:noFill/>
        </p:spPr>
        <p:txBody>
          <a:bodyPr wrap="square">
            <a:spAutoFit/>
          </a:bodyPr>
          <a:lstStyle/>
          <a:p>
            <a:r>
              <a:rPr lang="en-US" sz="4000" dirty="0">
                <a:latin typeface="Algerian" panose="04020705040A02060702" pitchFamily="82" charset="0"/>
              </a:rPr>
              <a:t>Experimental Results</a:t>
            </a:r>
          </a:p>
        </p:txBody>
      </p:sp>
      <p:sp>
        <p:nvSpPr>
          <p:cNvPr id="8" name="Oval 7">
            <a:extLst>
              <a:ext uri="{FF2B5EF4-FFF2-40B4-BE49-F238E27FC236}">
                <a16:creationId xmlns:a16="http://schemas.microsoft.com/office/drawing/2014/main" id="{9C99472F-DB38-889E-8553-5037B4EEB487}"/>
              </a:ext>
            </a:extLst>
          </p:cNvPr>
          <p:cNvSpPr/>
          <p:nvPr/>
        </p:nvSpPr>
        <p:spPr>
          <a:xfrm>
            <a:off x="1779814" y="1845129"/>
            <a:ext cx="1992086" cy="8980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endParaRPr lang="en-IN" dirty="0"/>
          </a:p>
        </p:txBody>
      </p:sp>
      <p:sp>
        <p:nvSpPr>
          <p:cNvPr id="9" name="Oval 8">
            <a:extLst>
              <a:ext uri="{FF2B5EF4-FFF2-40B4-BE49-F238E27FC236}">
                <a16:creationId xmlns:a16="http://schemas.microsoft.com/office/drawing/2014/main" id="{77230742-FDCF-5C41-6F2B-B9A5543FFB13}"/>
              </a:ext>
            </a:extLst>
          </p:cNvPr>
          <p:cNvSpPr/>
          <p:nvPr/>
        </p:nvSpPr>
        <p:spPr>
          <a:xfrm>
            <a:off x="5471327" y="1845128"/>
            <a:ext cx="1992086" cy="8980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Decision Tree</a:t>
            </a:r>
            <a:endParaRPr lang="en-IN" dirty="0"/>
          </a:p>
        </p:txBody>
      </p:sp>
      <p:sp>
        <p:nvSpPr>
          <p:cNvPr id="10" name="Oval 9">
            <a:extLst>
              <a:ext uri="{FF2B5EF4-FFF2-40B4-BE49-F238E27FC236}">
                <a16:creationId xmlns:a16="http://schemas.microsoft.com/office/drawing/2014/main" id="{68CA82AD-7633-EB31-503E-D2CB23F833D7}"/>
              </a:ext>
            </a:extLst>
          </p:cNvPr>
          <p:cNvSpPr/>
          <p:nvPr/>
        </p:nvSpPr>
        <p:spPr>
          <a:xfrm>
            <a:off x="9416143" y="1845128"/>
            <a:ext cx="1992086" cy="89807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Random Forest</a:t>
            </a:r>
          </a:p>
        </p:txBody>
      </p:sp>
      <p:pic>
        <p:nvPicPr>
          <p:cNvPr id="12" name="Picture 11">
            <a:extLst>
              <a:ext uri="{FF2B5EF4-FFF2-40B4-BE49-F238E27FC236}">
                <a16:creationId xmlns:a16="http://schemas.microsoft.com/office/drawing/2014/main" id="{47FC462F-07A1-EB35-8520-7AFCDB6DD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856" y="3175830"/>
            <a:ext cx="3690825" cy="2067213"/>
          </a:xfrm>
          <a:prstGeom prst="rect">
            <a:avLst/>
          </a:prstGeom>
        </p:spPr>
      </p:pic>
      <p:pic>
        <p:nvPicPr>
          <p:cNvPr id="16" name="Picture 15">
            <a:extLst>
              <a:ext uri="{FF2B5EF4-FFF2-40B4-BE49-F238E27FC236}">
                <a16:creationId xmlns:a16="http://schemas.microsoft.com/office/drawing/2014/main" id="{3CE68E88-DCF7-6B80-B564-78D904100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3017" y="3175830"/>
            <a:ext cx="3338984" cy="2067213"/>
          </a:xfrm>
          <a:prstGeom prst="rect">
            <a:avLst/>
          </a:prstGeom>
        </p:spPr>
      </p:pic>
      <p:pic>
        <p:nvPicPr>
          <p:cNvPr id="18" name="Picture 17">
            <a:extLst>
              <a:ext uri="{FF2B5EF4-FFF2-40B4-BE49-F238E27FC236}">
                <a16:creationId xmlns:a16="http://schemas.microsoft.com/office/drawing/2014/main" id="{BA22A100-DE9F-ADB0-D8B6-D3AFE2C7BE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3402" y="3192154"/>
            <a:ext cx="3874894" cy="2050889"/>
          </a:xfrm>
          <a:prstGeom prst="rect">
            <a:avLst/>
          </a:prstGeom>
        </p:spPr>
      </p:pic>
    </p:spTree>
    <p:extLst>
      <p:ext uri="{BB962C8B-B14F-4D97-AF65-F5344CB8AC3E}">
        <p14:creationId xmlns:p14="http://schemas.microsoft.com/office/powerpoint/2010/main" val="4224138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093A2-916D-FA38-333B-673385C06808}"/>
            </a:ext>
          </a:extLst>
        </p:cNvPr>
        <p:cNvGrpSpPr/>
        <p:nvPr/>
      </p:nvGrpSpPr>
      <p:grpSpPr>
        <a:xfrm>
          <a:off x="0" y="0"/>
          <a:ext cx="0" cy="0"/>
          <a:chOff x="0" y="0"/>
          <a:chExt cx="0" cy="0"/>
        </a:xfrm>
      </p:grpSpPr>
      <p:sp>
        <p:nvSpPr>
          <p:cNvPr id="2" name="Freeform 10">
            <a:extLst>
              <a:ext uri="{FF2B5EF4-FFF2-40B4-BE49-F238E27FC236}">
                <a16:creationId xmlns:a16="http://schemas.microsoft.com/office/drawing/2014/main" id="{7C7B9B3C-0314-53F6-96A8-4E7B61E9F00E}"/>
              </a:ext>
            </a:extLst>
          </p:cNvPr>
          <p:cNvSpPr/>
          <p:nvPr/>
        </p:nvSpPr>
        <p:spPr>
          <a:xfrm>
            <a:off x="8486412" y="-81194"/>
            <a:ext cx="4457700" cy="2236565"/>
          </a:xfrm>
          <a:custGeom>
            <a:avLst/>
            <a:gdLst/>
            <a:ahLst/>
            <a:cxnLst/>
            <a:rect l="l" t="t" r="r" b="b"/>
            <a:pathLst>
              <a:path w="6030377" h="8445083">
                <a:moveTo>
                  <a:pt x="0" y="0"/>
                </a:moveTo>
                <a:lnTo>
                  <a:pt x="6030377" y="0"/>
                </a:lnTo>
                <a:lnTo>
                  <a:pt x="6030377" y="8445083"/>
                </a:lnTo>
                <a:lnTo>
                  <a:pt x="0" y="8445083"/>
                </a:lnTo>
                <a:lnTo>
                  <a:pt x="0" y="0"/>
                </a:lnTo>
                <a:close/>
              </a:path>
            </a:pathLst>
          </a:custGeom>
          <a:blipFill>
            <a:blip r:embed="rId2"/>
            <a:stretch>
              <a:fillRect/>
            </a:stretch>
          </a:blipFill>
        </p:spPr>
        <p:txBody>
          <a:bodyPr/>
          <a:lstStyle/>
          <a:p>
            <a:endParaRPr lang="en-IN" dirty="0"/>
          </a:p>
        </p:txBody>
      </p:sp>
      <p:sp>
        <p:nvSpPr>
          <p:cNvPr id="3" name="TextBox 2">
            <a:extLst>
              <a:ext uri="{FF2B5EF4-FFF2-40B4-BE49-F238E27FC236}">
                <a16:creationId xmlns:a16="http://schemas.microsoft.com/office/drawing/2014/main" id="{0D2D18FE-B0C7-7255-BB99-13E3C712B899}"/>
              </a:ext>
            </a:extLst>
          </p:cNvPr>
          <p:cNvSpPr txBox="1"/>
          <p:nvPr/>
        </p:nvSpPr>
        <p:spPr>
          <a:xfrm>
            <a:off x="2271925" y="2155371"/>
            <a:ext cx="6285244" cy="707886"/>
          </a:xfrm>
          <a:prstGeom prst="rect">
            <a:avLst/>
          </a:prstGeom>
          <a:noFill/>
        </p:spPr>
        <p:txBody>
          <a:bodyPr wrap="square">
            <a:spAutoFit/>
          </a:bodyPr>
          <a:lstStyle/>
          <a:p>
            <a:r>
              <a:rPr lang="en-US" sz="4000" dirty="0">
                <a:latin typeface="Algerian" panose="04020705040A02060702" pitchFamily="82" charset="0"/>
              </a:rPr>
              <a:t>Conclusion</a:t>
            </a:r>
            <a:endParaRPr lang="en-IN" sz="4000" dirty="0">
              <a:latin typeface="Algerian" panose="04020705040A02060702" pitchFamily="82" charset="0"/>
            </a:endParaRPr>
          </a:p>
        </p:txBody>
      </p:sp>
      <p:sp>
        <p:nvSpPr>
          <p:cNvPr id="9" name="Rectangle 2">
            <a:extLst>
              <a:ext uri="{FF2B5EF4-FFF2-40B4-BE49-F238E27FC236}">
                <a16:creationId xmlns:a16="http://schemas.microsoft.com/office/drawing/2014/main" id="{6200BF53-A79A-1794-E47A-F2D977131671}"/>
              </a:ext>
            </a:extLst>
          </p:cNvPr>
          <p:cNvSpPr>
            <a:spLocks noGrp="1" noChangeArrowheads="1"/>
          </p:cNvSpPr>
          <p:nvPr>
            <p:ph type="title"/>
          </p:nvPr>
        </p:nvSpPr>
        <p:spPr bwMode="auto">
          <a:xfrm>
            <a:off x="829606" y="3429000"/>
            <a:ext cx="1143959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this project, we successfully built and evaluated classification models to </a:t>
            </a:r>
            <a:r>
              <a:rPr kumimoji="0" lang="en-US" altLang="en-US" sz="1800" b="1" i="0" u="none" strike="noStrike" cap="none" normalizeH="0" baseline="0" dirty="0">
                <a:ln>
                  <a:noFill/>
                </a:ln>
                <a:solidFill>
                  <a:schemeClr val="tx1"/>
                </a:solidFill>
                <a:effectLst/>
                <a:latin typeface="Arial" panose="020B0604020202020204" pitchFamily="34" charset="0"/>
              </a:rPr>
              <a:t>predict whether a customer will respond to an insurance offer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Among the models used — </a:t>
            </a:r>
            <a:r>
              <a:rPr kumimoji="0" lang="en-US" altLang="en-US" sz="1800" b="1" i="0" u="none" strike="noStrike" cap="none" normalizeH="0" baseline="0" dirty="0">
                <a:ln>
                  <a:noFill/>
                </a:ln>
                <a:solidFill>
                  <a:schemeClr val="tx1"/>
                </a:solidFill>
                <a:effectLst/>
                <a:latin typeface="Arial" panose="020B0604020202020204" pitchFamily="34" charset="0"/>
              </a:rPr>
              <a:t>Logistic Regression, Decision Tree, and Random Forest</a:t>
            </a:r>
            <a:r>
              <a:rPr kumimoji="0" lang="en-US" altLang="en-US" sz="1800" b="0" i="0" u="none" strike="noStrike" cap="none" normalizeH="0" baseline="0" dirty="0">
                <a:ln>
                  <a:noFill/>
                </a:ln>
                <a:solidFill>
                  <a:schemeClr val="tx1"/>
                </a:solidFill>
                <a:effectLst/>
                <a:latin typeface="Arial" panose="020B0604020202020204" pitchFamily="34" charset="0"/>
              </a:rPr>
              <a:t> — Random Forest delivered the </a:t>
            </a:r>
            <a:r>
              <a:rPr kumimoji="0" lang="en-US" altLang="en-US" sz="1800" b="1" i="0" u="none" strike="noStrike" cap="none" normalizeH="0" baseline="0" dirty="0">
                <a:ln>
                  <a:noFill/>
                </a:ln>
                <a:solidFill>
                  <a:schemeClr val="tx1"/>
                </a:solidFill>
                <a:effectLst/>
                <a:latin typeface="Arial" panose="020B0604020202020204" pitchFamily="34" charset="0"/>
              </a:rPr>
              <a:t>best performance</a:t>
            </a:r>
            <a:r>
              <a:rPr kumimoji="0" lang="en-US" altLang="en-US" sz="1800" b="0" i="0" u="none" strike="noStrike" cap="none" normalizeH="0" baseline="0" dirty="0">
                <a:ln>
                  <a:noFill/>
                </a:ln>
                <a:solidFill>
                  <a:schemeClr val="tx1"/>
                </a:solidFill>
                <a:effectLst/>
                <a:latin typeface="Arial" panose="020B0604020202020204" pitchFamily="34" charset="0"/>
              </a:rPr>
              <a:t> in terms of accuracy and recall, especially for the minority (positive)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 techniques</a:t>
            </a:r>
            <a:r>
              <a:rPr kumimoji="0" lang="en-US" altLang="en-US" sz="1800" b="0" i="0" u="none" strike="noStrike" cap="none" normalizeH="0" baseline="0" dirty="0">
                <a:ln>
                  <a:noFill/>
                </a:ln>
                <a:solidFill>
                  <a:schemeClr val="tx1"/>
                </a:solidFill>
                <a:effectLst/>
                <a:latin typeface="Arial" panose="020B0604020202020204" pitchFamily="34" charset="0"/>
              </a:rPr>
              <a:t> such as feature encoding, handling class imbalance, and scaling (for LR) were crucial for model performance.</a:t>
            </a:r>
          </a:p>
        </p:txBody>
      </p:sp>
    </p:spTree>
    <p:extLst>
      <p:ext uri="{BB962C8B-B14F-4D97-AF65-F5344CB8AC3E}">
        <p14:creationId xmlns:p14="http://schemas.microsoft.com/office/powerpoint/2010/main" val="1171673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solidFill>
                  <a:srgbClr val="FFFF00"/>
                </a:solidFill>
                <a:latin typeface="Bodoni MT Black" panose="02070A03080606020203" pitchFamily="18" charset="0"/>
              </a:rPr>
              <a:t>Thank You!</a:t>
            </a:r>
            <a:endParaRPr lang="en-IN" sz="6600" b="1" dirty="0">
              <a:solidFill>
                <a:srgbClr val="FFFF00"/>
              </a:solidFill>
              <a:latin typeface="Bodoni MT Black" panose="02070A03080606020203" pitchFamily="18"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0D74D25-96E0-288C-365E-4D7BF0E5072D}"/>
              </a:ext>
            </a:extLst>
          </p:cNvPr>
          <p:cNvSpPr txBox="1"/>
          <p:nvPr/>
        </p:nvSpPr>
        <p:spPr>
          <a:xfrm>
            <a:off x="1980481" y="843677"/>
            <a:ext cx="6946552" cy="2585323"/>
          </a:xfrm>
          <a:prstGeom prst="rect">
            <a:avLst/>
          </a:prstGeom>
          <a:noFill/>
          <a:effectLst>
            <a:innerShdw blurRad="63500" dist="50800" dir="8100000">
              <a:prstClr val="black">
                <a:alpha val="50000"/>
              </a:prstClr>
            </a:innerShdw>
          </a:effectLst>
        </p:spPr>
        <p:txBody>
          <a:bodyPr wrap="square" rtlCol="0">
            <a:spAutoFit/>
          </a:bodyPr>
          <a:lstStyle/>
          <a:p>
            <a:r>
              <a:rPr lang="en-US" sz="5400" b="1" dirty="0">
                <a:solidFill>
                  <a:srgbClr val="1C1A55"/>
                </a:solidFill>
                <a:latin typeface="Rockwell" panose="02060603020205020403" pitchFamily="18" charset="0"/>
              </a:rPr>
              <a:t>Insurance Customer Response Prediction</a:t>
            </a:r>
            <a:endParaRPr lang="en-IN" sz="5400" b="1" dirty="0">
              <a:solidFill>
                <a:srgbClr val="1C1A55"/>
              </a:solidFill>
              <a:latin typeface="Rockwell" panose="02060603020205020403" pitchFamily="18" charset="0"/>
            </a:endParaRPr>
          </a:p>
        </p:txBody>
      </p:sp>
      <p:sp>
        <p:nvSpPr>
          <p:cNvPr id="11" name="TextBox 10">
            <a:extLst>
              <a:ext uri="{FF2B5EF4-FFF2-40B4-BE49-F238E27FC236}">
                <a16:creationId xmlns:a16="http://schemas.microsoft.com/office/drawing/2014/main" id="{8B520A2F-F97D-B43D-8EC7-8BE9E1BD6028}"/>
              </a:ext>
            </a:extLst>
          </p:cNvPr>
          <p:cNvSpPr txBox="1"/>
          <p:nvPr/>
        </p:nvSpPr>
        <p:spPr>
          <a:xfrm>
            <a:off x="8158843" y="5208814"/>
            <a:ext cx="403315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Khandu Surwase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2459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AA0BA7-D390-5DDD-D6DB-D54E03C1B2FE}"/>
              </a:ext>
            </a:extLst>
          </p:cNvPr>
          <p:cNvSpPr/>
          <p:nvPr/>
        </p:nvSpPr>
        <p:spPr>
          <a:xfrm>
            <a:off x="489853" y="506186"/>
            <a:ext cx="3282043" cy="6694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latin typeface="Britannic Bold" panose="020B0903060703020204" pitchFamily="34" charset="0"/>
              </a:rPr>
              <a:t>01. INTRODUCTION</a:t>
            </a:r>
            <a:endParaRPr lang="en-IN" sz="2400" dirty="0">
              <a:latin typeface="Britannic Bold" panose="020B0903060703020204" pitchFamily="34" charset="0"/>
            </a:endParaRPr>
          </a:p>
        </p:txBody>
      </p:sp>
      <p:sp>
        <p:nvSpPr>
          <p:cNvPr id="10" name="Rectangle 9">
            <a:extLst>
              <a:ext uri="{FF2B5EF4-FFF2-40B4-BE49-F238E27FC236}">
                <a16:creationId xmlns:a16="http://schemas.microsoft.com/office/drawing/2014/main" id="{D6FE6A44-E666-9A43-9A3B-998C37D961A3}"/>
              </a:ext>
            </a:extLst>
          </p:cNvPr>
          <p:cNvSpPr/>
          <p:nvPr/>
        </p:nvSpPr>
        <p:spPr>
          <a:xfrm>
            <a:off x="8420102" y="2158093"/>
            <a:ext cx="3282043" cy="6694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latin typeface="Britannic Bold" panose="020B0903060703020204" pitchFamily="34" charset="0"/>
              </a:rPr>
              <a:t>04. PREPROCESSING</a:t>
            </a:r>
            <a:endParaRPr lang="en-IN" sz="2400" dirty="0">
              <a:latin typeface="Britannic Bold" panose="020B0903060703020204" pitchFamily="34" charset="0"/>
            </a:endParaRPr>
          </a:p>
        </p:txBody>
      </p:sp>
      <p:sp>
        <p:nvSpPr>
          <p:cNvPr id="11" name="Rectangle 10">
            <a:extLst>
              <a:ext uri="{FF2B5EF4-FFF2-40B4-BE49-F238E27FC236}">
                <a16:creationId xmlns:a16="http://schemas.microsoft.com/office/drawing/2014/main" id="{016CABCA-B685-72DD-7991-F81704639B25}"/>
              </a:ext>
            </a:extLst>
          </p:cNvPr>
          <p:cNvSpPr/>
          <p:nvPr/>
        </p:nvSpPr>
        <p:spPr>
          <a:xfrm>
            <a:off x="489855" y="2158094"/>
            <a:ext cx="3282043" cy="6694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latin typeface="Britannic Bold" panose="020B0903060703020204" pitchFamily="34" charset="0"/>
              </a:rPr>
              <a:t>03. EXPLORATORY DATA ANALYSIS</a:t>
            </a:r>
            <a:r>
              <a:rPr lang="en-US" sz="2400" dirty="0"/>
              <a:t> </a:t>
            </a:r>
            <a:endParaRPr lang="en-IN" sz="2400" dirty="0"/>
          </a:p>
        </p:txBody>
      </p:sp>
      <p:sp>
        <p:nvSpPr>
          <p:cNvPr id="12" name="Rectangle 11">
            <a:extLst>
              <a:ext uri="{FF2B5EF4-FFF2-40B4-BE49-F238E27FC236}">
                <a16:creationId xmlns:a16="http://schemas.microsoft.com/office/drawing/2014/main" id="{CFA1B2BC-7A11-0F0D-4119-BC7B1BE36404}"/>
              </a:ext>
            </a:extLst>
          </p:cNvPr>
          <p:cNvSpPr/>
          <p:nvPr/>
        </p:nvSpPr>
        <p:spPr>
          <a:xfrm>
            <a:off x="4454978" y="4936254"/>
            <a:ext cx="3282043" cy="6694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latin typeface="Britannic Bold" panose="020B0903060703020204" pitchFamily="34" charset="0"/>
              </a:rPr>
              <a:t>07. CONCLUSION</a:t>
            </a:r>
            <a:endParaRPr lang="en-IN" sz="2400" dirty="0">
              <a:latin typeface="Britannic Bold" panose="020B0903060703020204" pitchFamily="34" charset="0"/>
            </a:endParaRPr>
          </a:p>
        </p:txBody>
      </p:sp>
      <p:sp>
        <p:nvSpPr>
          <p:cNvPr id="13" name="Rectangle 12">
            <a:extLst>
              <a:ext uri="{FF2B5EF4-FFF2-40B4-BE49-F238E27FC236}">
                <a16:creationId xmlns:a16="http://schemas.microsoft.com/office/drawing/2014/main" id="{246902FF-CD32-BC32-C7EA-475EB5A99739}"/>
              </a:ext>
            </a:extLst>
          </p:cNvPr>
          <p:cNvSpPr/>
          <p:nvPr/>
        </p:nvSpPr>
        <p:spPr>
          <a:xfrm>
            <a:off x="8420102" y="506186"/>
            <a:ext cx="3282043" cy="6694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latin typeface="Britannic Bold" panose="020B0903060703020204" pitchFamily="34" charset="0"/>
              </a:rPr>
              <a:t>0.2 DATA GATHERING / DATA REFINEMENT</a:t>
            </a:r>
            <a:endParaRPr lang="en-IN" sz="2400" dirty="0">
              <a:latin typeface="Britannic Bold" panose="020B0903060703020204" pitchFamily="34" charset="0"/>
            </a:endParaRPr>
          </a:p>
        </p:txBody>
      </p:sp>
      <p:sp>
        <p:nvSpPr>
          <p:cNvPr id="14" name="Rectangle 13">
            <a:extLst>
              <a:ext uri="{FF2B5EF4-FFF2-40B4-BE49-F238E27FC236}">
                <a16:creationId xmlns:a16="http://schemas.microsoft.com/office/drawing/2014/main" id="{EA1004F5-8F3F-346A-5C0C-4C61ED99AE58}"/>
              </a:ext>
            </a:extLst>
          </p:cNvPr>
          <p:cNvSpPr/>
          <p:nvPr/>
        </p:nvSpPr>
        <p:spPr>
          <a:xfrm>
            <a:off x="8420101" y="3577318"/>
            <a:ext cx="3282043" cy="6694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latin typeface="Britannic Bold" panose="020B0903060703020204" pitchFamily="34" charset="0"/>
              </a:rPr>
              <a:t>06. EXPERIMENTAL RESULTS</a:t>
            </a:r>
            <a:endParaRPr lang="en-IN" sz="2400" dirty="0">
              <a:latin typeface="Britannic Bold" panose="020B0903060703020204" pitchFamily="34" charset="0"/>
            </a:endParaRPr>
          </a:p>
        </p:txBody>
      </p:sp>
      <p:sp>
        <p:nvSpPr>
          <p:cNvPr id="15" name="Rectangle 14">
            <a:extLst>
              <a:ext uri="{FF2B5EF4-FFF2-40B4-BE49-F238E27FC236}">
                <a16:creationId xmlns:a16="http://schemas.microsoft.com/office/drawing/2014/main" id="{CD7B533D-804E-B908-3E20-5CF0D6A9A62C}"/>
              </a:ext>
            </a:extLst>
          </p:cNvPr>
          <p:cNvSpPr/>
          <p:nvPr/>
        </p:nvSpPr>
        <p:spPr>
          <a:xfrm>
            <a:off x="489854" y="3577319"/>
            <a:ext cx="3282043" cy="66947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latin typeface="Britannic Bold" panose="020B0903060703020204" pitchFamily="34" charset="0"/>
              </a:rPr>
              <a:t>05. MODEL SELECTION</a:t>
            </a:r>
            <a:endParaRPr lang="en-IN" sz="2400" dirty="0">
              <a:latin typeface="Britannic Bold" panose="020B0903060703020204" pitchFamily="34" charset="0"/>
            </a:endParaRPr>
          </a:p>
        </p:txBody>
      </p:sp>
    </p:spTree>
    <p:extLst>
      <p:ext uri="{BB962C8B-B14F-4D97-AF65-F5344CB8AC3E}">
        <p14:creationId xmlns:p14="http://schemas.microsoft.com/office/powerpoint/2010/main" val="195380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normAutofit fontScale="90000"/>
          </a:bodyPr>
          <a:lstStyle/>
          <a:p>
            <a:r>
              <a:rPr lang="en-US" dirty="0">
                <a:latin typeface="Algerian" panose="04020705040A02060702" pitchFamily="82" charset="0"/>
                <a:cs typeface="Times New Roman" panose="02020603050405020304" pitchFamily="18" charset="0"/>
              </a:rPr>
              <a:t>INTRODUCTION</a:t>
            </a:r>
            <a:endParaRPr lang="en-IN" dirty="0">
              <a:latin typeface="Algerian" panose="04020705040A02060702" pitchFamily="82"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a:xfrm>
            <a:off x="831282" y="1790463"/>
            <a:ext cx="5264719" cy="4398066"/>
          </a:xfrm>
        </p:spPr>
        <p:txBody>
          <a:bodyPr>
            <a:normAutofit fontScale="92500" lnSpcReduction="20000"/>
          </a:bodyPr>
          <a:lstStyle/>
          <a:p>
            <a:pPr>
              <a:buFont typeface="Arial" panose="020B0604020202020204" pitchFamily="34" charset="0"/>
              <a:buChar char="•"/>
            </a:pPr>
            <a:r>
              <a:rPr lang="en-US" dirty="0"/>
              <a:t>Insurance Response prediction is a group of features affecting the customer responses to purchasing insurance policies</a:t>
            </a:r>
          </a:p>
          <a:p>
            <a:pPr>
              <a:buFont typeface="Arial" panose="020B0604020202020204" pitchFamily="34" charset="0"/>
              <a:buChar char="•"/>
            </a:pPr>
            <a:r>
              <a:rPr lang="en-US" dirty="0">
                <a:solidFill>
                  <a:schemeClr val="tx1"/>
                </a:solidFill>
              </a:rPr>
              <a:t>This dataset forms a comprehensive exploration of insurance policy features within the dataset, specifically focusing on factors related to insurance</a:t>
            </a:r>
          </a:p>
          <a:p>
            <a:pPr>
              <a:buFont typeface="Arial" panose="020B0604020202020204" pitchFamily="34" charset="0"/>
              <a:buChar char="•"/>
            </a:pPr>
            <a:r>
              <a:rPr lang="en-US" dirty="0">
                <a:solidFill>
                  <a:schemeClr val="tx1"/>
                </a:solidFill>
              </a:rPr>
              <a:t>The dataset encompass 11 features as age, gender, driving license, vintage, Vehicle Age</a:t>
            </a:r>
          </a:p>
          <a:p>
            <a:pPr>
              <a:buFont typeface="Arial" panose="020B0604020202020204" pitchFamily="34" charset="0"/>
              <a:buChar char="•"/>
            </a:pPr>
            <a:r>
              <a:rPr lang="en-US" dirty="0">
                <a:solidFill>
                  <a:schemeClr val="tx1"/>
                </a:solidFill>
              </a:rPr>
              <a:t>The target variable, ‘Response’ signifies the likelihood of  insurance response</a:t>
            </a:r>
          </a:p>
          <a:p>
            <a:pPr>
              <a:buFont typeface="Arial" panose="020B0604020202020204" pitchFamily="34" charset="0"/>
              <a:buChar char="•"/>
            </a:pPr>
            <a:endParaRPr lang="en-IN" dirty="0"/>
          </a:p>
        </p:txBody>
      </p:sp>
      <p:sp>
        <p:nvSpPr>
          <p:cNvPr id="2" name="Freeform 3">
            <a:extLst>
              <a:ext uri="{FF2B5EF4-FFF2-40B4-BE49-F238E27FC236}">
                <a16:creationId xmlns:a16="http://schemas.microsoft.com/office/drawing/2014/main" id="{49376F18-0A76-1E1A-A723-8DD779325A8F}"/>
              </a:ext>
            </a:extLst>
          </p:cNvPr>
          <p:cNvSpPr/>
          <p:nvPr/>
        </p:nvSpPr>
        <p:spPr>
          <a:xfrm>
            <a:off x="6405882" y="326571"/>
            <a:ext cx="5264719" cy="5861958"/>
          </a:xfrm>
          <a:custGeom>
            <a:avLst/>
            <a:gdLst/>
            <a:ahLst/>
            <a:cxnLst/>
            <a:rect l="l" t="t" r="r" b="b"/>
            <a:pathLst>
              <a:path w="6668979" h="7924476">
                <a:moveTo>
                  <a:pt x="0" y="0"/>
                </a:moveTo>
                <a:lnTo>
                  <a:pt x="6668979" y="0"/>
                </a:lnTo>
                <a:lnTo>
                  <a:pt x="6668979" y="7924476"/>
                </a:lnTo>
                <a:lnTo>
                  <a:pt x="0" y="7924476"/>
                </a:lnTo>
                <a:lnTo>
                  <a:pt x="0" y="0"/>
                </a:lnTo>
                <a:close/>
              </a:path>
            </a:pathLst>
          </a:custGeom>
          <a:blipFill>
            <a:blip r:embed="rId2"/>
            <a:stretch>
              <a:fillRect/>
            </a:stretch>
          </a:blipFill>
        </p:spPr>
      </p:sp>
    </p:spTree>
    <p:extLst>
      <p:ext uri="{BB962C8B-B14F-4D97-AF65-F5344CB8AC3E}">
        <p14:creationId xmlns:p14="http://schemas.microsoft.com/office/powerpoint/2010/main" val="134442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1484312" y="685801"/>
            <a:ext cx="4834846" cy="800100"/>
          </a:xfrm>
        </p:spPr>
        <p:txBody>
          <a:bodyPr>
            <a:normAutofit fontScale="90000"/>
          </a:bodyPr>
          <a:lstStyle/>
          <a:p>
            <a:r>
              <a:rPr lang="en-US" dirty="0">
                <a:latin typeface="Algerian" panose="04020705040A02060702" pitchFamily="82" charset="0"/>
              </a:rPr>
              <a:t>OBJECTIVE OF THE STUDY</a:t>
            </a:r>
          </a:p>
        </p:txBody>
      </p:sp>
      <p:sp>
        <p:nvSpPr>
          <p:cNvPr id="5" name="Freeform 7">
            <a:extLst>
              <a:ext uri="{FF2B5EF4-FFF2-40B4-BE49-F238E27FC236}">
                <a16:creationId xmlns:a16="http://schemas.microsoft.com/office/drawing/2014/main" id="{131F426E-F22D-2FC4-176C-B1C2CE1AB1CD}"/>
              </a:ext>
            </a:extLst>
          </p:cNvPr>
          <p:cNvSpPr/>
          <p:nvPr/>
        </p:nvSpPr>
        <p:spPr>
          <a:xfrm>
            <a:off x="8294915" y="3212647"/>
            <a:ext cx="3612261" cy="2647951"/>
          </a:xfrm>
          <a:custGeom>
            <a:avLst/>
            <a:gdLst/>
            <a:ahLst/>
            <a:cxnLst/>
            <a:rect l="l" t="t" r="r" b="b"/>
            <a:pathLst>
              <a:path w="6336753" h="3994909">
                <a:moveTo>
                  <a:pt x="0" y="0"/>
                </a:moveTo>
                <a:lnTo>
                  <a:pt x="6336752" y="0"/>
                </a:lnTo>
                <a:lnTo>
                  <a:pt x="6336752" y="3994909"/>
                </a:lnTo>
                <a:lnTo>
                  <a:pt x="0" y="3994909"/>
                </a:lnTo>
                <a:lnTo>
                  <a:pt x="0" y="0"/>
                </a:lnTo>
                <a:close/>
              </a:path>
            </a:pathLst>
          </a:custGeom>
          <a:blipFill>
            <a:blip r:embed="rId3"/>
            <a:stretch>
              <a:fillRect/>
            </a:stretch>
          </a:blipFill>
        </p:spPr>
      </p:sp>
      <p:sp>
        <p:nvSpPr>
          <p:cNvPr id="6" name="Freeform 8">
            <a:extLst>
              <a:ext uri="{FF2B5EF4-FFF2-40B4-BE49-F238E27FC236}">
                <a16:creationId xmlns:a16="http://schemas.microsoft.com/office/drawing/2014/main" id="{A8174CB8-DDDE-6BB8-87D4-D4E38190A701}"/>
              </a:ext>
            </a:extLst>
          </p:cNvPr>
          <p:cNvSpPr/>
          <p:nvPr/>
        </p:nvSpPr>
        <p:spPr>
          <a:xfrm rot="-524254">
            <a:off x="9280238" y="3286567"/>
            <a:ext cx="1107896" cy="1762848"/>
          </a:xfrm>
          <a:custGeom>
            <a:avLst/>
            <a:gdLst/>
            <a:ahLst/>
            <a:cxnLst/>
            <a:rect l="l" t="t" r="r" b="b"/>
            <a:pathLst>
              <a:path w="2972426" h="5479126">
                <a:moveTo>
                  <a:pt x="0" y="0"/>
                </a:moveTo>
                <a:lnTo>
                  <a:pt x="2972425" y="0"/>
                </a:lnTo>
                <a:lnTo>
                  <a:pt x="2972425" y="5479125"/>
                </a:lnTo>
                <a:lnTo>
                  <a:pt x="0" y="5479125"/>
                </a:lnTo>
                <a:lnTo>
                  <a:pt x="0" y="0"/>
                </a:lnTo>
                <a:close/>
              </a:path>
            </a:pathLst>
          </a:custGeom>
          <a:blipFill>
            <a:blip r:embed="rId4"/>
            <a:stretch>
              <a:fillRect/>
            </a:stretch>
          </a:blipFill>
        </p:spPr>
      </p:sp>
      <p:sp>
        <p:nvSpPr>
          <p:cNvPr id="7" name="TextBox 6">
            <a:extLst>
              <a:ext uri="{FF2B5EF4-FFF2-40B4-BE49-F238E27FC236}">
                <a16:creationId xmlns:a16="http://schemas.microsoft.com/office/drawing/2014/main" id="{D74D97B6-0980-FC67-CC85-73BEAC944F38}"/>
              </a:ext>
            </a:extLst>
          </p:cNvPr>
          <p:cNvSpPr txBox="1"/>
          <p:nvPr/>
        </p:nvSpPr>
        <p:spPr>
          <a:xfrm>
            <a:off x="2220686" y="1975757"/>
            <a:ext cx="6074229"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t>Risk Management</a:t>
            </a:r>
          </a:p>
          <a:p>
            <a:pPr marL="285750" indent="-285750">
              <a:buFont typeface="Arial" panose="020B0604020202020204" pitchFamily="34" charset="0"/>
              <a:buChar char="•"/>
            </a:pPr>
            <a:r>
              <a:rPr lang="en-US" sz="2000" dirty="0"/>
              <a:t>Comparing Algorithms</a:t>
            </a:r>
          </a:p>
          <a:p>
            <a:pPr marL="285750" indent="-285750">
              <a:buFont typeface="Arial" panose="020B0604020202020204" pitchFamily="34" charset="0"/>
              <a:buChar char="•"/>
            </a:pPr>
            <a:r>
              <a:rPr lang="en-US" sz="2000" dirty="0"/>
              <a:t>Real Time Feedbacks</a:t>
            </a:r>
            <a:endParaRPr lang="en-IN" sz="2000" dirty="0"/>
          </a:p>
        </p:txBody>
      </p:sp>
      <p:sp>
        <p:nvSpPr>
          <p:cNvPr id="8" name="Title 3">
            <a:extLst>
              <a:ext uri="{FF2B5EF4-FFF2-40B4-BE49-F238E27FC236}">
                <a16:creationId xmlns:a16="http://schemas.microsoft.com/office/drawing/2014/main" id="{79F9B049-01AB-5CC8-A7C4-EA6A93DE3270}"/>
              </a:ext>
            </a:extLst>
          </p:cNvPr>
          <p:cNvSpPr txBox="1">
            <a:spLocks/>
          </p:cNvSpPr>
          <p:nvPr/>
        </p:nvSpPr>
        <p:spPr>
          <a:xfrm>
            <a:off x="3937189" y="3256979"/>
            <a:ext cx="4357726" cy="1382485"/>
          </a:xfrm>
          <a:prstGeom prst="rect">
            <a:avLst/>
          </a:prstGeom>
          <a:effectLst/>
        </p:spPr>
        <p:txBody>
          <a:bodyPr vert="horz" lIns="91440" tIns="45720" rIns="91440" bIns="45720" rtlCol="0" anchor="ct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Algerian" panose="04020705040A02060702" pitchFamily="82" charset="0"/>
              </a:rPr>
              <a:t>Value OF THE STUDY</a:t>
            </a:r>
          </a:p>
        </p:txBody>
      </p:sp>
      <p:sp>
        <p:nvSpPr>
          <p:cNvPr id="9" name="TextBox 8">
            <a:extLst>
              <a:ext uri="{FF2B5EF4-FFF2-40B4-BE49-F238E27FC236}">
                <a16:creationId xmlns:a16="http://schemas.microsoft.com/office/drawing/2014/main" id="{7F2765F7-D2A7-44DF-048D-1166CBD1A9FE}"/>
              </a:ext>
            </a:extLst>
          </p:cNvPr>
          <p:cNvSpPr txBox="1"/>
          <p:nvPr/>
        </p:nvSpPr>
        <p:spPr>
          <a:xfrm>
            <a:off x="4376057" y="4914900"/>
            <a:ext cx="391885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Early prediction of customer Response</a:t>
            </a:r>
          </a:p>
          <a:p>
            <a:pPr marL="285750" indent="-285750">
              <a:buFont typeface="Arial" panose="020B0604020202020204" pitchFamily="34" charset="0"/>
              <a:buChar char="•"/>
            </a:pPr>
            <a:r>
              <a:rPr lang="en-US" dirty="0"/>
              <a:t>Improvement in policy</a:t>
            </a:r>
          </a:p>
          <a:p>
            <a:pPr marL="285750" indent="-285750">
              <a:buFont typeface="Arial" panose="020B0604020202020204" pitchFamily="34" charset="0"/>
              <a:buChar char="•"/>
            </a:pPr>
            <a:r>
              <a:rPr lang="en-US" dirty="0"/>
              <a:t>Reduce vehicle and human risk</a:t>
            </a:r>
            <a:endParaRPr lang="en-IN" dirty="0"/>
          </a:p>
        </p:txBody>
      </p:sp>
    </p:spTree>
    <p:extLst>
      <p:ext uri="{BB962C8B-B14F-4D97-AF65-F5344CB8AC3E}">
        <p14:creationId xmlns:p14="http://schemas.microsoft.com/office/powerpoint/2010/main" val="28459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791422-5FB4-8170-C248-1BCA3B558D1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8427C73-A1EF-1129-5556-B96D97A5F498}"/>
              </a:ext>
            </a:extLst>
          </p:cNvPr>
          <p:cNvSpPr>
            <a:spLocks noGrp="1"/>
          </p:cNvSpPr>
          <p:nvPr>
            <p:ph type="title"/>
          </p:nvPr>
        </p:nvSpPr>
        <p:spPr>
          <a:xfrm>
            <a:off x="1086643" y="583747"/>
            <a:ext cx="10018713" cy="1752599"/>
          </a:xfrm>
        </p:spPr>
        <p:txBody>
          <a:bodyPr>
            <a:normAutofit/>
          </a:bodyPr>
          <a:lstStyle/>
          <a:p>
            <a:r>
              <a:rPr lang="en-US" dirty="0">
                <a:latin typeface="Algerian" panose="04020705040A02060702" pitchFamily="82" charset="0"/>
              </a:rPr>
              <a:t>DATA GATHERING</a:t>
            </a:r>
          </a:p>
        </p:txBody>
      </p:sp>
      <p:sp>
        <p:nvSpPr>
          <p:cNvPr id="5" name="Freeform 7">
            <a:extLst>
              <a:ext uri="{FF2B5EF4-FFF2-40B4-BE49-F238E27FC236}">
                <a16:creationId xmlns:a16="http://schemas.microsoft.com/office/drawing/2014/main" id="{968826DB-6757-92AD-DB9D-A73CAA0AC561}"/>
              </a:ext>
            </a:extLst>
          </p:cNvPr>
          <p:cNvSpPr/>
          <p:nvPr/>
        </p:nvSpPr>
        <p:spPr>
          <a:xfrm>
            <a:off x="8294915" y="3212647"/>
            <a:ext cx="3612261" cy="2647951"/>
          </a:xfrm>
          <a:custGeom>
            <a:avLst/>
            <a:gdLst/>
            <a:ahLst/>
            <a:cxnLst/>
            <a:rect l="l" t="t" r="r" b="b"/>
            <a:pathLst>
              <a:path w="6336753" h="3994909">
                <a:moveTo>
                  <a:pt x="0" y="0"/>
                </a:moveTo>
                <a:lnTo>
                  <a:pt x="6336752" y="0"/>
                </a:lnTo>
                <a:lnTo>
                  <a:pt x="6336752" y="3994909"/>
                </a:lnTo>
                <a:lnTo>
                  <a:pt x="0" y="3994909"/>
                </a:lnTo>
                <a:lnTo>
                  <a:pt x="0" y="0"/>
                </a:lnTo>
                <a:close/>
              </a:path>
            </a:pathLst>
          </a:custGeom>
          <a:blipFill>
            <a:blip r:embed="rId3"/>
            <a:stretch>
              <a:fillRect/>
            </a:stretch>
          </a:blipFill>
        </p:spPr>
      </p:sp>
      <p:sp>
        <p:nvSpPr>
          <p:cNvPr id="6" name="Freeform 8">
            <a:extLst>
              <a:ext uri="{FF2B5EF4-FFF2-40B4-BE49-F238E27FC236}">
                <a16:creationId xmlns:a16="http://schemas.microsoft.com/office/drawing/2014/main" id="{04978BF0-D085-610A-42CA-A4404F7B8515}"/>
              </a:ext>
            </a:extLst>
          </p:cNvPr>
          <p:cNvSpPr/>
          <p:nvPr/>
        </p:nvSpPr>
        <p:spPr>
          <a:xfrm rot="-524254">
            <a:off x="9280238" y="3286567"/>
            <a:ext cx="1107896" cy="1762848"/>
          </a:xfrm>
          <a:custGeom>
            <a:avLst/>
            <a:gdLst/>
            <a:ahLst/>
            <a:cxnLst/>
            <a:rect l="l" t="t" r="r" b="b"/>
            <a:pathLst>
              <a:path w="2972426" h="5479126">
                <a:moveTo>
                  <a:pt x="0" y="0"/>
                </a:moveTo>
                <a:lnTo>
                  <a:pt x="2972425" y="0"/>
                </a:lnTo>
                <a:lnTo>
                  <a:pt x="2972425" y="5479125"/>
                </a:lnTo>
                <a:lnTo>
                  <a:pt x="0" y="5479125"/>
                </a:lnTo>
                <a:lnTo>
                  <a:pt x="0" y="0"/>
                </a:lnTo>
                <a:close/>
              </a:path>
            </a:pathLst>
          </a:custGeom>
          <a:blipFill>
            <a:blip r:embed="rId4"/>
            <a:stretch>
              <a:fillRect/>
            </a:stretch>
          </a:blipFill>
        </p:spPr>
      </p:sp>
      <p:pic>
        <p:nvPicPr>
          <p:cNvPr id="3" name="Picture 2">
            <a:extLst>
              <a:ext uri="{FF2B5EF4-FFF2-40B4-BE49-F238E27FC236}">
                <a16:creationId xmlns:a16="http://schemas.microsoft.com/office/drawing/2014/main" id="{E63E949C-44BF-819C-90D3-E5EFBA4419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5624" y="2148409"/>
            <a:ext cx="3755572" cy="4039164"/>
          </a:xfrm>
          <a:prstGeom prst="rect">
            <a:avLst/>
          </a:prstGeom>
        </p:spPr>
      </p:pic>
    </p:spTree>
    <p:extLst>
      <p:ext uri="{BB962C8B-B14F-4D97-AF65-F5344CB8AC3E}">
        <p14:creationId xmlns:p14="http://schemas.microsoft.com/office/powerpoint/2010/main" val="4059160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a:xfrm>
            <a:off x="0" y="-534675"/>
            <a:ext cx="8930747" cy="2110382"/>
          </a:xfrm>
        </p:spPr>
        <p:txBody>
          <a:bodyPr>
            <a:normAutofit/>
          </a:bodyPr>
          <a:lstStyle/>
          <a:p>
            <a:br>
              <a:rPr lang="en-IN" dirty="0"/>
            </a:br>
            <a:r>
              <a:rPr lang="en-IN" dirty="0">
                <a:latin typeface="Algerian" panose="04020705040A02060702" pitchFamily="82" charset="0"/>
              </a:rPr>
              <a:t> </a:t>
            </a:r>
            <a:r>
              <a:rPr lang="en-US" dirty="0">
                <a:latin typeface="Algerian" panose="04020705040A02060702" pitchFamily="82" charset="0"/>
              </a:rPr>
              <a:t>EXPLORATORY DATA ANALYSIS</a:t>
            </a:r>
            <a:endParaRPr lang="en-IN" dirty="0">
              <a:latin typeface="Algerian" panose="04020705040A02060702" pitchFamily="82" charset="0"/>
            </a:endParaRPr>
          </a:p>
        </p:txBody>
      </p:sp>
      <p:sp>
        <p:nvSpPr>
          <p:cNvPr id="2" name="Freeform 10">
            <a:extLst>
              <a:ext uri="{FF2B5EF4-FFF2-40B4-BE49-F238E27FC236}">
                <a16:creationId xmlns:a16="http://schemas.microsoft.com/office/drawing/2014/main" id="{8BA7B9A3-54F8-5FC7-BA5A-2DACA2BD79F8}"/>
              </a:ext>
            </a:extLst>
          </p:cNvPr>
          <p:cNvSpPr/>
          <p:nvPr/>
        </p:nvSpPr>
        <p:spPr>
          <a:xfrm>
            <a:off x="9144000" y="1"/>
            <a:ext cx="3048000" cy="2743200"/>
          </a:xfrm>
          <a:custGeom>
            <a:avLst/>
            <a:gdLst/>
            <a:ahLst/>
            <a:cxnLst/>
            <a:rect l="l" t="t" r="r" b="b"/>
            <a:pathLst>
              <a:path w="6030377" h="8445083">
                <a:moveTo>
                  <a:pt x="0" y="0"/>
                </a:moveTo>
                <a:lnTo>
                  <a:pt x="6030377" y="0"/>
                </a:lnTo>
                <a:lnTo>
                  <a:pt x="6030377" y="8445083"/>
                </a:lnTo>
                <a:lnTo>
                  <a:pt x="0" y="8445083"/>
                </a:lnTo>
                <a:lnTo>
                  <a:pt x="0" y="0"/>
                </a:lnTo>
                <a:close/>
              </a:path>
            </a:pathLst>
          </a:custGeom>
          <a:blipFill>
            <a:blip r:embed="rId2"/>
            <a:stretch>
              <a:fillRect/>
            </a:stretch>
          </a:blipFill>
        </p:spPr>
        <p:txBody>
          <a:bodyPr/>
          <a:lstStyle/>
          <a:p>
            <a:endParaRPr lang="en-IN" dirty="0"/>
          </a:p>
        </p:txBody>
      </p:sp>
      <p:sp>
        <p:nvSpPr>
          <p:cNvPr id="6" name="TextBox 5">
            <a:extLst>
              <a:ext uri="{FF2B5EF4-FFF2-40B4-BE49-F238E27FC236}">
                <a16:creationId xmlns:a16="http://schemas.microsoft.com/office/drawing/2014/main" id="{E7CC1F14-2606-484E-7D4B-BCE38FE2354E}"/>
              </a:ext>
            </a:extLst>
          </p:cNvPr>
          <p:cNvSpPr txBox="1"/>
          <p:nvPr/>
        </p:nvSpPr>
        <p:spPr>
          <a:xfrm>
            <a:off x="1126671" y="1877785"/>
            <a:ext cx="9176658" cy="3970318"/>
          </a:xfrm>
          <a:prstGeom prst="rect">
            <a:avLst/>
          </a:prstGeom>
          <a:noFill/>
        </p:spPr>
        <p:txBody>
          <a:bodyPr wrap="square" rtlCol="0">
            <a:spAutoFit/>
          </a:bodyPr>
          <a:lstStyle/>
          <a:p>
            <a:r>
              <a:rPr lang="en-US" dirty="0"/>
              <a:t>For </a:t>
            </a:r>
            <a:r>
              <a:rPr lang="en-US" b="1" dirty="0"/>
              <a:t>continuous data</a:t>
            </a:r>
            <a:r>
              <a:rPr lang="en-US" dirty="0"/>
              <a:t>: We employ histograms to gain insight into the distribution of each feature. This allows us to understand the central tendency, spread, and shape of the dataset's distribution.</a:t>
            </a:r>
          </a:p>
          <a:p>
            <a:r>
              <a:rPr lang="en-US" dirty="0"/>
              <a:t>For </a:t>
            </a:r>
            <a:r>
              <a:rPr lang="en-US" b="1" dirty="0"/>
              <a:t>categorical data</a:t>
            </a:r>
            <a:r>
              <a:rPr lang="en-US" dirty="0"/>
              <a:t>: Bar plots are utilized to visualize the frequency of each category. This provides a clear representation of the prominence of each category within the respective feature.</a:t>
            </a:r>
          </a:p>
          <a:p>
            <a:r>
              <a:rPr lang="en-US" dirty="0"/>
              <a:t>For </a:t>
            </a:r>
            <a:r>
              <a:rPr lang="en-US" b="1" dirty="0"/>
              <a:t>continuous data</a:t>
            </a:r>
            <a:r>
              <a:rPr lang="en-US" dirty="0"/>
              <a:t>: I am going to use </a:t>
            </a:r>
            <a:r>
              <a:rPr lang="en-US" b="1" dirty="0"/>
              <a:t>bar plots</a:t>
            </a:r>
            <a:r>
              <a:rPr lang="en-US" dirty="0"/>
              <a:t> to showcase the average value of each feature for the different target classes, and </a:t>
            </a:r>
            <a:r>
              <a:rPr lang="en-US" b="1" dirty="0"/>
              <a:t>KDE plots</a:t>
            </a:r>
            <a:r>
              <a:rPr lang="en-US" dirty="0"/>
              <a:t> to understand the distribution of each feature across the target classes. This aids in discerning how each feature varies between the two target outcomes.</a:t>
            </a:r>
          </a:p>
          <a:p>
            <a:r>
              <a:rPr lang="en-US" dirty="0"/>
              <a:t>For </a:t>
            </a:r>
            <a:r>
              <a:rPr lang="en-US" b="1" dirty="0"/>
              <a:t>categorical data</a:t>
            </a:r>
            <a:r>
              <a:rPr lang="en-US" dirty="0"/>
              <a:t>: I am going to employ </a:t>
            </a:r>
            <a:r>
              <a:rPr lang="en-US" b="1" dirty="0"/>
              <a:t>100% stacked bar plots</a:t>
            </a:r>
            <a:r>
              <a:rPr lang="en-US" dirty="0"/>
              <a:t> to depict the proportion of each category across the target classes. This offers a comprehensive view of how different categories within a feature relate to the target.</a:t>
            </a:r>
          </a:p>
          <a:p>
            <a:endParaRPr lang="en-US" dirty="0"/>
          </a:p>
        </p:txBody>
      </p:sp>
    </p:spTree>
    <p:extLst>
      <p:ext uri="{BB962C8B-B14F-4D97-AF65-F5344CB8AC3E}">
        <p14:creationId xmlns:p14="http://schemas.microsoft.com/office/powerpoint/2010/main" val="1173862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57416-7FF9-C686-C6DA-17EF78E4676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19D1026-D798-EEAE-CD24-CA33B03502CC}"/>
              </a:ext>
            </a:extLst>
          </p:cNvPr>
          <p:cNvSpPr>
            <a:spLocks noGrp="1"/>
          </p:cNvSpPr>
          <p:nvPr>
            <p:ph type="title"/>
          </p:nvPr>
        </p:nvSpPr>
        <p:spPr/>
        <p:txBody>
          <a:bodyPr>
            <a:normAutofit/>
          </a:bodyPr>
          <a:lstStyle/>
          <a:p>
            <a:br>
              <a:rPr lang="en-IN" dirty="0"/>
            </a:br>
            <a:r>
              <a:rPr lang="en-IN" dirty="0"/>
              <a:t> </a:t>
            </a:r>
          </a:p>
        </p:txBody>
      </p:sp>
      <p:sp>
        <p:nvSpPr>
          <p:cNvPr id="2" name="Freeform 10">
            <a:extLst>
              <a:ext uri="{FF2B5EF4-FFF2-40B4-BE49-F238E27FC236}">
                <a16:creationId xmlns:a16="http://schemas.microsoft.com/office/drawing/2014/main" id="{0F428062-6F14-E4B9-1617-55FCA7BF6260}"/>
              </a:ext>
            </a:extLst>
          </p:cNvPr>
          <p:cNvSpPr/>
          <p:nvPr/>
        </p:nvSpPr>
        <p:spPr>
          <a:xfrm>
            <a:off x="8943032" y="277585"/>
            <a:ext cx="3629967" cy="3151415"/>
          </a:xfrm>
          <a:custGeom>
            <a:avLst/>
            <a:gdLst/>
            <a:ahLst/>
            <a:cxnLst/>
            <a:rect l="l" t="t" r="r" b="b"/>
            <a:pathLst>
              <a:path w="6030377" h="8445083">
                <a:moveTo>
                  <a:pt x="0" y="0"/>
                </a:moveTo>
                <a:lnTo>
                  <a:pt x="6030377" y="0"/>
                </a:lnTo>
                <a:lnTo>
                  <a:pt x="6030377" y="8445083"/>
                </a:lnTo>
                <a:lnTo>
                  <a:pt x="0" y="8445083"/>
                </a:lnTo>
                <a:lnTo>
                  <a:pt x="0" y="0"/>
                </a:lnTo>
                <a:close/>
              </a:path>
            </a:pathLst>
          </a:custGeom>
          <a:blipFill>
            <a:blip r:embed="rId2"/>
            <a:stretch>
              <a:fillRect/>
            </a:stretch>
          </a:blipFill>
        </p:spPr>
      </p:sp>
      <p:pic>
        <p:nvPicPr>
          <p:cNvPr id="6" name="Picture 5">
            <a:extLst>
              <a:ext uri="{FF2B5EF4-FFF2-40B4-BE49-F238E27FC236}">
                <a16:creationId xmlns:a16="http://schemas.microsoft.com/office/drawing/2014/main" id="{A99D64B2-B465-6AFC-8B4F-D93370CE5D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2305" y="342900"/>
            <a:ext cx="3249309" cy="3580028"/>
          </a:xfrm>
          <a:prstGeom prst="rect">
            <a:avLst/>
          </a:prstGeom>
          <a:ln>
            <a:noFill/>
          </a:ln>
          <a:effectLst>
            <a:softEdge rad="112500"/>
          </a:effectLst>
        </p:spPr>
      </p:pic>
      <p:pic>
        <p:nvPicPr>
          <p:cNvPr id="8" name="Picture 7">
            <a:extLst>
              <a:ext uri="{FF2B5EF4-FFF2-40B4-BE49-F238E27FC236}">
                <a16:creationId xmlns:a16="http://schemas.microsoft.com/office/drawing/2014/main" id="{2602C088-1C75-9A57-B694-84E7FE2218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5991" y="342899"/>
            <a:ext cx="3514334" cy="3455378"/>
          </a:xfrm>
          <a:prstGeom prst="rect">
            <a:avLst/>
          </a:prstGeom>
          <a:ln>
            <a:noFill/>
          </a:ln>
          <a:effectLst>
            <a:softEdge rad="112500"/>
          </a:effectLst>
        </p:spPr>
      </p:pic>
      <p:pic>
        <p:nvPicPr>
          <p:cNvPr id="10" name="Picture 9">
            <a:extLst>
              <a:ext uri="{FF2B5EF4-FFF2-40B4-BE49-F238E27FC236}">
                <a16:creationId xmlns:a16="http://schemas.microsoft.com/office/drawing/2014/main" id="{698CD338-1873-6AAA-E64C-B56464F2AE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9283" y="3930158"/>
            <a:ext cx="2178243" cy="2316869"/>
          </a:xfrm>
          <a:prstGeom prst="rect">
            <a:avLst/>
          </a:prstGeom>
          <a:ln>
            <a:noFill/>
          </a:ln>
          <a:effectLst>
            <a:softEdge rad="112500"/>
          </a:effectLst>
        </p:spPr>
      </p:pic>
      <p:pic>
        <p:nvPicPr>
          <p:cNvPr id="12" name="Picture 11">
            <a:extLst>
              <a:ext uri="{FF2B5EF4-FFF2-40B4-BE49-F238E27FC236}">
                <a16:creationId xmlns:a16="http://schemas.microsoft.com/office/drawing/2014/main" id="{926145B0-8572-953F-5D3C-673C54526E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5169" y="3930158"/>
            <a:ext cx="3855978" cy="2212490"/>
          </a:xfrm>
          <a:prstGeom prst="rect">
            <a:avLst/>
          </a:prstGeom>
          <a:ln>
            <a:noFill/>
          </a:ln>
          <a:effectLst>
            <a:softEdge rad="112500"/>
          </a:effectLst>
        </p:spPr>
      </p:pic>
    </p:spTree>
    <p:extLst>
      <p:ext uri="{BB962C8B-B14F-4D97-AF65-F5344CB8AC3E}">
        <p14:creationId xmlns:p14="http://schemas.microsoft.com/office/powerpoint/2010/main" val="1969495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F713C-6CFF-1FE8-AB5D-E0A20C48746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CC0D0EE-C4A1-E2E6-B7DF-2264456B0CC4}"/>
              </a:ext>
            </a:extLst>
          </p:cNvPr>
          <p:cNvSpPr txBox="1"/>
          <p:nvPr/>
        </p:nvSpPr>
        <p:spPr>
          <a:xfrm>
            <a:off x="2328705" y="704613"/>
            <a:ext cx="6285244" cy="707886"/>
          </a:xfrm>
          <a:prstGeom prst="rect">
            <a:avLst/>
          </a:prstGeom>
          <a:noFill/>
        </p:spPr>
        <p:txBody>
          <a:bodyPr wrap="square">
            <a:spAutoFit/>
          </a:bodyPr>
          <a:lstStyle/>
          <a:p>
            <a:r>
              <a:rPr lang="en-US" sz="4000" dirty="0">
                <a:latin typeface="Algerian" panose="04020705040A02060702" pitchFamily="82" charset="0"/>
              </a:rPr>
              <a:t>DATA PREPROCESSING</a:t>
            </a:r>
            <a:endParaRPr lang="en-IN" sz="4000" dirty="0"/>
          </a:p>
        </p:txBody>
      </p:sp>
      <p:sp>
        <p:nvSpPr>
          <p:cNvPr id="6" name="Freeform 6">
            <a:extLst>
              <a:ext uri="{FF2B5EF4-FFF2-40B4-BE49-F238E27FC236}">
                <a16:creationId xmlns:a16="http://schemas.microsoft.com/office/drawing/2014/main" id="{4302C588-AC1F-9AD9-D99E-D2137F602512}"/>
              </a:ext>
            </a:extLst>
          </p:cNvPr>
          <p:cNvSpPr/>
          <p:nvPr/>
        </p:nvSpPr>
        <p:spPr>
          <a:xfrm>
            <a:off x="-94798" y="3858567"/>
            <a:ext cx="1567543" cy="2353856"/>
          </a:xfrm>
          <a:custGeom>
            <a:avLst/>
            <a:gdLst/>
            <a:ahLst/>
            <a:cxnLst/>
            <a:rect l="l" t="t" r="r" b="b"/>
            <a:pathLst>
              <a:path w="4733345" h="5597905">
                <a:moveTo>
                  <a:pt x="0" y="0"/>
                </a:moveTo>
                <a:lnTo>
                  <a:pt x="4733344" y="0"/>
                </a:lnTo>
                <a:lnTo>
                  <a:pt x="4733344" y="5597905"/>
                </a:lnTo>
                <a:lnTo>
                  <a:pt x="0" y="5597905"/>
                </a:lnTo>
                <a:lnTo>
                  <a:pt x="0" y="0"/>
                </a:lnTo>
                <a:close/>
              </a:path>
            </a:pathLst>
          </a:custGeom>
          <a:blipFill>
            <a:blip r:embed="rId2"/>
            <a:stretch>
              <a:fillRect/>
            </a:stretch>
          </a:blipFill>
        </p:spPr>
      </p:sp>
      <p:sp>
        <p:nvSpPr>
          <p:cNvPr id="9" name="TextBox 8">
            <a:extLst>
              <a:ext uri="{FF2B5EF4-FFF2-40B4-BE49-F238E27FC236}">
                <a16:creationId xmlns:a16="http://schemas.microsoft.com/office/drawing/2014/main" id="{E2C28AC0-31C3-216A-7E74-CF8869E10DD2}"/>
              </a:ext>
            </a:extLst>
          </p:cNvPr>
          <p:cNvSpPr txBox="1"/>
          <p:nvPr/>
        </p:nvSpPr>
        <p:spPr>
          <a:xfrm>
            <a:off x="1728317" y="1868994"/>
            <a:ext cx="9907675" cy="32624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am going to check for outliers using the </a:t>
            </a:r>
            <a:r>
              <a:rPr lang="en-US" b="1" dirty="0">
                <a:latin typeface="Times New Roman" panose="02020603050405020304" pitchFamily="18" charset="0"/>
                <a:cs typeface="Times New Roman" panose="02020603050405020304" pitchFamily="18" charset="0"/>
              </a:rPr>
              <a:t>IQR method</a:t>
            </a:r>
            <a:r>
              <a:rPr lang="en-US" dirty="0">
                <a:latin typeface="Times New Roman" panose="02020603050405020304" pitchFamily="18" charset="0"/>
                <a:cs typeface="Times New Roman" panose="02020603050405020304" pitchFamily="18" charset="0"/>
              </a:rPr>
              <a:t> for the continuous features: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Driving License 812 outliers, age – no outliers, vintage – no outliers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One-hot Encoding Decision:</a:t>
            </a:r>
            <a:r>
              <a:rPr lang="en-US" dirty="0">
                <a:latin typeface="Times New Roman" panose="02020603050405020304" pitchFamily="18" charset="0"/>
                <a:cs typeface="Times New Roman" panose="02020603050405020304" pitchFamily="18" charset="0"/>
                <a:hlinkClick r:id="rId3"/>
              </a:rPr>
              <a:t>¶</a:t>
            </a:r>
            <a:endParaRPr lang="en-US"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Based on the feature descriptions, let's decide on one-hot encoding:</a:t>
            </a:r>
          </a:p>
          <a:p>
            <a:r>
              <a:rPr lang="en-US" sz="1600" b="1" dirty="0">
                <a:latin typeface="Times New Roman" panose="02020603050405020304" pitchFamily="18" charset="0"/>
                <a:cs typeface="Times New Roman" panose="02020603050405020304" pitchFamily="18" charset="0"/>
              </a:rPr>
              <a:t>Nominal Variables</a:t>
            </a:r>
            <a:r>
              <a:rPr lang="en-US" sz="1600" dirty="0">
                <a:latin typeface="Times New Roman" panose="02020603050405020304" pitchFamily="18" charset="0"/>
                <a:cs typeface="Times New Roman" panose="02020603050405020304" pitchFamily="18" charset="0"/>
              </a:rPr>
              <a:t>: These are variables with no inherent order. They should be one-hot encoded because                        using them as numbers might introduce an unintended order to the model.</a:t>
            </a:r>
          </a:p>
          <a:p>
            <a:r>
              <a:rPr lang="en-US" sz="1600" b="1" dirty="0">
                <a:latin typeface="Times New Roman" panose="02020603050405020304" pitchFamily="18" charset="0"/>
                <a:cs typeface="Times New Roman" panose="02020603050405020304" pitchFamily="18" charset="0"/>
              </a:rPr>
              <a:t>Ordinal Variables</a:t>
            </a:r>
            <a:r>
              <a:rPr lang="en-US" sz="1600" dirty="0">
                <a:latin typeface="Times New Roman" panose="02020603050405020304" pitchFamily="18" charset="0"/>
                <a:cs typeface="Times New Roman" panose="02020603050405020304" pitchFamily="18" charset="0"/>
              </a:rPr>
              <a:t>: These variables have an inherent order. They don't necessarily need to be one-hot encoded since their order can provide meaningful information to the model.</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Upon our above inspection, it is obvious that there are no missing values in our dataset. This is ideal as it means we don't have to make decisions about imputation or removal, which can introduce bias or reduce our already limited dataset size.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09724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7237</TotalTime>
  <Words>660</Words>
  <Application>Microsoft Office PowerPoint</Application>
  <PresentationFormat>Widescreen</PresentationFormat>
  <Paragraphs>66</Paragraphs>
  <Slides>13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Arial</vt:lpstr>
      <vt:lpstr>Bodoni MT Black</vt:lpstr>
      <vt:lpstr>Britannic Bold</vt:lpstr>
      <vt:lpstr>Calibri</vt:lpstr>
      <vt:lpstr>Corbel</vt:lpstr>
      <vt:lpstr>Courier New</vt:lpstr>
      <vt:lpstr>Rockwell</vt:lpstr>
      <vt:lpstr>Times New Roman</vt:lpstr>
      <vt:lpstr>Parallax</vt:lpstr>
      <vt:lpstr>PowerPoint Presentation</vt:lpstr>
      <vt:lpstr>PowerPoint Presentation</vt:lpstr>
      <vt:lpstr>PowerPoint Presentation</vt:lpstr>
      <vt:lpstr>INTRODUCTION</vt:lpstr>
      <vt:lpstr>OBJECTIVE OF THE STUDY</vt:lpstr>
      <vt:lpstr>DATA GATHERING</vt:lpstr>
      <vt:lpstr>  EXPLORATORY DATA ANALYSIS</vt:lpstr>
      <vt:lpstr>  </vt:lpstr>
      <vt:lpstr>PowerPoint Presentation</vt:lpstr>
      <vt:lpstr>PowerPoint Presentation</vt:lpstr>
      <vt:lpstr>PowerPoint Presentation</vt:lpstr>
      <vt:lpstr>In this project, we successfully built and evaluated classification models to predict whether a customer will respond to an insurance offer. Among the models used — Logistic Regression, Decision Tree, and Random Forest — Random Forest delivered the best performance in terms of accuracy and recall, especially for the minority (positive) class. Data preprocessing techniques such as feature encoding, handling class imbalance, and scaling (for LR) were crucial for model performance.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Khandu Surwase</cp:lastModifiedBy>
  <cp:revision>2256</cp:revision>
  <dcterms:created xsi:type="dcterms:W3CDTF">2020-12-23T13:36:00Z</dcterms:created>
  <dcterms:modified xsi:type="dcterms:W3CDTF">2025-07-22T09:55:21Z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