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9" r:id="rId4"/>
    <p:sldId id="260" r:id="rId5"/>
    <p:sldId id="263" r:id="rId6"/>
    <p:sldId id="267" r:id="rId7"/>
    <p:sldId id="268" r:id="rId8"/>
    <p:sldId id="284" r:id="rId9"/>
    <p:sldId id="285" r:id="rId10"/>
    <p:sldId id="286" r:id="rId11"/>
    <p:sldId id="288" r:id="rId12"/>
    <p:sldId id="287" r:id="rId13"/>
    <p:sldId id="272" r:id="rId14"/>
    <p:sldId id="293" r:id="rId15"/>
    <p:sldId id="294" r:id="rId16"/>
    <p:sldId id="295" r:id="rId17"/>
    <p:sldId id="296" r:id="rId18"/>
    <p:sldId id="274" r:id="rId19"/>
    <p:sldId id="289" r:id="rId20"/>
    <p:sldId id="290" r:id="rId21"/>
    <p:sldId id="275" r:id="rId22"/>
    <p:sldId id="291" r:id="rId23"/>
    <p:sldId id="292" r:id="rId24"/>
    <p:sldId id="300" r:id="rId25"/>
    <p:sldId id="305" r:id="rId26"/>
    <p:sldId id="307" r:id="rId27"/>
    <p:sldId id="306" r:id="rId28"/>
    <p:sldId id="304" r:id="rId29"/>
    <p:sldId id="309" r:id="rId30"/>
    <p:sldId id="308" r:id="rId31"/>
    <p:sldId id="303" r:id="rId32"/>
    <p:sldId id="301" r:id="rId33"/>
    <p:sldId id="302" r:id="rId34"/>
    <p:sldId id="299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>
      <p:cViewPr varScale="1">
        <p:scale>
          <a:sx n="70" d="100"/>
          <a:sy n="70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17-Mar-18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DF944-BD36-49C0-ADDE-72032AFAD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769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17-Mar-18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17-03-2018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90B43-C363-4DF5-93BE-81B1018CB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8044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17-03-2018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B90B43-C363-4DF5-93BE-81B1018CB53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37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17-03-2018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B90B43-C363-4DF5-93BE-81B1018CB53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36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19-Mar-18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8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19-Mar-18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2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19-Mar-18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6797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19-Mar-18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29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19-Mar-18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818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19-Mar-18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45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19-Mar-18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91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19-Mar-18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5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19-Mar-18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4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19-Mar-18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1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19-Mar-18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1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19-Mar-18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3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19-Mar-18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3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19-Mar-18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1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19-Mar-18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2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19-Mar-18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4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19-Mar-18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0F09B4-F1F8-4BD7-9AFE-744E540F2D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5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2041711"/>
            <a:ext cx="6724908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Project </a:t>
            </a:r>
            <a:r>
              <a:rPr lang="en-US" sz="2000" dirty="0">
                <a:solidFill>
                  <a:srgbClr val="C00000"/>
                </a:solidFill>
              </a:rPr>
              <a:t>Presentation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7422" y="4214818"/>
            <a:ext cx="4065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cs typeface="Times New Roman" pitchFamily="18" charset="0"/>
              </a:rPr>
              <a:t>By-</a:t>
            </a:r>
          </a:p>
          <a:p>
            <a:pPr algn="ctr"/>
            <a:r>
              <a:rPr lang="en-IN" b="1" dirty="0" err="1" smtClean="0">
                <a:cs typeface="Times New Roman" pitchFamily="18" charset="0"/>
              </a:rPr>
              <a:t>Chirayu</a:t>
            </a:r>
            <a:r>
              <a:rPr lang="en-IN" b="1" dirty="0" smtClean="0">
                <a:cs typeface="Times New Roman" pitchFamily="18" charset="0"/>
              </a:rPr>
              <a:t> </a:t>
            </a:r>
            <a:r>
              <a:rPr lang="en-IN" b="1" dirty="0" err="1" smtClean="0">
                <a:cs typeface="Times New Roman" pitchFamily="18" charset="0"/>
              </a:rPr>
              <a:t>Deokar</a:t>
            </a:r>
            <a:r>
              <a:rPr lang="en-IN" b="1" dirty="0" smtClean="0">
                <a:cs typeface="Times New Roman" pitchFamily="18" charset="0"/>
              </a:rPr>
              <a:t>       (B150408556)</a:t>
            </a:r>
            <a:endParaRPr lang="en-US" b="1" dirty="0" smtClean="0">
              <a:cs typeface="Times New Roman" pitchFamily="18" charset="0"/>
            </a:endParaRPr>
          </a:p>
          <a:p>
            <a:pPr algn="ctr"/>
            <a:r>
              <a:rPr lang="en-US" b="1" dirty="0" smtClean="0">
                <a:cs typeface="Times New Roman" pitchFamily="18" charset="0"/>
              </a:rPr>
              <a:t>Iliyas Khan              (B150408559)</a:t>
            </a:r>
          </a:p>
          <a:p>
            <a:pPr algn="ctr"/>
            <a:r>
              <a:rPr lang="en-IN" b="1" dirty="0" smtClean="0">
                <a:cs typeface="Times New Roman" pitchFamily="18" charset="0"/>
              </a:rPr>
              <a:t>Shantanu Kulkarni   (B150408563)</a:t>
            </a:r>
          </a:p>
          <a:p>
            <a:pPr algn="ctr"/>
            <a:r>
              <a:rPr lang="en-IN" b="1" dirty="0" err="1" smtClean="0">
                <a:cs typeface="Times New Roman" pitchFamily="18" charset="0"/>
              </a:rPr>
              <a:t>Utkarsh</a:t>
            </a:r>
            <a:r>
              <a:rPr lang="en-IN" b="1" dirty="0" smtClean="0">
                <a:cs typeface="Times New Roman" pitchFamily="18" charset="0"/>
              </a:rPr>
              <a:t> </a:t>
            </a:r>
            <a:r>
              <a:rPr lang="en-IN" b="1" dirty="0" err="1" smtClean="0">
                <a:cs typeface="Times New Roman" pitchFamily="18" charset="0"/>
              </a:rPr>
              <a:t>Patil</a:t>
            </a:r>
            <a:r>
              <a:rPr lang="en-IN" b="1" dirty="0" smtClean="0">
                <a:cs typeface="Times New Roman" pitchFamily="18" charset="0"/>
              </a:rPr>
              <a:t>            (B150408566)</a:t>
            </a:r>
          </a:p>
          <a:p>
            <a:pPr algn="ctr"/>
            <a:endParaRPr lang="en-US" dirty="0" smtClean="0">
              <a:cs typeface="Times New Roman" pitchFamily="18" charset="0"/>
            </a:endParaRPr>
          </a:p>
          <a:p>
            <a:pPr algn="ctr"/>
            <a:r>
              <a:rPr lang="en-US" dirty="0" smtClean="0">
                <a:cs typeface="Times New Roman" pitchFamily="18" charset="0"/>
              </a:rPr>
              <a:t>Guided by-</a:t>
            </a:r>
          </a:p>
          <a:p>
            <a:pPr algn="ctr"/>
            <a:r>
              <a:rPr lang="en-US" b="1" dirty="0" smtClean="0">
                <a:cs typeface="Times New Roman" pitchFamily="18" charset="0"/>
              </a:rPr>
              <a:t>Prof.  </a:t>
            </a:r>
            <a:r>
              <a:rPr lang="en-US" b="1" dirty="0" err="1" smtClean="0">
                <a:cs typeface="Times New Roman" pitchFamily="18" charset="0"/>
              </a:rPr>
              <a:t>Suruchi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</a:rPr>
              <a:t>Nannaware</a:t>
            </a:r>
            <a:endParaRPr lang="en-US" b="1" dirty="0"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714620"/>
            <a:ext cx="9144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“E-Ticketing System </a:t>
            </a:r>
          </a:p>
          <a:p>
            <a:pPr algn="ctr"/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for </a:t>
            </a:r>
          </a:p>
          <a:p>
            <a:pPr algn="ctr"/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public transport”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0" y="-33564"/>
            <a:ext cx="9144000" cy="13232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104493" tIns="52247" rIns="104493" bIns="52247" rtlCol="0" anchor="ctr">
            <a:normAutofit/>
          </a:bodyPr>
          <a:lstStyle>
            <a:lvl1pPr algn="ctr" defTabSz="1044924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Jayawantrao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itchFamily="34" charset="0"/>
              </a:rPr>
              <a:t>Sawant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 College of Engineering</a:t>
            </a:r>
            <a:b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Department of Information Technology</a:t>
            </a:r>
            <a:endParaRPr 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-11891"/>
            <a:ext cx="1524000" cy="1286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0" y="-11891"/>
            <a:ext cx="1541060" cy="130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4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20" y="1230060"/>
            <a:ext cx="5438775" cy="847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89" y="3115984"/>
            <a:ext cx="6067970" cy="3381808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39552" y="191861"/>
            <a:ext cx="8229600" cy="1038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DFD level 0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599" y="2348880"/>
            <a:ext cx="8229600" cy="1038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DFD level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77185"/>
            <a:ext cx="6011177" cy="484674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31965" y="338986"/>
            <a:ext cx="8229600" cy="1038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DFD level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0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10" y="1340768"/>
            <a:ext cx="6562093" cy="518310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599" y="304034"/>
            <a:ext cx="8229600" cy="1038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ER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6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3568" y="1844824"/>
            <a:ext cx="7408862" cy="34512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 smtClean="0"/>
              <a:t> </a:t>
            </a:r>
            <a:endParaRPr lang="en-IN" sz="2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1472" y="285728"/>
            <a:ext cx="6768752" cy="1252537"/>
          </a:xfrm>
        </p:spPr>
        <p:txBody>
          <a:bodyPr>
            <a:normAutofit/>
          </a:bodyPr>
          <a:lstStyle/>
          <a:p>
            <a:r>
              <a:rPr lang="en-US" sz="3200" b="1" dirty="0"/>
              <a:t>Methodologies to implement the </a:t>
            </a:r>
            <a:r>
              <a:rPr lang="en-US" sz="3200" b="1" dirty="0" smtClean="0"/>
              <a:t>System </a:t>
            </a:r>
            <a:r>
              <a:rPr lang="en-US" sz="3200" b="1" dirty="0"/>
              <a:t>modules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4" y="1876001"/>
            <a:ext cx="784887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sz="2400" b="1" dirty="0" smtClean="0"/>
              <a:t>User</a:t>
            </a:r>
          </a:p>
          <a:p>
            <a:pPr marL="342900" indent="-342900">
              <a:buAutoNum type="arabicPeriod"/>
            </a:pPr>
            <a:endParaRPr lang="en-US" sz="2400" b="1" dirty="0" smtClean="0"/>
          </a:p>
          <a:p>
            <a:pPr marL="342900" indent="-342900">
              <a:buAutoNum type="arabicPeriod"/>
            </a:pPr>
            <a:r>
              <a:rPr lang="en-US" sz="2400" b="1" dirty="0" smtClean="0"/>
              <a:t>Conductor </a:t>
            </a:r>
          </a:p>
          <a:p>
            <a:pPr marL="342900" indent="-342900">
              <a:buAutoNum type="arabicPeriod"/>
            </a:pPr>
            <a:endParaRPr lang="en-US" sz="2400" b="1" dirty="0" smtClean="0"/>
          </a:p>
          <a:p>
            <a:pPr marL="342900" indent="-342900">
              <a:buAutoNum type="arabicPeriod"/>
            </a:pPr>
            <a:r>
              <a:rPr lang="en-US" sz="2400" b="1" dirty="0" smtClean="0"/>
              <a:t>QR code</a:t>
            </a:r>
          </a:p>
          <a:p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4.  Admin</a:t>
            </a:r>
            <a:endParaRPr lang="en-US" sz="2400" b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9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1472" y="285729"/>
            <a:ext cx="6768752" cy="7670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smtClean="0"/>
              <a:t>USER</a:t>
            </a:r>
            <a:endParaRPr lang="en-US" sz="32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599" y="1825612"/>
            <a:ext cx="7408862" cy="4398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400" dirty="0">
                <a:solidFill>
                  <a:schemeClr val="tx1"/>
                </a:solidFill>
                <a:cs typeface="Calibri" panose="020F0502020204030204" pitchFamily="34" charset="0"/>
              </a:rPr>
              <a:t>R</a:t>
            </a:r>
            <a:r>
              <a:rPr lang="en-IN" sz="2400" dirty="0" smtClean="0">
                <a:solidFill>
                  <a:schemeClr val="tx1"/>
                </a:solidFill>
                <a:cs typeface="Calibri" panose="020F0502020204030204" pitchFamily="34" charset="0"/>
              </a:rPr>
              <a:t>egister or login</a:t>
            </a:r>
          </a:p>
          <a:p>
            <a:pPr algn="just"/>
            <a:r>
              <a:rPr lang="en-IN" sz="2400" dirty="0" smtClean="0">
                <a:solidFill>
                  <a:schemeClr val="tx1"/>
                </a:solidFill>
                <a:cs typeface="Calibri" panose="020F0502020204030204" pitchFamily="34" charset="0"/>
              </a:rPr>
              <a:t>Select source and destination </a:t>
            </a:r>
          </a:p>
          <a:p>
            <a:pPr algn="just"/>
            <a:r>
              <a:rPr lang="en-IN" sz="2400" dirty="0" smtClean="0">
                <a:solidFill>
                  <a:schemeClr val="tx1"/>
                </a:solidFill>
                <a:cs typeface="Calibri" panose="020F0502020204030204" pitchFamily="34" charset="0"/>
              </a:rPr>
              <a:t>Check bus availability</a:t>
            </a:r>
          </a:p>
          <a:p>
            <a:pPr algn="just"/>
            <a:r>
              <a:rPr lang="en-IN" sz="2400" dirty="0" smtClean="0">
                <a:solidFill>
                  <a:schemeClr val="tx1"/>
                </a:solidFill>
                <a:cs typeface="Calibri" panose="020F0502020204030204" pitchFamily="34" charset="0"/>
              </a:rPr>
              <a:t>A unique QR code is generated</a:t>
            </a:r>
          </a:p>
          <a:p>
            <a:pPr algn="just"/>
            <a:r>
              <a:rPr lang="en-IN" sz="2400" dirty="0" smtClean="0">
                <a:solidFill>
                  <a:schemeClr val="tx1"/>
                </a:solidFill>
                <a:cs typeface="Calibri" panose="020F0502020204030204" pitchFamily="34" charset="0"/>
              </a:rPr>
              <a:t>User can travel in any bus on that route</a:t>
            </a:r>
          </a:p>
          <a:p>
            <a:pPr algn="just"/>
            <a:r>
              <a:rPr lang="en-IN" sz="2400" dirty="0" smtClean="0">
                <a:solidFill>
                  <a:schemeClr val="tx1"/>
                </a:solidFill>
                <a:cs typeface="Calibri" panose="020F0502020204030204" pitchFamily="34" charset="0"/>
              </a:rPr>
              <a:t>Other Features :</a:t>
            </a:r>
          </a:p>
          <a:p>
            <a:pPr lvl="1" algn="just"/>
            <a:r>
              <a:rPr lang="en-IN" sz="2200" dirty="0" smtClean="0">
                <a:solidFill>
                  <a:schemeClr val="tx1"/>
                </a:solidFill>
                <a:cs typeface="Calibri" panose="020F0502020204030204" pitchFamily="34" charset="0"/>
              </a:rPr>
              <a:t>Bus Tracking</a:t>
            </a:r>
          </a:p>
          <a:p>
            <a:pPr lvl="1" algn="just"/>
            <a:r>
              <a:rPr lang="en-IN" sz="2200" dirty="0" smtClean="0">
                <a:solidFill>
                  <a:schemeClr val="tx1"/>
                </a:solidFill>
                <a:cs typeface="Calibri" panose="020F0502020204030204" pitchFamily="34" charset="0"/>
              </a:rPr>
              <a:t>E -wallet Management</a:t>
            </a:r>
          </a:p>
          <a:p>
            <a:pPr marL="457200" lvl="1" indent="0" algn="just">
              <a:buNone/>
            </a:pPr>
            <a:endParaRPr lang="en-IN" sz="2200" dirty="0" smtClean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922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1472" y="285729"/>
            <a:ext cx="6768752" cy="7670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smtClean="0"/>
              <a:t>CONDUCTOR</a:t>
            </a:r>
            <a:endParaRPr lang="en-US" sz="32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7584" y="2276872"/>
            <a:ext cx="7408862" cy="4398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Scan Users QR code</a:t>
            </a: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Validate Passenger details</a:t>
            </a: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Automatically update database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14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1472" y="285729"/>
            <a:ext cx="6768752" cy="7670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smtClean="0"/>
              <a:t>QR code</a:t>
            </a:r>
            <a:endParaRPr lang="en-US" sz="32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1472" y="1643050"/>
            <a:ext cx="7408862" cy="4398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000" dirty="0" smtClean="0">
                <a:solidFill>
                  <a:schemeClr val="tx1"/>
                </a:solidFill>
              </a:rPr>
              <a:t>QR code is a 2 dimensional barcode </a:t>
            </a:r>
            <a:endParaRPr lang="en-IN" sz="2000" dirty="0">
              <a:solidFill>
                <a:schemeClr val="tx1"/>
              </a:solidFill>
            </a:endParaRPr>
          </a:p>
          <a:p>
            <a:pPr algn="just"/>
            <a:r>
              <a:rPr lang="en-IN" sz="2000" dirty="0">
                <a:solidFill>
                  <a:schemeClr val="tx1"/>
                </a:solidFill>
              </a:rPr>
              <a:t>C</a:t>
            </a:r>
            <a:r>
              <a:rPr lang="en-IN" sz="2000" dirty="0" smtClean="0">
                <a:solidFill>
                  <a:schemeClr val="tx1"/>
                </a:solidFill>
              </a:rPr>
              <a:t>an b read horizontally as well as vertically</a:t>
            </a:r>
          </a:p>
          <a:p>
            <a:pPr algn="just"/>
            <a:r>
              <a:rPr lang="en-IN" sz="2000" dirty="0" smtClean="0">
                <a:solidFill>
                  <a:schemeClr val="tx1"/>
                </a:solidFill>
              </a:rPr>
              <a:t>A unique QR code for every booking</a:t>
            </a:r>
          </a:p>
          <a:p>
            <a:pPr algn="just"/>
            <a:r>
              <a:rPr lang="en-IN" sz="2000" dirty="0" smtClean="0">
                <a:solidFill>
                  <a:schemeClr val="tx1"/>
                </a:solidFill>
              </a:rPr>
              <a:t>QR code contains:</a:t>
            </a:r>
          </a:p>
          <a:p>
            <a:pPr lvl="1" algn="just"/>
            <a:r>
              <a:rPr lang="en-IN" dirty="0" smtClean="0">
                <a:solidFill>
                  <a:schemeClr val="tx1"/>
                </a:solidFill>
              </a:rPr>
              <a:t>user details</a:t>
            </a:r>
          </a:p>
          <a:p>
            <a:pPr lvl="1" algn="just"/>
            <a:r>
              <a:rPr lang="en-IN" dirty="0" smtClean="0">
                <a:solidFill>
                  <a:schemeClr val="tx1"/>
                </a:solidFill>
              </a:rPr>
              <a:t>Source</a:t>
            </a:r>
          </a:p>
          <a:p>
            <a:pPr lvl="1" algn="just"/>
            <a:r>
              <a:rPr lang="en-IN" dirty="0" smtClean="0">
                <a:solidFill>
                  <a:schemeClr val="tx1"/>
                </a:solidFill>
              </a:rPr>
              <a:t>Destination</a:t>
            </a:r>
          </a:p>
          <a:p>
            <a:pPr lvl="1" algn="just"/>
            <a:r>
              <a:rPr lang="en-IN" dirty="0" smtClean="0">
                <a:solidFill>
                  <a:schemeClr val="tx1"/>
                </a:solidFill>
              </a:rPr>
              <a:t>date and </a:t>
            </a:r>
            <a:r>
              <a:rPr lang="en-IN" dirty="0">
                <a:solidFill>
                  <a:schemeClr val="tx1"/>
                </a:solidFill>
              </a:rPr>
              <a:t>time </a:t>
            </a:r>
            <a:r>
              <a:rPr lang="en-IN" dirty="0" smtClean="0">
                <a:solidFill>
                  <a:schemeClr val="tx1"/>
                </a:solidFill>
              </a:rPr>
              <a:t>of booking </a:t>
            </a:r>
          </a:p>
          <a:p>
            <a:pPr lvl="1" algn="just"/>
            <a:r>
              <a:rPr lang="en-IN" dirty="0" smtClean="0">
                <a:solidFill>
                  <a:schemeClr val="tx1"/>
                </a:solidFill>
              </a:rPr>
              <a:t>total fare.</a:t>
            </a:r>
          </a:p>
          <a:p>
            <a:pPr algn="just"/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456993"/>
            <a:ext cx="3420449" cy="228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1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1472" y="285729"/>
            <a:ext cx="6768752" cy="7670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smtClean="0"/>
              <a:t>Admin</a:t>
            </a:r>
            <a:endParaRPr lang="en-US" sz="32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1472" y="1643050"/>
            <a:ext cx="7408862" cy="4398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000" dirty="0" smtClean="0">
                <a:solidFill>
                  <a:schemeClr val="tx1"/>
                </a:solidFill>
              </a:rPr>
              <a:t>Admin plays an important role in smooth functioning of the system</a:t>
            </a:r>
          </a:p>
          <a:p>
            <a:pPr algn="just"/>
            <a:r>
              <a:rPr lang="en-IN" sz="2000" dirty="0" smtClean="0">
                <a:solidFill>
                  <a:schemeClr val="tx1"/>
                </a:solidFill>
              </a:rPr>
              <a:t>Managing data stored in database</a:t>
            </a:r>
          </a:p>
          <a:p>
            <a:pPr algn="just"/>
            <a:r>
              <a:rPr lang="en-IN" sz="2000" dirty="0" smtClean="0">
                <a:solidFill>
                  <a:schemeClr val="tx1"/>
                </a:solidFill>
              </a:rPr>
              <a:t>Adding new busses to the system </a:t>
            </a:r>
          </a:p>
          <a:p>
            <a:pPr algn="just"/>
            <a:r>
              <a:rPr lang="en-IN" sz="2000" dirty="0" smtClean="0">
                <a:solidFill>
                  <a:schemeClr val="tx1"/>
                </a:solidFill>
              </a:rPr>
              <a:t>Allotting new TC to bus </a:t>
            </a:r>
          </a:p>
          <a:p>
            <a:pPr algn="just"/>
            <a:r>
              <a:rPr lang="en-IN" sz="2000" dirty="0" smtClean="0">
                <a:solidFill>
                  <a:schemeClr val="tx1"/>
                </a:solidFill>
              </a:rPr>
              <a:t>A well organized machine learning algorithm helps admin analyse the data and take better decisions</a:t>
            </a:r>
          </a:p>
          <a:p>
            <a:pPr algn="just"/>
            <a:r>
              <a:rPr lang="en-IN" sz="2000" dirty="0" smtClean="0">
                <a:solidFill>
                  <a:schemeClr val="tx1"/>
                </a:solidFill>
              </a:rPr>
              <a:t>We have analyse the number of adults and children travelling in a particular period</a:t>
            </a:r>
          </a:p>
        </p:txBody>
      </p:sp>
    </p:spTree>
    <p:extLst>
      <p:ext uri="{BB962C8B-B14F-4D97-AF65-F5344CB8AC3E}">
        <p14:creationId xmlns:p14="http://schemas.microsoft.com/office/powerpoint/2010/main" val="798561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785926"/>
            <a:ext cx="6347714" cy="3880773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IN" sz="2800" b="1" dirty="0" smtClean="0">
                <a:solidFill>
                  <a:schemeClr val="tx1"/>
                </a:solidFill>
              </a:rPr>
              <a:t>1]  AES (Advanced Encryption Standard)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AES </a:t>
            </a:r>
            <a:r>
              <a:rPr lang="en-US" sz="2400" dirty="0">
                <a:solidFill>
                  <a:schemeClr val="tx1"/>
                </a:solidFill>
              </a:rPr>
              <a:t>is more secure algorithm. It is established by U.S. National Institute of </a:t>
            </a:r>
            <a:r>
              <a:rPr lang="en-US" sz="2400" dirty="0" smtClean="0">
                <a:solidFill>
                  <a:schemeClr val="tx1"/>
                </a:solidFill>
              </a:rPr>
              <a:t>Standards </a:t>
            </a:r>
            <a:r>
              <a:rPr lang="en-US" sz="2400" dirty="0">
                <a:solidFill>
                  <a:schemeClr val="tx1"/>
                </a:solidFill>
              </a:rPr>
              <a:t>and Technology in </a:t>
            </a:r>
            <a:r>
              <a:rPr lang="en-US" sz="2400" dirty="0" smtClean="0">
                <a:solidFill>
                  <a:schemeClr val="tx1"/>
                </a:solidFill>
              </a:rPr>
              <a:t>2001.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AES is symmetric key </a:t>
            </a:r>
            <a:r>
              <a:rPr lang="en-US" sz="2400" dirty="0" smtClean="0">
                <a:solidFill>
                  <a:schemeClr val="tx1"/>
                </a:solidFill>
              </a:rPr>
              <a:t>algorithm.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So we use the AES algorithm </a:t>
            </a:r>
            <a:r>
              <a:rPr lang="en-US" sz="2400" dirty="0" smtClean="0">
                <a:solidFill>
                  <a:schemeClr val="tx1"/>
                </a:solidFill>
              </a:rPr>
              <a:t>to secure </a:t>
            </a:r>
            <a:r>
              <a:rPr lang="en-US" sz="2400" dirty="0">
                <a:solidFill>
                  <a:schemeClr val="tx1"/>
                </a:solidFill>
              </a:rPr>
              <a:t>the information i.e. stored in QR code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This algorithm is generally divided in to two steps. The following step is involved</a:t>
            </a:r>
            <a:r>
              <a:rPr lang="en-US" sz="2400" dirty="0" smtClean="0">
                <a:solidFill>
                  <a:schemeClr val="tx1"/>
                </a:solidFill>
              </a:rPr>
              <a:t>:-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Algorithms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8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Step1- Convert the data into QR code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03" y="2185681"/>
            <a:ext cx="6290809" cy="1800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45" y="4117275"/>
            <a:ext cx="3647479" cy="228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1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857232"/>
            <a:ext cx="6347714" cy="5072098"/>
          </a:xfrm>
        </p:spPr>
        <p:txBody>
          <a:bodyPr>
            <a:normAutofit/>
          </a:bodyPr>
          <a:lstStyle/>
          <a:p>
            <a:r>
              <a:rPr lang="en-US" sz="2000" dirty="0" smtClean="0">
                <a:cs typeface="Times New Roman" panose="02020603050405020304" pitchFamily="18" charset="0"/>
              </a:rPr>
              <a:t>Abstract</a:t>
            </a:r>
          </a:p>
          <a:p>
            <a:r>
              <a:rPr lang="en-US" sz="2000" dirty="0" smtClean="0">
                <a:cs typeface="Times New Roman" panose="02020603050405020304" pitchFamily="18" charset="0"/>
              </a:rPr>
              <a:t>Introduction </a:t>
            </a:r>
          </a:p>
          <a:p>
            <a:r>
              <a:rPr lang="en-US" sz="2000" dirty="0" smtClean="0">
                <a:cs typeface="Times New Roman" panose="02020603050405020304" pitchFamily="18" charset="0"/>
              </a:rPr>
              <a:t>Literature Survey</a:t>
            </a:r>
          </a:p>
          <a:p>
            <a:r>
              <a:rPr lang="en-US" sz="2000" dirty="0" smtClean="0">
                <a:cs typeface="Times New Roman" panose="02020603050405020304" pitchFamily="18" charset="0"/>
              </a:rPr>
              <a:t>Disadvantages of Existing System</a:t>
            </a:r>
          </a:p>
          <a:p>
            <a:r>
              <a:rPr lang="en-US" sz="2000" dirty="0" smtClean="0">
                <a:cs typeface="Times New Roman" panose="02020603050405020304" pitchFamily="18" charset="0"/>
              </a:rPr>
              <a:t>Proposed system</a:t>
            </a:r>
          </a:p>
          <a:p>
            <a:r>
              <a:rPr lang="en-US" sz="2000" dirty="0" smtClean="0">
                <a:cs typeface="Calibri" panose="020F0502020204030204" pitchFamily="34" charset="0"/>
              </a:rPr>
              <a:t>Methodologies to implement the System modules System Requirements</a:t>
            </a:r>
          </a:p>
          <a:p>
            <a:r>
              <a:rPr lang="en-US" sz="2000" dirty="0" smtClean="0">
                <a:cs typeface="Calibri" panose="020F0502020204030204" pitchFamily="34" charset="0"/>
              </a:rPr>
              <a:t>Algorithms Used</a:t>
            </a:r>
          </a:p>
          <a:p>
            <a:r>
              <a:rPr lang="en-US" sz="2000" dirty="0" smtClean="0">
                <a:cs typeface="Calibri" panose="020F0502020204030204" pitchFamily="34" charset="0"/>
              </a:rPr>
              <a:t>Goals and Objectives</a:t>
            </a:r>
          </a:p>
          <a:p>
            <a:r>
              <a:rPr lang="en-US" sz="2000" dirty="0" smtClean="0">
                <a:cs typeface="Calibri" panose="020F0502020204030204" pitchFamily="34" charset="0"/>
              </a:rPr>
              <a:t>Project and System Requirements</a:t>
            </a:r>
          </a:p>
          <a:p>
            <a:r>
              <a:rPr lang="en-US" sz="2000" dirty="0" smtClean="0"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000" dirty="0" smtClean="0">
                <a:cs typeface="Times New Roman" panose="02020603050405020304" pitchFamily="18" charset="0"/>
              </a:rPr>
              <a:t>References</a:t>
            </a:r>
          </a:p>
          <a:p>
            <a:endParaRPr lang="en-US" sz="2000" dirty="0" smtClean="0"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6347713" cy="1320800"/>
          </a:xfrm>
        </p:spPr>
        <p:txBody>
          <a:bodyPr/>
          <a:lstStyle/>
          <a:p>
            <a:r>
              <a:rPr lang="en-US" b="1" dirty="0" smtClean="0"/>
              <a:t>Content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Step1- Convert </a:t>
            </a:r>
            <a:r>
              <a:rPr lang="en-US" dirty="0" smtClean="0"/>
              <a:t>QR code </a:t>
            </a:r>
            <a:r>
              <a:rPr lang="en-US" dirty="0"/>
              <a:t>into</a:t>
            </a:r>
            <a:r>
              <a:rPr lang="en-US" dirty="0" smtClean="0"/>
              <a:t> data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04864"/>
            <a:ext cx="6131296" cy="189778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61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5720" y="1357298"/>
            <a:ext cx="8640960" cy="47525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cs typeface="Calibri" panose="020F0502020204030204" pitchFamily="34" charset="0"/>
              </a:rPr>
              <a:t>2] </a:t>
            </a:r>
            <a:r>
              <a:rPr lang="en-US" sz="2400" b="1" dirty="0" err="1" smtClean="0">
                <a:cs typeface="Calibri" panose="020F0502020204030204" pitchFamily="34" charset="0"/>
              </a:rPr>
              <a:t>Haversine</a:t>
            </a:r>
            <a:r>
              <a:rPr lang="en-US" sz="2400" b="1" dirty="0" smtClean="0">
                <a:cs typeface="Calibri" panose="020F0502020204030204" pitchFamily="34" charset="0"/>
              </a:rPr>
              <a:t> </a:t>
            </a:r>
            <a:endParaRPr lang="en-US" sz="2400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The 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haversine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formula determines the great-circle distance between two points on a 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sphere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given 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their longitudes and latitudes. </a:t>
            </a:r>
            <a:endParaRPr lang="en-US" sz="2000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The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haversine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formula is used in electronics and other applications such as navigation. 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It 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helps in finding out the distance between two points on a sphere.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0034" y="285728"/>
            <a:ext cx="8229600" cy="1252537"/>
          </a:xfrm>
        </p:spPr>
        <p:txBody>
          <a:bodyPr>
            <a:normAutofit/>
          </a:bodyPr>
          <a:lstStyle/>
          <a:p>
            <a:r>
              <a:rPr lang="en-US" b="1" dirty="0" smtClean="0"/>
              <a:t>Algorithms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339342"/>
            <a:ext cx="3501008" cy="350100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1" name="AutoShape 17" descr="{\displaystyle \Theta ={\frac {d}{r}}}"/>
          <p:cNvSpPr>
            <a:spLocks noChangeAspect="1" noChangeArrowheads="1"/>
          </p:cNvSpPr>
          <p:nvPr/>
        </p:nvSpPr>
        <p:spPr bwMode="auto">
          <a:xfrm>
            <a:off x="1331640" y="2156888"/>
            <a:ext cx="918368" cy="91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79512" y="113280"/>
            <a:ext cx="8640960" cy="6744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None/>
            </a:pPr>
            <a:r>
              <a:rPr lang="en-US" sz="2400" b="1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Haversine</a:t>
            </a:r>
            <a:r>
              <a:rPr lang="en-US" sz="2400" b="1" dirty="0" smtClean="0">
                <a:solidFill>
                  <a:schemeClr val="tx1"/>
                </a:solidFill>
                <a:cs typeface="Calibri" panose="020F0502020204030204" pitchFamily="34" charset="0"/>
              </a:rPr>
              <a:t> Formulation</a:t>
            </a:r>
            <a:endParaRPr lang="en-US" sz="2400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Let the central angle Θ between any two points on a sphere be: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Θ 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= 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d/r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	where: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	 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         -  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d is the distance between the two points (along a 	great 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						circle 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of the sphere; see spherical distance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	     - r 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is the radius of the sphere.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The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haversine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formula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hav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of Θ is given 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by</a:t>
            </a:r>
            <a:endParaRPr 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	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endParaRPr 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where r is the radius of earth(6371 km), d is the distance between 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	two 	points,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φ1, φ2 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latitude of the two points 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and 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λ1, λ2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is 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	longitude 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of the two 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	points 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respectively.</a:t>
            </a:r>
            <a:endParaRPr lang="en-US" sz="2000" dirty="0" smtClean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14" y="3933056"/>
            <a:ext cx="8029400" cy="56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13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" name="AutoShape 8" descr="\operatorname {hav} (\theta )=\sin ^{2}\left({\frac {\theta }{2}}\right)={\frac {1-\cos(\theta )}{2}}"/>
          <p:cNvSpPr>
            <a:spLocks noChangeAspect="1" noChangeArrowheads="1"/>
          </p:cNvSpPr>
          <p:nvPr/>
        </p:nvSpPr>
        <p:spPr bwMode="auto">
          <a:xfrm>
            <a:off x="288925" y="-2349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9" descr="d=r\operatorname {hav} ^{-1}(h)=2r\arcsin \left({\sqrt {h}}\right)"/>
          <p:cNvSpPr>
            <a:spLocks noChangeAspect="1" noChangeArrowheads="1"/>
          </p:cNvSpPr>
          <p:nvPr/>
        </p:nvSpPr>
        <p:spPr bwMode="auto">
          <a:xfrm>
            <a:off x="288925" y="100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0" descr="{\displaystyle d=2r\arcsin \left({\sqrt {\operatorname {hav} (\varphi _{2}-\varphi _{1})+\cos(\varphi _{1})\cos(\varphi _{2})\operatorname {hav} (\lambda _{2}-\lambda _{1})}}\right)}"/>
          <p:cNvSpPr>
            <a:spLocks noChangeAspect="1" noChangeArrowheads="1"/>
          </p:cNvSpPr>
          <p:nvPr/>
        </p:nvSpPr>
        <p:spPr bwMode="auto">
          <a:xfrm>
            <a:off x="288925" y="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1" descr="{\displaystyle =2r\arcsin \left({\sqrt {\sin ^{2}\left({\frac {\varphi _{2}-\varphi _{1}}{2}}\right)+\cos(\varphi _{1})\cos(\varphi _{2})\sin ^{2}\left({\frac {\lambda _{2}-\lambda _{1}}{2}}\right)}}\right)}"/>
          <p:cNvSpPr>
            <a:spLocks noChangeAspect="1" noChangeArrowheads="1"/>
          </p:cNvSpPr>
          <p:nvPr/>
        </p:nvSpPr>
        <p:spPr bwMode="auto">
          <a:xfrm>
            <a:off x="288925" y="5873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79512" y="113280"/>
            <a:ext cx="8640960" cy="6744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None/>
            </a:pPr>
            <a:r>
              <a:rPr lang="en-US" sz="2400" b="1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Haversine</a:t>
            </a:r>
            <a:r>
              <a:rPr lang="en-US" sz="2400" b="1" dirty="0" smtClean="0">
                <a:solidFill>
                  <a:schemeClr val="tx1"/>
                </a:solidFill>
                <a:cs typeface="Calibri" panose="020F0502020204030204" pitchFamily="34" charset="0"/>
              </a:rPr>
              <a:t> Formulation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Solving d by applying the inverse </a:t>
            </a:r>
            <a:r>
              <a:rPr lang="en-US" sz="2400" dirty="0" err="1">
                <a:solidFill>
                  <a:schemeClr val="tx1"/>
                </a:solidFill>
              </a:rPr>
              <a:t>haversine</a:t>
            </a:r>
            <a:r>
              <a:rPr lang="en-US" sz="2400" dirty="0">
                <a:solidFill>
                  <a:schemeClr val="tx1"/>
                </a:solidFill>
              </a:rPr>
              <a:t> or by using the inverse sine function, we get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cs typeface="Calibri" panose="020F0502020204030204" pitchFamily="34" charset="0"/>
              </a:rPr>
              <a:t>									OR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7" name="AutoShape 13" descr="{\displaystyle =2r\arcsin \left({\sqrt {\sin ^{2}\left({\frac {\varphi _{2}-\varphi _{1}}{2}}\right)+\cos(\varphi _{1})\cos(\varphi _{2})\sin ^{2}\left({\frac {\lambda _{2}-\lambda _{1}}{2}}\right)}}\right)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54" y="1628800"/>
            <a:ext cx="6950572" cy="7920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4" y="3751530"/>
            <a:ext cx="8974997" cy="115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35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0034" y="285728"/>
            <a:ext cx="8229600" cy="1252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Results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09299"/>
            <a:ext cx="3384844" cy="60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61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88640"/>
            <a:ext cx="3641601" cy="647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95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60648"/>
            <a:ext cx="3584997" cy="63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52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88640"/>
            <a:ext cx="3657005" cy="650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12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559" y="188640"/>
            <a:ext cx="3657005" cy="650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66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16632"/>
            <a:ext cx="3178448" cy="654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7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1214422"/>
            <a:ext cx="7321446" cy="5072098"/>
          </a:xfrm>
        </p:spPr>
        <p:txBody>
          <a:bodyPr>
            <a:normAutofit/>
          </a:bodyPr>
          <a:lstStyle/>
          <a:p>
            <a:pPr algn="just"/>
            <a:r>
              <a:rPr lang="en-IN" sz="2900" i="1" dirty="0" smtClean="0">
                <a:cs typeface="Calibri" panose="020F0502020204030204" pitchFamily="34" charset="0"/>
              </a:rPr>
              <a:t>Existing System Constraints</a:t>
            </a:r>
          </a:p>
          <a:p>
            <a:pPr algn="just"/>
            <a:r>
              <a:rPr lang="en-IN" sz="2900" i="1" dirty="0" smtClean="0">
                <a:cs typeface="Calibri" panose="020F0502020204030204" pitchFamily="34" charset="0"/>
              </a:rPr>
              <a:t>Advantages of our System</a:t>
            </a:r>
          </a:p>
          <a:p>
            <a:pPr lvl="1" algn="just"/>
            <a:r>
              <a:rPr lang="en-IN" sz="2700" i="1" dirty="0" smtClean="0">
                <a:cs typeface="Calibri" panose="020F0502020204030204" pitchFamily="34" charset="0"/>
              </a:rPr>
              <a:t>Ease of booking</a:t>
            </a:r>
            <a:endParaRPr lang="en-IN" sz="2700" i="1" dirty="0">
              <a:cs typeface="Calibri" panose="020F0502020204030204" pitchFamily="34" charset="0"/>
            </a:endParaRPr>
          </a:p>
          <a:p>
            <a:pPr lvl="1" algn="just"/>
            <a:r>
              <a:rPr lang="en-IN" sz="2700" i="1" dirty="0" smtClean="0">
                <a:cs typeface="Calibri" panose="020F0502020204030204" pitchFamily="34" charset="0"/>
              </a:rPr>
              <a:t>QR Code </a:t>
            </a:r>
          </a:p>
          <a:p>
            <a:pPr lvl="1" algn="just"/>
            <a:r>
              <a:rPr lang="en-IN" sz="2700" i="1" dirty="0" smtClean="0">
                <a:cs typeface="Calibri" panose="020F0502020204030204" pitchFamily="34" charset="0"/>
              </a:rPr>
              <a:t>Wallet payment</a:t>
            </a:r>
          </a:p>
          <a:p>
            <a:pPr lvl="1" algn="just"/>
            <a:r>
              <a:rPr lang="en-IN" sz="2700" i="1" dirty="0" smtClean="0">
                <a:cs typeface="Calibri" panose="020F0502020204030204" pitchFamily="34" charset="0"/>
              </a:rPr>
              <a:t>Security</a:t>
            </a:r>
          </a:p>
          <a:p>
            <a:pPr lvl="1" algn="just"/>
            <a:r>
              <a:rPr lang="en-IN" sz="2700" i="1" dirty="0" smtClean="0">
                <a:cs typeface="Calibri" panose="020F0502020204030204" pitchFamily="34" charset="0"/>
              </a:rPr>
              <a:t>Data Analysis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8596" y="214290"/>
            <a:ext cx="8002588" cy="858837"/>
          </a:xfrm>
        </p:spPr>
        <p:txBody>
          <a:bodyPr>
            <a:normAutofit/>
          </a:bodyPr>
          <a:lstStyle/>
          <a:p>
            <a:r>
              <a:rPr lang="en-US" b="1" dirty="0" smtClean="0"/>
              <a:t>Abstract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16632"/>
            <a:ext cx="3178448" cy="654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3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165"/>
            <a:ext cx="9144000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97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4450"/>
            <a:ext cx="9144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74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893"/>
            <a:ext cx="9144000" cy="39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26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1072"/>
            <a:ext cx="9144000" cy="417371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00034" y="285729"/>
            <a:ext cx="8229600" cy="911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Data Analysis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196753"/>
            <a:ext cx="6347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 3" panose="05040102010807070707" pitchFamily="18" charset="2"/>
              <a:buChar char="u"/>
            </a:pPr>
            <a:r>
              <a:rPr lang="en-US" dirty="0" smtClean="0"/>
              <a:t>Analysis of Children and Adult tickets</a:t>
            </a:r>
          </a:p>
          <a:p>
            <a:pPr marL="285750" indent="-285750">
              <a:buClr>
                <a:schemeClr val="accent1"/>
              </a:buClr>
              <a:buFont typeface="Wingdings 3" panose="05040102010807070707" pitchFamily="18" charset="2"/>
              <a:buChar char="u"/>
            </a:pPr>
            <a:r>
              <a:rPr lang="en-US" dirty="0" smtClean="0"/>
              <a:t>Histogram prepared gives a broader sense of travelers</a:t>
            </a:r>
          </a:p>
          <a:p>
            <a:pPr marL="285750" indent="-285750">
              <a:buClr>
                <a:schemeClr val="accent1"/>
              </a:buClr>
              <a:buFont typeface="Wingdings 3" panose="05040102010807070707" pitchFamily="18" charset="2"/>
              <a:buChar char="u"/>
            </a:pPr>
            <a:r>
              <a:rPr lang="en-US" dirty="0" smtClean="0"/>
              <a:t>Other Analysis showing bus route traffic can also be useful</a:t>
            </a:r>
          </a:p>
          <a:p>
            <a:pPr marL="285750" indent="-285750">
              <a:buClr>
                <a:schemeClr val="accent1"/>
              </a:buClr>
              <a:buFont typeface="Wingdings 3" panose="05040102010807070707" pitchFamily="18" charset="2"/>
              <a:buChar char="u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94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5720" y="1357298"/>
            <a:ext cx="8640960" cy="4752528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Calibri" panose="020F0502020204030204" pitchFamily="34" charset="0"/>
              </a:rPr>
              <a:t>Consumers now gain time because they have the possibility to </a:t>
            </a:r>
            <a:r>
              <a:rPr lang="en-US" sz="2400" dirty="0" smtClean="0">
                <a:solidFill>
                  <a:schemeClr val="tx1"/>
                </a:solidFill>
                <a:cs typeface="Calibri" panose="020F0502020204030204" pitchFamily="34" charset="0"/>
              </a:rPr>
              <a:t>buy </a:t>
            </a:r>
            <a:r>
              <a:rPr lang="en-US" sz="2400" dirty="0">
                <a:solidFill>
                  <a:schemeClr val="tx1"/>
                </a:solidFill>
                <a:cs typeface="Calibri" panose="020F0502020204030204" pitchFamily="34" charset="0"/>
              </a:rPr>
              <a:t>and use their tickets whenever they want and wherever they </a:t>
            </a:r>
            <a:r>
              <a:rPr lang="en-US" sz="2400" dirty="0" smtClean="0">
                <a:solidFill>
                  <a:schemeClr val="tx1"/>
                </a:solidFill>
                <a:cs typeface="Calibri" panose="020F0502020204030204" pitchFamily="34" charset="0"/>
              </a:rPr>
              <a:t>are </a:t>
            </a:r>
            <a:r>
              <a:rPr lang="en-US" sz="2400" dirty="0">
                <a:solidFill>
                  <a:schemeClr val="tx1"/>
                </a:solidFill>
                <a:cs typeface="Calibri" panose="020F0502020204030204" pitchFamily="34" charset="0"/>
              </a:rPr>
              <a:t>thanks to their smartphones.</a:t>
            </a:r>
            <a:endParaRPr lang="bg-BG" sz="24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Calibri" panose="020F0502020204030204" pitchFamily="34" charset="0"/>
              </a:rPr>
              <a:t>The </a:t>
            </a:r>
            <a:r>
              <a:rPr lang="en-US" sz="2400" dirty="0" smtClean="0">
                <a:solidFill>
                  <a:schemeClr val="tx1"/>
                </a:solidFill>
                <a:cs typeface="Calibri" panose="020F0502020204030204" pitchFamily="34" charset="0"/>
              </a:rPr>
              <a:t>E-ticket </a:t>
            </a:r>
            <a:r>
              <a:rPr lang="en-US" sz="2400" dirty="0">
                <a:solidFill>
                  <a:schemeClr val="tx1"/>
                </a:solidFill>
                <a:cs typeface="Calibri" panose="020F0502020204030204" pitchFamily="34" charset="0"/>
              </a:rPr>
              <a:t>is also eco-friendlier, compared to the </a:t>
            </a:r>
            <a:r>
              <a:rPr lang="en-US" sz="2400" dirty="0" smtClean="0">
                <a:solidFill>
                  <a:schemeClr val="tx1"/>
                </a:solidFill>
                <a:cs typeface="Calibri" panose="020F0502020204030204" pitchFamily="34" charset="0"/>
              </a:rPr>
              <a:t>paper ticket it </a:t>
            </a:r>
            <a:r>
              <a:rPr lang="en-US" sz="2400" dirty="0">
                <a:solidFill>
                  <a:schemeClr val="tx1"/>
                </a:solidFill>
                <a:cs typeface="Calibri" panose="020F0502020204030204" pitchFamily="34" charset="0"/>
              </a:rPr>
              <a:t>doesn't need to be printed, paper consumption will thus </a:t>
            </a:r>
            <a:r>
              <a:rPr lang="en-US" sz="2400" dirty="0" smtClean="0">
                <a:solidFill>
                  <a:schemeClr val="tx1"/>
                </a:solidFill>
                <a:cs typeface="Calibri" panose="020F0502020204030204" pitchFamily="34" charset="0"/>
              </a:rPr>
              <a:t>decrease</a:t>
            </a:r>
            <a:r>
              <a:rPr lang="en-US" sz="2400" dirty="0">
                <a:solidFill>
                  <a:schemeClr val="tx1"/>
                </a:solidFill>
                <a:cs typeface="Calibri" panose="020F0502020204030204" pitchFamily="34" charset="0"/>
              </a:rPr>
              <a:t>, making it even better for our </a:t>
            </a:r>
            <a:r>
              <a:rPr lang="en-US" sz="2400" dirty="0" smtClean="0">
                <a:solidFill>
                  <a:schemeClr val="tx1"/>
                </a:solidFill>
                <a:cs typeface="Calibri" panose="020F0502020204030204" pitchFamily="34" charset="0"/>
              </a:rPr>
              <a:t>planet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Calibri" panose="020F0502020204030204" pitchFamily="34" charset="0"/>
              </a:rPr>
              <a:t> It will be impossible to lose your ticket</a:t>
            </a:r>
            <a:r>
              <a:rPr lang="en-US" sz="2400" dirty="0" smtClean="0">
                <a:solidFill>
                  <a:schemeClr val="tx1"/>
                </a:solidFill>
                <a:cs typeface="Calibri" panose="020F0502020204030204" pitchFamily="34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Calibri" panose="020F0502020204030204" pitchFamily="34" charset="0"/>
              </a:rPr>
              <a:t>To make the whole journey of a passenger enjoyable and </a:t>
            </a:r>
            <a:r>
              <a:rPr lang="en-US" sz="2400" dirty="0" smtClean="0">
                <a:solidFill>
                  <a:schemeClr val="tx1"/>
                </a:solidFill>
                <a:cs typeface="Calibri" panose="020F0502020204030204" pitchFamily="34" charset="0"/>
              </a:rPr>
              <a:t>hassle-free.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Calibri" panose="020F0502020204030204" pitchFamily="34" charset="0"/>
              </a:rPr>
              <a:t>The location of the bus can be observed continuously using GPS </a:t>
            </a:r>
            <a:r>
              <a:rPr lang="en-US" sz="2400" dirty="0" smtClean="0">
                <a:solidFill>
                  <a:schemeClr val="tx1"/>
                </a:solidFill>
                <a:cs typeface="Calibri" panose="020F0502020204030204" pitchFamily="34" charset="0"/>
              </a:rPr>
              <a:t>system.</a:t>
            </a:r>
            <a:endParaRPr lang="en-IN" sz="24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endParaRPr lang="bg-BG" sz="24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1472" y="571480"/>
            <a:ext cx="8229600" cy="1252537"/>
          </a:xfrm>
        </p:spPr>
        <p:txBody>
          <a:bodyPr>
            <a:normAutofit/>
          </a:bodyPr>
          <a:lstStyle/>
          <a:p>
            <a:r>
              <a:rPr lang="en-US" b="1" dirty="0" smtClean="0"/>
              <a:t>Goals and objectives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400" dirty="0" smtClean="0">
                <a:solidFill>
                  <a:schemeClr val="tx1"/>
                </a:solidFill>
                <a:cs typeface="Calibri" panose="020F0502020204030204" pitchFamily="34" charset="0"/>
              </a:rPr>
              <a:t>Android Studio :- To develop android based app</a:t>
            </a:r>
          </a:p>
          <a:p>
            <a:pPr lvl="0"/>
            <a:r>
              <a:rPr lang="en-IN" sz="2400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MySql</a:t>
            </a:r>
            <a:r>
              <a:rPr lang="en-IN" sz="2400" dirty="0" smtClean="0">
                <a:solidFill>
                  <a:schemeClr val="tx1"/>
                </a:solidFill>
                <a:cs typeface="Calibri" panose="020F0502020204030204" pitchFamily="34" charset="0"/>
              </a:rPr>
              <a:t> , </a:t>
            </a:r>
            <a:r>
              <a:rPr lang="en-IN" sz="2400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Xampp</a:t>
            </a:r>
            <a:r>
              <a:rPr lang="en-IN" sz="2400" dirty="0" smtClean="0">
                <a:solidFill>
                  <a:schemeClr val="tx1"/>
                </a:solidFill>
                <a:cs typeface="Calibri" panose="020F0502020204030204" pitchFamily="34" charset="0"/>
              </a:rPr>
              <a:t> :- To Store Database Information </a:t>
            </a:r>
          </a:p>
          <a:p>
            <a:pPr lvl="0"/>
            <a:r>
              <a:rPr lang="en-IN" sz="2400" dirty="0" smtClean="0">
                <a:solidFill>
                  <a:schemeClr val="tx1"/>
                </a:solidFill>
                <a:cs typeface="Calibri" panose="020F0502020204030204" pitchFamily="34" charset="0"/>
              </a:rPr>
              <a:t>PHP :- To Create Web Services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Project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7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Hardware Requirements: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System		 	: 	Intel I3 Processor.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Hard Disk           	: 	20 GB.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Monitor			: 	15 VGA Colour.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Mouse			: 	Logitech.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Ram				: 	4 GB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Software Requirements: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Operating system  		:	Windows 7 and above.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Coding Language  		:	JAVA, ANDROID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IDE		        		:	Android Studio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Database			       :	MYSQL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System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6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844824"/>
            <a:ext cx="8640960" cy="4752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bg-B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1472" y="571480"/>
            <a:ext cx="8229600" cy="1252537"/>
          </a:xfrm>
        </p:spPr>
        <p:txBody>
          <a:bodyPr>
            <a:normAutofit/>
          </a:bodyPr>
          <a:lstStyle/>
          <a:p>
            <a:r>
              <a:rPr lang="en-US" b="1" dirty="0" smtClean="0"/>
              <a:t>Problem Statement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2357430"/>
            <a:ext cx="700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“To design and Implement a secured E-Ticketing system for public bus transport to provide hassle free travel to daily users”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This system provides online reservation of bus. System is user friendly and accurate .It is available for 24 hours. No need to go to the bus enquiry office.</a:t>
            </a:r>
          </a:p>
          <a:p>
            <a:r>
              <a:rPr lang="en-IN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The system is automatic and online which save everyone’s valuable time.</a:t>
            </a:r>
          </a:p>
          <a:p>
            <a:r>
              <a:rPr lang="en-IN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Bus Tracking will help users to get Real time Location of buses.</a:t>
            </a:r>
          </a:p>
          <a:p>
            <a:r>
              <a:rPr lang="en-IN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Data analysis provides smooth functioning of the overall travel system.</a:t>
            </a:r>
            <a:endParaRPr lang="en-IN" sz="2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0034" y="214290"/>
            <a:ext cx="8229600" cy="1252537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8350" y="1916832"/>
            <a:ext cx="8712968" cy="314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cs typeface="Calibri" panose="020F0502020204030204" pitchFamily="34" charset="0"/>
              </a:rPr>
              <a:t> </a:t>
            </a:r>
            <a:r>
              <a:rPr lang="en-IN" sz="2800" dirty="0" smtClean="0">
                <a:cs typeface="Calibri" panose="020F0502020204030204" pitchFamily="34" charset="0"/>
              </a:rPr>
              <a:t>Users interact with the system from anywhere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cs typeface="Calibri" panose="020F0502020204030204" pitchFamily="34" charset="0"/>
              </a:rPr>
              <a:t>User can book bus seat in advance 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cs typeface="Calibri" panose="020F0502020204030204" pitchFamily="34" charset="0"/>
              </a:rPr>
              <a:t>Payment can be done using E wallet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cs typeface="Calibri" panose="020F0502020204030204" pitchFamily="34" charset="0"/>
              </a:rPr>
              <a:t>User generates QR code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cs typeface="Calibri" panose="020F0502020204030204" pitchFamily="34" charset="0"/>
              </a:rPr>
              <a:t>Conductor scans QR code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cs typeface="Calibri" panose="020F0502020204030204" pitchFamily="34" charset="0"/>
              </a:rPr>
              <a:t>Data Analyst performs analysis on gathered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7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344304"/>
            <a:ext cx="7778825" cy="5037024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[1] </a:t>
            </a:r>
            <a:r>
              <a:rPr lang="en-US" sz="2000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Anila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Cyril, Varghese George,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Raviraj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H.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Mulangi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"Electronic Ticket 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Machine 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Data Analytics for Public Bus Transport Planning", 2017 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International Conference 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on Energy, Communication, Data Analytics and Soft 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Computing (ICECDS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), 21 June 2018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[2] Ajay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Shingare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AnkitaPendole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, Nikita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Chaudhari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and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Parikshit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DeshpandeGPS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Supported City Bus Tracking Smart Ticketing System, 2015 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International 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Conference on Green Computing and Internet of Things (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ICGCIoT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), 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14 January 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2016 </a:t>
            </a:r>
            <a:endParaRPr lang="en-US" sz="2000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[3]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Prasun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Chowdhury,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Poulami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Bala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Diptadeep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Addy,Sumit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Giri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Aritra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Ray Chaudhuri 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RFID and Android Based Smart Ticketing and Destination 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Announcement 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System (ICACCI) 03 November 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2016</a:t>
            </a:r>
          </a:p>
          <a:p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[4] Van Ly, M.; Martin, S.; Trivedi, M.M. Driver classification and driving style recognition using inertial sensors. In Proceedings of the 2013 IEEE Intelligent Vehicles Symposium, Gold Coast, Australia, 23–26 June 2013; pp. 1040–1045.</a:t>
            </a:r>
            <a:endParaRPr lang="en-US" sz="2000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047" y="332656"/>
            <a:ext cx="6347713" cy="1320800"/>
          </a:xfrm>
        </p:spPr>
        <p:txBody>
          <a:bodyPr>
            <a:normAutofit/>
          </a:bodyPr>
          <a:lstStyle/>
          <a:p>
            <a:r>
              <a:rPr lang="en-US" b="1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3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340768"/>
            <a:ext cx="8215370" cy="4929222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[5] </a:t>
            </a:r>
            <a:r>
              <a:rPr lang="en-US" sz="2000" dirty="0" err="1" smtClean="0">
                <a:solidFill>
                  <a:schemeClr val="tx1"/>
                </a:solidFill>
                <a:cs typeface="Calibri" pitchFamily="34" charset="0"/>
              </a:rPr>
              <a:t>Aljaafreh</a:t>
            </a:r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, A.; </a:t>
            </a:r>
            <a:r>
              <a:rPr lang="en-US" sz="2000" dirty="0" err="1" smtClean="0">
                <a:solidFill>
                  <a:schemeClr val="tx1"/>
                </a:solidFill>
                <a:cs typeface="Calibri" pitchFamily="34" charset="0"/>
              </a:rPr>
              <a:t>Alshabatat</a:t>
            </a:r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, N.; </a:t>
            </a:r>
            <a:r>
              <a:rPr lang="en-US" sz="2000" dirty="0" err="1" smtClean="0">
                <a:solidFill>
                  <a:schemeClr val="tx1"/>
                </a:solidFill>
                <a:cs typeface="Calibri" pitchFamily="34" charset="0"/>
              </a:rPr>
              <a:t>Najim</a:t>
            </a:r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 Al-Din, M. Driving style recognition using fuzzy logic. In Proceedings of the 2012 IEEE International Conference on Vehicular Electronics and Safety (ICVES), Istanbul, Turkey,24–27 July 2012; pp. 460–463.</a:t>
            </a:r>
          </a:p>
          <a:p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[6] Al-Sultan, S.; Al-</a:t>
            </a:r>
            <a:r>
              <a:rPr lang="en-US" sz="2000" dirty="0" err="1" smtClean="0">
                <a:solidFill>
                  <a:schemeClr val="tx1"/>
                </a:solidFill>
                <a:cs typeface="Calibri" pitchFamily="34" charset="0"/>
              </a:rPr>
              <a:t>Bayatti</a:t>
            </a:r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, A.; </a:t>
            </a:r>
            <a:r>
              <a:rPr lang="en-US" sz="2000" dirty="0" err="1" smtClean="0">
                <a:solidFill>
                  <a:schemeClr val="tx1"/>
                </a:solidFill>
                <a:cs typeface="Calibri" pitchFamily="34" charset="0"/>
              </a:rPr>
              <a:t>Zedan</a:t>
            </a:r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, H. Context-aware driver behavior </a:t>
            </a:r>
            <a:r>
              <a:rPr lang="en-US" sz="2000" dirty="0" err="1" smtClean="0">
                <a:solidFill>
                  <a:schemeClr val="tx1"/>
                </a:solidFill>
                <a:cs typeface="Calibri" pitchFamily="34" charset="0"/>
              </a:rPr>
              <a:t>detectionPositioning</a:t>
            </a:r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 System data. In Proceedings of the 2011 IEEE International Conference  system in intelligent transportation systems. IEEE Trans. </a:t>
            </a:r>
            <a:r>
              <a:rPr lang="en-US" sz="2000" dirty="0" err="1" smtClean="0">
                <a:solidFill>
                  <a:schemeClr val="tx1"/>
                </a:solidFill>
                <a:cs typeface="Calibri" pitchFamily="34" charset="0"/>
              </a:rPr>
              <a:t>Veh</a:t>
            </a:r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. Technol. 2013, 62, 4264–4275.</a:t>
            </a:r>
          </a:p>
          <a:p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[7] </a:t>
            </a:r>
            <a:r>
              <a:rPr lang="en-US" sz="2000" dirty="0" err="1" smtClean="0">
                <a:solidFill>
                  <a:schemeClr val="tx1"/>
                </a:solidFill>
                <a:cs typeface="Calibri" pitchFamily="34" charset="0"/>
              </a:rPr>
              <a:t>Mohamad</a:t>
            </a:r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, I.; Ali, M.; Ismail, M. Abnormal driving detection using real time Global on Space Science and Communication (</a:t>
            </a:r>
            <a:r>
              <a:rPr lang="en-US" sz="2000" dirty="0" err="1" smtClean="0">
                <a:solidFill>
                  <a:schemeClr val="tx1"/>
                </a:solidFill>
                <a:cs typeface="Calibri" pitchFamily="34" charset="0"/>
              </a:rPr>
              <a:t>IconSpace</a:t>
            </a:r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), Penang, Malaysia, 12–13 July 2011; pp. 1–6.</a:t>
            </a:r>
          </a:p>
          <a:p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[8] Dorr, D.; </a:t>
            </a:r>
            <a:r>
              <a:rPr lang="en-US" sz="2000" dirty="0" err="1" smtClean="0">
                <a:solidFill>
                  <a:schemeClr val="tx1"/>
                </a:solidFill>
                <a:cs typeface="Calibri" pitchFamily="34" charset="0"/>
              </a:rPr>
              <a:t>Grabengiesser</a:t>
            </a:r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, D.; </a:t>
            </a:r>
            <a:r>
              <a:rPr lang="en-US" sz="2000" dirty="0" err="1" smtClean="0">
                <a:solidFill>
                  <a:schemeClr val="tx1"/>
                </a:solidFill>
                <a:cs typeface="Calibri" pitchFamily="34" charset="0"/>
              </a:rPr>
              <a:t>Gauterin</a:t>
            </a:r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, F. Online driving style recognition using fuzzy logic. In Proceedings of the 2014 IEEE 17th International Conference on Intelligent Transportation Systems (ITSC), </a:t>
            </a:r>
            <a:r>
              <a:rPr lang="en-US" sz="2000" dirty="0" err="1" smtClean="0">
                <a:solidFill>
                  <a:schemeClr val="tx1"/>
                </a:solidFill>
                <a:cs typeface="Calibri" pitchFamily="34" charset="0"/>
              </a:rPr>
              <a:t>Qindao</a:t>
            </a:r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, China, 8–11 October 2014; pp. 1021–1026.</a:t>
            </a:r>
          </a:p>
          <a:p>
            <a:endParaRPr lang="en-IN" sz="2000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6347713" cy="1320800"/>
          </a:xfrm>
        </p:spPr>
        <p:txBody>
          <a:bodyPr/>
          <a:lstStyle/>
          <a:p>
            <a:r>
              <a:rPr lang="en-US" b="1" dirty="0" smtClean="0"/>
              <a:t>References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356" y="2531149"/>
            <a:ext cx="5643602" cy="339818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7200" b="1" dirty="0" smtClean="0">
                <a:solidFill>
                  <a:srgbClr val="92D050"/>
                </a:solidFill>
              </a:rPr>
              <a:t>THANK YOU</a:t>
            </a:r>
            <a:endParaRPr lang="en-US" sz="7200" b="1" dirty="0">
              <a:solidFill>
                <a:srgbClr val="92D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86008"/>
            <a:ext cx="6347713" cy="1320800"/>
          </a:xfrm>
        </p:spPr>
        <p:txBody>
          <a:bodyPr>
            <a:normAutofit/>
          </a:bodyPr>
          <a:lstStyle/>
          <a:p>
            <a:r>
              <a:rPr lang="en-US" b="1" dirty="0" smtClean="0"/>
              <a:t>Literature Survey</a:t>
            </a:r>
            <a:endParaRPr lang="en-US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04767"/>
              </p:ext>
            </p:extLst>
          </p:nvPr>
        </p:nvGraphicFramePr>
        <p:xfrm>
          <a:off x="428596" y="746408"/>
          <a:ext cx="8463884" cy="5946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524">
                  <a:extLst>
                    <a:ext uri="{9D8B030D-6E8A-4147-A177-3AD203B41FA5}">
                      <a16:colId xmlns="" xmlns:a16="http://schemas.microsoft.com/office/drawing/2014/main" val="1650320350"/>
                    </a:ext>
                  </a:extLst>
                </a:gridCol>
                <a:gridCol w="1968524">
                  <a:extLst>
                    <a:ext uri="{9D8B030D-6E8A-4147-A177-3AD203B41FA5}">
                      <a16:colId xmlns="" xmlns:a16="http://schemas.microsoft.com/office/drawing/2014/main" val="2534571349"/>
                    </a:ext>
                  </a:extLst>
                </a:gridCol>
                <a:gridCol w="2263418">
                  <a:extLst>
                    <a:ext uri="{9D8B030D-6E8A-4147-A177-3AD203B41FA5}">
                      <a16:colId xmlns="" xmlns:a16="http://schemas.microsoft.com/office/drawing/2014/main" val="3813053549"/>
                    </a:ext>
                  </a:extLst>
                </a:gridCol>
                <a:gridCol w="2263418"/>
              </a:tblGrid>
              <a:tr h="4949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IEEE Papers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Technology Used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TimesNewRoman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Drawbacks</a:t>
                      </a: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92969123"/>
                  </a:ext>
                </a:extLst>
              </a:tr>
              <a:tr h="1792600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GPS Supported City Bus Tracking &amp; Smart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Ticketing System (2015)</a:t>
                      </a:r>
                      <a:endParaRPr lang="en-US" sz="1600" b="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    GPS &amp; Smart Card</a:t>
                      </a:r>
                      <a:endParaRPr lang="en-US" sz="1600" b="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Gives information about vehicle position and route travelled by vehicle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and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includes the integrated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use of smart cards with GPS system.</a:t>
                      </a:r>
                      <a:endParaRPr lang="en-US" sz="1600" b="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+mn-lt"/>
                          <a:cs typeface="Calibri" panose="020F0502020204030204" pitchFamily="34" charset="0"/>
                        </a:rPr>
                        <a:t>Expensive to introduce.</a:t>
                      </a:r>
                    </a:p>
                    <a:p>
                      <a:endParaRPr lang="en-US" sz="1600" b="0" dirty="0" smtClean="0"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600" b="0" dirty="0" smtClean="0">
                          <a:latin typeface="+mn-lt"/>
                          <a:cs typeface="Calibri" panose="020F0502020204030204" pitchFamily="34" charset="0"/>
                        </a:rPr>
                        <a:t>Risks of fake smart cards-ticket still exist.</a:t>
                      </a:r>
                      <a:endParaRPr lang="en-US" sz="1600" b="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8157094"/>
                  </a:ext>
                </a:extLst>
              </a:tr>
              <a:tr h="16586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NewRoman"/>
                          <a:cs typeface="Calibri" panose="020F0502020204030204" pitchFamily="34" charset="0"/>
                        </a:rPr>
                        <a:t>RFID and Android Based Smart Ticketing and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NewRoman"/>
                          <a:cs typeface="Calibri" panose="020F0502020204030204" pitchFamily="34" charset="0"/>
                        </a:rPr>
                        <a:t>Destination Announcement System (2016)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RFID tag &amp; GPS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NewRoman"/>
                          <a:cs typeface="Calibri" panose="020F0502020204030204" pitchFamily="34" charset="0"/>
                        </a:rPr>
                        <a:t>Combines </a:t>
                      </a:r>
                      <a:r>
                        <a:rPr lang="en-US" sz="1600" dirty="0">
                          <a:effectLst/>
                          <a:latin typeface="+mn-lt"/>
                          <a:ea typeface="TimesNewRoman"/>
                          <a:cs typeface="Calibri" panose="020F0502020204030204" pitchFamily="34" charset="0"/>
                        </a:rPr>
                        <a:t>RFID and GPS technology to 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TimesNewRoman"/>
                          <a:cs typeface="Calibri" panose="020F0502020204030204" pitchFamily="34" charset="0"/>
                        </a:rPr>
                        <a:t>design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NewRoman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TimesNewRoman"/>
                          <a:cs typeface="Calibri" panose="020F0502020204030204" pitchFamily="34" charset="0"/>
                        </a:rPr>
                        <a:t>an </a:t>
                      </a:r>
                      <a:r>
                        <a:rPr lang="en-US" sz="1600" dirty="0">
                          <a:effectLst/>
                          <a:latin typeface="+mn-lt"/>
                          <a:ea typeface="TimesNewRoman"/>
                          <a:cs typeface="Calibri" panose="020F0502020204030204" pitchFamily="34" charset="0"/>
                        </a:rPr>
                        <a:t>automatic bus-ticketing system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Sometimes not as accurate or reliable as barcode scanners.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600" dirty="0" smtClean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Implementation can be difficult &amp; time consuming.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1670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NewRoman"/>
                          <a:cs typeface="Calibri" panose="020F050202020403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NewRoman"/>
                          <a:cs typeface="Calibri" panose="020F0502020204030204" pitchFamily="34" charset="0"/>
                        </a:rPr>
                        <a:t>Electronic Ticket Machine Data Analytics for Public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NewRoman"/>
                          <a:cs typeface="Calibri" panose="020F0502020204030204" pitchFamily="34" charset="0"/>
                        </a:rPr>
                        <a:t>Bus Transport Planning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NewRoman"/>
                          <a:cs typeface="Calibri" panose="020F0502020204030204" pitchFamily="34" charset="0"/>
                        </a:rPr>
                        <a:t>(2017)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ETM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Line-planning </a:t>
                      </a: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 bus transport systems based on data elicited from Electronic Ticket Machine (ETM).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Expensive to Introduce.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600" dirty="0" smtClean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Lots of specific technical requirements both passenger and transport operators.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1472" y="1643050"/>
            <a:ext cx="7408862" cy="3451225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/>
              <a:t>Beneficial to employees and passengers</a:t>
            </a:r>
          </a:p>
          <a:p>
            <a:pPr algn="just"/>
            <a:r>
              <a:rPr lang="en-IN" sz="2000" dirty="0" smtClean="0"/>
              <a:t>Information available at fingertips</a:t>
            </a:r>
          </a:p>
          <a:p>
            <a:pPr algn="just"/>
            <a:r>
              <a:rPr lang="en-IN" sz="2000" dirty="0" smtClean="0"/>
              <a:t>Easy Booking and Execution of the system</a:t>
            </a:r>
          </a:p>
          <a:p>
            <a:pPr algn="just"/>
            <a:r>
              <a:rPr lang="en-IN" sz="2000" dirty="0" smtClean="0"/>
              <a:t>Security :</a:t>
            </a:r>
          </a:p>
          <a:p>
            <a:pPr lvl="1" algn="just"/>
            <a:r>
              <a:rPr lang="en-IN" dirty="0" smtClean="0"/>
              <a:t>Authentication</a:t>
            </a:r>
          </a:p>
          <a:p>
            <a:pPr lvl="1" algn="just"/>
            <a:r>
              <a:rPr lang="en-IN" dirty="0" smtClean="0"/>
              <a:t>AES</a:t>
            </a:r>
          </a:p>
          <a:p>
            <a:pPr algn="just"/>
            <a:r>
              <a:rPr lang="en-IN" dirty="0" smtClean="0"/>
              <a:t>Data analysis helps in monitoring overall function</a:t>
            </a:r>
          </a:p>
          <a:p>
            <a:pPr lvl="1" algn="just"/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1472" y="357166"/>
            <a:ext cx="8229600" cy="1252537"/>
          </a:xfrm>
        </p:spPr>
        <p:txBody>
          <a:bodyPr>
            <a:normAutofit/>
          </a:bodyPr>
          <a:lstStyle/>
          <a:p>
            <a:r>
              <a:rPr lang="en-US" b="1" dirty="0" smtClean="0"/>
              <a:t>Proposed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5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3568" y="1844824"/>
            <a:ext cx="7408862" cy="34512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 smtClean="0"/>
              <a:t> </a:t>
            </a:r>
            <a:endParaRPr lang="en-IN" sz="2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0034" y="357166"/>
            <a:ext cx="8229600" cy="1038199"/>
          </a:xfrm>
        </p:spPr>
        <p:txBody>
          <a:bodyPr>
            <a:normAutofit/>
          </a:bodyPr>
          <a:lstStyle/>
          <a:p>
            <a:r>
              <a:rPr lang="en-US" b="1" dirty="0" smtClean="0"/>
              <a:t>Architecture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980728"/>
            <a:ext cx="4032448" cy="573341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764704"/>
            <a:ext cx="6840760" cy="592361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89910" y="116632"/>
            <a:ext cx="8229600" cy="1038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 smtClean="0"/>
              <a:t>Usecase</a:t>
            </a:r>
            <a:r>
              <a:rPr lang="en-US" b="1" dirty="0" smtClean="0"/>
              <a:t>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09B4-F1F8-4BD7-9AFE-744E540F2DF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17717"/>
            <a:ext cx="6781800" cy="60483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67544" y="116632"/>
            <a:ext cx="8229600" cy="1038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2703</TotalTime>
  <Words>1221</Words>
  <Application>Microsoft Office PowerPoint</Application>
  <PresentationFormat>On-screen Show (4:3)</PresentationFormat>
  <Paragraphs>250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Symbol</vt:lpstr>
      <vt:lpstr>Times New Roman</vt:lpstr>
      <vt:lpstr>TimesNewRoman</vt:lpstr>
      <vt:lpstr>Trebuchet MS</vt:lpstr>
      <vt:lpstr>Wingdings 3</vt:lpstr>
      <vt:lpstr>Facet</vt:lpstr>
      <vt:lpstr>PowerPoint Presentation</vt:lpstr>
      <vt:lpstr>Content</vt:lpstr>
      <vt:lpstr>Abstract</vt:lpstr>
      <vt:lpstr>Introduction</vt:lpstr>
      <vt:lpstr>Literature Survey</vt:lpstr>
      <vt:lpstr>Proposed system</vt:lpstr>
      <vt:lpstr>Architecture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Methodologies to implement the System modules</vt:lpstr>
      <vt:lpstr>PowerPoint Presentation</vt:lpstr>
      <vt:lpstr>PowerPoint Presentation</vt:lpstr>
      <vt:lpstr>PowerPoint Presentation</vt:lpstr>
      <vt:lpstr>PowerPoint Presentation</vt:lpstr>
      <vt:lpstr>Algorithms </vt:lpstr>
      <vt:lpstr>Step1- Convert the data into QR code </vt:lpstr>
      <vt:lpstr>Step1- Convert QR code into data </vt:lpstr>
      <vt:lpstr>Algorithms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Goals and objectives</vt:lpstr>
      <vt:lpstr>Project Requirements</vt:lpstr>
      <vt:lpstr>System Requirements</vt:lpstr>
      <vt:lpstr>Problem Statement</vt:lpstr>
      <vt:lpstr>Conclusion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Iliyas khan</cp:lastModifiedBy>
  <cp:revision>124</cp:revision>
  <dcterms:created xsi:type="dcterms:W3CDTF">2018-03-18T06:54:17Z</dcterms:created>
  <dcterms:modified xsi:type="dcterms:W3CDTF">2019-05-30T03:55:35Z</dcterms:modified>
</cp:coreProperties>
</file>