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hi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ver 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594"/>
            <a:ext cx="9144792" cy="6858594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/>
        </p:nvSpPr>
        <p:spPr>
          <a:xfrm>
            <a:off x="504095" y="1028700"/>
            <a:ext cx="7338647" cy="4508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none" baseline="0">
                <a:solidFill>
                  <a:srgbClr val="00008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9pPr>
          </a:lstStyle>
          <a:p>
            <a:endParaRPr lang="en-US" sz="1800" b="1" cap="none" baseline="0" dirty="0">
              <a:solidFill>
                <a:srgbClr val="C8C8C8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6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MMS content ligh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2FA588A7-784E-4E48-8C05-1BAEA7AF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3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MMS content da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2FA588A7-784E-4E48-8C05-1BAEA7AF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76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ith blu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divider bl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2FA588A7-784E-4E48-8C05-1BAEA7AF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5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64EF-BF3B-4F60-A51F-D008F4EF1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A7EE0-A4BF-45F2-932C-E1E4E6B8C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A6040-4589-4433-B234-9527979F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8949-6C53-4BBB-8126-6EA5E58C04D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01312-6257-48D2-B977-7BDB5BA2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16896-AA94-4960-A335-AF5CF01A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88A7-784E-4E48-8C05-1BAEA7AF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1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ack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207" y="-594"/>
            <a:ext cx="9144793" cy="6858594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95" y="342905"/>
            <a:ext cx="7795847" cy="492369"/>
          </a:xfrm>
          <a:prstGeom prst="rect">
            <a:avLst/>
          </a:prstGeom>
        </p:spPr>
        <p:txBody>
          <a:bodyPr anchor="t"/>
          <a:lstStyle>
            <a:lvl1pPr>
              <a:defRPr lang="nl-NL" sz="2800" b="1" i="0" kern="1200" cap="none" baseline="0" dirty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TITLE text</a:t>
            </a:r>
            <a:endParaRPr lang="nl-NL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04092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230220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2FA588A7-784E-4E48-8C05-1BAEA7AF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MMS content ligh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2FA588A7-784E-4E48-8C05-1BAEA7AF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4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2FA588A7-784E-4E48-8C05-1BAEA7AF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89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Lists o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2FA588A7-784E-4E48-8C05-1BAEA7AF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0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Lists or Objects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ntent ligh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2FA588A7-784E-4E48-8C05-1BAEA7AF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3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Lists or Objects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1491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2FA588A7-784E-4E48-8C05-1BAEA7AF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03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2FA588A7-784E-4E48-8C05-1BAEA7AF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1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2FA588A7-784E-4E48-8C05-1BAEA7AF967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1" y="6559804"/>
            <a:ext cx="1527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0" kern="1200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</a:t>
            </a:r>
            <a:endParaRPr lang="en-US" sz="1000" b="0" dirty="0">
              <a:solidFill>
                <a:srgbClr val="58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6" y="6048963"/>
            <a:ext cx="1220687" cy="6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2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 cap="none" baseline="0">
          <a:solidFill>
            <a:srgbClr val="2D3589"/>
          </a:solidFill>
          <a:latin typeface="Arial" panose="020B0604020202020204" pitchFamily="34" charset="0"/>
          <a:ea typeface="ＭＳ Ｐゴシック" pitchFamily="-107" charset="-128"/>
          <a:cs typeface="Arial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7BBDD-0BFE-474D-8BB8-E009DCD33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9333" y="1359937"/>
            <a:ext cx="6011333" cy="1620330"/>
          </a:xfrm>
        </p:spPr>
        <p:txBody>
          <a:bodyPr/>
          <a:lstStyle/>
          <a:p>
            <a:r>
              <a:rPr lang="en-US" sz="8000" dirty="0"/>
              <a:t>Git Basics</a:t>
            </a:r>
            <a:br>
              <a:rPr lang="en-US" sz="8000" dirty="0"/>
            </a:br>
            <a:endParaRPr lang="en-US" sz="8000" dirty="0"/>
          </a:p>
        </p:txBody>
      </p:sp>
      <p:pic>
        <p:nvPicPr>
          <p:cNvPr id="1026" name="Picture 2" descr="https://git-for-windows.github.io/img/git_logo.png">
            <a:extLst>
              <a:ext uri="{FF2B5EF4-FFF2-40B4-BE49-F238E27FC236}">
                <a16:creationId xmlns:a16="http://schemas.microsoft.com/office/drawing/2014/main" id="{1256CFDD-BB51-425A-AD98-19974FF5A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529" y="2046509"/>
            <a:ext cx="2279608" cy="227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358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55D6-1D81-4C9E-9C43-048E00E7E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FB061-C536-4440-8D5A-D452E1BE6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Remote repositories make collaborating on projects possible from anywhere</a:t>
            </a:r>
          </a:p>
          <a:p>
            <a:r>
              <a:rPr lang="en-US" dirty="0"/>
              <a:t>To copy an existing repository use </a:t>
            </a:r>
            <a:r>
              <a:rPr lang="en-US" sz="1600" b="1" dirty="0">
                <a:solidFill>
                  <a:schemeClr val="tx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clone &lt;Repo URL&gt;</a:t>
            </a:r>
            <a:endParaRPr lang="en-US" b="1" dirty="0">
              <a:solidFill>
                <a:schemeClr val="tx1"/>
              </a:solidFill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local machine will now have all the files from the remote repository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707C37-03E6-45A5-90F1-FCBFACA3C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96" y="2207304"/>
            <a:ext cx="5862561" cy="12773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68ED89-F320-4090-BFB4-7783AAC7C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842" y="4083826"/>
            <a:ext cx="4347124" cy="2117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D68258-F066-4CF6-A096-C6CABCE05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772" y="4218426"/>
            <a:ext cx="46577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8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35529-37F4-4623-BCD6-AE2B6576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Repositories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D344A-6AF3-42F6-A6A6-55ECE2BDD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the remote repository with local commits using </a:t>
            </a:r>
            <a:r>
              <a:rPr lang="en-US" sz="1600" b="1" dirty="0">
                <a:solidFill>
                  <a:schemeClr val="tx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  <a:endParaRPr lang="en-US" b="1" dirty="0">
              <a:solidFill>
                <a:schemeClr val="tx1"/>
              </a:solidFill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Update the local repository with changes made from the remote with </a:t>
            </a:r>
            <a:r>
              <a:rPr lang="en-US" sz="1600" b="1" dirty="0">
                <a:solidFill>
                  <a:schemeClr val="tx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  <a:endParaRPr lang="en-US" b="1" dirty="0">
              <a:solidFill>
                <a:schemeClr val="tx1"/>
              </a:solidFill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0F07F9-5900-4E42-83C4-DC4D231D0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772" y="1596026"/>
            <a:ext cx="5285749" cy="1373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BD5ACA-0EE4-42DA-A7E9-6ADAC4E96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772" y="3663050"/>
            <a:ext cx="5276249" cy="216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08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51E66-9DB2-41D8-BA42-1E43B801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78254-3543-49F8-B2ED-8F53906E5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Branches help isolate changes until they are ready to be merged to the master</a:t>
            </a:r>
          </a:p>
          <a:p>
            <a:pPr lvl="1"/>
            <a:r>
              <a:rPr lang="en-US" dirty="0"/>
              <a:t>Prevents already working versions from being broken</a:t>
            </a:r>
          </a:p>
          <a:p>
            <a:pPr lvl="1"/>
            <a:r>
              <a:rPr lang="en-US" dirty="0"/>
              <a:t>Different people can develop features at the same time</a:t>
            </a:r>
          </a:p>
          <a:p>
            <a:pPr lvl="1"/>
            <a:r>
              <a:rPr lang="en-US" dirty="0"/>
              <a:t>Other changes do not affect the branch a person is working on</a:t>
            </a:r>
          </a:p>
          <a:p>
            <a:pPr lvl="1"/>
            <a:r>
              <a:rPr lang="en-US" dirty="0"/>
              <a:t>Branches can be compared</a:t>
            </a:r>
          </a:p>
          <a:p>
            <a:r>
              <a:rPr lang="en-US" dirty="0"/>
              <a:t>The default branch of every repository is called the master.  New branches can be created with ‘git branch &lt;</a:t>
            </a:r>
            <a:r>
              <a:rPr lang="en-US" dirty="0" err="1"/>
              <a:t>BranchName</a:t>
            </a:r>
            <a:r>
              <a:rPr lang="en-US" dirty="0"/>
              <a:t>&gt;’</a:t>
            </a:r>
          </a:p>
          <a:p>
            <a:pPr marL="1588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3293AA-FF41-4EA6-A4B6-D96905C2A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244" y="4005391"/>
            <a:ext cx="4641378" cy="10906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4646FD-950D-4D97-98E1-7373FF75F93F}"/>
              </a:ext>
            </a:extLst>
          </p:cNvPr>
          <p:cNvSpPr txBox="1"/>
          <p:nvPr/>
        </p:nvSpPr>
        <p:spPr>
          <a:xfrm>
            <a:off x="3077476" y="5129481"/>
            <a:ext cx="4460146" cy="62053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cap="none" baseline="0" dirty="0">
                <a:solidFill>
                  <a:schemeClr val="bg1">
                    <a:lumMod val="65000"/>
                  </a:schemeClr>
                </a:solidFill>
              </a:rPr>
              <a:t>‘git branch’ will show the available branches.  The asterisk denotes the current branch</a:t>
            </a:r>
          </a:p>
        </p:txBody>
      </p:sp>
    </p:spTree>
    <p:extLst>
      <p:ext uri="{BB962C8B-B14F-4D97-AF65-F5344CB8AC3E}">
        <p14:creationId xmlns:p14="http://schemas.microsoft.com/office/powerpoint/2010/main" val="3934439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0B8C-4612-4342-878E-0EDE42249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244D0-987F-4BA9-9918-390D33537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to a specified branch using ‘git checkout &lt;</a:t>
            </a:r>
            <a:r>
              <a:rPr lang="en-US" dirty="0" err="1"/>
              <a:t>BranchName</a:t>
            </a:r>
            <a:r>
              <a:rPr lang="en-US" dirty="0"/>
              <a:t>&gt;’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Merge branches together with ‘git merge’</a:t>
            </a:r>
          </a:p>
          <a:p>
            <a:pPr lvl="1"/>
            <a:r>
              <a:rPr lang="en-US" dirty="0"/>
              <a:t>We’ve added a new file ‘ChickenNoodleSoup.txt’ in the ‘Experimental’ branch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7648C-6E63-4CD1-9A38-6BC0D4E97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817" y="1734708"/>
            <a:ext cx="4067175" cy="752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9910A8-33E3-490F-86EC-40275F18E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450" y="3471476"/>
            <a:ext cx="4194733" cy="13623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9DA036-8967-4303-9F89-841AAA234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597" y="3471476"/>
            <a:ext cx="4653554" cy="13468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B216FD-EFC2-4513-8E0B-0F2944774375}"/>
              </a:ext>
            </a:extLst>
          </p:cNvPr>
          <p:cNvSpPr txBox="1"/>
          <p:nvPr/>
        </p:nvSpPr>
        <p:spPr>
          <a:xfrm>
            <a:off x="1491050" y="4926227"/>
            <a:ext cx="9053382" cy="89193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600" cap="none" baseline="0" dirty="0"/>
              <a:t>The experimental branch was pushed with the change but master does not have the new recipe yet.  We will have to merge the branches together.</a:t>
            </a:r>
          </a:p>
        </p:txBody>
      </p:sp>
    </p:spTree>
    <p:extLst>
      <p:ext uri="{BB962C8B-B14F-4D97-AF65-F5344CB8AC3E}">
        <p14:creationId xmlns:p14="http://schemas.microsoft.com/office/powerpoint/2010/main" val="810794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58B6-1046-4D29-BB4B-B3DBCE8F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90B52-85DE-420D-90B0-21A36255C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go into the branch you want your changes merged into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git merge &lt;</a:t>
            </a:r>
            <a:r>
              <a:rPr lang="en-US" dirty="0" err="1"/>
              <a:t>BranchName</a:t>
            </a:r>
            <a:r>
              <a:rPr lang="en-US" dirty="0"/>
              <a:t>&gt; supplying the branch name you want merged into master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pushing the changes to our remote repository we can see that master has been updated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08EC0C-4B96-4A6B-8FE3-950D2CE1B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1685796"/>
            <a:ext cx="4038600" cy="866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6DA946-B094-4814-8A81-264CE18D1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367" y="3113143"/>
            <a:ext cx="3667125" cy="88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FB893B-B476-4413-AF68-4A9FA0FF1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487" y="4518897"/>
            <a:ext cx="56102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9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4C527-BBAE-4F87-9256-1D67F086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is Git?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55283-5126-4EA0-87BE-220F67F98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258" y="660400"/>
            <a:ext cx="1863961" cy="21105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6E8845-1798-484E-AF14-C72392215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20" y="2941166"/>
            <a:ext cx="1647825" cy="6858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B8B704-FC13-4537-97CE-30948AA1D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84" y="1348909"/>
            <a:ext cx="6975958" cy="5075652"/>
          </a:xfrm>
        </p:spPr>
        <p:txBody>
          <a:bodyPr/>
          <a:lstStyle/>
          <a:p>
            <a:r>
              <a:rPr lang="en-US" sz="2000" dirty="0"/>
              <a:t>Git is a version control system developed by Linus Torvalds</a:t>
            </a:r>
          </a:p>
          <a:p>
            <a:pPr lvl="1"/>
            <a:r>
              <a:rPr lang="en-US" sz="1600" dirty="0"/>
              <a:t>Originally created for development of Linux </a:t>
            </a:r>
          </a:p>
          <a:p>
            <a:r>
              <a:rPr lang="en-US" dirty="0"/>
              <a:t>Used to keep track of file changes and coordinating work with multiple people.</a:t>
            </a:r>
          </a:p>
          <a:p>
            <a:pPr lvl="1"/>
            <a:r>
              <a:rPr lang="en-US" dirty="0"/>
              <a:t>Support for non-linear development. Many branches</a:t>
            </a:r>
          </a:p>
          <a:p>
            <a:pPr lvl="1"/>
            <a:r>
              <a:rPr lang="en-US" dirty="0"/>
              <a:t>Handles large projects</a:t>
            </a:r>
          </a:p>
          <a:p>
            <a:pPr lvl="1"/>
            <a:r>
              <a:rPr lang="en-US" dirty="0"/>
              <a:t>Fast and efficient</a:t>
            </a:r>
          </a:p>
          <a:p>
            <a:pPr lvl="1"/>
            <a:r>
              <a:rPr lang="en-US" dirty="0"/>
              <a:t>Compatibility with HTTP, FTP, or SSH</a:t>
            </a:r>
          </a:p>
        </p:txBody>
      </p:sp>
      <p:pic>
        <p:nvPicPr>
          <p:cNvPr id="2052" name="Picture 4" descr="https://upload.wikimedia.org/wikipedia/commons/thumb/3/35/Tux.svg/1200px-Tux.svg.png">
            <a:extLst>
              <a:ext uri="{FF2B5EF4-FFF2-40B4-BE49-F238E27FC236}">
                <a16:creationId xmlns:a16="http://schemas.microsoft.com/office/drawing/2014/main" id="{7C8C5D3F-2902-46EB-833A-2B537055D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2988" y="660400"/>
            <a:ext cx="1744185" cy="205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qph.ec.quoracdn.net/main-qimg-3aa29f29ede6a8245b6964f663c60339">
            <a:extLst>
              <a:ext uri="{FF2B5EF4-FFF2-40B4-BE49-F238E27FC236}">
                <a16:creationId xmlns:a16="http://schemas.microsoft.com/office/drawing/2014/main" id="{0539AF1B-1287-48CC-977A-3C490DCA4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055" y="3797215"/>
            <a:ext cx="28670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968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77F9-2FA9-48E5-82F4-FB54CB3D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/>
              <a:t>Basic Workflow</a:t>
            </a:r>
          </a:p>
        </p:txBody>
      </p:sp>
      <p:pic>
        <p:nvPicPr>
          <p:cNvPr id="1026" name="Picture 2" descr="Machine generated alternative text:&#10;Working &#10;Directory &#10;Make changes &#10;files: &#10;+ additions &#10;- deletions &#10;to &#10;2 &#10;Staging &#10;Area &#10;Bring changes into &#10;the staging area &#10;3 &#10;Repository &#10;Save changes to the &#10;repository as a &#10;' commit' &#10;modifications ">
            <a:extLst>
              <a:ext uri="{FF2B5EF4-FFF2-40B4-BE49-F238E27FC236}">
                <a16:creationId xmlns:a16="http://schemas.microsoft.com/office/drawing/2014/main" id="{8A4CE041-B0FC-41EB-AF87-11483FE36A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423" y="1505444"/>
            <a:ext cx="8913892" cy="415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63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3FB6-70E3-430C-9B96-3CF4B104D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Working Directory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46E7E-B98D-4A1D-B3C6-4D70D5029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</p:spPr>
        <p:txBody>
          <a:bodyPr/>
          <a:lstStyle/>
          <a:p>
            <a:r>
              <a:rPr lang="en-US" dirty="0"/>
              <a:t>Where you make changes to files and do any modifications.</a:t>
            </a:r>
          </a:p>
          <a:p>
            <a:r>
              <a:rPr lang="en-US" dirty="0"/>
              <a:t> Usually done on your local computer</a:t>
            </a:r>
          </a:p>
          <a:p>
            <a:r>
              <a:rPr lang="en-US" dirty="0"/>
              <a:t>Create a repository</a:t>
            </a:r>
          </a:p>
          <a:p>
            <a:pPr lvl="1"/>
            <a:r>
              <a:rPr lang="en-US" dirty="0"/>
              <a:t>In your working folder create a git repository with </a:t>
            </a:r>
            <a:r>
              <a:rPr lang="en-US" b="1" dirty="0">
                <a:solidFill>
                  <a:schemeClr val="tx1"/>
                </a:solidFill>
                <a:highlight>
                  <a:srgbClr val="C0C0C0"/>
                </a:highlight>
              </a:rPr>
              <a:t>git</a:t>
            </a:r>
            <a:r>
              <a:rPr lang="en-US" b="1" dirty="0">
                <a:highlight>
                  <a:srgbClr val="C0C0C0"/>
                </a:highlight>
              </a:rPr>
              <a:t> </a:t>
            </a:r>
            <a:r>
              <a:rPr lang="en-US" b="1" dirty="0" err="1">
                <a:solidFill>
                  <a:schemeClr val="tx1"/>
                </a:solidFill>
                <a:highlight>
                  <a:srgbClr val="C0C0C0"/>
                </a:highlight>
              </a:rPr>
              <a:t>init</a:t>
            </a:r>
            <a:endParaRPr lang="en-US" b="1" dirty="0">
              <a:solidFill>
                <a:schemeClr val="tx1"/>
              </a:solidFill>
              <a:highlight>
                <a:srgbClr val="C0C0C0"/>
              </a:highlight>
            </a:endParaRPr>
          </a:p>
          <a:p>
            <a:pPr marL="358775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Modify files: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BF51E1-B2AE-4175-BB24-4E9A1C984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507" y="3107945"/>
            <a:ext cx="6768888" cy="717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AF35EA-3777-4ECE-838E-303C5238D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592" y="4579638"/>
            <a:ext cx="3856718" cy="145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8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AC83-691D-4D57-9F10-B902300F0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Staging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0C39F-BE7A-4368-B973-AAAAB497D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where files are added before committing to the repository.</a:t>
            </a:r>
          </a:p>
          <a:p>
            <a:r>
              <a:rPr lang="en-US" dirty="0"/>
              <a:t>A snapshot of the files are taken for tracking purposes.</a:t>
            </a:r>
          </a:p>
          <a:p>
            <a:r>
              <a:rPr lang="en-US" dirty="0"/>
              <a:t>Use the command </a:t>
            </a:r>
            <a:r>
              <a:rPr lang="en-US" sz="1600" b="1" dirty="0">
                <a:solidFill>
                  <a:schemeClr val="tx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add &lt;filename&gt;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to add a specific file or </a:t>
            </a:r>
            <a:r>
              <a:rPr lang="en-US" sz="1600" b="1" dirty="0">
                <a:solidFill>
                  <a:schemeClr val="tx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add –A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to track all files</a:t>
            </a:r>
          </a:p>
          <a:p>
            <a:r>
              <a:rPr lang="en-US" dirty="0"/>
              <a:t>Using git add: </a:t>
            </a:r>
          </a:p>
          <a:p>
            <a:endParaRPr lang="en-US" dirty="0"/>
          </a:p>
          <a:p>
            <a:r>
              <a:rPr lang="en-US" dirty="0"/>
              <a:t>The file status can be shown with command </a:t>
            </a:r>
            <a:r>
              <a:rPr lang="en-US" sz="1600" b="1" dirty="0">
                <a:solidFill>
                  <a:schemeClr val="tx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git status: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38CDDC-E07F-4A6F-A796-32AD0A16E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972" y="2526565"/>
            <a:ext cx="5414360" cy="8196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841BBE-40B6-499D-B169-8D03B402B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972" y="4218379"/>
            <a:ext cx="4467225" cy="1266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DBD4F-540B-4E55-926A-218F5E2C6E37}"/>
              </a:ext>
            </a:extLst>
          </p:cNvPr>
          <p:cNvSpPr txBox="1"/>
          <p:nvPr/>
        </p:nvSpPr>
        <p:spPr>
          <a:xfrm>
            <a:off x="2417611" y="5485204"/>
            <a:ext cx="7162996" cy="31423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200" dirty="0"/>
              <a:t>This shows that you are on the main branch with a new file in our staging area “Hello.txt”</a:t>
            </a:r>
            <a:endParaRPr lang="en-US" sz="12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4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EE9B-3318-4A69-A1AF-BB4A48BC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Committing to the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72F55-6F26-4B56-8D7C-C7A9E2724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items within the Staging Area to the Repository with ‘commit’</a:t>
            </a:r>
          </a:p>
          <a:p>
            <a:r>
              <a:rPr lang="en-US" dirty="0"/>
              <a:t>Every commit to the repository requires a message to document the changes made. </a:t>
            </a:r>
          </a:p>
          <a:p>
            <a:r>
              <a:rPr lang="en-US" dirty="0"/>
              <a:t>Commit with the command </a:t>
            </a:r>
            <a:r>
              <a:rPr lang="en-US" sz="1600" b="1" dirty="0">
                <a:solidFill>
                  <a:schemeClr val="tx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commit –m “Your Message Here”</a:t>
            </a:r>
          </a:p>
          <a:p>
            <a:r>
              <a:rPr lang="en-US" dirty="0"/>
              <a:t>git commit: </a:t>
            </a:r>
          </a:p>
          <a:p>
            <a:endParaRPr lang="en-US" dirty="0"/>
          </a:p>
          <a:p>
            <a:r>
              <a:rPr lang="en-US" dirty="0"/>
              <a:t>git status shows nothing left in the staging area to commit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EB07E9-C529-4C1A-87FD-34E7032C8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782" y="2557977"/>
            <a:ext cx="5310362" cy="761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6E6B0C-B29B-4E74-B392-C1BB8E9C7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782" y="4051986"/>
            <a:ext cx="5315713" cy="63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9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3ABC-622B-4D9A-8027-FC1F3E20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and Undoing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C9DB8-60D2-4DFD-B16F-07543BEF8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for changes within the Working and Staging area is done with command </a:t>
            </a:r>
            <a:r>
              <a:rPr lang="en-US" sz="1600" b="1" dirty="0">
                <a:solidFill>
                  <a:schemeClr val="tx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endParaRPr lang="en-US" b="1" dirty="0">
              <a:solidFill>
                <a:schemeClr val="tx1"/>
              </a:solidFill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My age was entered incorrectly.  We change it to its correct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git status we see the document was modified: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4DC192-6CBD-47A2-961D-8F084B3B5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783" y="2072375"/>
            <a:ext cx="2771775" cy="159067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31C3ED6-5A8B-46FD-8231-18071417FFF9}"/>
              </a:ext>
            </a:extLst>
          </p:cNvPr>
          <p:cNvSpPr/>
          <p:nvPr/>
        </p:nvSpPr>
        <p:spPr>
          <a:xfrm>
            <a:off x="5202195" y="2657647"/>
            <a:ext cx="691979" cy="4201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B5C4F2-1970-4231-83E8-B85B7E5E5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405" y="2072375"/>
            <a:ext cx="2724150" cy="151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68001B-AA04-463D-BC73-5C9F513F3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573" y="4407914"/>
            <a:ext cx="6145451" cy="148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33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090C-898B-4B47-A11D-8CD36F933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and Undoing Changes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E7C8F-DF85-4255-8D53-4C36A120B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6" y="1125223"/>
            <a:ext cx="10765368" cy="5407381"/>
          </a:xfrm>
        </p:spPr>
        <p:txBody>
          <a:bodyPr/>
          <a:lstStyle/>
          <a:p>
            <a:r>
              <a:rPr lang="en-US" dirty="0"/>
              <a:t>Command </a:t>
            </a:r>
            <a:r>
              <a:rPr lang="en-US" sz="1600" b="1" dirty="0">
                <a:solidFill>
                  <a:schemeClr val="tx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diff</a:t>
            </a:r>
            <a:r>
              <a:rPr lang="en-US" b="1" dirty="0"/>
              <a:t> </a:t>
            </a:r>
            <a:r>
              <a:rPr lang="en-US" dirty="0"/>
              <a:t>shows the changes made from the previous status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All changes/commits that were done can be found through command </a:t>
            </a:r>
            <a:r>
              <a:rPr lang="en-US" sz="1600" b="1" dirty="0">
                <a:solidFill>
                  <a:schemeClr val="tx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  <a:endParaRPr lang="en-US" b="1" dirty="0">
              <a:solidFill>
                <a:schemeClr val="tx1"/>
              </a:solidFill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30512-CA6C-4515-9B0E-E470B72BB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372" y="1667896"/>
            <a:ext cx="4451780" cy="1690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0CC2E2-2929-4367-B67D-EC1D6731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308" y="4323964"/>
            <a:ext cx="4245189" cy="21454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DE0D48-7952-43F3-8DD0-0E90CD511D01}"/>
              </a:ext>
            </a:extLst>
          </p:cNvPr>
          <p:cNvSpPr txBox="1"/>
          <p:nvPr/>
        </p:nvSpPr>
        <p:spPr>
          <a:xfrm>
            <a:off x="3284194" y="3358808"/>
            <a:ext cx="5118401" cy="25537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200" dirty="0"/>
              <a:t>The green line shows the changes made.  Red shows the previous entry.</a:t>
            </a:r>
          </a:p>
          <a:p>
            <a:endParaRPr lang="en-US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95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B30D-A2C5-485F-A1EB-65014B734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and Undoing Changes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748B-DB25-44FC-B780-4DC5D72B7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Unstage</a:t>
            </a:r>
            <a:r>
              <a:rPr lang="en-US" dirty="0"/>
              <a:t> a file with </a:t>
            </a:r>
            <a:r>
              <a:rPr lang="en-US" sz="1600" b="1" dirty="0">
                <a:solidFill>
                  <a:schemeClr val="tx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reset HEAD &lt;filename&gt;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Changes in the working directory can be undone with </a:t>
            </a:r>
            <a:r>
              <a:rPr lang="en-US" sz="1600" b="1" dirty="0">
                <a:solidFill>
                  <a:schemeClr val="tx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checkout &lt;filename&gt;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will revert your file back to the previous version recently committed to the repository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DCA852-490C-4A0A-8781-3345677C5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950" y="1689529"/>
            <a:ext cx="4975219" cy="707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6DA36B-406A-41F4-9D47-7942AFE0C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950" y="3624115"/>
            <a:ext cx="2242753" cy="12408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72E489-91C8-43A7-9917-68EFBEB20F84}"/>
              </a:ext>
            </a:extLst>
          </p:cNvPr>
          <p:cNvSpPr/>
          <p:nvPr/>
        </p:nvSpPr>
        <p:spPr>
          <a:xfrm>
            <a:off x="2660822" y="4594764"/>
            <a:ext cx="757881" cy="22899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D9F38B-9213-469B-B5CB-8F3A4BD5B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950" y="3041816"/>
            <a:ext cx="3838575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0EDB4F-BAB4-4FA1-9090-293B1C7852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762" y="3624115"/>
            <a:ext cx="2763022" cy="1237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15FB2B-9A61-446A-8CD4-81DB3643DA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7843" y="3513187"/>
            <a:ext cx="2377518" cy="131057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E0A89D0E-2451-4A15-A72A-8C5910907604}"/>
              </a:ext>
            </a:extLst>
          </p:cNvPr>
          <p:cNvSpPr/>
          <p:nvPr/>
        </p:nvSpPr>
        <p:spPr>
          <a:xfrm>
            <a:off x="3663559" y="4168474"/>
            <a:ext cx="290603" cy="2634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045F5FA-5521-4B2E-9F3A-E45E9CC673F7}"/>
              </a:ext>
            </a:extLst>
          </p:cNvPr>
          <p:cNvSpPr/>
          <p:nvPr/>
        </p:nvSpPr>
        <p:spPr>
          <a:xfrm>
            <a:off x="7125730" y="4168474"/>
            <a:ext cx="329513" cy="2634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34358"/>
      </p:ext>
    </p:extLst>
  </p:cSld>
  <p:clrMapOvr>
    <a:masterClrMapping/>
  </p:clrMapOvr>
</p:sld>
</file>

<file path=ppt/theme/theme1.xml><?xml version="1.0" encoding="utf-8"?>
<a:theme xmlns:a="http://schemas.openxmlformats.org/drawingml/2006/main" name="AIMMS">
  <a:themeElements>
    <a:clrScheme name="AIMMS Color">
      <a:dk1>
        <a:sysClr val="windowText" lastClr="000000"/>
      </a:dk1>
      <a:lt1>
        <a:srgbClr val="FFFFFF"/>
      </a:lt1>
      <a:dk2>
        <a:srgbClr val="000081"/>
      </a:dk2>
      <a:lt2>
        <a:srgbClr val="C0F9FF"/>
      </a:lt2>
      <a:accent1>
        <a:srgbClr val="009B00"/>
      </a:accent1>
      <a:accent2>
        <a:srgbClr val="00D400"/>
      </a:accent2>
      <a:accent3>
        <a:srgbClr val="004BFF"/>
      </a:accent3>
      <a:accent4>
        <a:srgbClr val="FFC100"/>
      </a:accent4>
      <a:accent5>
        <a:srgbClr val="FFE600"/>
      </a:accent5>
      <a:accent6>
        <a:srgbClr val="CF000F"/>
      </a:accent6>
      <a:hlink>
        <a:srgbClr val="000081"/>
      </a:hlink>
      <a:folHlink>
        <a:srgbClr val="5858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>
          <a:defRPr sz="1800" cap="none" baseline="0" dirty="0" smtClean="0"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IMMS" id="{2A0B076A-5D38-46F5-ABE0-F97C5130BC93}" vid="{89F0CD0E-868B-493E-BC07-DBF96423A1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AIMMS</Template>
  <TotalTime>4702</TotalTime>
  <Words>630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MS PGothic</vt:lpstr>
      <vt:lpstr>Arial</vt:lpstr>
      <vt:lpstr>Courier New</vt:lpstr>
      <vt:lpstr>Verdana</vt:lpstr>
      <vt:lpstr>AIMMS</vt:lpstr>
      <vt:lpstr>Git Basics </vt:lpstr>
      <vt:lpstr>What is Git?</vt:lpstr>
      <vt:lpstr>Basic Workflow</vt:lpstr>
      <vt:lpstr>Working Directory </vt:lpstr>
      <vt:lpstr>Staging Area</vt:lpstr>
      <vt:lpstr>Committing to the Repository</vt:lpstr>
      <vt:lpstr>Viewing and Undoing Changes</vt:lpstr>
      <vt:lpstr>Viewing and Undoing Changes cont.</vt:lpstr>
      <vt:lpstr>Viewing and Undoing Changes cont.</vt:lpstr>
      <vt:lpstr>Remote Repositories</vt:lpstr>
      <vt:lpstr>Remote Repositories cont.</vt:lpstr>
      <vt:lpstr>Branches</vt:lpstr>
      <vt:lpstr>Branches cont.</vt:lpstr>
      <vt:lpstr>Merging Branches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Basics</dc:title>
  <dc:creator>Khang Bui</dc:creator>
  <cp:lastModifiedBy>Khang Bui</cp:lastModifiedBy>
  <cp:revision>31</cp:revision>
  <dcterms:created xsi:type="dcterms:W3CDTF">2017-10-23T17:08:40Z</dcterms:created>
  <dcterms:modified xsi:type="dcterms:W3CDTF">2017-10-27T19:07:17Z</dcterms:modified>
</cp:coreProperties>
</file>