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aven Pro Bold" charset="1" panose="00000800000000000000"/>
      <p:regular r:id="rId23"/>
    </p:embeddedFont>
    <p:embeddedFont>
      <p:font typeface="Maven Pr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063411"/>
            <a:ext cx="13112360" cy="314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PDC </a:t>
            </a: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</a:t>
            </a:r>
          </a:p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PHASE 1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87291" y="7178167"/>
            <a:ext cx="10585407" cy="189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by: M. Abdurrahman  (22i-1148) 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M. Bilal  (22i-0788)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Sohaib Sattar  (22i-0962)</a:t>
            </a:r>
          </a:p>
          <a:p>
            <a:pPr algn="ctr">
              <a:lnSpc>
                <a:spcPts val="373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7682" y="3434399"/>
            <a:ext cx="8082180" cy="517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74" indent="-453387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Pag</a:t>
            </a:r>
            <a:r>
              <a:rPr lang="en-US" b="true" sz="4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eRank used with dynamic weights</a:t>
            </a:r>
          </a:p>
          <a:p>
            <a:pPr algn="just" marL="906774" indent="-453387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Combines social actions + interests</a:t>
            </a:r>
          </a:p>
          <a:p>
            <a:pPr algn="just" marL="906774" indent="-453387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Parallelizable per community</a:t>
            </a:r>
          </a:p>
          <a:p>
            <a:pPr algn="just">
              <a:lnSpc>
                <a:spcPts val="58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057400" y="878520"/>
            <a:ext cx="12302744" cy="237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INFLU</a:t>
            </a: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ENCE POWER CALCULATION (PAGERANK)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047" y="0"/>
            <a:ext cx="2220838" cy="10287000"/>
            <a:chOff x="0" y="0"/>
            <a:chExt cx="58491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4912" cy="2709333"/>
            </a:xfrm>
            <a:custGeom>
              <a:avLst/>
              <a:gdLst/>
              <a:ahLst/>
              <a:cxnLst/>
              <a:rect r="r" b="b" t="t" l="l"/>
              <a:pathLst>
                <a:path h="2709333" w="584912">
                  <a:moveTo>
                    <a:pt x="0" y="0"/>
                  </a:moveTo>
                  <a:lnTo>
                    <a:pt x="584912" y="0"/>
                  </a:lnTo>
                  <a:lnTo>
                    <a:pt x="58491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491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11784" y="0"/>
            <a:ext cx="1932418" cy="10287000"/>
            <a:chOff x="0" y="0"/>
            <a:chExt cx="50895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895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08950">
                  <a:moveTo>
                    <a:pt x="0" y="0"/>
                  </a:moveTo>
                  <a:lnTo>
                    <a:pt x="508950" y="0"/>
                  </a:lnTo>
                  <a:lnTo>
                    <a:pt x="50895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895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047" y="271582"/>
            <a:ext cx="18288000" cy="421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</a:t>
            </a: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RAPH PARTITIONING FOR PARALLELISM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429000" y="4392731"/>
            <a:ext cx="10372458" cy="483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93138" indent="-496569" lvl="1">
              <a:lnSpc>
                <a:spcPts val="64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59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METIS T</a:t>
            </a:r>
            <a:r>
              <a:rPr lang="en-US" b="true" sz="459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 DIVIDE NETWORK</a:t>
            </a:r>
          </a:p>
          <a:p>
            <a:pPr algn="ctr" marL="993138" indent="-496569" lvl="1">
              <a:lnSpc>
                <a:spcPts val="64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59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EACH PART PROCESSED INDEPENDENTLY</a:t>
            </a:r>
          </a:p>
          <a:p>
            <a:pPr algn="ctr" marL="993138" indent="-496569" lvl="1">
              <a:lnSpc>
                <a:spcPts val="64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59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LEVELS DEFINED FOR DAG-STYLE PROCESSING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047" y="0"/>
            <a:ext cx="1996511" cy="10287000"/>
            <a:chOff x="0" y="0"/>
            <a:chExt cx="52583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58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5830">
                  <a:moveTo>
                    <a:pt x="0" y="0"/>
                  </a:moveTo>
                  <a:lnTo>
                    <a:pt x="525830" y="0"/>
                  </a:lnTo>
                  <a:lnTo>
                    <a:pt x="5258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583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81766" y="0"/>
            <a:ext cx="1826530" cy="10287000"/>
            <a:chOff x="0" y="0"/>
            <a:chExt cx="48106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061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061">
                  <a:moveTo>
                    <a:pt x="0" y="0"/>
                  </a:moveTo>
                  <a:lnTo>
                    <a:pt x="481061" y="0"/>
                  </a:lnTo>
                  <a:lnTo>
                    <a:pt x="4810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06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30786" y="1155196"/>
            <a:ext cx="10626428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INFL</a:t>
            </a: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UENCE-BFS TREE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30786" y="3578224"/>
            <a:ext cx="10626428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BFS TREES HELP SPREAD COMPUTATI</a:t>
            </a: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MEASURE REACHABILITY + INFLUENCE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HELPS IN SELECTING OPTIMAL SEEDS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047" y="0"/>
            <a:ext cx="2220838" cy="10287000"/>
            <a:chOff x="0" y="0"/>
            <a:chExt cx="58491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4912" cy="2709333"/>
            </a:xfrm>
            <a:custGeom>
              <a:avLst/>
              <a:gdLst/>
              <a:ahLst/>
              <a:cxnLst/>
              <a:rect r="r" b="b" t="t" l="l"/>
              <a:pathLst>
                <a:path h="2709333" w="584912">
                  <a:moveTo>
                    <a:pt x="0" y="0"/>
                  </a:moveTo>
                  <a:lnTo>
                    <a:pt x="584912" y="0"/>
                  </a:lnTo>
                  <a:lnTo>
                    <a:pt x="58491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491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11784" y="-1164364"/>
            <a:ext cx="1976216" cy="11451364"/>
            <a:chOff x="0" y="0"/>
            <a:chExt cx="520485" cy="3015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0485" cy="3015997"/>
            </a:xfrm>
            <a:custGeom>
              <a:avLst/>
              <a:gdLst/>
              <a:ahLst/>
              <a:cxnLst/>
              <a:rect r="r" b="b" t="t" l="l"/>
              <a:pathLst>
                <a:path h="3015997" w="520485">
                  <a:moveTo>
                    <a:pt x="0" y="0"/>
                  </a:moveTo>
                  <a:lnTo>
                    <a:pt x="520485" y="0"/>
                  </a:lnTo>
                  <a:lnTo>
                    <a:pt x="520485" y="3015997"/>
                  </a:lnTo>
                  <a:lnTo>
                    <a:pt x="0" y="3015997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0485" cy="3054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49673" y="1167219"/>
            <a:ext cx="13988653" cy="25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PARALLELIZATION STRATEGY</a:t>
            </a:r>
          </a:p>
          <a:p>
            <a:pPr algn="ctr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781594" y="3594185"/>
            <a:ext cx="11071728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MPI: DIFFERENT C</a:t>
            </a: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OMMUNITIES ON DIFFERENT NODES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OPENMP: INTRA-COMMUNITY PARALLELISM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METIS: EFFICIENT PARTITIONING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093" y="0"/>
            <a:ext cx="2092651" cy="10287000"/>
            <a:chOff x="0" y="0"/>
            <a:chExt cx="55115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11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51151">
                  <a:moveTo>
                    <a:pt x="0" y="0"/>
                  </a:moveTo>
                  <a:lnTo>
                    <a:pt x="551151" y="0"/>
                  </a:lnTo>
                  <a:lnTo>
                    <a:pt x="55115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11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75878" y="0"/>
            <a:ext cx="1932418" cy="10287000"/>
            <a:chOff x="0" y="0"/>
            <a:chExt cx="50895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895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08950">
                  <a:moveTo>
                    <a:pt x="0" y="0"/>
                  </a:moveTo>
                  <a:lnTo>
                    <a:pt x="508950" y="0"/>
                  </a:lnTo>
                  <a:lnTo>
                    <a:pt x="50895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895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67771" y="720236"/>
            <a:ext cx="12456319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EXPERIMENTAL RESULTS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332448" y="3431685"/>
            <a:ext cx="11526964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TESTED ON WEIB</a:t>
            </a: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O, TWITTER, GNUTELLA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 ACHIEVES:</a:t>
            </a:r>
          </a:p>
          <a:p>
            <a:pPr algn="ctr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HIGHER INFLUENCE SPREAD</a:t>
            </a:r>
          </a:p>
          <a:p>
            <a:pPr algn="ctr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FASTER RUNTIME</a:t>
            </a:r>
          </a:p>
          <a:p>
            <a:pPr algn="ctr" marL="1813560" indent="-604520" lvl="2">
              <a:lnSpc>
                <a:spcPts val="588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BETTER MEMORY USAGE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047" y="0"/>
            <a:ext cx="2188792" cy="10287000"/>
            <a:chOff x="0" y="0"/>
            <a:chExt cx="5764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64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576472">
                  <a:moveTo>
                    <a:pt x="0" y="0"/>
                  </a:moveTo>
                  <a:lnTo>
                    <a:pt x="576472" y="0"/>
                  </a:lnTo>
                  <a:lnTo>
                    <a:pt x="5764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7647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22922" y="-448654"/>
            <a:ext cx="2017420" cy="10735654"/>
            <a:chOff x="0" y="0"/>
            <a:chExt cx="531337" cy="2827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1337" cy="2827497"/>
            </a:xfrm>
            <a:custGeom>
              <a:avLst/>
              <a:gdLst/>
              <a:ahLst/>
              <a:cxnLst/>
              <a:rect r="r" b="b" t="t" l="l"/>
              <a:pathLst>
                <a:path h="2827497" w="531337">
                  <a:moveTo>
                    <a:pt x="0" y="0"/>
                  </a:moveTo>
                  <a:lnTo>
                    <a:pt x="531337" y="0"/>
                  </a:lnTo>
                  <a:lnTo>
                    <a:pt x="531337" y="2827497"/>
                  </a:lnTo>
                  <a:lnTo>
                    <a:pt x="0" y="2827497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1337" cy="2865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50603" y="1280928"/>
            <a:ext cx="14891244" cy="265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b="true" sz="76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PERF</a:t>
            </a:r>
            <a:r>
              <a:rPr lang="en-US" b="true" sz="76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ORMANCE COMPARISON</a:t>
            </a:r>
          </a:p>
          <a:p>
            <a:pPr algn="ctr">
              <a:lnSpc>
                <a:spcPts val="1064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493002" y="3561715"/>
            <a:ext cx="11606447" cy="382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39195" indent="-469597" lvl="1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5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 VS SAIM, MILM, PA</a:t>
            </a:r>
            <a:r>
              <a:rPr lang="en-US" b="true" sz="435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RALLEL, FBI</a:t>
            </a:r>
          </a:p>
          <a:p>
            <a:pPr algn="ctr" marL="939195" indent="-469597" lvl="1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5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 LEADS IN ACCURACY + SPEED</a:t>
            </a:r>
          </a:p>
          <a:p>
            <a:pPr algn="ctr" marL="939195" indent="-469597" lvl="1">
              <a:lnSpc>
                <a:spcPts val="60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5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PAGERANK MADE EFFICIENT VIA PARALLELIZATION</a:t>
            </a:r>
          </a:p>
          <a:p>
            <a:pPr algn="ctr">
              <a:lnSpc>
                <a:spcPts val="60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60212" y="2844813"/>
            <a:ext cx="8377621" cy="5384787"/>
            <a:chOff x="0" y="0"/>
            <a:chExt cx="2206452" cy="14182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6452" cy="1418216"/>
            </a:xfrm>
            <a:custGeom>
              <a:avLst/>
              <a:gdLst/>
              <a:ahLst/>
              <a:cxnLst/>
              <a:rect r="r" b="b" t="t" l="l"/>
              <a:pathLst>
                <a:path h="1418216" w="2206452">
                  <a:moveTo>
                    <a:pt x="47130" y="0"/>
                  </a:moveTo>
                  <a:lnTo>
                    <a:pt x="2159321" y="0"/>
                  </a:lnTo>
                  <a:cubicBezTo>
                    <a:pt x="2185351" y="0"/>
                    <a:pt x="2206452" y="21101"/>
                    <a:pt x="2206452" y="47130"/>
                  </a:cubicBezTo>
                  <a:lnTo>
                    <a:pt x="2206452" y="1371085"/>
                  </a:lnTo>
                  <a:cubicBezTo>
                    <a:pt x="2206452" y="1397115"/>
                    <a:pt x="2185351" y="1418216"/>
                    <a:pt x="2159321" y="1418216"/>
                  </a:cubicBezTo>
                  <a:lnTo>
                    <a:pt x="47130" y="1418216"/>
                  </a:lnTo>
                  <a:cubicBezTo>
                    <a:pt x="21101" y="1418216"/>
                    <a:pt x="0" y="1397115"/>
                    <a:pt x="0" y="1371085"/>
                  </a:cubicBezTo>
                  <a:lnTo>
                    <a:pt x="0" y="47130"/>
                  </a:lnTo>
                  <a:cubicBezTo>
                    <a:pt x="0" y="21101"/>
                    <a:pt x="21101" y="0"/>
                    <a:pt x="47130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6452" cy="145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77807" y="3347459"/>
            <a:ext cx="7365590" cy="524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2964" indent="-461482" lvl="1">
              <a:lnSpc>
                <a:spcPts val="5984"/>
              </a:lnSpc>
              <a:buFont typeface="Arial"/>
              <a:buChar char="•"/>
            </a:pPr>
            <a:r>
              <a:rPr lang="en-US" b="true" sz="42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</a:t>
            </a:r>
            <a:r>
              <a:rPr lang="en-US" b="true" sz="42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effectively finds influential users</a:t>
            </a:r>
          </a:p>
          <a:p>
            <a:pPr algn="just" marL="922964" indent="-461482" lvl="1">
              <a:lnSpc>
                <a:spcPts val="5984"/>
              </a:lnSpc>
              <a:buFont typeface="Arial"/>
              <a:buChar char="•"/>
            </a:pPr>
            <a:r>
              <a:rPr lang="en-US" b="true" sz="42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Behavior + semantics give realistic influence</a:t>
            </a:r>
          </a:p>
          <a:p>
            <a:pPr algn="just" marL="922964" indent="-461482" lvl="1">
              <a:lnSpc>
                <a:spcPts val="5984"/>
              </a:lnSpc>
              <a:buFont typeface="Arial"/>
              <a:buChar char="•"/>
            </a:pPr>
            <a:r>
              <a:rPr lang="en-US" b="true" sz="42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Scalable using MPI + OpenMP + METIS</a:t>
            </a:r>
          </a:p>
          <a:p>
            <a:pPr algn="just">
              <a:lnSpc>
                <a:spcPts val="598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216517" y="1035219"/>
            <a:ext cx="8865010" cy="91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b="true" sz="81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381072" cy="10287000"/>
            <a:chOff x="0" y="0"/>
            <a:chExt cx="62711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71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627114">
                  <a:moveTo>
                    <a:pt x="0" y="0"/>
                  </a:moveTo>
                  <a:lnTo>
                    <a:pt x="627114" y="0"/>
                  </a:lnTo>
                  <a:lnTo>
                    <a:pt x="6271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271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47691" y="-202962"/>
            <a:ext cx="2028558" cy="10489962"/>
            <a:chOff x="0" y="0"/>
            <a:chExt cx="534270" cy="2762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270" cy="2762789"/>
            </a:xfrm>
            <a:custGeom>
              <a:avLst/>
              <a:gdLst/>
              <a:ahLst/>
              <a:cxnLst/>
              <a:rect r="r" b="b" t="t" l="l"/>
              <a:pathLst>
                <a:path h="2762789" w="534270">
                  <a:moveTo>
                    <a:pt x="0" y="0"/>
                  </a:moveTo>
                  <a:lnTo>
                    <a:pt x="534270" y="0"/>
                  </a:lnTo>
                  <a:lnTo>
                    <a:pt x="534270" y="2762789"/>
                  </a:lnTo>
                  <a:lnTo>
                    <a:pt x="0" y="2762789"/>
                  </a:ln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270" cy="2800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81934" y="3690134"/>
            <a:ext cx="13464895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45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b="true" sz="45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Parallel social behavior-based algorithm for identification of influential users in social network ( PSAIIM)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70649" y="966950"/>
            <a:ext cx="6946702" cy="168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4"/>
              </a:lnSpc>
              <a:spcBef>
                <a:spcPct val="0"/>
              </a:spcBef>
            </a:pPr>
            <a:r>
              <a:rPr lang="en-US" b="true" sz="7342" u="sng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Research paper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99355" y="3368197"/>
            <a:ext cx="6189051" cy="9277130"/>
            <a:chOff x="0" y="0"/>
            <a:chExt cx="8252067" cy="123695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47650"/>
              <a:ext cx="8252067" cy="7969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 Statement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Motivation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Limitations of Existing Methods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Key Contributions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Graph Representation</a:t>
              </a:r>
            </a:p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sz="300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Community Structures</a:t>
              </a:r>
            </a:p>
            <a:p>
              <a:pPr algn="just">
                <a:lnSpc>
                  <a:spcPts val="6000"/>
                </a:lnSpc>
              </a:pPr>
            </a:p>
            <a:p>
              <a:pPr algn="just">
                <a:lnSpc>
                  <a:spcPts val="60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536082"/>
              <a:ext cx="8252067" cy="73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42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084365"/>
              <a:ext cx="8252067" cy="73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42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251647"/>
              <a:ext cx="8252067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084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76186" y="720050"/>
            <a:ext cx="16230600" cy="88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3"/>
              </a:lnSpc>
            </a:pPr>
            <a:r>
              <a:rPr lang="en-US" b="true" sz="755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398005" y="3259996"/>
            <a:ext cx="47625" cy="6769601"/>
            <a:chOff x="0" y="0"/>
            <a:chExt cx="12543" cy="1782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3" cy="1782940"/>
            </a:xfrm>
            <a:custGeom>
              <a:avLst/>
              <a:gdLst/>
              <a:ahLst/>
              <a:cxnLst/>
              <a:rect r="r" b="b" t="t" l="l"/>
              <a:pathLst>
                <a:path h="1782940" w="12543">
                  <a:moveTo>
                    <a:pt x="0" y="0"/>
                  </a:moveTo>
                  <a:lnTo>
                    <a:pt x="12543" y="0"/>
                  </a:lnTo>
                  <a:lnTo>
                    <a:pt x="12543" y="1782940"/>
                  </a:lnTo>
                  <a:lnTo>
                    <a:pt x="0" y="1782940"/>
                  </a:lnTo>
                  <a:close/>
                </a:path>
              </a:pathLst>
            </a:custGeom>
            <a:solidFill>
              <a:srgbClr val="B7A39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43" cy="1821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052149" y="7179323"/>
            <a:ext cx="4973767" cy="9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9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825343" y="1647825"/>
            <a:ext cx="1932285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b="true" sz="4042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Outline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5221" y="3120547"/>
            <a:ext cx="6272650" cy="680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INFLUENCE P</a:t>
            </a: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OWER CALCULATION (PAGERANK)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GRAPH PARTITIONING FOR PARALLELISM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INFLUENCE-BFS TREE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PARALLELIZATION STRATEGY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EXPERIMENTAL RESULTS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PERFORMANCE COMPARISON</a:t>
            </a:r>
          </a:p>
          <a:p>
            <a:pPr algn="ctr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6087" y="1295400"/>
            <a:ext cx="9095826" cy="2400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  <a:p>
            <a:pPr algn="ctr">
              <a:lnSpc>
                <a:spcPts val="60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81872" y="3905250"/>
            <a:ext cx="14696910" cy="517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INFLUENCE MAXIMIZATION (IM) IN SOCIAL NETW</a:t>
            </a: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ORKS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GOAL: IDENTIFY SEED USERS WHO MAXIMIZE SPREAD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TRADITIONAL MODELS IGNORE USER BEHAVIOR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CHALLENGE: SCALABILITY IN LARGE NETWORKS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28927"/>
            <a:ext cx="13297277" cy="29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</a:t>
            </a: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pid growth of social networks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Behavior (likes, shares) reflects real influence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Need for scalable and accurate algorithm</a:t>
            </a:r>
          </a:p>
          <a:p>
            <a:pPr algn="just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95361" y="2178049"/>
            <a:ext cx="12288749" cy="183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M</a:t>
            </a: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OTIVATION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5223" y="1848620"/>
            <a:ext cx="10366209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LIMITATI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ONS OF EXISTING METHODS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540712" y="4654038"/>
            <a:ext cx="11206575" cy="401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6426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</a:t>
            </a: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ocus only on graph structure (edges)</a:t>
            </a:r>
          </a:p>
          <a:p>
            <a:pPr algn="just" marL="906780" indent="-453390" lvl="1">
              <a:lnSpc>
                <a:spcPts val="6426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No semantic or behavioral information</a:t>
            </a:r>
          </a:p>
          <a:p>
            <a:pPr algn="just" marL="906780" indent="-453390" lvl="1">
              <a:lnSpc>
                <a:spcPts val="6426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Sequential methods are slow on large networks</a:t>
            </a:r>
          </a:p>
          <a:p>
            <a:pPr algn="just">
              <a:lnSpc>
                <a:spcPts val="642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5017" y="1603374"/>
            <a:ext cx="11425038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CONTRI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BUTIONS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117945" y="3895725"/>
            <a:ext cx="12052111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PSAIIM</a:t>
            </a: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integrates behavior + interests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Parallel influence calculation using graph partitioning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Introduced "influence-BFS Tree" for seed selection</a:t>
            </a:r>
          </a:p>
          <a:p>
            <a:pPr algn="just">
              <a:lnSpc>
                <a:spcPts val="58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6773" y="1011872"/>
            <a:ext cx="11467402" cy="254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REPRES</a:t>
            </a: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ENTATION</a:t>
            </a:r>
          </a:p>
          <a:p>
            <a:pPr algn="ctr">
              <a:lnSpc>
                <a:spcPts val="64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4199800" y="3990975"/>
            <a:ext cx="8864630" cy="4864629"/>
            <a:chOff x="0" y="0"/>
            <a:chExt cx="2334717" cy="12812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4717" cy="1281219"/>
            </a:xfrm>
            <a:custGeom>
              <a:avLst/>
              <a:gdLst/>
              <a:ahLst/>
              <a:cxnLst/>
              <a:rect r="r" b="b" t="t" l="l"/>
              <a:pathLst>
                <a:path h="1281219" w="2334717">
                  <a:moveTo>
                    <a:pt x="44541" y="0"/>
                  </a:moveTo>
                  <a:lnTo>
                    <a:pt x="2290176" y="0"/>
                  </a:lnTo>
                  <a:cubicBezTo>
                    <a:pt x="2314776" y="0"/>
                    <a:pt x="2334717" y="19942"/>
                    <a:pt x="2334717" y="44541"/>
                  </a:cubicBezTo>
                  <a:lnTo>
                    <a:pt x="2334717" y="1236678"/>
                  </a:lnTo>
                  <a:cubicBezTo>
                    <a:pt x="2334717" y="1261277"/>
                    <a:pt x="2314776" y="1281219"/>
                    <a:pt x="2290176" y="1281219"/>
                  </a:cubicBezTo>
                  <a:lnTo>
                    <a:pt x="44541" y="1281219"/>
                  </a:lnTo>
                  <a:cubicBezTo>
                    <a:pt x="19942" y="1281219"/>
                    <a:pt x="0" y="1261277"/>
                    <a:pt x="0" y="1236678"/>
                  </a:cubicBezTo>
                  <a:lnTo>
                    <a:pt x="0" y="44541"/>
                  </a:lnTo>
                  <a:cubicBezTo>
                    <a:pt x="0" y="19942"/>
                    <a:pt x="19942" y="0"/>
                    <a:pt x="44541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34717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99800" y="4418859"/>
            <a:ext cx="8544162" cy="443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G = &lt;V, E, A, I&gt;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V: Users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E: Connections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A: Acti</a:t>
            </a: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ONS (LIKE, COMMENT)</a:t>
            </a:r>
          </a:p>
          <a:p>
            <a:pPr algn="ctr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I: INTERESTS (SPORTS, TECH)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9425" y="4127817"/>
            <a:ext cx="9131747" cy="505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5" indent="-421003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SCC: St</a:t>
            </a:r>
            <a:r>
              <a:rPr lang="en-US" b="true" sz="3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rongly Connected Components</a:t>
            </a:r>
          </a:p>
          <a:p>
            <a:pPr algn="just" marL="842005" indent="-421003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CAC: Connected Acyclic Components</a:t>
            </a:r>
          </a:p>
          <a:p>
            <a:pPr algn="just" marL="842005" indent="-421003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DAG: Directed Acyclic Graph of communities</a:t>
            </a:r>
          </a:p>
          <a:p>
            <a:pPr algn="just">
              <a:lnSpc>
                <a:spcPts val="76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409425" y="1470024"/>
            <a:ext cx="10044167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COMMUNITY STR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UCTURES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DAGlK0-rr8w</dc:identifier>
  <dcterms:modified xsi:type="dcterms:W3CDTF">2011-08-01T06:04:30Z</dcterms:modified>
  <cp:revision>1</cp:revision>
  <dc:title>pdc project phase 1</dc:title>
</cp:coreProperties>
</file>