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</p:sldMasterIdLst>
  <p:notesMasterIdLst>
    <p:notesMasterId r:id="rId29"/>
  </p:notesMasterIdLst>
  <p:handoutMasterIdLst>
    <p:handoutMasterId r:id="rId30"/>
  </p:handoutMasterIdLst>
  <p:sldIdLst>
    <p:sldId id="291" r:id="rId3"/>
    <p:sldId id="256" r:id="rId4"/>
    <p:sldId id="259" r:id="rId5"/>
    <p:sldId id="260" r:id="rId6"/>
    <p:sldId id="258" r:id="rId7"/>
    <p:sldId id="261" r:id="rId8"/>
    <p:sldId id="263" r:id="rId9"/>
    <p:sldId id="266" r:id="rId10"/>
    <p:sldId id="267" r:id="rId11"/>
    <p:sldId id="292" r:id="rId12"/>
    <p:sldId id="293" r:id="rId13"/>
    <p:sldId id="294" r:id="rId14"/>
    <p:sldId id="295" r:id="rId15"/>
    <p:sldId id="270" r:id="rId16"/>
    <p:sldId id="276" r:id="rId17"/>
    <p:sldId id="297" r:id="rId18"/>
    <p:sldId id="298" r:id="rId19"/>
    <p:sldId id="300" r:id="rId20"/>
    <p:sldId id="299" r:id="rId21"/>
    <p:sldId id="301" r:id="rId22"/>
    <p:sldId id="302" r:id="rId23"/>
    <p:sldId id="303" r:id="rId24"/>
    <p:sldId id="296" r:id="rId25"/>
    <p:sldId id="304" r:id="rId26"/>
    <p:sldId id="279" r:id="rId27"/>
    <p:sldId id="288" r:id="rId28"/>
  </p:sldIdLst>
  <p:sldSz cx="18286413" cy="10287000"/>
  <p:notesSz cx="6858000" cy="9144000"/>
  <p:defaultTextStyle>
    <a:defPPr>
      <a:defRPr lang="en-US"/>
    </a:defPPr>
    <a:lvl1pPr marL="0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9" autoAdjust="0"/>
    <p:restoredTop sz="94660"/>
  </p:normalViewPr>
  <p:slideViewPr>
    <p:cSldViewPr>
      <p:cViewPr varScale="1">
        <p:scale>
          <a:sx n="44" d="100"/>
          <a:sy n="44" d="100"/>
        </p:scale>
        <p:origin x="630" y="-72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84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9BFA6-89EB-4D76-957E-E1C3AE8B4DCF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09484-7E19-44C5-BBA7-955540985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72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FB5F9-9D2A-4583-AD64-D8BB94702748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9FC20-7366-4A0C-AA7D-F4AAF6FB2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53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5614814" y="1615108"/>
            <a:ext cx="10147990" cy="4426102"/>
          </a:xfrm>
        </p:spPr>
        <p:txBody>
          <a:bodyPr anchor="b">
            <a:noAutofit/>
          </a:bodyPr>
          <a:lstStyle>
            <a:lvl1pPr algn="l">
              <a:lnSpc>
                <a:spcPts val="9000"/>
              </a:lnSpc>
              <a:defRPr sz="9600"/>
            </a:lvl1pPr>
          </a:lstStyle>
          <a:p>
            <a:r>
              <a:rPr lang="en-US" altLang="ja-JP" dirty="0"/>
              <a:t>Presentation</a:t>
            </a:r>
            <a:br>
              <a:rPr lang="en-US" altLang="ja-JP" dirty="0"/>
            </a:br>
            <a:r>
              <a:rPr lang="en-US" altLang="ja-JP" dirty="0"/>
              <a:t>Title Here</a:t>
            </a:r>
            <a:endParaRPr 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5758830" y="6439644"/>
            <a:ext cx="10153128" cy="1584176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36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</a:p>
          <a:p>
            <a:r>
              <a:rPr lang="en-US" dirty="0"/>
              <a:t>Sub Title Here</a:t>
            </a:r>
          </a:p>
        </p:txBody>
      </p:sp>
      <p:sp>
        <p:nvSpPr>
          <p:cNvPr id="8" name="正方形/長方形 7"/>
          <p:cNvSpPr/>
          <p:nvPr userDrawn="1"/>
        </p:nvSpPr>
        <p:spPr>
          <a:xfrm rot="18000000">
            <a:off x="-5375643" y="4058014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正方形/長方形 8"/>
          <p:cNvSpPr/>
          <p:nvPr userDrawn="1"/>
        </p:nvSpPr>
        <p:spPr>
          <a:xfrm rot="18000000">
            <a:off x="-7103297" y="4242009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8106139" y="4043991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9066134" y="392434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" name="正方形/長方形 13"/>
          <p:cNvSpPr/>
          <p:nvPr userDrawn="1"/>
        </p:nvSpPr>
        <p:spPr>
          <a:xfrm rot="18000000">
            <a:off x="10532918" y="5975218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5" name="正方形/長方形 14"/>
          <p:cNvSpPr/>
          <p:nvPr userDrawn="1"/>
        </p:nvSpPr>
        <p:spPr>
          <a:xfrm rot="18000000">
            <a:off x="9530076" y="5808404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正方形/長方形 15"/>
          <p:cNvSpPr/>
          <p:nvPr userDrawn="1"/>
        </p:nvSpPr>
        <p:spPr>
          <a:xfrm rot="18000000">
            <a:off x="8570081" y="5688761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-22244906" y="407674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2" name="正方形/長方形 21"/>
          <p:cNvSpPr/>
          <p:nvPr userDrawn="1"/>
        </p:nvSpPr>
        <p:spPr>
          <a:xfrm rot="18000000">
            <a:off x="-20596954" y="3917992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5614814" y="6079604"/>
            <a:ext cx="10153128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0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20" grpId="0" animBg="1"/>
      <p:bldP spid="22" grpId="0" animBg="1"/>
      <p:bldP spid="23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370321" y="2920332"/>
            <a:ext cx="6764774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590478" y="3559324"/>
            <a:ext cx="9937104" cy="504056"/>
          </a:xfrm>
          <a:solidFill>
            <a:schemeClr val="tx1">
              <a:lumMod val="60000"/>
              <a:lumOff val="40000"/>
            </a:schemeClr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370321" y="5905330"/>
            <a:ext cx="6764774" cy="721683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2590478" y="6544322"/>
            <a:ext cx="9937104" cy="504056"/>
          </a:xfrm>
          <a:solidFill>
            <a:schemeClr val="tx1">
              <a:lumMod val="60000"/>
              <a:lumOff val="40000"/>
            </a:schemeClr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366340" y="4135388"/>
            <a:ext cx="15265697" cy="1512167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366341" y="7159725"/>
            <a:ext cx="15265697" cy="1512167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661894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50"/>
                            </p:stCondLst>
                            <p:childTnLst>
                              <p:par>
                                <p:cTn id="5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75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250"/>
                            </p:stCondLst>
                            <p:childTnLst>
                              <p:par>
                                <p:cTn id="6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750"/>
                            </p:stCondLst>
                            <p:childTnLst>
                              <p:par>
                                <p:cTn id="71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50"/>
                            </p:stCondLst>
                            <p:childTnLst>
                              <p:par>
                                <p:cTn id="7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250"/>
                            </p:stCondLst>
                            <p:childTnLst>
                              <p:par>
                                <p:cTn id="8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750"/>
                            </p:stCondLst>
                            <p:childTnLst>
                              <p:par>
                                <p:cTn id="8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250"/>
                            </p:stCondLst>
                            <p:childTnLst>
                              <p:par>
                                <p:cTn id="9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750"/>
                            </p:stCondLst>
                            <p:childTnLst>
                              <p:par>
                                <p:cTn id="96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16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259901" y="2683618"/>
            <a:ext cx="6764774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3670301" y="5184075"/>
            <a:ext cx="6764774" cy="721683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55920" y="3466626"/>
            <a:ext cx="10050393" cy="1512167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3669785" y="5935588"/>
            <a:ext cx="10045691" cy="1512167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5758830" y="7704356"/>
            <a:ext cx="6764774" cy="721683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5758017" y="8455869"/>
            <a:ext cx="10045691" cy="1512167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81177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50"/>
                            </p:stCondLst>
                            <p:childTnLst>
                              <p:par>
                                <p:cTn id="5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5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250"/>
                            </p:stCondLst>
                            <p:childTnLst>
                              <p:par>
                                <p:cTn id="6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750"/>
                            </p:stCondLst>
                            <p:childTnLst>
                              <p:par>
                                <p:cTn id="6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250"/>
                            </p:stCondLst>
                            <p:childTnLst>
                              <p:par>
                                <p:cTn id="7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750"/>
                            </p:stCondLst>
                            <p:childTnLst>
                              <p:par>
                                <p:cTn id="7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250"/>
                            </p:stCondLst>
                            <p:childTnLst>
                              <p:par>
                                <p:cTn id="7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750"/>
                            </p:stCondLst>
                            <p:childTnLst>
                              <p:par>
                                <p:cTn id="8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16" grpId="0" build="p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1356978" y="2551212"/>
            <a:ext cx="5265948" cy="6243067"/>
          </a:xfrm>
        </p:spPr>
        <p:txBody>
          <a:bodyPr anchor="ctr">
            <a:normAutofit/>
          </a:bodyPr>
          <a:lstStyle>
            <a:lvl1pPr algn="l">
              <a:defRPr sz="4400"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“Text Here”</a:t>
            </a:r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6694934" y="4304948"/>
            <a:ext cx="10738556" cy="2782768"/>
          </a:xfrm>
        </p:spPr>
        <p:txBody>
          <a:bodyPr anchor="ctr"/>
          <a:lstStyle>
            <a:lvl1pPr algn="l">
              <a:defRPr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84140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1006302" y="3631332"/>
            <a:ext cx="16427188" cy="1080120"/>
          </a:xfrm>
        </p:spPr>
        <p:txBody>
          <a:bodyPr anchor="ctr">
            <a:normAutofit/>
          </a:bodyPr>
          <a:lstStyle>
            <a:lvl1pPr algn="ctr">
              <a:defRPr sz="4400"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“Text Here”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5666" y="4664988"/>
            <a:ext cx="16417824" cy="2782768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397510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Horizontal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2590478" y="6007596"/>
            <a:ext cx="12599218" cy="1080120"/>
          </a:xfrm>
        </p:spPr>
        <p:txBody>
          <a:bodyPr anchor="ctr">
            <a:normAutofit/>
          </a:bodyPr>
          <a:lstStyle>
            <a:lvl1pPr algn="ctr">
              <a:defRPr sz="4400"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“Text Here”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599842" y="7041252"/>
            <a:ext cx="12592036" cy="2782768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356057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71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8" name="図プレースホルダー 7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014538" y="2766889"/>
            <a:ext cx="5760516" cy="5760516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8011092" y="2765632"/>
            <a:ext cx="8476929" cy="721683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7991078" y="3631332"/>
            <a:ext cx="8496943" cy="5328592"/>
          </a:xfrm>
        </p:spPr>
        <p:txBody>
          <a:bodyPr anchor="t">
            <a:normAutofit/>
          </a:bodyPr>
          <a:lstStyle>
            <a:lvl1pPr algn="l">
              <a:defRPr sz="24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 rot="21288877">
            <a:off x="2253290" y="8210533"/>
            <a:ext cx="5760000" cy="766544"/>
          </a:xfrm>
          <a:gradFill flip="none" rotWithShape="1">
            <a:gsLst>
              <a:gs pos="0">
                <a:schemeClr val="accent1">
                  <a:alpha val="0"/>
                </a:schemeClr>
              </a:gs>
              <a:gs pos="50000">
                <a:schemeClr val="accent1"/>
              </a:gs>
              <a:gs pos="100000">
                <a:schemeClr val="accent1"/>
              </a:gs>
            </a:gsLst>
            <a:lin ang="0" scaled="0"/>
            <a:tileRect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200" baseline="0">
                <a:solidFill>
                  <a:schemeClr val="bg1">
                    <a:lumMod val="8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Caption Here</a:t>
            </a:r>
          </a:p>
        </p:txBody>
      </p:sp>
    </p:spTree>
    <p:extLst>
      <p:ext uri="{BB962C8B-B14F-4D97-AF65-F5344CB8AC3E}">
        <p14:creationId xmlns:p14="http://schemas.microsoft.com/office/powerpoint/2010/main" val="345063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5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5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25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75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25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8" grpId="0"/>
      <p:bldP spid="25" grpId="0" build="p" animBg="1">
        <p:tmplLst>
          <p:tmpl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8" name="図プレースホルダー 7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006302" y="3064786"/>
            <a:ext cx="3374388" cy="3374388"/>
          </a:xfrm>
          <a:ln w="28575"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 rot="21288877">
            <a:off x="448802" y="6347140"/>
            <a:ext cx="4354395" cy="607972"/>
          </a:xfrm>
          <a:gradFill flip="none" rotWithShape="1">
            <a:gsLst>
              <a:gs pos="0">
                <a:schemeClr val="accent1">
                  <a:alpha val="0"/>
                </a:schemeClr>
              </a:gs>
              <a:gs pos="50000">
                <a:schemeClr val="accent1"/>
              </a:gs>
              <a:gs pos="100000">
                <a:schemeClr val="accent1"/>
              </a:gs>
            </a:gsLst>
            <a:lin ang="0" scaled="0"/>
            <a:tileRect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2800" baseline="0">
                <a:solidFill>
                  <a:schemeClr val="bg1">
                    <a:lumMod val="8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Caption Here</a:t>
            </a:r>
          </a:p>
        </p:txBody>
      </p:sp>
      <p:sp>
        <p:nvSpPr>
          <p:cNvPr id="18" name="図プレースホルダー 7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182766" y="4361276"/>
            <a:ext cx="3374388" cy="3374388"/>
          </a:xfrm>
          <a:ln w="28575"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 rot="21288877">
            <a:off x="4625266" y="7643630"/>
            <a:ext cx="4354395" cy="607972"/>
          </a:xfrm>
          <a:gradFill flip="none" rotWithShape="1">
            <a:gsLst>
              <a:gs pos="0">
                <a:schemeClr val="accent2">
                  <a:alpha val="0"/>
                </a:schemeClr>
              </a:gs>
              <a:gs pos="50000">
                <a:schemeClr val="accent2"/>
              </a:gs>
              <a:gs pos="100000">
                <a:schemeClr val="accent2"/>
              </a:gs>
            </a:gsLst>
            <a:lin ang="0" scaled="0"/>
            <a:tileRect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2800" baseline="0">
                <a:solidFill>
                  <a:schemeClr val="bg1">
                    <a:lumMod val="8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Caption Here</a:t>
            </a:r>
          </a:p>
        </p:txBody>
      </p:sp>
      <p:sp>
        <p:nvSpPr>
          <p:cNvPr id="24" name="図プレースホルダー 7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9359230" y="2617184"/>
            <a:ext cx="3374388" cy="3374388"/>
          </a:xfrm>
          <a:ln w="28575"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 rot="21288877">
            <a:off x="8801730" y="5899538"/>
            <a:ext cx="4354395" cy="607972"/>
          </a:xfrm>
          <a:gradFill flip="none" rotWithShape="1">
            <a:gsLst>
              <a:gs pos="0">
                <a:schemeClr val="accent3">
                  <a:alpha val="0"/>
                </a:schemeClr>
              </a:gs>
              <a:gs pos="50000">
                <a:schemeClr val="accent3"/>
              </a:gs>
              <a:gs pos="100000">
                <a:schemeClr val="accent3"/>
              </a:gs>
            </a:gsLst>
            <a:lin ang="0" scaled="0"/>
            <a:tileRect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2800" baseline="0">
                <a:solidFill>
                  <a:schemeClr val="bg1">
                    <a:lumMod val="8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Caption Here</a:t>
            </a:r>
          </a:p>
        </p:txBody>
      </p:sp>
      <p:sp>
        <p:nvSpPr>
          <p:cNvPr id="28" name="図プレースホルダー 7"/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13535694" y="3477508"/>
            <a:ext cx="3374388" cy="3374388"/>
          </a:xfrm>
          <a:ln w="28575"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 rot="21288877">
            <a:off x="12978194" y="6759862"/>
            <a:ext cx="4354395" cy="607972"/>
          </a:xfrm>
          <a:gradFill flip="none" rotWithShape="1">
            <a:gsLst>
              <a:gs pos="0">
                <a:schemeClr val="accent4">
                  <a:alpha val="0"/>
                </a:schemeClr>
              </a:gs>
              <a:gs pos="50000">
                <a:schemeClr val="accent4"/>
              </a:gs>
              <a:gs pos="100000">
                <a:schemeClr val="accent4"/>
              </a:gs>
            </a:gsLst>
            <a:lin ang="0" scaled="0"/>
            <a:tileRect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2800" baseline="0">
                <a:solidFill>
                  <a:schemeClr val="bg1">
                    <a:lumMod val="8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Caption Here</a:t>
            </a:r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934294" y="7303740"/>
            <a:ext cx="3456384" cy="1440160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5038752" y="8599884"/>
            <a:ext cx="3456384" cy="1440160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9287224" y="6871692"/>
            <a:ext cx="3456384" cy="1440160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3463687" y="7591772"/>
            <a:ext cx="3456384" cy="1440160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398409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2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5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25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750"/>
                            </p:stCondLst>
                            <p:childTnLst>
                              <p:par>
                                <p:cTn id="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250"/>
                            </p:stCondLst>
                            <p:childTnLst>
                              <p:par>
                                <p:cTn id="9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750"/>
                            </p:stCondLst>
                            <p:childTnLst>
                              <p:par>
                                <p:cTn id="10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250"/>
                            </p:stCondLst>
                            <p:childTnLst>
                              <p:par>
                                <p:cTn id="10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8" grpId="0"/>
      <p:bldP spid="22" grpId="0" build="p" animBg="1">
        <p:tmplLst>
          <p:tmpl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23" grpId="0" build="p" animBg="1">
        <p:tmplLst>
          <p:tmpl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/>
      <p:bldP spid="27" grpId="0" build="p" animBg="1">
        <p:tmplLst>
          <p:tmpl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  <p:bldP spid="29" grpId="0" build="p" animBg="1">
        <p:tmplLst>
          <p:tmpl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366342" y="7231732"/>
            <a:ext cx="3600400" cy="2016224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5182766" y="7231732"/>
            <a:ext cx="3600400" cy="2016224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8999190" y="7231732"/>
            <a:ext cx="3600400" cy="2016224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815614" y="7231732"/>
            <a:ext cx="3600400" cy="2016224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6" name="グラフ プレースホルダー 5"/>
          <p:cNvSpPr>
            <a:spLocks noGrp="1"/>
          </p:cNvSpPr>
          <p:nvPr>
            <p:ph type="chart" sz="quarter" idx="25" hasCustomPrompt="1"/>
          </p:nvPr>
        </p:nvSpPr>
        <p:spPr>
          <a:xfrm>
            <a:off x="1510358" y="2906150"/>
            <a:ext cx="3463111" cy="3461486"/>
          </a:xfrm>
          <a:effectLst/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Graph</a:t>
            </a:r>
          </a:p>
        </p:txBody>
      </p:sp>
      <p:sp>
        <p:nvSpPr>
          <p:cNvPr id="34" name="グラフ プレースホルダー 5"/>
          <p:cNvSpPr>
            <a:spLocks noGrp="1"/>
          </p:cNvSpPr>
          <p:nvPr>
            <p:ph type="chart" sz="quarter" idx="26" hasCustomPrompt="1"/>
          </p:nvPr>
        </p:nvSpPr>
        <p:spPr>
          <a:xfrm>
            <a:off x="5302706" y="2905356"/>
            <a:ext cx="3463111" cy="3461486"/>
          </a:xfrm>
          <a:effectLst/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Graph</a:t>
            </a:r>
          </a:p>
        </p:txBody>
      </p:sp>
      <p:sp>
        <p:nvSpPr>
          <p:cNvPr id="35" name="グラフ プレースホルダー 5"/>
          <p:cNvSpPr>
            <a:spLocks noGrp="1"/>
          </p:cNvSpPr>
          <p:nvPr>
            <p:ph type="chart" sz="quarter" idx="27" hasCustomPrompt="1"/>
          </p:nvPr>
        </p:nvSpPr>
        <p:spPr>
          <a:xfrm>
            <a:off x="9129752" y="2905356"/>
            <a:ext cx="3463111" cy="3461486"/>
          </a:xfrm>
          <a:effectLst/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Graph</a:t>
            </a:r>
          </a:p>
        </p:txBody>
      </p:sp>
      <p:sp>
        <p:nvSpPr>
          <p:cNvPr id="36" name="グラフ プレースホルダー 5"/>
          <p:cNvSpPr>
            <a:spLocks noGrp="1"/>
          </p:cNvSpPr>
          <p:nvPr>
            <p:ph type="chart" sz="quarter" idx="28" hasCustomPrompt="1"/>
          </p:nvPr>
        </p:nvSpPr>
        <p:spPr>
          <a:xfrm>
            <a:off x="12952903" y="2900254"/>
            <a:ext cx="3463111" cy="3461486"/>
          </a:xfrm>
          <a:effectLst/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Graph</a:t>
            </a:r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18677" y="6727676"/>
            <a:ext cx="3448065" cy="505659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5326782" y="6727676"/>
            <a:ext cx="3448065" cy="505659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9143206" y="6727676"/>
            <a:ext cx="3448065" cy="505659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12959630" y="6727676"/>
            <a:ext cx="3448065" cy="505659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36942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7" name="表プレースホルダー 6"/>
          <p:cNvSpPr>
            <a:spLocks noGrp="1"/>
          </p:cNvSpPr>
          <p:nvPr>
            <p:ph type="tbl" sz="quarter" idx="22" hasCustomPrompt="1"/>
          </p:nvPr>
        </p:nvSpPr>
        <p:spPr>
          <a:xfrm>
            <a:off x="1798390" y="2840039"/>
            <a:ext cx="4392613" cy="475173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 Table</a:t>
            </a:r>
          </a:p>
        </p:txBody>
      </p:sp>
      <p:sp>
        <p:nvSpPr>
          <p:cNvPr id="43" name="表プレースホルダー 6"/>
          <p:cNvSpPr>
            <a:spLocks noGrp="1"/>
          </p:cNvSpPr>
          <p:nvPr>
            <p:ph type="tbl" sz="quarter" idx="23" hasCustomPrompt="1"/>
          </p:nvPr>
        </p:nvSpPr>
        <p:spPr>
          <a:xfrm>
            <a:off x="6766942" y="2845374"/>
            <a:ext cx="4392613" cy="475173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 Table</a:t>
            </a:r>
          </a:p>
        </p:txBody>
      </p:sp>
      <p:sp>
        <p:nvSpPr>
          <p:cNvPr id="44" name="表プレースホルダー 6"/>
          <p:cNvSpPr>
            <a:spLocks noGrp="1"/>
          </p:cNvSpPr>
          <p:nvPr>
            <p:ph type="tbl" sz="quarter" idx="24" hasCustomPrompt="1"/>
          </p:nvPr>
        </p:nvSpPr>
        <p:spPr>
          <a:xfrm>
            <a:off x="11735369" y="2845374"/>
            <a:ext cx="4392613" cy="475173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 Table</a:t>
            </a:r>
          </a:p>
        </p:txBody>
      </p:sp>
      <p:sp>
        <p:nvSpPr>
          <p:cNvPr id="4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255937" y="7807796"/>
            <a:ext cx="6764774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6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51956" y="8527876"/>
            <a:ext cx="15265697" cy="1440160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383115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5038750" y="3813742"/>
            <a:ext cx="12313368" cy="1329758"/>
          </a:xfrm>
        </p:spPr>
        <p:txBody>
          <a:bodyPr anchor="b">
            <a:noAutofit/>
          </a:bodyPr>
          <a:lstStyle>
            <a:lvl1pPr algn="l">
              <a:lnSpc>
                <a:spcPts val="9000"/>
              </a:lnSpc>
              <a:defRPr sz="4800" baseline="0">
                <a:latin typeface="Aleo-BoldItalic" pitchFamily="34" charset="0"/>
              </a:defRPr>
            </a:lvl1pPr>
          </a:lstStyle>
          <a:p>
            <a:r>
              <a:rPr lang="en-US" altLang="ja-JP" dirty="0"/>
              <a:t>Text</a:t>
            </a:r>
            <a:endParaRPr 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5038750" y="4936096"/>
            <a:ext cx="10153128" cy="567444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Text</a:t>
            </a:r>
            <a:endParaRPr lang="en-US" dirty="0"/>
          </a:p>
        </p:txBody>
      </p:sp>
      <p:sp>
        <p:nvSpPr>
          <p:cNvPr id="8" name="正方形/長方形 7"/>
          <p:cNvSpPr/>
          <p:nvPr userDrawn="1"/>
        </p:nvSpPr>
        <p:spPr>
          <a:xfrm rot="18000000">
            <a:off x="-5375643" y="4058014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正方形/長方形 8"/>
          <p:cNvSpPr/>
          <p:nvPr userDrawn="1"/>
        </p:nvSpPr>
        <p:spPr>
          <a:xfrm rot="18000000">
            <a:off x="-7103297" y="4242009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8106139" y="4043991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9066134" y="392434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" name="正方形/長方形 13"/>
          <p:cNvSpPr/>
          <p:nvPr userDrawn="1"/>
        </p:nvSpPr>
        <p:spPr>
          <a:xfrm rot="18000000">
            <a:off x="10532918" y="5975218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5" name="正方形/長方形 14"/>
          <p:cNvSpPr/>
          <p:nvPr userDrawn="1"/>
        </p:nvSpPr>
        <p:spPr>
          <a:xfrm rot="18000000">
            <a:off x="9530076" y="5808404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正方形/長方形 15"/>
          <p:cNvSpPr/>
          <p:nvPr userDrawn="1"/>
        </p:nvSpPr>
        <p:spPr>
          <a:xfrm rot="18000000">
            <a:off x="8570081" y="5688761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-22244906" y="407674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2" name="正方形/長方形 21"/>
          <p:cNvSpPr/>
          <p:nvPr userDrawn="1"/>
        </p:nvSpPr>
        <p:spPr>
          <a:xfrm rot="18000000">
            <a:off x="-20596954" y="3917992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5254774" y="8095828"/>
            <a:ext cx="9289032" cy="1800200"/>
          </a:xfrm>
        </p:spPr>
        <p:txBody>
          <a:bodyPr anchor="b">
            <a:normAutofit/>
          </a:bodyPr>
          <a:lstStyle>
            <a:lvl1pPr algn="r">
              <a:defRPr sz="2400">
                <a:latin typeface="+mn-lt"/>
              </a:defRPr>
            </a:lvl1pPr>
          </a:lstStyle>
          <a:p>
            <a:pPr lvl="0"/>
            <a:r>
              <a:rPr lang="en-US" dirty="0"/>
              <a:t>“Text Here”</a:t>
            </a:r>
          </a:p>
        </p:txBody>
      </p:sp>
    </p:spTree>
    <p:extLst>
      <p:ext uri="{BB962C8B-B14F-4D97-AF65-F5344CB8AC3E}">
        <p14:creationId xmlns:p14="http://schemas.microsoft.com/office/powerpoint/2010/main" val="175318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47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20" grpId="0" animBg="1"/>
      <p:bldP spid="22" grpId="0" animBg="1"/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Graph - 1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6" name="グラフ プレースホルダー 5"/>
          <p:cNvSpPr>
            <a:spLocks noGrp="1"/>
          </p:cNvSpPr>
          <p:nvPr>
            <p:ph type="chart" sz="quarter" idx="25" hasCustomPrompt="1"/>
          </p:nvPr>
        </p:nvSpPr>
        <p:spPr>
          <a:xfrm>
            <a:off x="1510356" y="2767236"/>
            <a:ext cx="7920881" cy="6264696"/>
          </a:xfrm>
          <a:effectLst/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Graph</a:t>
            </a:r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9563271" y="5863580"/>
            <a:ext cx="6748737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543258" y="6655668"/>
            <a:ext cx="6696744" cy="2449876"/>
          </a:xfrm>
        </p:spPr>
        <p:txBody>
          <a:bodyPr anchor="t">
            <a:normAutofit/>
          </a:bodyPr>
          <a:lstStyle>
            <a:lvl1pPr algn="l">
              <a:defRPr sz="24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70627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89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Graph - 1 Text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6" name="グラフ プレースホルダー 5"/>
          <p:cNvSpPr>
            <a:spLocks noGrp="1"/>
          </p:cNvSpPr>
          <p:nvPr>
            <p:ph type="chart" sz="quarter" idx="25" hasCustomPrompt="1"/>
          </p:nvPr>
        </p:nvSpPr>
        <p:spPr>
          <a:xfrm>
            <a:off x="1510356" y="2767236"/>
            <a:ext cx="14977665" cy="4680520"/>
          </a:xfrm>
          <a:effectLst/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Graph</a:t>
            </a:r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255937" y="7807796"/>
            <a:ext cx="6764774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51956" y="8527876"/>
            <a:ext cx="15265697" cy="1224136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19903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- 2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8" name="図プレースホルダー 7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22487" y="2911252"/>
            <a:ext cx="6159409" cy="3374388"/>
          </a:xfrm>
          <a:ln w="28575"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 rot="21288877">
            <a:off x="2599422" y="6131586"/>
            <a:ext cx="6168893" cy="607972"/>
          </a:xfrm>
          <a:gradFill flip="none" rotWithShape="1">
            <a:gsLst>
              <a:gs pos="0">
                <a:schemeClr val="accent1">
                  <a:alpha val="0"/>
                </a:schemeClr>
              </a:gs>
              <a:gs pos="50000">
                <a:schemeClr val="accent1"/>
              </a:gs>
              <a:gs pos="100000">
                <a:schemeClr val="accent1"/>
              </a:gs>
            </a:gsLst>
            <a:lin ang="0" scaled="0"/>
            <a:tileRect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2800" baseline="0">
                <a:solidFill>
                  <a:schemeClr val="bg1">
                    <a:lumMod val="8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Caption Here</a:t>
            </a:r>
          </a:p>
        </p:txBody>
      </p:sp>
      <p:sp>
        <p:nvSpPr>
          <p:cNvPr id="18" name="図プレースホルダー 7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9827343" y="2911252"/>
            <a:ext cx="6159409" cy="3374388"/>
          </a:xfrm>
          <a:ln w="28575"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 rot="21288877">
            <a:off x="10304278" y="6131586"/>
            <a:ext cx="6168893" cy="607972"/>
          </a:xfrm>
          <a:gradFill flip="none" rotWithShape="1">
            <a:gsLst>
              <a:gs pos="0">
                <a:schemeClr val="accent2">
                  <a:alpha val="0"/>
                </a:schemeClr>
              </a:gs>
              <a:gs pos="50000">
                <a:schemeClr val="accent2"/>
              </a:gs>
              <a:gs pos="100000">
                <a:schemeClr val="accent2"/>
              </a:gs>
            </a:gsLst>
            <a:lin ang="0" scaled="0"/>
            <a:tileRect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2800" baseline="0">
                <a:solidFill>
                  <a:schemeClr val="bg1">
                    <a:lumMod val="8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Caption Here</a:t>
            </a:r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970030" y="7150206"/>
            <a:ext cx="6309080" cy="2098096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9683330" y="7149860"/>
            <a:ext cx="6309080" cy="2098096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04111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2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5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25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8" grpId="0"/>
      <p:bldP spid="22" grpId="0" build="p" animBg="1">
        <p:tmplLst>
          <p:tmpl>
            <p:tnLst>
              <p:par>
                <p:cTn presetID="16" presetClass="entr" presetSubtype="2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inVertical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6" presetClass="entr" presetSubtype="2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inVertical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23" grpId="0" build="p" animBg="1">
        <p:tmplLst>
          <p:tmpl>
            <p:tnLst>
              <p:par>
                <p:cTn presetID="16" presetClass="entr" presetSubtype="2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inVertical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6" presetClass="entr" presetSubtype="2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inVertical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370321" y="2920332"/>
            <a:ext cx="6764774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590478" y="3559324"/>
            <a:ext cx="9937104" cy="504056"/>
          </a:xfrm>
          <a:solidFill>
            <a:schemeClr val="tx1">
              <a:lumMod val="60000"/>
              <a:lumOff val="40000"/>
            </a:schemeClr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370321" y="5905330"/>
            <a:ext cx="6764774" cy="721683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2590478" y="6544322"/>
            <a:ext cx="9937104" cy="504056"/>
          </a:xfrm>
          <a:solidFill>
            <a:schemeClr val="tx1">
              <a:lumMod val="60000"/>
              <a:lumOff val="40000"/>
            </a:schemeClr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366340" y="4135388"/>
            <a:ext cx="15265697" cy="1512167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366341" y="7159725"/>
            <a:ext cx="15265697" cy="1512167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358966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50"/>
                            </p:stCondLst>
                            <p:childTnLst>
                              <p:par>
                                <p:cTn id="5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75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250"/>
                            </p:stCondLst>
                            <p:childTnLst>
                              <p:par>
                                <p:cTn id="6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750"/>
                            </p:stCondLst>
                            <p:childTnLst>
                              <p:par>
                                <p:cTn id="71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50"/>
                            </p:stCondLst>
                            <p:childTnLst>
                              <p:par>
                                <p:cTn id="7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250"/>
                            </p:stCondLst>
                            <p:childTnLst>
                              <p:par>
                                <p:cTn id="8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750"/>
                            </p:stCondLst>
                            <p:childTnLst>
                              <p:par>
                                <p:cTn id="8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250"/>
                            </p:stCondLst>
                            <p:childTnLst>
                              <p:par>
                                <p:cTn id="9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750"/>
                            </p:stCondLst>
                            <p:childTnLst>
                              <p:par>
                                <p:cTn id="96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16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図プレースホルダー 7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582367" y="2479204"/>
            <a:ext cx="15265696" cy="4176464"/>
          </a:xfrm>
          <a:ln w="28575"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255937" y="6511652"/>
            <a:ext cx="6764774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476094" y="7150644"/>
            <a:ext cx="9937104" cy="504056"/>
          </a:xfrm>
          <a:solidFill>
            <a:schemeClr val="tx1">
              <a:lumMod val="60000"/>
              <a:lumOff val="40000"/>
            </a:schemeClr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51956" y="7879804"/>
            <a:ext cx="15265697" cy="1665265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2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6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50"/>
                            </p:stCondLst>
                            <p:childTnLst>
                              <p:par>
                                <p:cTn id="5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5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250"/>
                            </p:stCondLst>
                            <p:childTnLst>
                              <p:par>
                                <p:cTn id="6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750"/>
                            </p:stCondLst>
                            <p:childTnLst>
                              <p:par>
                                <p:cTn id="6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0" grpId="0" animBg="1"/>
      <p:bldP spid="11" grpId="0" animBg="1"/>
      <p:bldP spid="12" grpId="0" animBg="1"/>
      <p:bldP spid="13" grpId="0" animBg="1"/>
      <p:bldP spid="5" grpId="0"/>
      <p:bldP spid="19" grpId="0" animBg="1"/>
      <p:bldP spid="20" grpId="0" animBg="1"/>
      <p:bldP spid="21" grpId="0" animBg="1"/>
      <p:bldP spid="4" grpId="0"/>
      <p:bldP spid="16" grpId="0" build="p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Image - 1 Column -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255937" y="7807796"/>
            <a:ext cx="6764774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51956" y="8527876"/>
            <a:ext cx="15265697" cy="1017193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2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6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5" grpId="0"/>
      <p:bldP spid="19" grpId="0" animBg="1"/>
      <p:bldP spid="20" grpId="0" animBg="1"/>
      <p:bldP spid="21" grpId="0" animBg="1"/>
      <p:bldP spid="4" grpId="0"/>
      <p:bldP spid="2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Image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991078" y="2767236"/>
            <a:ext cx="6764774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2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7991078" y="3631332"/>
            <a:ext cx="8496943" cy="2016224"/>
          </a:xfrm>
        </p:spPr>
        <p:txBody>
          <a:bodyPr anchor="t">
            <a:normAutofit/>
          </a:bodyPr>
          <a:lstStyle>
            <a:lvl1pPr algn="l">
              <a:defRPr sz="24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7991079" y="5791572"/>
            <a:ext cx="6764774" cy="721683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7991079" y="6655668"/>
            <a:ext cx="8496943" cy="2016224"/>
          </a:xfrm>
        </p:spPr>
        <p:txBody>
          <a:bodyPr anchor="t">
            <a:normAutofit/>
          </a:bodyPr>
          <a:lstStyle>
            <a:lvl1pPr algn="l">
              <a:defRPr sz="24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88614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5" grpId="0"/>
      <p:bldP spid="19" grpId="0" animBg="1"/>
      <p:bldP spid="20" grpId="0" animBg="1"/>
      <p:bldP spid="21" grpId="0" animBg="1"/>
      <p:bldP spid="4" grpId="0"/>
      <p:bldP spid="2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Image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78310" y="6511652"/>
            <a:ext cx="6764774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2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078310" y="7375748"/>
            <a:ext cx="6814885" cy="2016224"/>
          </a:xfrm>
        </p:spPr>
        <p:txBody>
          <a:bodyPr anchor="t">
            <a:normAutofit/>
          </a:bodyPr>
          <a:lstStyle>
            <a:lvl1pPr algn="l">
              <a:defRPr sz="24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8694399" y="6511652"/>
            <a:ext cx="6764774" cy="721683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8694399" y="7375748"/>
            <a:ext cx="6768751" cy="2016224"/>
          </a:xfrm>
        </p:spPr>
        <p:txBody>
          <a:bodyPr anchor="t">
            <a:normAutofit/>
          </a:bodyPr>
          <a:lstStyle>
            <a:lvl1pPr algn="l">
              <a:defRPr sz="24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28039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5" grpId="0"/>
      <p:bldP spid="19" grpId="0" animBg="1"/>
      <p:bldP spid="20" grpId="0" animBg="1"/>
      <p:bldP spid="21" grpId="0" animBg="1"/>
      <p:bldP spid="4" grpId="0"/>
      <p:bldP spid="2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3212555" y="3508945"/>
            <a:ext cx="5832648" cy="1130499"/>
          </a:xfrm>
        </p:spPr>
        <p:txBody>
          <a:bodyPr anchor="ctr"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lang="en-US" dirty="0"/>
              <a:t>Text Here</a:t>
            </a:r>
          </a:p>
          <a:p>
            <a:pPr lvl="0"/>
            <a:r>
              <a:rPr lang="en-US" dirty="0"/>
              <a:t>Text Here</a:t>
            </a:r>
          </a:p>
          <a:p>
            <a:pPr lvl="0"/>
            <a:r>
              <a:rPr lang="en-US" dirty="0"/>
              <a:t>Text Here</a:t>
            </a:r>
          </a:p>
        </p:txBody>
      </p:sp>
      <p:sp>
        <p:nvSpPr>
          <p:cNvPr id="2" name="円/楕円 1"/>
          <p:cNvSpPr/>
          <p:nvPr userDrawn="1"/>
        </p:nvSpPr>
        <p:spPr>
          <a:xfrm>
            <a:off x="1654374" y="3081264"/>
            <a:ext cx="1435564" cy="143556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3212553" y="3073080"/>
            <a:ext cx="5832650" cy="558252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1">
                    <a:lumMod val="7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3212555" y="5588993"/>
            <a:ext cx="5832648" cy="1130499"/>
          </a:xfrm>
        </p:spPr>
        <p:txBody>
          <a:bodyPr anchor="ctr"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lang="en-US" dirty="0"/>
              <a:t>Text Here</a:t>
            </a:r>
          </a:p>
          <a:p>
            <a:pPr lvl="0"/>
            <a:r>
              <a:rPr lang="en-US" dirty="0"/>
              <a:t>Text Here</a:t>
            </a:r>
          </a:p>
          <a:p>
            <a:pPr lvl="0"/>
            <a:r>
              <a:rPr lang="en-US" dirty="0"/>
              <a:t>Text Here</a:t>
            </a:r>
          </a:p>
        </p:txBody>
      </p:sp>
      <p:sp>
        <p:nvSpPr>
          <p:cNvPr id="24" name="円/楕円 23"/>
          <p:cNvSpPr/>
          <p:nvPr userDrawn="1"/>
        </p:nvSpPr>
        <p:spPr>
          <a:xfrm>
            <a:off x="1654374" y="5161312"/>
            <a:ext cx="1435564" cy="14355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2</a:t>
            </a:r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3212553" y="5153128"/>
            <a:ext cx="5832650" cy="558252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1"/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3212555" y="7685409"/>
            <a:ext cx="5832648" cy="1130499"/>
          </a:xfrm>
        </p:spPr>
        <p:txBody>
          <a:bodyPr anchor="ctr"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lang="en-US" dirty="0"/>
              <a:t>Text Here</a:t>
            </a:r>
          </a:p>
          <a:p>
            <a:pPr lvl="0"/>
            <a:r>
              <a:rPr lang="en-US" dirty="0"/>
              <a:t>Text Here</a:t>
            </a:r>
          </a:p>
          <a:p>
            <a:pPr lvl="0"/>
            <a:r>
              <a:rPr lang="en-US" dirty="0"/>
              <a:t>Text Here</a:t>
            </a:r>
          </a:p>
        </p:txBody>
      </p:sp>
      <p:sp>
        <p:nvSpPr>
          <p:cNvPr id="27" name="円/楕円 26"/>
          <p:cNvSpPr/>
          <p:nvPr userDrawn="1"/>
        </p:nvSpPr>
        <p:spPr>
          <a:xfrm>
            <a:off x="1654374" y="7257728"/>
            <a:ext cx="1435564" cy="14355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3212553" y="7249544"/>
            <a:ext cx="5832650" cy="558252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2"/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989419" y="3508945"/>
            <a:ext cx="5832648" cy="1130499"/>
          </a:xfrm>
        </p:spPr>
        <p:txBody>
          <a:bodyPr anchor="ctr"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lang="en-US" dirty="0"/>
              <a:t>Text Here</a:t>
            </a:r>
          </a:p>
          <a:p>
            <a:pPr lvl="0"/>
            <a:r>
              <a:rPr lang="en-US" dirty="0"/>
              <a:t>Text Here</a:t>
            </a:r>
          </a:p>
          <a:p>
            <a:pPr lvl="0"/>
            <a:r>
              <a:rPr lang="en-US" dirty="0"/>
              <a:t>Text Here</a:t>
            </a:r>
          </a:p>
        </p:txBody>
      </p:sp>
      <p:sp>
        <p:nvSpPr>
          <p:cNvPr id="30" name="円/楕円 29"/>
          <p:cNvSpPr/>
          <p:nvPr userDrawn="1"/>
        </p:nvSpPr>
        <p:spPr>
          <a:xfrm>
            <a:off x="9431238" y="3081264"/>
            <a:ext cx="1435564" cy="143556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989417" y="3073080"/>
            <a:ext cx="5832650" cy="558252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2">
                    <a:lumMod val="60000"/>
                    <a:lumOff val="40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989419" y="5588993"/>
            <a:ext cx="5832648" cy="1130499"/>
          </a:xfrm>
        </p:spPr>
        <p:txBody>
          <a:bodyPr anchor="ctr"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lang="en-US" dirty="0"/>
              <a:t>Text Here</a:t>
            </a:r>
          </a:p>
          <a:p>
            <a:pPr lvl="0"/>
            <a:r>
              <a:rPr lang="en-US" dirty="0"/>
              <a:t>Text Here</a:t>
            </a:r>
          </a:p>
          <a:p>
            <a:pPr lvl="0"/>
            <a:r>
              <a:rPr lang="en-US" dirty="0"/>
              <a:t>Text Here</a:t>
            </a:r>
          </a:p>
        </p:txBody>
      </p:sp>
      <p:sp>
        <p:nvSpPr>
          <p:cNvPr id="33" name="円/楕円 32"/>
          <p:cNvSpPr/>
          <p:nvPr userDrawn="1"/>
        </p:nvSpPr>
        <p:spPr>
          <a:xfrm>
            <a:off x="9431238" y="5161312"/>
            <a:ext cx="1435564" cy="14355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5</a:t>
            </a:r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0989417" y="5153128"/>
            <a:ext cx="5832650" cy="558252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3"/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10989419" y="7685409"/>
            <a:ext cx="5832648" cy="1130499"/>
          </a:xfrm>
        </p:spPr>
        <p:txBody>
          <a:bodyPr anchor="ctr"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lang="en-US" dirty="0"/>
              <a:t>Text Here</a:t>
            </a:r>
          </a:p>
          <a:p>
            <a:pPr lvl="0"/>
            <a:r>
              <a:rPr lang="en-US" dirty="0"/>
              <a:t>Text Here</a:t>
            </a:r>
          </a:p>
          <a:p>
            <a:pPr lvl="0"/>
            <a:r>
              <a:rPr lang="en-US" dirty="0"/>
              <a:t>Text Here</a:t>
            </a:r>
          </a:p>
        </p:txBody>
      </p:sp>
      <p:sp>
        <p:nvSpPr>
          <p:cNvPr id="36" name="円/楕円 35"/>
          <p:cNvSpPr/>
          <p:nvPr userDrawn="1"/>
        </p:nvSpPr>
        <p:spPr>
          <a:xfrm>
            <a:off x="9431238" y="7257728"/>
            <a:ext cx="1435564" cy="14355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6</a:t>
            </a:r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0989417" y="7249544"/>
            <a:ext cx="5832650" cy="558252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4"/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8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39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6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50"/>
                            </p:stCondLst>
                            <p:childTnLst>
                              <p:par>
                                <p:cTn id="5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50"/>
                            </p:stCondLst>
                            <p:childTnLst>
                              <p:par>
                                <p:cTn id="7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250"/>
                            </p:stCondLst>
                            <p:childTnLst>
                              <p:par>
                                <p:cTn id="7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750"/>
                            </p:stCondLst>
                            <p:childTnLst>
                              <p:par>
                                <p:cTn id="9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250"/>
                            </p:stCondLst>
                            <p:childTnLst>
                              <p:par>
                                <p:cTn id="9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750"/>
                            </p:stCondLst>
                            <p:childTnLst>
                              <p:par>
                                <p:cTn id="11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4250"/>
                            </p:stCondLst>
                            <p:childTnLst>
                              <p:par>
                                <p:cTn id="1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750"/>
                            </p:stCondLst>
                            <p:childTnLst>
                              <p:par>
                                <p:cTn id="13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250"/>
                            </p:stCondLst>
                            <p:childTnLst>
                              <p:par>
                                <p:cTn id="13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0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6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9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750"/>
                            </p:stCondLst>
                            <p:childTnLst>
                              <p:par>
                                <p:cTn id="15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6250"/>
                            </p:stCondLst>
                            <p:childTnLst>
                              <p:par>
                                <p:cTn id="15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0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6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9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5" grpId="0"/>
      <p:bldP spid="19" grpId="0" animBg="1"/>
      <p:bldP spid="20" grpId="0" animBg="1"/>
      <p:bldP spid="21" grpId="0" animBg="1"/>
      <p:bldP spid="4" grpId="0"/>
      <p:bldP spid="18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 animBg="1"/>
      <p:bldP spid="22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/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6406902" y="6241394"/>
            <a:ext cx="10147990" cy="2430498"/>
          </a:xfrm>
        </p:spPr>
        <p:txBody>
          <a:bodyPr anchor="b">
            <a:noAutofit/>
          </a:bodyPr>
          <a:lstStyle>
            <a:lvl1pPr algn="l">
              <a:lnSpc>
                <a:spcPts val="6000"/>
              </a:lnSpc>
              <a:defRPr sz="6000" baseline="0"/>
            </a:lvl1pPr>
          </a:lstStyle>
          <a:p>
            <a:br>
              <a:rPr lang="en-US" altLang="ja-JP" dirty="0"/>
            </a:br>
            <a:r>
              <a:rPr lang="en-US" altLang="ja-JP" dirty="0"/>
              <a:t>SECTION</a:t>
            </a:r>
            <a:br>
              <a:rPr lang="en-US" altLang="ja-JP" dirty="0"/>
            </a:br>
            <a:r>
              <a:rPr lang="en-US" altLang="ja-JP" dirty="0"/>
              <a:t>TITLE HERE</a:t>
            </a:r>
            <a:endParaRPr 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6430134" y="8527876"/>
            <a:ext cx="10700822" cy="1224136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8" name="正方形/長方形 7"/>
          <p:cNvSpPr/>
          <p:nvPr userDrawn="1"/>
        </p:nvSpPr>
        <p:spPr>
          <a:xfrm rot="18000000">
            <a:off x="-7203466" y="13938122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正方形/長方形 8"/>
          <p:cNvSpPr/>
          <p:nvPr userDrawn="1"/>
        </p:nvSpPr>
        <p:spPr>
          <a:xfrm rot="18000000">
            <a:off x="-8778769" y="13470281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8645378" y="11609845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9911656" y="12282292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 rot="18000000">
            <a:off x="1161546" y="8413309"/>
            <a:ext cx="5472608" cy="720080"/>
          </a:xfrm>
        </p:spPr>
        <p:txBody>
          <a:bodyPr anchor="ctr">
            <a:normAutofit/>
          </a:bodyPr>
          <a:lstStyle>
            <a:lvl1pPr algn="r">
              <a:defRPr sz="3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SECTION 00</a:t>
            </a:r>
          </a:p>
        </p:txBody>
      </p:sp>
    </p:spTree>
    <p:extLst>
      <p:ext uri="{BB962C8B-B14F-4D97-AF65-F5344CB8AC3E}">
        <p14:creationId xmlns:p14="http://schemas.microsoft.com/office/powerpoint/2010/main" val="102778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7" grpId="0" build="p">
        <p:tmplLst>
          <p:tmpl lvl="1">
            <p:tnLst>
              <p:par>
                <p:cTn presetID="2" presetClass="entr" presetSubtype="1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 Image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255937" y="7168804"/>
            <a:ext cx="6764774" cy="72168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476094" y="7807796"/>
            <a:ext cx="9937104" cy="504056"/>
          </a:xfrm>
          <a:solidFill>
            <a:schemeClr val="tx1">
              <a:lumMod val="60000"/>
              <a:lumOff val="40000"/>
            </a:schemeClr>
          </a:solidFill>
        </p:spPr>
        <p:txBody>
          <a:bodyPr anchor="ctr">
            <a:normAutofit/>
          </a:bodyPr>
          <a:lstStyle>
            <a:lvl1pPr algn="l">
              <a:defRPr sz="24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51956" y="8383861"/>
            <a:ext cx="15265697" cy="1161208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394834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5" grpId="0"/>
      <p:bldP spid="19" grpId="0" animBg="1"/>
      <p:bldP spid="20" grpId="0" animBg="1"/>
      <p:bldP spid="21" grpId="0" animBg="1"/>
      <p:bldP spid="4" grpId="0"/>
      <p:bldP spid="16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 animBg="1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6406902" y="6241394"/>
            <a:ext cx="10147990" cy="2430498"/>
          </a:xfrm>
        </p:spPr>
        <p:txBody>
          <a:bodyPr anchor="b">
            <a:noAutofit/>
          </a:bodyPr>
          <a:lstStyle>
            <a:lvl1pPr algn="l">
              <a:lnSpc>
                <a:spcPts val="6000"/>
              </a:lnSpc>
              <a:defRPr sz="6000" baseline="0"/>
            </a:lvl1pPr>
          </a:lstStyle>
          <a:p>
            <a:br>
              <a:rPr lang="en-US" altLang="ja-JP" dirty="0"/>
            </a:br>
            <a:r>
              <a:rPr lang="en-US" altLang="ja-JP" dirty="0"/>
              <a:t>SECTION</a:t>
            </a:r>
            <a:br>
              <a:rPr lang="en-US" altLang="ja-JP" dirty="0"/>
            </a:br>
            <a:r>
              <a:rPr lang="en-US" altLang="ja-JP" dirty="0"/>
              <a:t>TITLE HERE</a:t>
            </a:r>
            <a:endParaRPr 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6430134" y="8527876"/>
            <a:ext cx="10700822" cy="1224136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8" name="正方形/長方形 7"/>
          <p:cNvSpPr/>
          <p:nvPr userDrawn="1"/>
        </p:nvSpPr>
        <p:spPr>
          <a:xfrm rot="18000000">
            <a:off x="-7203466" y="13938122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正方形/長方形 8"/>
          <p:cNvSpPr/>
          <p:nvPr userDrawn="1"/>
        </p:nvSpPr>
        <p:spPr>
          <a:xfrm rot="18000000">
            <a:off x="-8778769" y="13470281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8645378" y="11609845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9911656" y="12282292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 rot="18000000">
            <a:off x="1161546" y="8413309"/>
            <a:ext cx="5472608" cy="720080"/>
          </a:xfrm>
        </p:spPr>
        <p:txBody>
          <a:bodyPr anchor="ctr">
            <a:normAutofit/>
          </a:bodyPr>
          <a:lstStyle>
            <a:lvl1pPr algn="r">
              <a:defRPr sz="3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SECTION 00</a:t>
            </a:r>
          </a:p>
        </p:txBody>
      </p:sp>
    </p:spTree>
    <p:extLst>
      <p:ext uri="{BB962C8B-B14F-4D97-AF65-F5344CB8AC3E}">
        <p14:creationId xmlns:p14="http://schemas.microsoft.com/office/powerpoint/2010/main" val="256569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7" grpId="0" build="p">
        <p:tmplLst>
          <p:tmpl lvl="1">
            <p:tnLst>
              <p:par>
                <p:cTn presetID="2" presetClass="entr" presetSubtype="1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18286413" cy="7879804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-3234737" y="2104724"/>
            <a:ext cx="9008864" cy="395875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-3233714" y="445225"/>
            <a:ext cx="6764774" cy="266675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 rot="18000000">
            <a:off x="-4437443" y="794291"/>
            <a:ext cx="10144009" cy="1267033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 rot="18000000">
            <a:off x="-3886610" y="76831"/>
            <a:ext cx="6764774" cy="58812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9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2158430" y="8095828"/>
            <a:ext cx="13969552" cy="1800200"/>
          </a:xfrm>
        </p:spPr>
        <p:txBody>
          <a:bodyPr anchor="ctr">
            <a:normAutofit/>
          </a:bodyPr>
          <a:lstStyle>
            <a:lvl1pPr algn="ctr">
              <a:defRPr sz="4400"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“Text Here”</a:t>
            </a:r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 rot="18000000">
            <a:off x="14767263" y="9809580"/>
            <a:ext cx="9008864" cy="395875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14768286" y="8150081"/>
            <a:ext cx="6764774" cy="266675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 rot="18000000">
            <a:off x="13564557" y="8499147"/>
            <a:ext cx="10144009" cy="1267033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 rot="18000000">
            <a:off x="14115390" y="7781687"/>
            <a:ext cx="6764774" cy="58812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589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18286413" cy="10287000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-3234737" y="2104724"/>
            <a:ext cx="9008864" cy="395875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-3233714" y="445225"/>
            <a:ext cx="6764774" cy="266675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 rot="18000000">
            <a:off x="-4437443" y="794291"/>
            <a:ext cx="10144009" cy="1267033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 rot="18000000">
            <a:off x="-3886610" y="76831"/>
            <a:ext cx="6764774" cy="58812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 rot="18000000">
            <a:off x="14767263" y="9809580"/>
            <a:ext cx="9008864" cy="395875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14768286" y="8150081"/>
            <a:ext cx="6764774" cy="266675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 rot="18000000">
            <a:off x="13564557" y="8499147"/>
            <a:ext cx="10144009" cy="1267033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 rot="18000000">
            <a:off x="14115390" y="7781687"/>
            <a:ext cx="6764774" cy="58812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502246" y="7807796"/>
            <a:ext cx="14905656" cy="1296144"/>
          </a:xfrm>
        </p:spPr>
        <p:txBody>
          <a:bodyPr anchor="b">
            <a:normAutofit/>
          </a:bodyPr>
          <a:lstStyle>
            <a:lvl1pPr algn="l">
              <a:defRPr sz="6600" baseline="0">
                <a:solidFill>
                  <a:schemeClr val="bg1">
                    <a:lumMod val="9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“Text Here”</a:t>
            </a:r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502246" y="8887916"/>
            <a:ext cx="14905656" cy="864096"/>
          </a:xfrm>
        </p:spPr>
        <p:txBody>
          <a:bodyPr anchor="t">
            <a:normAutofit/>
          </a:bodyPr>
          <a:lstStyle>
            <a:lvl1pPr algn="l">
              <a:defRPr sz="4400" baseline="0"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424159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18286413" cy="10287000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-3234737" y="2104724"/>
            <a:ext cx="9008864" cy="395875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-3233714" y="445225"/>
            <a:ext cx="6764774" cy="266675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 rot="18000000">
            <a:off x="-4437443" y="794291"/>
            <a:ext cx="10144009" cy="1267033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 rot="18000000">
            <a:off x="-3886610" y="76831"/>
            <a:ext cx="6764774" cy="58812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 rot="18000000">
            <a:off x="14767263" y="9809580"/>
            <a:ext cx="9008864" cy="395875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14768286" y="8150081"/>
            <a:ext cx="6764774" cy="266675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 rot="18000000">
            <a:off x="13564557" y="8499147"/>
            <a:ext cx="10144009" cy="1267033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 rot="18000000">
            <a:off x="14115390" y="7781687"/>
            <a:ext cx="6764774" cy="58812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654374" y="5359524"/>
            <a:ext cx="14905656" cy="1296144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>
                    <a:lumMod val="9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“Text Here”</a:t>
            </a:r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654374" y="6439644"/>
            <a:ext cx="14905656" cy="864096"/>
          </a:xfrm>
        </p:spPr>
        <p:txBody>
          <a:bodyPr anchor="t">
            <a:normAutofit/>
          </a:bodyPr>
          <a:lstStyle>
            <a:lvl1pPr algn="ctr">
              <a:defRPr sz="4400" baseline="0"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38177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3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11375455" cy="10287000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1519470" y="462980"/>
            <a:ext cx="6552728" cy="2808312"/>
          </a:xfrm>
        </p:spPr>
        <p:txBody>
          <a:bodyPr anchor="b">
            <a:normAutofit/>
          </a:bodyPr>
          <a:lstStyle>
            <a:lvl1pPr algn="l">
              <a:defRPr sz="4400" baseline="0">
                <a:solidFill>
                  <a:schemeClr val="tx1"/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“Text Here”</a:t>
            </a:r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1519470" y="3271292"/>
            <a:ext cx="6552728" cy="1584176"/>
          </a:xfrm>
        </p:spPr>
        <p:txBody>
          <a:bodyPr anchor="t">
            <a:normAutofit/>
          </a:bodyPr>
          <a:lstStyle>
            <a:lvl1pPr algn="l">
              <a:defRPr sz="2800" baseline="0">
                <a:solidFill>
                  <a:schemeClr val="tx1"/>
                </a:solidFill>
                <a:latin typeface="Aleo-LightItalic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7278433" y="10529660"/>
            <a:ext cx="9008864" cy="395875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7271285" y="8165936"/>
            <a:ext cx="6982211" cy="291833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 rot="18000000">
            <a:off x="4635565" y="11523483"/>
            <a:ext cx="10144009" cy="1267033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 rot="18000000">
            <a:off x="6266517" y="8789800"/>
            <a:ext cx="6764774" cy="58812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algn="l">
              <a:defRPr sz="3200" baseline="0">
                <a:solidFill>
                  <a:schemeClr val="bg1">
                    <a:lumMod val="85000"/>
                  </a:schemeClr>
                </a:solidFill>
                <a:latin typeface="Aleo-Bold" pitchFamily="34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43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5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 animBg="1">
        <p:tmplLst>
          <p:tmpl>
            <p:tnLst>
              <p:par>
                <p:cTn presetID="2" presetClass="entr" presetSubtype="1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 animBg="1">
        <p:tmplLst>
          <p:tmpl>
            <p:tnLst>
              <p:par>
                <p:cTn presetID="2" presetClass="entr" presetSubtype="1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 animBg="1">
        <p:tmplLst>
          <p:tmpl>
            <p:tnLst>
              <p:par>
                <p:cTn presetID="2" presetClass="entr" presetSubtype="1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 animBg="1">
        <p:tmplLst>
          <p:tmpl>
            <p:tnLst>
              <p:par>
                <p:cTn presetID="2" presetClass="entr" presetSubtype="1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582366" y="2551212"/>
            <a:ext cx="14905656" cy="2808312"/>
          </a:xfrm>
        </p:spPr>
        <p:txBody>
          <a:bodyPr anchor="b">
            <a:normAutofit/>
          </a:bodyPr>
          <a:lstStyle>
            <a:lvl1pPr algn="ctr">
              <a:defRPr sz="4400" baseline="0">
                <a:solidFill>
                  <a:schemeClr val="tx1"/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“Text Here”</a:t>
            </a:r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582366" y="5503540"/>
            <a:ext cx="14905656" cy="1584176"/>
          </a:xfrm>
        </p:spPr>
        <p:txBody>
          <a:bodyPr anchor="t">
            <a:normAutofit/>
          </a:bodyPr>
          <a:lstStyle>
            <a:lvl1pPr algn="ctr">
              <a:defRPr sz="28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3358787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Column - Horizontal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2590478" y="6007596"/>
            <a:ext cx="12599218" cy="1080120"/>
          </a:xfrm>
        </p:spPr>
        <p:txBody>
          <a:bodyPr anchor="ctr">
            <a:normAutofit/>
          </a:bodyPr>
          <a:lstStyle>
            <a:lvl1pPr algn="ctr">
              <a:defRPr sz="4400"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“Text Here”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599842" y="7041252"/>
            <a:ext cx="12592036" cy="2782768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81397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2" grpId="0" animBg="1"/>
      <p:bldP spid="13" grpId="0" animBg="1"/>
      <p:bldP spid="5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9" grpId="0" animBg="1"/>
      <p:bldP spid="20" grpId="0" animBg="1"/>
      <p:bldP spid="21" grpId="0" animBg="1"/>
      <p:bldP spid="4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2.xml"/><Relationship Id="rId21" Type="http://schemas.openxmlformats.org/officeDocument/2006/relationships/slideLayout" Target="../slideLayouts/slideLayout30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2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28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tile tx="0" ty="0" sx="50000" sy="86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14321" y="267943"/>
            <a:ext cx="16457772" cy="987125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615108"/>
            <a:ext cx="16457772" cy="7776864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lang="en-US" altLang="ja-JP" dirty="0"/>
              <a:t>Master Text Here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5330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53" r:id="rId3"/>
    <p:sldLayoutId id="2147483661" r:id="rId4"/>
    <p:sldLayoutId id="2147483672" r:id="rId5"/>
    <p:sldLayoutId id="2147483684" r:id="rId6"/>
    <p:sldLayoutId id="2147483674" r:id="rId7"/>
    <p:sldLayoutId id="2147483679" r:id="rId8"/>
    <p:sldLayoutId id="2147483676" r:id="rId9"/>
  </p:sldLayoutIdLst>
  <p:hf hdr="0" dt="0"/>
  <p:txStyles>
    <p:titleStyle>
      <a:lvl1pPr algn="ctr" defTabSz="1632753" rtl="0" eaLnBrk="1" latinLnBrk="0" hangingPunct="1"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Tx/>
        <a:buNone/>
        <a:defRPr sz="32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828000" indent="-360000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00" indent="-360000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4">
            <a:lum/>
          </a:blip>
          <a:srcRect/>
          <a:tile tx="0" ty="0" sx="50000" sy="86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14321" y="267943"/>
            <a:ext cx="16457772" cy="987125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lang="en-US" dirty="0"/>
              <a:t>Master Title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615108"/>
            <a:ext cx="16457772" cy="7776864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lang="en-US" altLang="ja-JP" dirty="0"/>
              <a:t>Master Text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6247858" y="9534527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3105263" y="9534527"/>
            <a:ext cx="426683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FAD88-CD89-445B-80D2-D1F46C85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2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7" r:id="rId2"/>
    <p:sldLayoutId id="2147483654" r:id="rId3"/>
    <p:sldLayoutId id="2147483655" r:id="rId4"/>
    <p:sldLayoutId id="2147483668" r:id="rId5"/>
    <p:sldLayoutId id="2147483656" r:id="rId6"/>
    <p:sldLayoutId id="2147483658" r:id="rId7"/>
    <p:sldLayoutId id="2147483659" r:id="rId8"/>
    <p:sldLayoutId id="2147483673" r:id="rId9"/>
    <p:sldLayoutId id="2147483677" r:id="rId10"/>
    <p:sldLayoutId id="2147483675" r:id="rId11"/>
    <p:sldLayoutId id="2147483680" r:id="rId12"/>
    <p:sldLayoutId id="2147483678" r:id="rId13"/>
    <p:sldLayoutId id="2147483669" r:id="rId14"/>
    <p:sldLayoutId id="2147483660" r:id="rId15"/>
    <p:sldLayoutId id="2147483663" r:id="rId16"/>
    <p:sldLayoutId id="2147483666" r:id="rId17"/>
    <p:sldLayoutId id="2147483670" r:id="rId18"/>
    <p:sldLayoutId id="2147483682" r:id="rId19"/>
    <p:sldLayoutId id="2147483665" r:id="rId20"/>
    <p:sldLayoutId id="2147483683" r:id="rId21"/>
    <p:sldLayoutId id="2147483671" r:id="rId22"/>
  </p:sldLayoutIdLst>
  <p:hf hdr="0" dt="0"/>
  <p:txStyles>
    <p:titleStyle>
      <a:lvl1pPr algn="ctr" defTabSz="1632753" rtl="0" eaLnBrk="1" latinLnBrk="0" hangingPunct="1"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Tx/>
        <a:buNone/>
        <a:defRPr sz="32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828000" indent="-360000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00" indent="-360000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FinalProject.ipynb%20-%20Colaboratory.html" TargetMode="Externa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Project.pbix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thepopp.com/" TargetMode="External"/><Relationship Id="rId2" Type="http://schemas.openxmlformats.org/officeDocument/2006/relationships/hyperlink" Target="https://www.kaggle.com/datasets/olistbr/brazilian-ecommerce?select=olist_order_items_dataset.csv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Power%20BI%20Wireframe%20Template%20-%20Microsoft%20Power%20BI%20Community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20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5"/>
          </p:nvPr>
        </p:nvSpPr>
        <p:spPr>
          <a:xfrm>
            <a:off x="1255937" y="6511652"/>
            <a:ext cx="3782813" cy="721683"/>
          </a:xfrm>
        </p:spPr>
        <p:txBody>
          <a:bodyPr>
            <a:normAutofit/>
          </a:bodyPr>
          <a:lstStyle/>
          <a:p>
            <a:r>
              <a:rPr lang="en-US"/>
              <a:t>Import libraries</a:t>
            </a:r>
            <a:endParaRPr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Type these</a:t>
            </a:r>
            <a:endParaRPr 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n-US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google.colab </a:t>
            </a:r>
            <a:r>
              <a:rPr lang="en-US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files</a:t>
            </a:r>
          </a:p>
          <a:p>
            <a:pPr algn="ctr"/>
            <a:r>
              <a:rPr lang="en-US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pandas </a:t>
            </a:r>
            <a:r>
              <a:rPr lang="en-US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pd</a:t>
            </a:r>
          </a:p>
          <a:p>
            <a:pPr algn="ctr"/>
            <a:r>
              <a:rPr lang="en-US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numpy </a:t>
            </a:r>
            <a:r>
              <a:rPr lang="en-US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np</a:t>
            </a:r>
          </a:p>
          <a:p>
            <a:pPr algn="ctr"/>
            <a:r>
              <a:rPr lang="en-US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matplotlib.pyplot </a:t>
            </a:r>
            <a:r>
              <a:rPr lang="en-US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plt</a:t>
            </a:r>
          </a:p>
          <a:p>
            <a:pPr algn="ctr"/>
            <a:r>
              <a:rPr lang="en-US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seaborn </a:t>
            </a:r>
            <a:r>
              <a:rPr lang="en-US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sns</a:t>
            </a:r>
          </a:p>
          <a:p>
            <a:pPr algn="ctr"/>
            <a:endParaRPr lang="en-US" dirty="0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</a:t>
            </a:r>
            <a:r>
              <a:rPr lang="en-US">
                <a:solidFill>
                  <a:schemeClr val="accent1"/>
                </a:solidFill>
              </a:rPr>
              <a:t>THON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C4BDEF8F-6669-6926-194B-E8DA1413F8C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374" y="2767236"/>
            <a:ext cx="15265697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18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4222">
        <p14:prism isInverted="1"/>
      </p:transition>
    </mc:Choice>
    <mc:Fallback xmlns="">
      <p:transition spd="slow" advTm="4222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C4BDEF8F-6669-6926-194B-E8DA1413F8C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270" y="2572287"/>
            <a:ext cx="16777864" cy="4156991"/>
          </a:xfrm>
          <a:prstGeom prst="rect">
            <a:avLst/>
          </a:prstGeom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5"/>
          </p:nvPr>
        </p:nvSpPr>
        <p:spPr>
          <a:xfrm>
            <a:off x="1255937" y="6511652"/>
            <a:ext cx="3782813" cy="721683"/>
          </a:xfrm>
        </p:spPr>
        <p:txBody>
          <a:bodyPr>
            <a:normAutofit/>
          </a:bodyPr>
          <a:lstStyle/>
          <a:p>
            <a:r>
              <a:rPr lang="en-US"/>
              <a:t>Import CSV Files</a:t>
            </a:r>
            <a:endParaRPr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Then type these to mount drive (Heavy Data about 200Mb)</a:t>
            </a:r>
            <a:endParaRPr 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google.colab </a:t>
            </a:r>
            <a:r>
              <a:rPr lang="en-US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drive</a:t>
            </a:r>
          </a:p>
          <a:p>
            <a:pPr algn="ctr"/>
            <a:r>
              <a:rPr lang="en-US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drive.mount(</a:t>
            </a:r>
            <a:r>
              <a:rPr lang="en-US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'/content/drive'</a:t>
            </a:r>
            <a:r>
              <a:rPr lang="en-US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algn="ctr"/>
            <a:endParaRPr lang="en-US" dirty="0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</a:t>
            </a:r>
            <a:r>
              <a:rPr lang="en-US">
                <a:solidFill>
                  <a:schemeClr val="accent1"/>
                </a:solidFill>
              </a:rPr>
              <a:t>THON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40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4222">
        <p14:prism isInverted="1"/>
      </p:transition>
    </mc:Choice>
    <mc:Fallback xmlns="">
      <p:transition spd="slow" advTm="4222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FEW </a:t>
            </a:r>
            <a:r>
              <a:rPr lang="en-US">
                <a:solidFill>
                  <a:schemeClr val="accent1"/>
                </a:solidFill>
              </a:rPr>
              <a:t>STEPS IN PYTHON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Read, check data type, check null and duplicate</a:t>
            </a:r>
            <a:endParaRPr lang="en-US" dirty="0"/>
          </a:p>
          <a:p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READ DATA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1"/>
          </p:nvPr>
        </p:nvSpPr>
        <p:spPr>
          <a:xfrm>
            <a:off x="1093678" y="3490899"/>
            <a:ext cx="14872272" cy="3596817"/>
          </a:xfrm>
        </p:spPr>
        <p:txBody>
          <a:bodyPr>
            <a:noAutofit/>
          </a:bodyPr>
          <a:lstStyle/>
          <a:p>
            <a:r>
              <a:rPr lang="en-US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df_customers = pd.read_csv(</a:t>
            </a:r>
            <a:r>
              <a:rPr lang="en-US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'/content/drive/MyDrive/Colab Notebooks/FinalProjectData/olist_customers_dataset.csv'</a:t>
            </a:r>
            <a:r>
              <a:rPr lang="en-US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df_order_items = pd.read_csv(</a:t>
            </a:r>
            <a:r>
              <a:rPr lang="en-US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'/content/drive/MyDrive/Colab Notebooks/FinalProjectData/olist_order_items_dataset.csv'</a:t>
            </a:r>
            <a:r>
              <a:rPr lang="en-US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df_orders = pd.read_csv(</a:t>
            </a:r>
            <a:r>
              <a:rPr lang="en-US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'/content/drive/MyDrive/Colab Notebooks/FinalProjectData/olist_orders_dataset.csv'</a:t>
            </a:r>
            <a:r>
              <a:rPr lang="en-US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df_products = pd.read_csv(</a:t>
            </a:r>
            <a:r>
              <a:rPr lang="en-US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'/content/drive/MyDrive/Colab Notebooks/FinalProjectData/olist_products_dataset.csv'</a:t>
            </a:r>
            <a:r>
              <a:rPr lang="en-US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df_product_category = pd.read_csv(</a:t>
            </a:r>
            <a:r>
              <a:rPr lang="en-US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'/content/drive/MyDrive/Colab Notebooks/FinalProjectData/product_category_name_translation.csv'</a:t>
            </a:r>
            <a:r>
              <a:rPr lang="en-US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23"/>
          </p:nvPr>
        </p:nvSpPr>
        <p:spPr>
          <a:xfrm>
            <a:off x="5758830" y="7173314"/>
            <a:ext cx="6764774" cy="721683"/>
          </a:xfrm>
        </p:spPr>
        <p:txBody>
          <a:bodyPr/>
          <a:lstStyle/>
          <a:p>
            <a:r>
              <a:rPr lang="en-US"/>
              <a:t>CHECK DATA TYPE</a:t>
            </a:r>
            <a:endParaRPr 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24"/>
          </p:nvPr>
        </p:nvSpPr>
        <p:spPr>
          <a:xfrm>
            <a:off x="5758017" y="8063407"/>
            <a:ext cx="10045691" cy="1512167"/>
          </a:xfrm>
        </p:spPr>
        <p:txBody>
          <a:bodyPr>
            <a:noAutofit/>
          </a:bodyPr>
          <a:lstStyle/>
          <a:p>
            <a:r>
              <a:rPr lang="en-US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df_customers.info()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df_order_items.info()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df_orders.info()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df_products.info()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df_product_category.info()</a:t>
            </a:r>
          </a:p>
          <a:p>
            <a:endParaRPr lang="en-US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82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5668">
        <p14:pan dir="u"/>
      </p:transition>
    </mc:Choice>
    <mc:Fallback xmlns="">
      <p:transition spd="slow" advTm="5668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FEW </a:t>
            </a:r>
            <a:r>
              <a:rPr lang="en-US">
                <a:solidFill>
                  <a:schemeClr val="accent1"/>
                </a:solidFill>
              </a:rPr>
              <a:t>STEPS IN PYTHON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Read, check data type, check null and duplicate</a:t>
            </a:r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CHECK NULL</a:t>
            </a:r>
            <a:endParaRPr 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7"/>
          </p:nvPr>
        </p:nvSpPr>
        <p:spPr>
          <a:xfrm>
            <a:off x="3674062" y="5321624"/>
            <a:ext cx="6764774" cy="721683"/>
          </a:xfrm>
        </p:spPr>
        <p:txBody>
          <a:bodyPr/>
          <a:lstStyle/>
          <a:p>
            <a:r>
              <a:rPr lang="en-US"/>
              <a:t>DELETE ANY ROW WITH NaN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1"/>
          </p:nvPr>
        </p:nvSpPr>
        <p:spPr>
          <a:xfrm>
            <a:off x="1255920" y="3466626"/>
            <a:ext cx="12207766" cy="1512167"/>
          </a:xfrm>
        </p:spPr>
        <p:txBody>
          <a:bodyPr>
            <a:noAutofit/>
          </a:bodyPr>
          <a:lstStyle/>
          <a:p>
            <a:r>
              <a:rPr lang="en-US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df_customers.isnull().</a:t>
            </a:r>
            <a:r>
              <a:rPr lang="en-US" b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df_orders.isnull().</a:t>
            </a:r>
            <a:r>
              <a:rPr lang="en-US" b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df_order_items.isnull().</a:t>
            </a:r>
            <a:r>
              <a:rPr lang="en-US" b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df_products.isnull().</a:t>
            </a:r>
            <a:r>
              <a:rPr lang="en-US" b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df_product_category.isnull().</a:t>
            </a:r>
            <a:r>
              <a:rPr lang="en-US" b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endParaRPr lang="en-US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2"/>
          </p:nvPr>
        </p:nvSpPr>
        <p:spPr>
          <a:xfrm>
            <a:off x="3674062" y="6177274"/>
            <a:ext cx="10045691" cy="1512167"/>
          </a:xfrm>
        </p:spPr>
        <p:txBody>
          <a:bodyPr/>
          <a:lstStyle/>
          <a:p>
            <a:r>
              <a:rPr lang="en-US"/>
              <a:t>Use these and copy for the rest: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df_orders=df_orders.dropna(subset=[</a:t>
            </a:r>
            <a:r>
              <a:rPr lang="en-US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'order_approved_at'</a:t>
            </a:r>
            <a:r>
              <a:rPr lang="en-US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'order_delivered_carrier_date'</a:t>
            </a:r>
            <a:r>
              <a:rPr lang="en-US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'order_delivered_customer_date'</a:t>
            </a:r>
            <a:r>
              <a:rPr lang="en-US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]).reset_index(drop = </a:t>
            </a:r>
            <a:r>
              <a:rPr lang="en-US" b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/>
              <a:t>CHECK DUPLICATE</a:t>
            </a:r>
            <a:endParaRPr 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/>
              <a:t>Exactly like check null but</a:t>
            </a:r>
            <a:r>
              <a:rPr lang="en-US">
                <a:solidFill>
                  <a:schemeClr val="accent3"/>
                </a:solidFill>
                <a:latin typeface="Aleo-Bold" pitchFamily="34" charset="0"/>
              </a:rPr>
              <a:t> Replace isnull() with duplicated()</a:t>
            </a:r>
            <a:r>
              <a:rPr lang="en-US"/>
              <a:t> 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53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5668">
        <p14:pan dir="u"/>
      </p:transition>
    </mc:Choice>
    <mc:Fallback xmlns="">
      <p:transition spd="slow" advTm="5668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21"/>
          </p:nvPr>
        </p:nvSpPr>
        <p:spPr>
          <a:xfrm>
            <a:off x="394234" y="4612918"/>
            <a:ext cx="17497944" cy="2016224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chemeClr val="accent1"/>
                </a:solidFill>
                <a:latin typeface="Aleo-Bold" pitchFamily="34" charset="0"/>
                <a:hlinkClick r:id="rId2" action="ppaction://hlinkfile"/>
              </a:rPr>
              <a:t>https://colab.research.google.com/drive/1v4pyqwDETem__3P3Tki2n1QJb_r4dz5C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</a:t>
            </a:r>
            <a:r>
              <a:rPr lang="en-US">
                <a:solidFill>
                  <a:schemeClr val="accent1"/>
                </a:solidFill>
              </a:rPr>
              <a:t>ME :)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Detail of my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4222">
        <p14:prism isInverted="1"/>
      </p:transition>
    </mc:Choice>
    <mc:Fallback xmlns="">
      <p:transition spd="slow" advTm="4222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ANALIZE </a:t>
            </a:r>
            <a:r>
              <a:rPr lang="en-US">
                <a:solidFill>
                  <a:schemeClr val="accent1"/>
                </a:solidFill>
              </a:rPr>
              <a:t>DATA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What these data tell you?</a:t>
            </a:r>
            <a:endParaRPr 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SECTION 03</a:t>
            </a:r>
          </a:p>
        </p:txBody>
      </p:sp>
    </p:spTree>
    <p:extLst>
      <p:ext uri="{BB962C8B-B14F-4D97-AF65-F5344CB8AC3E}">
        <p14:creationId xmlns:p14="http://schemas.microsoft.com/office/powerpoint/2010/main" val="3746050089"/>
      </p:ext>
    </p:extLst>
  </p:cSld>
  <p:clrMapOvr>
    <a:masterClrMapping/>
  </p:clrMapOvr>
  <p:transition spd="slow" advTm="2091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11525B12-4818-EDC7-2FCF-6CCEC5D5E9C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692" y="-19439"/>
            <a:ext cx="14398313" cy="10306439"/>
          </a:xfrm>
          <a:prstGeom prst="rect">
            <a:avLst/>
          </a:prstGeom>
        </p:spPr>
      </p:pic>
      <p:sp>
        <p:nvSpPr>
          <p:cNvPr id="5" name="サブタイトル 4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From </a:t>
            </a:r>
            <a:r>
              <a:rPr lang="en-US" dirty="0">
                <a:solidFill>
                  <a:schemeClr val="accent1"/>
                </a:solidFill>
              </a:rPr>
              <a:t>12:30pm</a:t>
            </a:r>
            <a:r>
              <a:rPr lang="en-US" dirty="0"/>
              <a:t> to </a:t>
            </a:r>
            <a:r>
              <a:rPr lang="en-US" dirty="0">
                <a:solidFill>
                  <a:schemeClr val="accent1"/>
                </a:solidFill>
              </a:rPr>
              <a:t>2:00pm</a:t>
            </a:r>
          </a:p>
          <a:p>
            <a:endParaRPr lang="en-US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55000" lnSpcReduction="20000"/>
          </a:bodyPr>
          <a:lstStyle/>
          <a:p>
            <a:endParaRPr lang="en-US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27" name="テキスト プレースホルダー 2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/>
              <a:t>Data Schema</a:t>
            </a:r>
            <a:endParaRPr lang="en-US" dirty="0"/>
          </a:p>
        </p:txBody>
      </p:sp>
      <p:sp>
        <p:nvSpPr>
          <p:cNvPr id="28" name="テキスト プレースホルダー 2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/>
              <a:t>From </a:t>
            </a:r>
            <a:r>
              <a:rPr lang="en-US">
                <a:solidFill>
                  <a:schemeClr val="accent1"/>
                </a:solidFill>
              </a:rPr>
              <a:t>8:30pm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882177"/>
      </p:ext>
    </p:extLst>
  </p:cSld>
  <p:clrMapOvr>
    <a:masterClrMapping/>
  </p:clrMapOvr>
  <p:transition spd="slow" advTm="2344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1CFFE8-82F3-7E56-3E47-605EDB753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8B73A8-E04A-51D9-AE04-77EEE5C47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D2082-CD71-DFA0-B646-79F1D5103E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6262" y="2699289"/>
            <a:ext cx="6764774" cy="721683"/>
          </a:xfrm>
        </p:spPr>
        <p:txBody>
          <a:bodyPr/>
          <a:lstStyle/>
          <a:p>
            <a:r>
              <a:rPr lang="en-US"/>
              <a:t>Total product counts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05ED982-321B-E419-7A9D-AC0805A19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BY PRODUCTS TYPES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EBA7B95-F429-0E0C-14F8-10FC9B3F62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First question: Total product counts and total product values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70D24E-17BE-E4D5-EEA1-6CAE6121DCC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828" y="3604806"/>
            <a:ext cx="8496943" cy="2016224"/>
          </a:xfrm>
        </p:spPr>
        <p:txBody>
          <a:bodyPr>
            <a:normAutofit/>
          </a:bodyPr>
          <a:lstStyle/>
          <a:p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product_id, </a:t>
            </a:r>
            <a:r>
              <a:rPr lang="en-US" sz="2000" b="1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(*) </a:t>
            </a:r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num</a:t>
            </a:r>
          </a:p>
          <a:p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olist_order_items_dataset ooid </a:t>
            </a:r>
          </a:p>
          <a:p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product_id</a:t>
            </a:r>
          </a:p>
          <a:p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num </a:t>
            </a:r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DESC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00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76CF4B-9FFE-EAF1-5337-3EB7E0561B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316079" y="2699289"/>
            <a:ext cx="6764774" cy="721683"/>
          </a:xfrm>
        </p:spPr>
        <p:txBody>
          <a:bodyPr/>
          <a:lstStyle/>
          <a:p>
            <a:r>
              <a:rPr lang="en-US"/>
              <a:t>Total product values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980A90-6ECC-3401-09E9-197A52A9929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316079" y="3604806"/>
            <a:ext cx="8496943" cy="2016224"/>
          </a:xfrm>
        </p:spPr>
        <p:txBody>
          <a:bodyPr>
            <a:normAutofit/>
          </a:bodyPr>
          <a:lstStyle/>
          <a:p>
            <a:pPr algn="l"/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product_id, (</a:t>
            </a:r>
            <a:r>
              <a:rPr lang="en-US" sz="2000" b="1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(price)+</a:t>
            </a:r>
            <a:r>
              <a:rPr lang="en-US" sz="2000" b="1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(freight_value)) </a:t>
            </a:r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total_product_value</a:t>
            </a:r>
          </a:p>
          <a:p>
            <a:pPr algn="l"/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olist_order_items_dataset ooid </a:t>
            </a:r>
          </a:p>
          <a:p>
            <a:pPr algn="l"/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product_id </a:t>
            </a:r>
          </a:p>
          <a:p>
            <a:pPr algn="l"/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total_product_value </a:t>
            </a:r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DESC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0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FFB0C70-7633-5936-9EAB-63923844E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286" y="5804864"/>
            <a:ext cx="10769586" cy="40516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1DF022-4A3B-3C57-1A65-947A01C5C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678" y="5804864"/>
            <a:ext cx="8745550" cy="365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89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1CFFE8-82F3-7E56-3E47-605EDB753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8B73A8-E04A-51D9-AE04-77EEE5C47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D2082-CD71-DFA0-B646-79F1D5103E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6262" y="2699289"/>
            <a:ext cx="6764774" cy="721683"/>
          </a:xfrm>
        </p:spPr>
        <p:txBody>
          <a:bodyPr/>
          <a:lstStyle/>
          <a:p>
            <a:r>
              <a:rPr lang="en-US"/>
              <a:t>Product’s value by type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05ED982-321B-E419-7A9D-AC0805A19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BY PRODUCTS TYPES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EBA7B95-F429-0E0C-14F8-10FC9B3F62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Second question: Number of Products and Value of Products categorize by types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70D24E-17BE-E4D5-EEA1-6CAE6121DCC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392" y="3604806"/>
            <a:ext cx="8642380" cy="48510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b="1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pcnt.product_category_name_english, (</a:t>
            </a:r>
            <a:r>
              <a:rPr lang="en-US" sz="1800" b="1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(ooid.price)+</a:t>
            </a:r>
            <a:r>
              <a:rPr lang="en-US" sz="1800" b="1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(ooid.freight_value)) </a:t>
            </a:r>
            <a:r>
              <a:rPr lang="en-US" sz="1800" b="1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total_product_value</a:t>
            </a:r>
          </a:p>
          <a:p>
            <a:pPr>
              <a:lnSpc>
                <a:spcPct val="150000"/>
              </a:lnSpc>
            </a:pPr>
            <a:r>
              <a:rPr lang="en-US" sz="1800" b="1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olist_order_items_dataset ooid </a:t>
            </a:r>
          </a:p>
          <a:p>
            <a:pPr>
              <a:lnSpc>
                <a:spcPct val="150000"/>
              </a:lnSpc>
            </a:pPr>
            <a:r>
              <a:rPr lang="en-US" sz="1800" b="1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olist_products_dataset opd </a:t>
            </a:r>
            <a:r>
              <a:rPr lang="en-US" sz="1800" b="1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ooid.product_id = opd.product_id </a:t>
            </a:r>
          </a:p>
          <a:p>
            <a:pPr>
              <a:lnSpc>
                <a:spcPct val="150000"/>
              </a:lnSpc>
            </a:pPr>
            <a:r>
              <a:rPr lang="en-US" sz="1800" b="1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product_category_name_translation pcnt </a:t>
            </a:r>
            <a:r>
              <a:rPr lang="en-US" sz="1800" b="1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opd.product_category_name  = pcnt.product_category_name </a:t>
            </a:r>
          </a:p>
          <a:p>
            <a:pPr>
              <a:lnSpc>
                <a:spcPct val="150000"/>
              </a:lnSpc>
            </a:pPr>
            <a:r>
              <a:rPr lang="en-US" sz="1800" b="1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pcnt.product_category_name_english </a:t>
            </a:r>
          </a:p>
          <a:p>
            <a:pPr>
              <a:lnSpc>
                <a:spcPct val="150000"/>
              </a:lnSpc>
            </a:pPr>
            <a:r>
              <a:rPr lang="en-US" sz="1800" b="1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total_product_value </a:t>
            </a:r>
            <a:r>
              <a:rPr lang="en-US" sz="1800" b="1">
                <a:solidFill>
                  <a:srgbClr val="800000"/>
                </a:solidFill>
                <a:latin typeface="Consolas" panose="020B0609020204030204" pitchFamily="49" charset="0"/>
              </a:rPr>
              <a:t>DESC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76CF4B-9FFE-EAF1-5337-3EB7E0561B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316079" y="2699289"/>
            <a:ext cx="6764774" cy="721683"/>
          </a:xfrm>
        </p:spPr>
        <p:txBody>
          <a:bodyPr/>
          <a:lstStyle/>
          <a:p>
            <a:r>
              <a:rPr lang="en-US"/>
              <a:t>Number of Products by type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980A90-6ECC-3401-09E9-197A52A9929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316079" y="3604806"/>
            <a:ext cx="8496943" cy="4851062"/>
          </a:xfrm>
        </p:spPr>
        <p:txBody>
          <a:bodyPr>
            <a:normAutofit/>
          </a:bodyPr>
          <a:lstStyle/>
          <a:p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with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number_product </a:t>
            </a:r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product_id, </a:t>
            </a:r>
            <a:r>
              <a:rPr lang="en-US" sz="2000" b="1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(*) </a:t>
            </a:r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num</a:t>
            </a:r>
          </a:p>
          <a:p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olist_order_items_dataset ooid </a:t>
            </a:r>
          </a:p>
          <a:p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product_id )</a:t>
            </a:r>
          </a:p>
          <a:p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pcnt.product_category_name_english, </a:t>
            </a:r>
            <a:r>
              <a:rPr lang="en-US" sz="2000" b="1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(np.num)</a:t>
            </a:r>
          </a:p>
          <a:p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number_product </a:t>
            </a:r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np</a:t>
            </a:r>
          </a:p>
          <a:p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olist_products_dataset opd </a:t>
            </a:r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np.product_id = opd.product_id </a:t>
            </a:r>
          </a:p>
          <a:p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product_category_name_translation pcnt </a:t>
            </a:r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opd.product_category_name = pcnt.product_category_name</a:t>
            </a:r>
          </a:p>
          <a:p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pcnt.product_category_name_english</a:t>
            </a:r>
          </a:p>
          <a:p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(np.num) </a:t>
            </a:r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DESC</a:t>
            </a:r>
            <a:endParaRPr lang="en-US" sz="20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52522F-2749-E79F-C820-615D590B0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396" y="2336768"/>
            <a:ext cx="6156256" cy="78063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2973F6A-38A1-DD37-C1CE-8924DF23D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9662" y="2328650"/>
            <a:ext cx="6644730" cy="784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89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4" grpId="1" build="p" animBg="1"/>
      <p:bldP spid="7" grpId="0" build="p"/>
      <p:bldP spid="7" grpId="1" build="p"/>
      <p:bldP spid="8" grpId="0" build="p" animBg="1"/>
      <p:bldP spid="8" grpId="1" build="p" animBg="1"/>
      <p:bldP spid="9" grpId="0" build="p"/>
      <p:bldP spid="9" grpI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7EA213-C427-421C-B881-3B95D8A4B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19CC9B-5F74-880A-E0AC-990314FA6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F13B65-FACC-0922-0CE7-B989826D5A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91078" y="3512136"/>
            <a:ext cx="6764774" cy="721683"/>
          </a:xfrm>
        </p:spPr>
        <p:txBody>
          <a:bodyPr/>
          <a:lstStyle/>
          <a:p>
            <a:r>
              <a:rPr lang="en-US"/>
              <a:t>Number of Products by State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9287B1-F3F6-D5A1-103A-6A5EBFFB5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BY PRODUCTS TYPES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C225408-9029-8DC9-2AB2-ABA8CC4FBE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Third question: Which state has the highest product count and total values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9756647-0131-22E3-AFA0-1338915781C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91078" y="4376232"/>
            <a:ext cx="8496943" cy="4536504"/>
          </a:xfrm>
        </p:spPr>
        <p:txBody>
          <a:bodyPr>
            <a:normAutofit/>
          </a:bodyPr>
          <a:lstStyle/>
          <a:p>
            <a:pPr algn="l"/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ocd.customer_state, </a:t>
            </a:r>
            <a:r>
              <a:rPr lang="en-US" sz="2000" b="1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(ooid.product_id) </a:t>
            </a:r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num_product</a:t>
            </a:r>
          </a:p>
          <a:p>
            <a:pPr algn="l"/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olist_customers_dataset ocd </a:t>
            </a:r>
          </a:p>
          <a:p>
            <a:pPr algn="l"/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olist_orders_dataset ood </a:t>
            </a:r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ocd.customer_id = ood.customer_id </a:t>
            </a:r>
          </a:p>
          <a:p>
            <a:pPr algn="l"/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olist_order_items_dataset ooid </a:t>
            </a:r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ood.order_id = ooid.order_id </a:t>
            </a:r>
          </a:p>
          <a:p>
            <a:pPr algn="l"/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ocd.customer_state </a:t>
            </a:r>
          </a:p>
          <a:p>
            <a:pPr algn="l"/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num_product </a:t>
            </a:r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DESC</a:t>
            </a:r>
            <a:endParaRPr lang="en-US" sz="20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B9FA41-7746-FA24-3F33-579E4C078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430" y="2119410"/>
            <a:ext cx="4862302" cy="808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41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/>
            </a:br>
            <a:r>
              <a:rPr lang="en-US" b="1" i="0">
                <a:solidFill>
                  <a:schemeClr val="accent1"/>
                </a:solidFill>
                <a:effectLst/>
                <a:latin typeface="zeitung"/>
              </a:rPr>
              <a:t>BRAZILIAN</a:t>
            </a:r>
            <a:br>
              <a:rPr lang="en-US" b="1" i="0">
                <a:solidFill>
                  <a:schemeClr val="accent1"/>
                </a:solidFill>
                <a:effectLst/>
                <a:latin typeface="zeitung"/>
              </a:rPr>
            </a:br>
            <a:r>
              <a:rPr lang="en-US" b="1" i="0">
                <a:solidFill>
                  <a:srgbClr val="202124"/>
                </a:solidFill>
                <a:effectLst/>
                <a:latin typeface="zeitung"/>
              </a:rPr>
              <a:t>E-COMMERCE</a:t>
            </a:r>
            <a:endParaRPr 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by Olist</a:t>
            </a:r>
          </a:p>
          <a:p>
            <a:r>
              <a:rPr lang="en-US"/>
              <a:t>https://olist.com/pt-br/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32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602">
        <p:fade/>
      </p:transition>
    </mc:Choice>
    <mc:Fallback xmlns="">
      <p:transition spd="med" advTm="5602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7EA213-C427-421C-B881-3B95D8A4B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19CC9B-5F74-880A-E0AC-990314FA6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F13B65-FACC-0922-0CE7-B989826D5A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86544" y="2172859"/>
            <a:ext cx="6764774" cy="721683"/>
          </a:xfrm>
          <a:solidFill>
            <a:schemeClr val="accent4"/>
          </a:solidFill>
        </p:spPr>
        <p:txBody>
          <a:bodyPr/>
          <a:lstStyle/>
          <a:p>
            <a:pPr algn="r"/>
            <a:r>
              <a:rPr lang="en-US"/>
              <a:t>Total values by State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9287B1-F3F6-D5A1-103A-6A5EBFFB5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BY PRODUCTS TYPES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C225408-9029-8DC9-2AB2-ABA8CC4FBE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Third question: Which state has the highest order count and total values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9756647-0131-22E3-AFA0-1338915781C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8230" y="2735367"/>
            <a:ext cx="9793088" cy="7703857"/>
          </a:xfrm>
        </p:spPr>
        <p:txBody>
          <a:bodyPr>
            <a:normAutofit/>
          </a:bodyPr>
          <a:lstStyle/>
          <a:p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WITH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order_state </a:t>
            </a:r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  (</a:t>
            </a:r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ocd.customer_state, ooid.order_id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olist_order_items_dataset ooid 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INNER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olist_orders_dataset ood </a:t>
            </a:r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ooid.order_id = ood.order_id 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INNER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olist_customers_dataset ocd </a:t>
            </a:r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ood.customer_id = ocd.customer_id),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  total_order </a:t>
            </a:r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  (</a:t>
            </a:r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ooid2.order_id, (</a:t>
            </a:r>
            <a:r>
              <a:rPr lang="en-US" sz="2000" b="1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(ooid2.price)+</a:t>
            </a:r>
            <a:r>
              <a:rPr lang="en-US" sz="2000" b="1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(ooid2.freight_value)) </a:t>
            </a:r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total_order_value 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olist_order_items_dataset ooid2 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ooid2.order_id)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order_state.customer_state, </a:t>
            </a:r>
            <a:r>
              <a:rPr lang="en-US" sz="2000" b="1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(total_order.total_order_value)</a:t>
            </a:r>
          </a:p>
          <a:p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order_state</a:t>
            </a:r>
          </a:p>
          <a:p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total_order</a:t>
            </a:r>
          </a:p>
          <a:p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order_state.order_id = total_order.order_id</a:t>
            </a:r>
          </a:p>
          <a:p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order_state.customer_state</a:t>
            </a:r>
          </a:p>
          <a:p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000080"/>
                </a:solidFill>
                <a:latin typeface="Consolas" panose="020B0609020204030204" pitchFamily="49" charset="0"/>
              </a:rPr>
              <a:t>round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(total_order.total_order_value)) </a:t>
            </a:r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DESC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0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BBFB20-279B-28EB-519F-D757B1860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7382" y="2172859"/>
            <a:ext cx="6304610" cy="770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85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1CFFE8-82F3-7E56-3E47-605EDB753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8B73A8-E04A-51D9-AE04-77EEE5C47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D2082-CD71-DFA0-B646-79F1D5103E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6262" y="2699289"/>
            <a:ext cx="6764774" cy="721683"/>
          </a:xfrm>
        </p:spPr>
        <p:txBody>
          <a:bodyPr/>
          <a:lstStyle/>
          <a:p>
            <a:r>
              <a:rPr lang="en-US"/>
              <a:t>Number of Products by Year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05ED982-321B-E419-7A9D-AC0805A19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BY PRODUCTS TYPES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EBA7B95-F429-0E0C-14F8-10FC9B3F62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Fourth question: Number of Products and Product’s Value by Year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70D24E-17BE-E4D5-EEA1-6CAE6121DCC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828" y="3604806"/>
            <a:ext cx="8496943" cy="3482910"/>
          </a:xfrm>
        </p:spPr>
        <p:txBody>
          <a:bodyPr>
            <a:noAutofit/>
          </a:bodyPr>
          <a:lstStyle/>
          <a:p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000080"/>
                </a:solidFill>
                <a:latin typeface="Consolas" panose="020B0609020204030204" pitchFamily="49" charset="0"/>
              </a:rPr>
              <a:t>YEAR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(ood.order_purchase_timestamp), </a:t>
            </a:r>
            <a:r>
              <a:rPr lang="en-US" sz="2000" b="1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(ooid.product_id)  </a:t>
            </a:r>
          </a:p>
          <a:p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olist_orders_dataset ood </a:t>
            </a:r>
          </a:p>
          <a:p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olist_order_items_dataset ooid </a:t>
            </a:r>
          </a:p>
          <a:p>
            <a:r>
              <a:rPr lang="nl-NL" sz="2000" b="1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nl-NL" sz="2000" b="1">
                <a:solidFill>
                  <a:srgbClr val="000000"/>
                </a:solidFill>
                <a:latin typeface="Consolas" panose="020B0609020204030204" pitchFamily="49" charset="0"/>
              </a:rPr>
              <a:t> ood.order_id = ooid.order_id </a:t>
            </a:r>
          </a:p>
          <a:p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000080"/>
                </a:solidFill>
                <a:latin typeface="Consolas" panose="020B0609020204030204" pitchFamily="49" charset="0"/>
              </a:rPr>
              <a:t>YEAR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(ood.order_purchase_timestamp)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A7788E-2653-C90F-3FAD-2B1F3BA46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28" y="6737677"/>
            <a:ext cx="11642435" cy="206479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76CF4B-9FFE-EAF1-5337-3EB7E0561B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316079" y="2699289"/>
            <a:ext cx="6764774" cy="721683"/>
          </a:xfrm>
        </p:spPr>
        <p:txBody>
          <a:bodyPr/>
          <a:lstStyle/>
          <a:p>
            <a:r>
              <a:rPr lang="en-US"/>
              <a:t>Product’s Value by Year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980A90-6ECC-3401-09E9-197A52A9929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316079" y="3604806"/>
            <a:ext cx="8496943" cy="5787166"/>
          </a:xfrm>
        </p:spPr>
        <p:txBody>
          <a:bodyPr>
            <a:noAutofit/>
          </a:bodyPr>
          <a:lstStyle/>
          <a:p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WITH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total_order </a:t>
            </a:r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order_id, (</a:t>
            </a:r>
            <a:r>
              <a:rPr lang="en-US" sz="2000" b="1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(price)+</a:t>
            </a:r>
            <a:r>
              <a:rPr lang="en-US" sz="2000" b="1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(freight_value)) </a:t>
            </a:r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total_order_value </a:t>
            </a:r>
          </a:p>
          <a:p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olist_order_items_dataset ooid </a:t>
            </a:r>
          </a:p>
          <a:p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order_id</a:t>
            </a:r>
          </a:p>
          <a:p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total_order_value)</a:t>
            </a:r>
          </a:p>
          <a:p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000080"/>
                </a:solidFill>
                <a:latin typeface="Consolas" panose="020B0609020204030204" pitchFamily="49" charset="0"/>
              </a:rPr>
              <a:t>YEAR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(ood.order_purchase_timestamp), </a:t>
            </a:r>
            <a:r>
              <a:rPr lang="en-US" sz="2000" b="1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(total_order.total_order_value) </a:t>
            </a:r>
          </a:p>
          <a:p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olist_orders_dataset ood </a:t>
            </a:r>
          </a:p>
          <a:p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total_order</a:t>
            </a:r>
          </a:p>
          <a:p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total_order.order_id = ood.order_id </a:t>
            </a:r>
          </a:p>
          <a:p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ood.order_status </a:t>
            </a:r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IN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b="1">
                <a:solidFill>
                  <a:srgbClr val="008000"/>
                </a:solidFill>
                <a:latin typeface="Consolas" panose="020B0609020204030204" pitchFamily="49" charset="0"/>
              </a:rPr>
              <a:t>'delivered'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000" b="1">
                <a:solidFill>
                  <a:srgbClr val="008000"/>
                </a:solidFill>
                <a:latin typeface="Consolas" panose="020B0609020204030204" pitchFamily="49" charset="0"/>
              </a:rPr>
              <a:t>'approved'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000" b="1">
                <a:solidFill>
                  <a:srgbClr val="008000"/>
                </a:solidFill>
                <a:latin typeface="Consolas" panose="020B0609020204030204" pitchFamily="49" charset="0"/>
              </a:rPr>
              <a:t>'created'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000" b="1">
                <a:solidFill>
                  <a:srgbClr val="008000"/>
                </a:solidFill>
                <a:latin typeface="Consolas" panose="020B0609020204030204" pitchFamily="49" charset="0"/>
              </a:rPr>
              <a:t>'shipped'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000" b="1">
                <a:solidFill>
                  <a:srgbClr val="008000"/>
                </a:solidFill>
                <a:latin typeface="Consolas" panose="020B0609020204030204" pitchFamily="49" charset="0"/>
              </a:rPr>
              <a:t>'processing'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000" b="1">
                <a:solidFill>
                  <a:srgbClr val="008000"/>
                </a:solidFill>
                <a:latin typeface="Consolas" panose="020B0609020204030204" pitchFamily="49" charset="0"/>
              </a:rPr>
              <a:t>'invoiced'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000080"/>
                </a:solidFill>
                <a:latin typeface="Consolas" panose="020B0609020204030204" pitchFamily="49" charset="0"/>
              </a:rPr>
              <a:t>YEAR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(ood.order_purchase_timestamp)</a:t>
            </a:r>
            <a:endParaRPr lang="en-US" sz="20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9418575-C06A-01F1-2C9A-888681E80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82" y="6737677"/>
            <a:ext cx="9029857" cy="206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98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169" end="2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charRg st="169" end="2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">
                                            <p:txEl>
                                              <p:charRg st="169" end="2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169" end="2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4" grpId="1" build="p" animBg="1"/>
      <p:bldP spid="7" grpId="0" build="p"/>
      <p:bldP spid="7" grpId="1" build="p"/>
      <p:bldP spid="8" grpId="0" build="p" animBg="1"/>
      <p:bldP spid="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1CFFE8-82F3-7E56-3E47-605EDB753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8B73A8-E04A-51D9-AE04-77EEE5C47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D2082-CD71-DFA0-B646-79F1D5103E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6262" y="2699289"/>
            <a:ext cx="6764774" cy="721683"/>
          </a:xfrm>
        </p:spPr>
        <p:txBody>
          <a:bodyPr/>
          <a:lstStyle/>
          <a:p>
            <a:r>
              <a:rPr lang="en-US"/>
              <a:t>Number of Products by Date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05ED982-321B-E419-7A9D-AC0805A19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BY PRODUCTS TYPES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EBA7B95-F429-0E0C-14F8-10FC9B3F62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Final question: Number of Products and Product’s Value by Date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70D24E-17BE-E4D5-EEA1-6CAE6121DCC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828" y="3604806"/>
            <a:ext cx="8496943" cy="3914958"/>
          </a:xfrm>
        </p:spPr>
        <p:txBody>
          <a:bodyPr>
            <a:noAutofit/>
          </a:bodyPr>
          <a:lstStyle/>
          <a:p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000080"/>
                </a:solidFill>
                <a:latin typeface="Consolas" panose="020B0609020204030204" pitchFamily="49" charset="0"/>
              </a:rPr>
              <a:t>DATE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(ood.order_purchase_timestamp), </a:t>
            </a:r>
            <a:r>
              <a:rPr lang="en-US" sz="2000" b="1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(ooid.product_id)  </a:t>
            </a:r>
          </a:p>
          <a:p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olist_orders_dataset ood </a:t>
            </a:r>
          </a:p>
          <a:p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olist_order_items_dataset ooid </a:t>
            </a:r>
          </a:p>
          <a:p>
            <a:r>
              <a:rPr lang="nl-NL" sz="2000" b="1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nl-NL" sz="2000" b="1">
                <a:solidFill>
                  <a:srgbClr val="000000"/>
                </a:solidFill>
                <a:latin typeface="Consolas" panose="020B0609020204030204" pitchFamily="49" charset="0"/>
              </a:rPr>
              <a:t> ood.order_id = ooid.order_id </a:t>
            </a:r>
          </a:p>
          <a:p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000080"/>
                </a:solidFill>
                <a:latin typeface="Consolas" panose="020B0609020204030204" pitchFamily="49" charset="0"/>
              </a:rPr>
              <a:t>DATE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(ood.order_purchase_timestamp)</a:t>
            </a:r>
          </a:p>
          <a:p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(ooid.product_id) </a:t>
            </a:r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DESC</a:t>
            </a:r>
            <a:endParaRPr lang="en-US" sz="2000" b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76CF4B-9FFE-EAF1-5337-3EB7E0561B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316079" y="2699289"/>
            <a:ext cx="6764774" cy="721683"/>
          </a:xfrm>
        </p:spPr>
        <p:txBody>
          <a:bodyPr/>
          <a:lstStyle/>
          <a:p>
            <a:r>
              <a:rPr lang="en-US"/>
              <a:t>Product’s Value by Date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980A90-6ECC-3401-09E9-197A52A9929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316079" y="3604806"/>
            <a:ext cx="8496943" cy="5787166"/>
          </a:xfrm>
        </p:spPr>
        <p:txBody>
          <a:bodyPr>
            <a:noAutofit/>
          </a:bodyPr>
          <a:lstStyle/>
          <a:p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WITH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total_order </a:t>
            </a:r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order_id, (</a:t>
            </a:r>
            <a:r>
              <a:rPr lang="en-US" sz="2000" b="1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(price)+</a:t>
            </a:r>
            <a:r>
              <a:rPr lang="en-US" sz="2000" b="1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(freight_value)) </a:t>
            </a:r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total_order_value </a:t>
            </a:r>
          </a:p>
          <a:p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olist_order_items_dataset ooid </a:t>
            </a:r>
          </a:p>
          <a:p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order_id</a:t>
            </a:r>
          </a:p>
          <a:p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total_order_value)</a:t>
            </a:r>
          </a:p>
          <a:p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000080"/>
                </a:solidFill>
                <a:latin typeface="Consolas" panose="020B0609020204030204" pitchFamily="49" charset="0"/>
              </a:rPr>
              <a:t>Date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(ood.order_purchase_timestamp), </a:t>
            </a:r>
            <a:r>
              <a:rPr lang="en-US" sz="2000" b="1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(total_order.total_order_value) </a:t>
            </a:r>
          </a:p>
          <a:p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olist_orders_dataset ood </a:t>
            </a:r>
          </a:p>
          <a:p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total_order</a:t>
            </a:r>
          </a:p>
          <a:p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total_order.order_id = ood.order_id </a:t>
            </a:r>
          </a:p>
          <a:p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ood.order_status </a:t>
            </a:r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IN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b="1">
                <a:solidFill>
                  <a:srgbClr val="008000"/>
                </a:solidFill>
                <a:latin typeface="Consolas" panose="020B0609020204030204" pitchFamily="49" charset="0"/>
              </a:rPr>
              <a:t>'delivered'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000" b="1">
                <a:solidFill>
                  <a:srgbClr val="008000"/>
                </a:solidFill>
                <a:latin typeface="Consolas" panose="020B0609020204030204" pitchFamily="49" charset="0"/>
              </a:rPr>
              <a:t>'approved'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000" b="1">
                <a:solidFill>
                  <a:srgbClr val="008000"/>
                </a:solidFill>
                <a:latin typeface="Consolas" panose="020B0609020204030204" pitchFamily="49" charset="0"/>
              </a:rPr>
              <a:t>'created'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000" b="1">
                <a:solidFill>
                  <a:srgbClr val="008000"/>
                </a:solidFill>
                <a:latin typeface="Consolas" panose="020B0609020204030204" pitchFamily="49" charset="0"/>
              </a:rPr>
              <a:t>'shipped'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000" b="1">
                <a:solidFill>
                  <a:srgbClr val="008000"/>
                </a:solidFill>
                <a:latin typeface="Consolas" panose="020B0609020204030204" pitchFamily="49" charset="0"/>
              </a:rPr>
              <a:t>'processing'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000" b="1">
                <a:solidFill>
                  <a:srgbClr val="008000"/>
                </a:solidFill>
                <a:latin typeface="Consolas" panose="020B0609020204030204" pitchFamily="49" charset="0"/>
              </a:rPr>
              <a:t>'invoiced'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000080"/>
                </a:solidFill>
                <a:latin typeface="Consolas" panose="020B0609020204030204" pitchFamily="49" charset="0"/>
              </a:rPr>
              <a:t>date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(ood.order_purchase_timestamp)</a:t>
            </a:r>
          </a:p>
          <a:p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(total_order.total_order_value) </a:t>
            </a:r>
            <a:r>
              <a:rPr lang="en-US" sz="2000" b="1">
                <a:solidFill>
                  <a:srgbClr val="800000"/>
                </a:solidFill>
                <a:latin typeface="Consolas" panose="020B0609020204030204" pitchFamily="49" charset="0"/>
              </a:rPr>
              <a:t>DESC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0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9A7D634-57DF-9718-5EAC-C6B1AEC4A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102" y="2343897"/>
            <a:ext cx="7346007" cy="77054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8DEBB22-4338-2C76-5D69-1445FA84D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43" y="2436356"/>
            <a:ext cx="7929959" cy="752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84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25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25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2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2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0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8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3" dur="25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8" dur="25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3" dur="25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8" dur="25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3" dur="25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8" dur="25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3" dur="25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8" dur="25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3" dur="25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8" dur="25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5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00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03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08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3" dur="25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8" dur="25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23" dur="25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28" dur="25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33" dur="25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38" dur="25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43" dur="25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48" dur="25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3" dur="25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8" dur="25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4" grpId="1" build="p" animBg="1"/>
      <p:bldP spid="7" grpId="0" build="p"/>
      <p:bldP spid="7" grpId="1" build="p"/>
      <p:bldP spid="8" grpId="0" build="p" animBg="1"/>
      <p:bldP spid="8" grpId="1" build="p" animBg="1"/>
      <p:bldP spid="9" grpId="0" build="p"/>
      <p:bldP spid="9" grpI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VISUALIZE </a:t>
            </a:r>
            <a:r>
              <a:rPr lang="en-US">
                <a:solidFill>
                  <a:schemeClr val="accent1"/>
                </a:solidFill>
              </a:rPr>
              <a:t>DATA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To report of one’s best effort.</a:t>
            </a:r>
            <a:endParaRPr 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SECTION 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10764"/>
      </p:ext>
    </p:extLst>
  </p:cSld>
  <p:clrMapOvr>
    <a:masterClrMapping/>
  </p:clrMapOvr>
  <p:transition spd="slow" advTm="2091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サブタイトル 4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From </a:t>
            </a:r>
            <a:r>
              <a:rPr lang="en-US" dirty="0">
                <a:solidFill>
                  <a:schemeClr val="accent1"/>
                </a:solidFill>
              </a:rPr>
              <a:t>12:30pm</a:t>
            </a:r>
            <a:r>
              <a:rPr lang="en-US" dirty="0"/>
              <a:t> to </a:t>
            </a:r>
            <a:r>
              <a:rPr lang="en-US" dirty="0">
                <a:solidFill>
                  <a:schemeClr val="accent1"/>
                </a:solidFill>
              </a:rPr>
              <a:t>2:00pm</a:t>
            </a:r>
          </a:p>
          <a:p>
            <a:endParaRPr lang="en-US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55000" lnSpcReduction="20000"/>
          </a:bodyPr>
          <a:lstStyle/>
          <a:p>
            <a:endParaRPr lang="en-US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27" name="テキスト プレースホルダー 2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/>
              <a:t>POWER BI</a:t>
            </a:r>
            <a:endParaRPr lang="en-US" dirty="0"/>
          </a:p>
        </p:txBody>
      </p:sp>
      <p:sp>
        <p:nvSpPr>
          <p:cNvPr id="28" name="テキスト プレースホルダー 2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From</a:t>
            </a:r>
            <a:r>
              <a:rPr lang="en-US"/>
              <a:t> </a:t>
            </a:r>
            <a:r>
              <a:rPr lang="en-US">
                <a:solidFill>
                  <a:schemeClr val="accent1"/>
                </a:solidFill>
                <a:hlinkClick r:id="rId2" action="ppaction://hlinkfile"/>
              </a:rPr>
              <a:t>CLICK ME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686190"/>
      </p:ext>
    </p:extLst>
  </p:cSld>
  <p:clrMapOvr>
    <a:masterClrMapping/>
  </p:clrMapOvr>
  <p:transition spd="slow" advTm="2344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テキスト プレースホルダー 2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“Success is a journey, not a destination.”</a:t>
            </a:r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We keep moving forward.</a:t>
            </a: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55000" lnSpcReduction="20000"/>
          </a:bodyPr>
          <a:lstStyle/>
          <a:p>
            <a:endParaRPr lang="en-US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32500" lnSpcReduction="20000"/>
          </a:bodyPr>
          <a:lstStyle/>
          <a:p>
            <a:endParaRPr lang="en-US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2" name="図プレースホルダー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17212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163">
        <p14:flip dir="r"/>
      </p:transition>
    </mc:Choice>
    <mc:Fallback xmlns="">
      <p:transition spd="slow" advTm="4163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That’s all. Thank you</a:t>
            </a:r>
            <a:r>
              <a:rPr lang="en-US"/>
              <a:t>! </a:t>
            </a:r>
            <a:r>
              <a:rPr lang="en-US">
                <a:sym typeface="Wingdings" panose="05000000000000000000" pitchFamily="2" charset="2"/>
              </a:rPr>
              <a:t>:</a:t>
            </a:r>
            <a:r>
              <a:rPr lang="en-US" dirty="0">
                <a:sym typeface="Wingdings" panose="05000000000000000000" pitchFamily="2" charset="2"/>
              </a:rPr>
              <a:t>3</a:t>
            </a:r>
            <a:endParaRPr lang="en-US" dirty="0"/>
          </a:p>
        </p:txBody>
      </p:sp>
      <p:sp>
        <p:nvSpPr>
          <p:cNvPr id="14" name="サブタイトル 1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3"/>
          </p:nvPr>
        </p:nvSpPr>
        <p:spPr>
          <a:xfrm>
            <a:off x="5254774" y="6799684"/>
            <a:ext cx="9289032" cy="3096344"/>
          </a:xfrm>
        </p:spPr>
        <p:txBody>
          <a:bodyPr/>
          <a:lstStyle/>
          <a:p>
            <a:r>
              <a:rPr lang="en-US"/>
              <a:t>Dataset: Brazilian E-Commerce Public Dataset by Olist</a:t>
            </a:r>
          </a:p>
          <a:p>
            <a:r>
              <a:rPr lang="en-US">
                <a:hlinkClick r:id="rId2"/>
              </a:rPr>
              <a:t>https://www.kaggle.com/datasets/olistbr/brazilian-ecommerce?select=olist_order_items_dataset.csv</a:t>
            </a:r>
            <a:endParaRPr lang="en-US"/>
          </a:p>
          <a:p>
            <a:r>
              <a:rPr lang="en-US"/>
              <a:t>Author’s ppt template: Jun Akizaki - </a:t>
            </a:r>
            <a:r>
              <a:rPr lang="en-US">
                <a:hlinkClick r:id="rId3"/>
              </a:rPr>
              <a:t>http://thepopp.com</a:t>
            </a:r>
            <a:endParaRPr lang="en-US"/>
          </a:p>
          <a:p>
            <a:r>
              <a:rPr lang="en-US"/>
              <a:t>Power BI Template: </a:t>
            </a:r>
            <a:r>
              <a:rPr lang="en-US">
                <a:hlinkClick r:id="rId4" action="ppaction://hlinkfile"/>
              </a:rPr>
              <a:t>https://community.powerbi.com/t5/Themes-Gallery/Power-BI-Wireframe-Template/td-p/2180570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46722"/>
      </p:ext>
    </p:extLst>
  </p:cSld>
  <p:clrMapOvr>
    <a:masterClrMapping/>
  </p:clrMapOvr>
  <p:transition spd="slow" advTm="11385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NICE TO MEET </a:t>
            </a:r>
            <a:r>
              <a:rPr lang="en-US" dirty="0">
                <a:solidFill>
                  <a:schemeClr val="accent1"/>
                </a:solidFill>
              </a:rPr>
              <a:t>YOU!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Thank you for coming today!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/>
          </p:nvPr>
        </p:nvSpPr>
        <p:spPr>
          <a:xfrm>
            <a:off x="1006302" y="3631332"/>
            <a:ext cx="16427188" cy="3096344"/>
          </a:xfrm>
        </p:spPr>
        <p:txBody>
          <a:bodyPr>
            <a:normAutofit/>
          </a:bodyPr>
          <a:lstStyle/>
          <a:p>
            <a:r>
              <a:rPr lang="en-US"/>
              <a:t>“Live as if you were to die tomorrow. Learn as if you were to live forever.” ― Mahatma Gandhi</a:t>
            </a:r>
          </a:p>
          <a:p>
            <a:endParaRPr 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4"/>
          </p:nvPr>
        </p:nvSpPr>
        <p:spPr>
          <a:xfrm>
            <a:off x="1015666" y="6223620"/>
            <a:ext cx="16417824" cy="122413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6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2508">
        <p14:switch dir="r"/>
      </p:transition>
    </mc:Choice>
    <mc:Fallback xmlns="">
      <p:transition spd="slow" advTm="2508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</a:t>
            </a:r>
            <a:r>
              <a:rPr lang="en-US" dirty="0">
                <a:solidFill>
                  <a:schemeClr val="accent1"/>
                </a:solidFill>
              </a:rPr>
              <a:t>TOPICS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Talking about SEO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10" name="円/楕円 9"/>
          <p:cNvSpPr/>
          <p:nvPr/>
        </p:nvSpPr>
        <p:spPr>
          <a:xfrm>
            <a:off x="1078310" y="4037122"/>
            <a:ext cx="1728192" cy="172819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>
                <a:latin typeface="Aleo-Bold" pitchFamily="34" charset="0"/>
              </a:rPr>
              <a:t>7:15pm</a:t>
            </a:r>
            <a:endParaRPr lang="en-US" dirty="0">
              <a:latin typeface="Aleo-Bold" pitchFamily="34" charset="0"/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4471593" y="3124465"/>
            <a:ext cx="1728192" cy="17281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>
                <a:latin typeface="Aleo-Bold" pitchFamily="34" charset="0"/>
              </a:rPr>
              <a:t>8:00pm</a:t>
            </a:r>
            <a:endParaRPr lang="en-US" dirty="0">
              <a:latin typeface="Aleo-Bold" pitchFamily="34" charset="0"/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14831837" y="3036537"/>
            <a:ext cx="1728192" cy="17281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>
                <a:latin typeface="Aleo-Bold" pitchFamily="34" charset="0"/>
              </a:rPr>
              <a:t>9:30pm</a:t>
            </a:r>
            <a:endParaRPr lang="en-US" dirty="0">
              <a:latin typeface="Aleo-Bold" pitchFamily="34" charset="0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11381598" y="3829818"/>
            <a:ext cx="1728192" cy="172819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Aleo-Bold" pitchFamily="34" charset="0"/>
              </a:rPr>
              <a:t>9</a:t>
            </a:r>
            <a:r>
              <a:rPr lang="en-US">
                <a:latin typeface="Aleo-Bold" pitchFamily="34" charset="0"/>
              </a:rPr>
              <a:t>:00pm</a:t>
            </a:r>
            <a:endParaRPr lang="en-US" dirty="0">
              <a:latin typeface="Aleo-Bold" pitchFamily="34" charset="0"/>
            </a:endParaRPr>
          </a:p>
        </p:txBody>
      </p:sp>
      <p:sp>
        <p:nvSpPr>
          <p:cNvPr id="14" name="円/楕円 13"/>
          <p:cNvSpPr/>
          <p:nvPr/>
        </p:nvSpPr>
        <p:spPr>
          <a:xfrm>
            <a:off x="7746633" y="4810808"/>
            <a:ext cx="1728192" cy="172819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>
                <a:latin typeface="Aleo-Bold" pitchFamily="34" charset="0"/>
              </a:rPr>
              <a:t>8:30pm</a:t>
            </a:r>
            <a:endParaRPr lang="en-US" dirty="0">
              <a:latin typeface="Aleo-Bold" pitchFamily="34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57789" y="6026950"/>
            <a:ext cx="3522248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dirty="0">
                <a:latin typeface="+mj-lt"/>
              </a:rPr>
              <a:t>ABOUT US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57789" y="6474484"/>
            <a:ext cx="328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/>
              <a:t>Introducing me!!</a:t>
            </a:r>
            <a:endParaRPr lang="en-US" sz="18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820758" y="5154819"/>
            <a:ext cx="3522248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>
                <a:latin typeface="+mj-lt"/>
              </a:rPr>
              <a:t>DATA CLEANING</a:t>
            </a:r>
            <a:endParaRPr lang="en-US" sz="2400" dirty="0">
              <a:latin typeface="+mj-lt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20758" y="5602353"/>
            <a:ext cx="328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/>
              <a:t>Using Python</a:t>
            </a:r>
            <a:endParaRPr lang="en-US" sz="18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098561" y="6927465"/>
            <a:ext cx="3522248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>
                <a:latin typeface="+mj-lt"/>
              </a:rPr>
              <a:t>ANALIZE DATA</a:t>
            </a:r>
            <a:endParaRPr lang="en-US" sz="2400" dirty="0">
              <a:latin typeface="+mj-lt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0661518" y="6098958"/>
            <a:ext cx="3522248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>
                <a:latin typeface="+mj-lt"/>
              </a:rPr>
              <a:t>VISUALIZE DATA</a:t>
            </a:r>
            <a:endParaRPr lang="en-US" sz="2400" dirty="0">
              <a:latin typeface="+mj-lt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0661518" y="6546492"/>
            <a:ext cx="328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/>
              <a:t>With the help of Power BI</a:t>
            </a:r>
            <a:endParaRPr lang="en-US" sz="18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4111758" y="4946830"/>
            <a:ext cx="3522248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dirty="0">
                <a:latin typeface="+mj-lt"/>
              </a:rPr>
              <a:t>Q&amp;A</a:t>
            </a: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4111758" y="5394364"/>
            <a:ext cx="3284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/>
              <a:t>Ask me anything and I’ll try my best to answer.</a:t>
            </a:r>
            <a:endParaRPr lang="en-US" sz="18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7098561" y="7389449"/>
            <a:ext cx="3284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/>
              <a:t>With D Beaver of course (MySQL)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42919221"/>
      </p:ext>
    </p:extLst>
  </p:cSld>
  <p:clrMapOvr>
    <a:masterClrMapping/>
  </p:clrMapOvr>
  <p:transition spd="slow" advTm="6847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"/>
                            </p:stCondLst>
                            <p:childTnLst>
                              <p:par>
                                <p:cTn id="20" presetID="49" presetClass="entr" presetSubtype="0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700"/>
                            </p:stCondLst>
                            <p:childTnLst>
                              <p:par>
                                <p:cTn id="35" presetID="49" presetClass="entr" presetSubtype="0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800"/>
                            </p:stCondLst>
                            <p:childTnLst>
                              <p:par>
                                <p:cTn id="50" presetID="49" presetClass="entr" presetSubtype="0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900"/>
                            </p:stCondLst>
                            <p:childTnLst>
                              <p:par>
                                <p:cTn id="65" presetID="49" presetClass="entr" presetSubtype="0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9" grpId="0"/>
      <p:bldP spid="20" grpId="0"/>
      <p:bldP spid="22" grpId="0"/>
      <p:bldP spid="28" grpId="0"/>
      <p:bldP spid="29" grpId="0"/>
      <p:bldP spid="31" grpId="0"/>
      <p:bldP spid="32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>
                <a:solidFill>
                  <a:schemeClr val="accent1"/>
                </a:solidFill>
              </a:rPr>
              <a:t>US</a:t>
            </a: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 are awesome!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SECTION 01</a:t>
            </a:r>
          </a:p>
        </p:txBody>
      </p:sp>
    </p:spTree>
    <p:extLst>
      <p:ext uri="{BB962C8B-B14F-4D97-AF65-F5344CB8AC3E}">
        <p14:creationId xmlns:p14="http://schemas.microsoft.com/office/powerpoint/2010/main" val="2759215471"/>
      </p:ext>
    </p:extLst>
  </p:cSld>
  <p:clrMapOvr>
    <a:masterClrMapping/>
  </p:clrMapOvr>
  <p:transition spd="slow" advTm="2088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</a:t>
            </a:r>
            <a:r>
              <a:rPr lang="en-US" dirty="0">
                <a:solidFill>
                  <a:schemeClr val="accent1"/>
                </a:solidFill>
              </a:rPr>
              <a:t>VISION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Becoming the </a:t>
            </a:r>
            <a:r>
              <a:rPr lang="en-US"/>
              <a:t>best data analyst in the world </a:t>
            </a:r>
            <a:r>
              <a:rPr lang="en-US">
                <a:sym typeface="Wingdings" panose="05000000000000000000" pitchFamily="2" charset="2"/>
              </a:rPr>
              <a:t>:)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“Nothing here”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C193D5-A482-1BFD-18F8-FC22DD13C34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I just started :D</a:t>
            </a:r>
          </a:p>
        </p:txBody>
      </p:sp>
    </p:spTree>
    <p:extLst>
      <p:ext uri="{BB962C8B-B14F-4D97-AF65-F5344CB8AC3E}">
        <p14:creationId xmlns:p14="http://schemas.microsoft.com/office/powerpoint/2010/main" val="2096770717"/>
      </p:ext>
    </p:extLst>
  </p:cSld>
  <p:clrMapOvr>
    <a:masterClrMapping/>
  </p:clrMapOvr>
  <p:transition spd="slow" advTm="2679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79660C05-5334-0BE3-F79A-3C11D42B574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2014538" y="2766889"/>
            <a:ext cx="5760516" cy="57605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</a:t>
            </a:r>
            <a:r>
              <a:rPr lang="en-US" dirty="0">
                <a:solidFill>
                  <a:schemeClr val="accent1"/>
                </a:solidFill>
              </a:rPr>
              <a:t>PERSON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サブタイトル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Hey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Khang Le</a:t>
            </a:r>
            <a:endParaRPr 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/>
              <a:t>Data Analyst Newbie :)</a:t>
            </a:r>
            <a:endParaRPr 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6"/>
          </p:nvPr>
        </p:nvSpPr>
        <p:spPr>
          <a:xfrm>
            <a:off x="7991078" y="5494006"/>
            <a:ext cx="8496943" cy="3465917"/>
          </a:xfrm>
        </p:spPr>
        <p:txBody>
          <a:bodyPr/>
          <a:lstStyle/>
          <a:p>
            <a:pPr algn="just"/>
            <a:r>
              <a:rPr lang="en-US"/>
              <a:t>Do you agree? told something is fleeting, being taught something is more memorable but learning something is unforgettable.</a:t>
            </a:r>
            <a:endParaRPr 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246199" y="3600859"/>
            <a:ext cx="82418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  <a:latin typeface="Aleo-BoldItalic" pitchFamily="34" charset="0"/>
              </a:rPr>
              <a:t>“Tell me and I forget, teach me and I may remember, involve me and I learn” (Benjamin Franklin)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leo-BoldItal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56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5843">
        <p14:warp dir="in"/>
      </p:transition>
    </mc:Choice>
    <mc:Fallback xmlns="">
      <p:transition spd="slow" advTm="584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6" name="テキスト プレースホルダー 15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55000" lnSpcReduction="20000"/>
          </a:bodyPr>
          <a:lstStyle/>
          <a:p>
            <a:endParaRPr lang="en-US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“To travel hopefully is a better thing than to arrive, and the true success is to labour.”</a:t>
            </a:r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55000" lnSpcReduction="20000"/>
          </a:bodyPr>
          <a:lstStyle/>
          <a:p>
            <a:endParaRPr lang="en-US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0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2648">
        <p14:warp dir="in"/>
      </p:transition>
    </mc:Choice>
    <mc:Fallback xmlns="">
      <p:transition spd="slow" advTm="2648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DATA </a:t>
            </a:r>
            <a:r>
              <a:rPr lang="en-US">
                <a:solidFill>
                  <a:schemeClr val="accent1"/>
                </a:solidFill>
              </a:rPr>
              <a:t>CLEANING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LOL</a:t>
            </a:r>
            <a:endParaRPr 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SECTION 02</a:t>
            </a:r>
          </a:p>
        </p:txBody>
      </p:sp>
    </p:spTree>
    <p:extLst>
      <p:ext uri="{BB962C8B-B14F-4D97-AF65-F5344CB8AC3E}">
        <p14:creationId xmlns:p14="http://schemas.microsoft.com/office/powerpoint/2010/main" val="90548800"/>
      </p:ext>
    </p:extLst>
  </p:cSld>
  <p:clrMapOvr>
    <a:masterClrMapping/>
  </p:clrMapOvr>
  <p:transition spd="slow" advTm="1808">
    <p:cover/>
  </p:transition>
</p:sld>
</file>

<file path=ppt/theme/theme1.xml><?xml version="1.0" encoding="utf-8"?>
<a:theme xmlns:a="http://schemas.openxmlformats.org/drawingml/2006/main" name="Deneb Title">
  <a:themeElements>
    <a:clrScheme name="Blue">
      <a:dk1>
        <a:srgbClr val="3F3F3F"/>
      </a:dk1>
      <a:lt1>
        <a:sysClr val="window" lastClr="FFFFFF"/>
      </a:lt1>
      <a:dk2>
        <a:srgbClr val="1F497D"/>
      </a:dk2>
      <a:lt2>
        <a:srgbClr val="EEECE1"/>
      </a:lt2>
      <a:accent1>
        <a:srgbClr val="0066CC"/>
      </a:accent1>
      <a:accent2>
        <a:srgbClr val="0099CC"/>
      </a:accent2>
      <a:accent3>
        <a:srgbClr val="009999"/>
      </a:accent3>
      <a:accent4>
        <a:srgbClr val="00CC99"/>
      </a:accent4>
      <a:accent5>
        <a:srgbClr val="4BACC6"/>
      </a:accent5>
      <a:accent6>
        <a:srgbClr val="F79646"/>
      </a:accent6>
      <a:hlink>
        <a:srgbClr val="0099FF"/>
      </a:hlink>
      <a:folHlink>
        <a:srgbClr val="0066CC"/>
      </a:folHlink>
    </a:clrScheme>
    <a:fontScheme name="Capella">
      <a:majorFont>
        <a:latin typeface="Montserrat-Bold"/>
        <a:ea typeface="Capella Bold"/>
        <a:cs typeface=""/>
      </a:majorFont>
      <a:minorFont>
        <a:latin typeface="Aleo-Light"/>
        <a:ea typeface="Capella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neb Contents">
  <a:themeElements>
    <a:clrScheme name="Blue">
      <a:dk1>
        <a:srgbClr val="3F3F3F"/>
      </a:dk1>
      <a:lt1>
        <a:sysClr val="window" lastClr="FFFFFF"/>
      </a:lt1>
      <a:dk2>
        <a:srgbClr val="1F497D"/>
      </a:dk2>
      <a:lt2>
        <a:srgbClr val="EEECE1"/>
      </a:lt2>
      <a:accent1>
        <a:srgbClr val="0066CC"/>
      </a:accent1>
      <a:accent2>
        <a:srgbClr val="0099CC"/>
      </a:accent2>
      <a:accent3>
        <a:srgbClr val="009999"/>
      </a:accent3>
      <a:accent4>
        <a:srgbClr val="00CC99"/>
      </a:accent4>
      <a:accent5>
        <a:srgbClr val="4BACC6"/>
      </a:accent5>
      <a:accent6>
        <a:srgbClr val="F79646"/>
      </a:accent6>
      <a:hlink>
        <a:srgbClr val="0099FF"/>
      </a:hlink>
      <a:folHlink>
        <a:srgbClr val="0066CC"/>
      </a:folHlink>
    </a:clrScheme>
    <a:fontScheme name="Capella">
      <a:majorFont>
        <a:latin typeface="Montserrat-Bold"/>
        <a:ea typeface="Capella Bold"/>
        <a:cs typeface=""/>
      </a:majorFont>
      <a:minorFont>
        <a:latin typeface="Aleo-Light"/>
        <a:ea typeface="Capella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12627</TotalTime>
  <Words>1957</Words>
  <Application>Microsoft Office PowerPoint</Application>
  <PresentationFormat>Custom</PresentationFormat>
  <Paragraphs>238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Aleo-Bold</vt:lpstr>
      <vt:lpstr>Aleo-BoldItalic</vt:lpstr>
      <vt:lpstr>Aleo-Light</vt:lpstr>
      <vt:lpstr>Aleo-LightItalic</vt:lpstr>
      <vt:lpstr>Arial</vt:lpstr>
      <vt:lpstr>Calibri</vt:lpstr>
      <vt:lpstr>Consolas</vt:lpstr>
      <vt:lpstr>Courier New</vt:lpstr>
      <vt:lpstr>Montserrat-Bold</vt:lpstr>
      <vt:lpstr>zeitung</vt:lpstr>
      <vt:lpstr>Deneb Title</vt:lpstr>
      <vt:lpstr>Deneb Contents</vt:lpstr>
      <vt:lpstr>PowerPoint Presentation</vt:lpstr>
      <vt:lpstr> BRAZILIAN E-COMMERCE</vt:lpstr>
      <vt:lpstr>NICE TO MEET YOU!</vt:lpstr>
      <vt:lpstr>TODAY’S TOPICS</vt:lpstr>
      <vt:lpstr>ABOUT US</vt:lpstr>
      <vt:lpstr>OUR VISION</vt:lpstr>
      <vt:lpstr>KEY PERSON</vt:lpstr>
      <vt:lpstr>PowerPoint Presentation</vt:lpstr>
      <vt:lpstr>DATA CLEANING</vt:lpstr>
      <vt:lpstr>PYTHON</vt:lpstr>
      <vt:lpstr>PYTHON</vt:lpstr>
      <vt:lpstr>FEW STEPS IN PYTHON</vt:lpstr>
      <vt:lpstr>FEW STEPS IN PYTHON</vt:lpstr>
      <vt:lpstr>CLICK ME :)</vt:lpstr>
      <vt:lpstr>ANALIZE DATA</vt:lpstr>
      <vt:lpstr>PowerPoint Presentation</vt:lpstr>
      <vt:lpstr>BUSINESS BY PRODUCTS TYPES</vt:lpstr>
      <vt:lpstr>BUSINESS BY PRODUCTS TYPES</vt:lpstr>
      <vt:lpstr>BUSINESS BY PRODUCTS TYPES</vt:lpstr>
      <vt:lpstr>BUSINESS BY PRODUCTS TYPES</vt:lpstr>
      <vt:lpstr>BUSINESS BY PRODUCTS TYPES</vt:lpstr>
      <vt:lpstr>BUSINESS BY PRODUCTS TYPES</vt:lpstr>
      <vt:lpstr>VISUALIZE DATA</vt:lpstr>
      <vt:lpstr>PowerPoint Presentation</vt:lpstr>
      <vt:lpstr>PowerPoint Presentation</vt:lpstr>
      <vt:lpstr>That’s all. Thank you! :3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Deneb</dc:title>
  <dc:creator>Jun</dc:creator>
  <cp:lastModifiedBy>Khang Lê</cp:lastModifiedBy>
  <cp:revision>122</cp:revision>
  <dcterms:created xsi:type="dcterms:W3CDTF">2014-05-31T17:00:12Z</dcterms:created>
  <dcterms:modified xsi:type="dcterms:W3CDTF">2022-11-29T12:10:23Z</dcterms:modified>
</cp:coreProperties>
</file>