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PT Sans Narrow" charset="0"/>
      <p:regular r:id="rId34"/>
      <p:bold r:id="rId35"/>
    </p:embeddedFont>
    <p:embeddedFont>
      <p:font typeface="Bree Serif" charset="0"/>
      <p:regular r:id="rId36"/>
    </p:embeddedFont>
    <p:embeddedFont>
      <p:font typeface="Open Sans" charset="0"/>
      <p:regular r:id="rId37"/>
      <p:bold r:id="rId38"/>
      <p:italic r:id="rId39"/>
      <p:boldItalic r:id="rId40"/>
    </p:embeddedFont>
    <p:embeddedFont>
      <p:font typeface="Merriweather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ang La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2T16:04:43.026" idx="1">
    <p:pos x="6000" y="0"/>
    <p:text>Whatever you can find, just put it in the slides, we will organize it later. This is week 11, so we have like 1 week and a half to do it.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3650" y="1272989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OpenGL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6750" y="2342490"/>
            <a:ext cx="4870500" cy="192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Khang Lam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Daniel Limas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Kevin Castillo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Juan Battini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559925" y="4264600"/>
            <a:ext cx="4618800" cy="46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Bree Serif"/>
                <a:ea typeface="Bree Serif"/>
                <a:cs typeface="Bree Serif"/>
                <a:sym typeface="Bree Serif"/>
              </a:rPr>
              <a:t>3035 - Professor Mark Sargent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83550" y="45627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Making a TeaPot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0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One possible difficulty of this application is that it requires previous knowledge of linear algebra like matrices.</a:t>
            </a:r>
          </a:p>
          <a:p>
            <a:pPr marL="457200" lvl="0" indent="-387350" rtl="0">
              <a:spcBef>
                <a:spcPts val="0"/>
              </a:spcBef>
              <a:buClr>
                <a:srgbClr val="0000FF"/>
              </a:buClr>
              <a:buSzPct val="100000"/>
              <a:buFont typeface="Merriweather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Rotating a TeaPot requires to constantly redraw a teapot at different points on the screen to give the illusion of rotation.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 descr="ScreenHunter_42 Nov. 12 16.1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24" y="0"/>
            <a:ext cx="7634548" cy="49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camera Movement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0000"/>
              <a:buChar char="-"/>
            </a:pPr>
            <a:r>
              <a:rPr lang="en" sz="2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OpenGL has many useful functions that can meet anyones needs.</a:t>
            </a:r>
          </a:p>
          <a:p>
            <a:pPr marL="457200" lvl="0" indent="-387350" rtl="0">
              <a:spcBef>
                <a:spcPts val="0"/>
              </a:spcBef>
              <a:buClr>
                <a:srgbClr val="0000FF"/>
              </a:buClr>
              <a:buSzPct val="100000"/>
              <a:buFont typeface="Merriweather"/>
              <a:buChar char="-"/>
            </a:pPr>
            <a:r>
              <a:rPr lang="en" sz="2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Has a camera class to allow the user to move around in his masterpiece.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300" y="780786"/>
            <a:ext cx="5541000" cy="343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51525" y="1189875"/>
            <a:ext cx="8054400" cy="10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highlight>
                  <a:srgbClr val="FFFFFF"/>
                </a:highlight>
              </a:rPr>
              <a:t>Advantages of using OpenGL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154725" y="3007400"/>
            <a:ext cx="5214000" cy="4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Why is OpenGL widely used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highlight>
                  <a:srgbClr val="FFFFFF"/>
                </a:highlight>
              </a:rPr>
              <a:t>Industry standard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0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is the only truly open, vendor-neutral, multi-platform graphics standard.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0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Broad industry support: an independent consortium, the OpenGL Architecture Review Board, guides the OpenGL specification.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2061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highlight>
                  <a:srgbClr val="FFFFFF"/>
                </a:highlight>
              </a:rPr>
              <a:t>Stable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985250"/>
            <a:ext cx="8520600" cy="38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12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Available for more than seven years on a wide variety of platforms. 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12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Specifications are well controlled 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12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Proposed updates are announced in time for developers to adopt changes. </a:t>
            </a:r>
          </a:p>
          <a:p>
            <a:pPr marL="457200" lvl="0" indent="-406400">
              <a:spcBef>
                <a:spcPts val="0"/>
              </a:spcBef>
              <a:buClr>
                <a:schemeClr val="dk1"/>
              </a:buClr>
              <a:buSzPct val="112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Backward compatibility requirements ensure that existing applications do not become obsolete.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highlight>
                  <a:srgbClr val="FFFFFF"/>
                </a:highlight>
              </a:rPr>
              <a:t>Reliable and portable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Produce consistent visual display results on any OpenGL API-compliant hardware, regardless of operating system or windowing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highlight>
                  <a:srgbClr val="FFFFFF"/>
                </a:highlight>
              </a:rPr>
              <a:t>Evolving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>
              <a:spcBef>
                <a:spcPts val="0"/>
              </a:spcBef>
              <a:buClr>
                <a:schemeClr val="dk1"/>
              </a:buClr>
              <a:buSzPct val="104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allows new hardware innovations to be accessible through the API via the OpenGL extension mechanism. </a:t>
            </a:r>
          </a:p>
          <a:p>
            <a:pPr marL="457200" lvl="0" indent="-393700">
              <a:spcBef>
                <a:spcPts val="0"/>
              </a:spcBef>
              <a:buClr>
                <a:schemeClr val="dk1"/>
              </a:buClr>
              <a:buSzPct val="104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Allows application developers and hardware vendors to incorporate new features into their normal product release cycles.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highlight>
                  <a:srgbClr val="FFFFFF"/>
                </a:highlight>
              </a:rPr>
              <a:t>Scalable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0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can run on various kinds of systems: mobile devices, PCs, workstations, and supercomputers.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20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Applications can scale to any class of machine that the developer chooses to target.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OpenGL?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3614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 Graphics Library (</a:t>
            </a:r>
            <a:r>
              <a:rPr lang="en" sz="2500" b="1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</a:t>
            </a: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) is a cross-language, cross-platform application programming interface (API) for rendering 2D and 3D vector graphics.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2272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highlight>
                  <a:srgbClr val="FFFFFF"/>
                </a:highlight>
              </a:rPr>
              <a:t>Easy to use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0695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393700">
              <a:spcBef>
                <a:spcPts val="0"/>
              </a:spcBef>
              <a:buClr>
                <a:schemeClr val="dk1"/>
              </a:buClr>
              <a:buSzPct val="104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is well structured with intuitive design and logical commands. </a:t>
            </a:r>
          </a:p>
          <a:p>
            <a:pPr marL="914400" lvl="0" indent="-393700" rtl="0">
              <a:spcBef>
                <a:spcPts val="0"/>
              </a:spcBef>
              <a:buClr>
                <a:schemeClr val="dk1"/>
              </a:buClr>
              <a:buSzPct val="104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Applications can be written in fewer lines of code compared to other graphic libraries. </a:t>
            </a:r>
          </a:p>
          <a:p>
            <a:pPr marL="914400" lvl="0" indent="-393700">
              <a:spcBef>
                <a:spcPts val="0"/>
              </a:spcBef>
              <a:buClr>
                <a:schemeClr val="dk1"/>
              </a:buClr>
              <a:buSzPct val="104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drivers encapsulate information about the underlying hardware, freeing the application developer from having to design for specific hardware features.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highlight>
                  <a:srgbClr val="FFFFFF"/>
                </a:highlight>
              </a:rPr>
              <a:t>Well-documented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Numerous books about OpenGL have been published</a:t>
            </a:r>
          </a:p>
          <a:p>
            <a:pPr marL="9144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Sample code is readily available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solidFill>
                <a:srgbClr val="0000FF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1421725"/>
            <a:ext cx="8520600" cy="277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How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OpenGL Simplifies Software Development, Speeds Time-to-Market 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96000"/>
              <a:buChar char="-"/>
            </a:pPr>
            <a:r>
              <a:rPr lang="en" sz="2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OpenGL routines simplify the development of graphics software—from rendering a simple geometric point, line, or filled polygon to the creation of the most complex lighted and texture-mapped NURBS curved surface.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96000"/>
              <a:buChar char="-"/>
            </a:pPr>
            <a:r>
              <a:rPr lang="en" sz="2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OpenGL gives software developers access to geometric and image primitives, display lists, modeling transformations, lighting and texturing, anti-aliasing, blending, and many other features.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2207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04800" y="819150"/>
            <a:ext cx="8520600" cy="368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96000"/>
              <a:buChar char="-"/>
            </a:pPr>
            <a:r>
              <a:rPr lang="en" sz="2500" dirty="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Every conforming OpenGL implementation includes the full complement of OpenGL functions.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96000"/>
              <a:buChar char="-"/>
            </a:pPr>
            <a:r>
              <a:rPr lang="en" sz="2500" dirty="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Language bindings: C, C++, Fortran, Ada, Java.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96000"/>
              <a:buChar char="-"/>
            </a:pPr>
            <a:r>
              <a:rPr lang="en" sz="2500" dirty="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implementations come from a single specification and language binding document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96000"/>
              <a:buChar char="-"/>
            </a:pPr>
            <a:r>
              <a:rPr lang="en" sz="2500" dirty="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Maximize programmer productivity and shorter time-to-market.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96000"/>
              <a:buChar char="-"/>
            </a:pPr>
            <a:r>
              <a:rPr lang="en" sz="2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All elements of the OpenGL state can be obtained by an OpenGL application.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96000"/>
              <a:buChar char="-"/>
            </a:pPr>
            <a:r>
              <a:rPr lang="en" sz="2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OpenGL supports visualization applications with 2D images treated as types of primitives that can be manipulated just like 3D geometric objects. </a:t>
            </a:r>
          </a:p>
          <a:p>
            <a:pPr lvl="0">
              <a:spcBef>
                <a:spcPts val="0"/>
              </a:spcBef>
              <a:buNone/>
            </a:pPr>
            <a:endParaRPr sz="25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355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OpenGL Is Available Everywhere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OpenGL: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Supports UNIX® workstations, Windows 95/98/2000/NT and MacOS PC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Runs on operating systems: Mac OS, OS/2, UNIX, Windows 95/98, Windows 2000, Windows NT, Linux, OPENStep, and BeOS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Works with windowing system: Win32, MacOS, Presentation Manager, and X-Window System.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Callable from Ada, C, C++, Fortran, Python, Perl and Java and offers complete independence from network protocols and topologies.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highlight>
                  <a:srgbClr val="FFFFFF"/>
                </a:highlight>
              </a:rPr>
              <a:t>API Hierarchy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OpenGL applications use the window system’s window, input, and event mechanism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GLU supports quadrics, NURBS, complex polygons, matrix utilities, and more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6" name="Shape 226" descr="ScreenHunter_37 Nov. 07 15.5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54" y="2776479"/>
            <a:ext cx="7564849" cy="1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283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Flexibility and Differentiation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1700" y="109065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hardware acceleration is widely available on everything from low-cost PCs to high-end workstations and supercomputers.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Application developers are assured consistent display results regardless of the platform implementation.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Hardware developers can differentiate their products by developing extensions that allow software developers to access additional performance and technological innovations.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Many OpenGL extensions, as well as extensions to related APIs like GLU, GLX, and WGL, have been defined by vendors and groups of vendors.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is OpenGL used 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is used extensively in the fields of computer-aided design (CAD), virtual reality, scientific visualization, information visualization, flight simulation, and video games.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20467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>
                <a:highlight>
                  <a:srgbClr val="FFFFFF"/>
                </a:highlight>
              </a:rPr>
              <a:t>Continued Innovation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1700" y="912075"/>
            <a:ext cx="8520600" cy="358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0000FF"/>
              </a:buClr>
              <a:buSzPct val="100000"/>
              <a:buFont typeface="Merriweather"/>
              <a:buChar char="-"/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Formal revisions occur at periodic intervals, and extensions.</a:t>
            </a:r>
          </a:p>
          <a:p>
            <a:pPr marL="457200" lvl="0" indent="-3810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0000FF"/>
              </a:buClr>
              <a:buSzPct val="100000"/>
              <a:buFont typeface="Merriweather"/>
              <a:buChar char="-"/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Allowing application developers to access the latest hardware advances through OpenGL are continuously being developed. </a:t>
            </a:r>
          </a:p>
          <a:p>
            <a:pPr marL="457200" lvl="0" indent="-38100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0000FF"/>
              </a:buClr>
              <a:buSzPct val="100000"/>
              <a:buFont typeface="Merriweather"/>
              <a:buChar char="-"/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extensions become widely accepted allowing OpenGL to evolve in a controlled yet innovative manner.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FF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22613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 for listening!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2557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>
                <a:highlight>
                  <a:srgbClr val="FFFFFF"/>
                </a:highlight>
              </a:rPr>
              <a:t>High Visual Quality and Performance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999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0"/>
              </a:spcBef>
              <a:buClr>
                <a:srgbClr val="0000FF"/>
              </a:buClr>
              <a:buSzPct val="100000"/>
              <a:buFont typeface="Merriweather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OpenGL capabilities can be exploited by any visual computing application requiring maximum performance.</a:t>
            </a:r>
          </a:p>
          <a:p>
            <a:pPr marL="914400" lvl="1" indent="-342900" rtl="0">
              <a:spcBef>
                <a:spcPts val="0"/>
              </a:spcBef>
              <a:buClr>
                <a:srgbClr val="FF0000"/>
              </a:buClr>
              <a:buSzPct val="100000"/>
              <a:buFont typeface="Merriweather"/>
              <a:buChar char="-"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Example: 3D animation, CAD, visual simulation.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Extremely used in markets such as broadcasting, CAD/CAM/CAE, entertainment, medical imaging, and virtual reality.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43850" y="172285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some simple programs using OpenGL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ScreenHunter_37 Nov. 12 15.5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75" y="302450"/>
            <a:ext cx="6692348" cy="44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ScreenHunter_41 Nov. 12 16.0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25" y="350799"/>
            <a:ext cx="7052501" cy="43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Drawing a Dinosaur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0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Can use regular libraries and functions that come with the parent language.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0000"/>
              <a:buChar char="-"/>
            </a:pP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Read from file to draw over 300 points to make the drawing of the dinosaur.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 descr="ScreenHunter_39 Nov. 12 15.5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0" y="61925"/>
            <a:ext cx="8109698" cy="48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PresentationFormat>On-screen Show (16:9)</PresentationFormat>
  <Paragraphs>83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PT Sans Narrow</vt:lpstr>
      <vt:lpstr>Bree Serif</vt:lpstr>
      <vt:lpstr>Open Sans</vt:lpstr>
      <vt:lpstr>Merriweather</vt:lpstr>
      <vt:lpstr>tropic</vt:lpstr>
      <vt:lpstr>OpenGL </vt:lpstr>
      <vt:lpstr>What is OpenGL?</vt:lpstr>
      <vt:lpstr>How is OpenGL used ?</vt:lpstr>
      <vt:lpstr>High Visual Quality and Performance</vt:lpstr>
      <vt:lpstr>Examples of some simple programs using OpenGL</vt:lpstr>
      <vt:lpstr>Slide 6</vt:lpstr>
      <vt:lpstr>Slide 7</vt:lpstr>
      <vt:lpstr>Drawing a Dinosaur</vt:lpstr>
      <vt:lpstr>Slide 9</vt:lpstr>
      <vt:lpstr>Making a TeaPot</vt:lpstr>
      <vt:lpstr>Slide 11</vt:lpstr>
      <vt:lpstr>Adding camera Movement</vt:lpstr>
      <vt:lpstr>Slide 13</vt:lpstr>
      <vt:lpstr>Advantages of using OpenGL</vt:lpstr>
      <vt:lpstr>Industry standard</vt:lpstr>
      <vt:lpstr>Stable</vt:lpstr>
      <vt:lpstr>Reliable and portable</vt:lpstr>
      <vt:lpstr>Evolving</vt:lpstr>
      <vt:lpstr>Scalable</vt:lpstr>
      <vt:lpstr>Easy to use</vt:lpstr>
      <vt:lpstr>Well-documented</vt:lpstr>
      <vt:lpstr>How OpenGL Simplifies Software Development, Speeds Time-to-Market ?</vt:lpstr>
      <vt:lpstr>1.</vt:lpstr>
      <vt:lpstr>2.</vt:lpstr>
      <vt:lpstr>3.</vt:lpstr>
      <vt:lpstr>4.</vt:lpstr>
      <vt:lpstr>OpenGL Is Available Everywhere</vt:lpstr>
      <vt:lpstr>API Hierarchy</vt:lpstr>
      <vt:lpstr>Flexibility and Differentiation</vt:lpstr>
      <vt:lpstr>Continued Innovation</vt:lpstr>
      <vt:lpstr>Thank you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</dc:title>
  <cp:lastModifiedBy>Khang Lam</cp:lastModifiedBy>
  <cp:revision>2</cp:revision>
  <dcterms:modified xsi:type="dcterms:W3CDTF">2016-11-14T20:23:28Z</dcterms:modified>
</cp:coreProperties>
</file>