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4"/>
  </p:notesMasterIdLst>
  <p:sldIdLst>
    <p:sldId id="256" r:id="rId2"/>
    <p:sldId id="260" r:id="rId3"/>
    <p:sldId id="261" r:id="rId4"/>
    <p:sldId id="262" r:id="rId5"/>
    <p:sldId id="263" r:id="rId6"/>
    <p:sldId id="264" r:id="rId7"/>
    <p:sldId id="266" r:id="rId8"/>
    <p:sldId id="267" r:id="rId9"/>
    <p:sldId id="265"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FAE078-3EEC-4B6C-865C-7D7BC288236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EF72BCE-ED97-4040-9DCD-8FD7F7065871}">
      <dgm:prSet/>
      <dgm:spPr/>
      <dgm:t>
        <a:bodyPr/>
        <a:lstStyle/>
        <a:p>
          <a:r>
            <a:rPr lang="en-US" dirty="0"/>
            <a:t>To create an application with a basic GUI that shows the effects of Erosion, Dilation, Opening, Closing, Open-Close, Close-Open, Boundary Extraction, and Skeletonization on any image the user inputs. </a:t>
          </a:r>
        </a:p>
      </dgm:t>
    </dgm:pt>
    <dgm:pt modelId="{577A9AB5-7D4B-4B24-96D3-D079845FFB8B}" type="parTrans" cxnId="{43ACADA1-F60A-4ECF-8919-525428D8347E}">
      <dgm:prSet/>
      <dgm:spPr/>
      <dgm:t>
        <a:bodyPr/>
        <a:lstStyle/>
        <a:p>
          <a:endParaRPr lang="en-US"/>
        </a:p>
      </dgm:t>
    </dgm:pt>
    <dgm:pt modelId="{E0F4765F-CF41-4BDB-816F-A2224E1F2765}" type="sibTrans" cxnId="{43ACADA1-F60A-4ECF-8919-525428D8347E}">
      <dgm:prSet/>
      <dgm:spPr/>
      <dgm:t>
        <a:bodyPr/>
        <a:lstStyle/>
        <a:p>
          <a:endParaRPr lang="en-US"/>
        </a:p>
      </dgm:t>
    </dgm:pt>
    <dgm:pt modelId="{C7D46B04-E5D8-4D50-9689-1C87F557843F}">
      <dgm:prSet/>
      <dgm:spPr/>
      <dgm:t>
        <a:bodyPr/>
        <a:lstStyle/>
        <a:p>
          <a:r>
            <a:rPr lang="en-US"/>
            <a:t>We will take in any image, convert it to a binary image and perform all of the mentioned morphological operations.</a:t>
          </a:r>
        </a:p>
      </dgm:t>
    </dgm:pt>
    <dgm:pt modelId="{298F41A9-2ABE-44AD-A780-96555788520A}" type="parTrans" cxnId="{C682421A-6EDA-46BC-A3F6-D28480A9F7E6}">
      <dgm:prSet/>
      <dgm:spPr/>
      <dgm:t>
        <a:bodyPr/>
        <a:lstStyle/>
        <a:p>
          <a:endParaRPr lang="en-US"/>
        </a:p>
      </dgm:t>
    </dgm:pt>
    <dgm:pt modelId="{40521077-3A45-4B38-A6A1-6261071B0A08}" type="sibTrans" cxnId="{C682421A-6EDA-46BC-A3F6-D28480A9F7E6}">
      <dgm:prSet/>
      <dgm:spPr/>
      <dgm:t>
        <a:bodyPr/>
        <a:lstStyle/>
        <a:p>
          <a:endParaRPr lang="en-US"/>
        </a:p>
      </dgm:t>
    </dgm:pt>
    <dgm:pt modelId="{57564BB1-3D64-4EAF-86B1-56FA4E8FBDB5}">
      <dgm:prSet/>
      <dgm:spPr/>
      <dgm:t>
        <a:bodyPr/>
        <a:lstStyle/>
        <a:p>
          <a:r>
            <a:rPr lang="en-US" dirty="0"/>
            <a:t>We also plan to perform Erosion and Dilation operations on greyscale images.</a:t>
          </a:r>
        </a:p>
      </dgm:t>
    </dgm:pt>
    <dgm:pt modelId="{368F78B4-AC7F-469B-B170-139DE975E758}" type="parTrans" cxnId="{A061F7A5-9B21-4E0E-8E09-755AD2A8141F}">
      <dgm:prSet/>
      <dgm:spPr/>
      <dgm:t>
        <a:bodyPr/>
        <a:lstStyle/>
        <a:p>
          <a:endParaRPr lang="en-US"/>
        </a:p>
      </dgm:t>
    </dgm:pt>
    <dgm:pt modelId="{1DF98972-DA0A-4BE3-9532-1A5416CB7E24}" type="sibTrans" cxnId="{A061F7A5-9B21-4E0E-8E09-755AD2A8141F}">
      <dgm:prSet/>
      <dgm:spPr/>
      <dgm:t>
        <a:bodyPr/>
        <a:lstStyle/>
        <a:p>
          <a:endParaRPr lang="en-US"/>
        </a:p>
      </dgm:t>
    </dgm:pt>
    <dgm:pt modelId="{9FCE1E4C-6E39-4307-AA7C-AAA0C489A499}">
      <dgm:prSet/>
      <dgm:spPr/>
      <dgm:t>
        <a:bodyPr/>
        <a:lstStyle/>
        <a:p>
          <a:r>
            <a:rPr lang="en-US" dirty="0"/>
            <a:t>In addition to bimodal thresholding, we plan to implement OTSU thresholding to binarize our input images.</a:t>
          </a:r>
        </a:p>
      </dgm:t>
    </dgm:pt>
    <dgm:pt modelId="{74ADB0E7-810B-4C4D-9FE8-3EA4DEC3DDCB}" type="parTrans" cxnId="{295CB6C2-A4F7-4AC9-A4CC-D2A7A285749A}">
      <dgm:prSet/>
      <dgm:spPr/>
      <dgm:t>
        <a:bodyPr/>
        <a:lstStyle/>
        <a:p>
          <a:endParaRPr lang="en-US"/>
        </a:p>
      </dgm:t>
    </dgm:pt>
    <dgm:pt modelId="{E20D5220-D473-4906-93D1-F7EECB68425B}" type="sibTrans" cxnId="{295CB6C2-A4F7-4AC9-A4CC-D2A7A285749A}">
      <dgm:prSet/>
      <dgm:spPr/>
      <dgm:t>
        <a:bodyPr/>
        <a:lstStyle/>
        <a:p>
          <a:endParaRPr lang="en-US"/>
        </a:p>
      </dgm:t>
    </dgm:pt>
    <dgm:pt modelId="{AD55DAC8-49D9-4095-97BC-CA6C3B1D32B1}">
      <dgm:prSet/>
      <dgm:spPr/>
      <dgm:t>
        <a:bodyPr/>
        <a:lstStyle/>
        <a:p>
          <a:r>
            <a:rPr lang="en-US"/>
            <a:t>This application can be used to study and better understand the concepts within Image Morphology. There is the added benefit of being able to improve images, such as those with noise.</a:t>
          </a:r>
        </a:p>
      </dgm:t>
    </dgm:pt>
    <dgm:pt modelId="{70483694-41BD-4A70-8413-D474737774E3}" type="parTrans" cxnId="{E612C52D-D561-4BA1-A303-B250277E7D0A}">
      <dgm:prSet/>
      <dgm:spPr/>
      <dgm:t>
        <a:bodyPr/>
        <a:lstStyle/>
        <a:p>
          <a:endParaRPr lang="en-US"/>
        </a:p>
      </dgm:t>
    </dgm:pt>
    <dgm:pt modelId="{CF82994A-8CCC-4071-8B15-9631BE2FE3B8}" type="sibTrans" cxnId="{E612C52D-D561-4BA1-A303-B250277E7D0A}">
      <dgm:prSet/>
      <dgm:spPr/>
      <dgm:t>
        <a:bodyPr/>
        <a:lstStyle/>
        <a:p>
          <a:endParaRPr lang="en-US"/>
        </a:p>
      </dgm:t>
    </dgm:pt>
    <dgm:pt modelId="{FD87282A-2F76-4E65-BE00-DF57F7A0190C}" type="pres">
      <dgm:prSet presAssocID="{DDFAE078-3EEC-4B6C-865C-7D7BC2882363}" presName="linear" presStyleCnt="0">
        <dgm:presLayoutVars>
          <dgm:animLvl val="lvl"/>
          <dgm:resizeHandles val="exact"/>
        </dgm:presLayoutVars>
      </dgm:prSet>
      <dgm:spPr/>
    </dgm:pt>
    <dgm:pt modelId="{53F69668-CEC9-4176-9848-7C03E1B28652}" type="pres">
      <dgm:prSet presAssocID="{DEF72BCE-ED97-4040-9DCD-8FD7F7065871}" presName="parentText" presStyleLbl="node1" presStyleIdx="0" presStyleCnt="5">
        <dgm:presLayoutVars>
          <dgm:chMax val="0"/>
          <dgm:bulletEnabled val="1"/>
        </dgm:presLayoutVars>
      </dgm:prSet>
      <dgm:spPr/>
    </dgm:pt>
    <dgm:pt modelId="{97B7759F-B369-4F48-AED9-1B79F1BB7B65}" type="pres">
      <dgm:prSet presAssocID="{E0F4765F-CF41-4BDB-816F-A2224E1F2765}" presName="spacer" presStyleCnt="0"/>
      <dgm:spPr/>
    </dgm:pt>
    <dgm:pt modelId="{8909DA0D-1424-457C-A6D8-93394DAD8D2B}" type="pres">
      <dgm:prSet presAssocID="{C7D46B04-E5D8-4D50-9689-1C87F557843F}" presName="parentText" presStyleLbl="node1" presStyleIdx="1" presStyleCnt="5">
        <dgm:presLayoutVars>
          <dgm:chMax val="0"/>
          <dgm:bulletEnabled val="1"/>
        </dgm:presLayoutVars>
      </dgm:prSet>
      <dgm:spPr/>
    </dgm:pt>
    <dgm:pt modelId="{601C5413-A899-4CBF-A37C-105E67077A95}" type="pres">
      <dgm:prSet presAssocID="{40521077-3A45-4B38-A6A1-6261071B0A08}" presName="spacer" presStyleCnt="0"/>
      <dgm:spPr/>
    </dgm:pt>
    <dgm:pt modelId="{C4A3A4D7-8EA5-4923-8A8F-2178740C498F}" type="pres">
      <dgm:prSet presAssocID="{57564BB1-3D64-4EAF-86B1-56FA4E8FBDB5}" presName="parentText" presStyleLbl="node1" presStyleIdx="2" presStyleCnt="5">
        <dgm:presLayoutVars>
          <dgm:chMax val="0"/>
          <dgm:bulletEnabled val="1"/>
        </dgm:presLayoutVars>
      </dgm:prSet>
      <dgm:spPr/>
    </dgm:pt>
    <dgm:pt modelId="{8580FE1C-14C3-4F33-BDD6-F4A58751B0E4}" type="pres">
      <dgm:prSet presAssocID="{1DF98972-DA0A-4BE3-9532-1A5416CB7E24}" presName="spacer" presStyleCnt="0"/>
      <dgm:spPr/>
    </dgm:pt>
    <dgm:pt modelId="{96015EB2-065D-4FF0-9D23-F161C144A057}" type="pres">
      <dgm:prSet presAssocID="{9FCE1E4C-6E39-4307-AA7C-AAA0C489A499}" presName="parentText" presStyleLbl="node1" presStyleIdx="3" presStyleCnt="5">
        <dgm:presLayoutVars>
          <dgm:chMax val="0"/>
          <dgm:bulletEnabled val="1"/>
        </dgm:presLayoutVars>
      </dgm:prSet>
      <dgm:spPr/>
    </dgm:pt>
    <dgm:pt modelId="{74E4083F-C8E7-4904-99D4-8CF71F613BB9}" type="pres">
      <dgm:prSet presAssocID="{E20D5220-D473-4906-93D1-F7EECB68425B}" presName="spacer" presStyleCnt="0"/>
      <dgm:spPr/>
    </dgm:pt>
    <dgm:pt modelId="{A993549A-6E7A-4B30-8973-8E8EBA6BE944}" type="pres">
      <dgm:prSet presAssocID="{AD55DAC8-49D9-4095-97BC-CA6C3B1D32B1}" presName="parentText" presStyleLbl="node1" presStyleIdx="4" presStyleCnt="5">
        <dgm:presLayoutVars>
          <dgm:chMax val="0"/>
          <dgm:bulletEnabled val="1"/>
        </dgm:presLayoutVars>
      </dgm:prSet>
      <dgm:spPr/>
    </dgm:pt>
  </dgm:ptLst>
  <dgm:cxnLst>
    <dgm:cxn modelId="{C682421A-6EDA-46BC-A3F6-D28480A9F7E6}" srcId="{DDFAE078-3EEC-4B6C-865C-7D7BC2882363}" destId="{C7D46B04-E5D8-4D50-9689-1C87F557843F}" srcOrd="1" destOrd="0" parTransId="{298F41A9-2ABE-44AD-A780-96555788520A}" sibTransId="{40521077-3A45-4B38-A6A1-6261071B0A08}"/>
    <dgm:cxn modelId="{B2CAA526-52A5-410A-B1CB-EE151925C80A}" type="presOf" srcId="{57564BB1-3D64-4EAF-86B1-56FA4E8FBDB5}" destId="{C4A3A4D7-8EA5-4923-8A8F-2178740C498F}" srcOrd="0" destOrd="0" presId="urn:microsoft.com/office/officeart/2005/8/layout/vList2"/>
    <dgm:cxn modelId="{2EE26F2C-EE91-460F-ACB7-1EE64B2916DB}" type="presOf" srcId="{C7D46B04-E5D8-4D50-9689-1C87F557843F}" destId="{8909DA0D-1424-457C-A6D8-93394DAD8D2B}" srcOrd="0" destOrd="0" presId="urn:microsoft.com/office/officeart/2005/8/layout/vList2"/>
    <dgm:cxn modelId="{E612C52D-D561-4BA1-A303-B250277E7D0A}" srcId="{DDFAE078-3EEC-4B6C-865C-7D7BC2882363}" destId="{AD55DAC8-49D9-4095-97BC-CA6C3B1D32B1}" srcOrd="4" destOrd="0" parTransId="{70483694-41BD-4A70-8413-D474737774E3}" sibTransId="{CF82994A-8CCC-4071-8B15-9631BE2FE3B8}"/>
    <dgm:cxn modelId="{455A8D61-3819-4506-BBD1-72EAB4297E50}" type="presOf" srcId="{DDFAE078-3EEC-4B6C-865C-7D7BC2882363}" destId="{FD87282A-2F76-4E65-BE00-DF57F7A0190C}" srcOrd="0" destOrd="0" presId="urn:microsoft.com/office/officeart/2005/8/layout/vList2"/>
    <dgm:cxn modelId="{16F3DE7E-334C-424E-A81C-ED8F02FEAF41}" type="presOf" srcId="{DEF72BCE-ED97-4040-9DCD-8FD7F7065871}" destId="{53F69668-CEC9-4176-9848-7C03E1B28652}" srcOrd="0" destOrd="0" presId="urn:microsoft.com/office/officeart/2005/8/layout/vList2"/>
    <dgm:cxn modelId="{43ACADA1-F60A-4ECF-8919-525428D8347E}" srcId="{DDFAE078-3EEC-4B6C-865C-7D7BC2882363}" destId="{DEF72BCE-ED97-4040-9DCD-8FD7F7065871}" srcOrd="0" destOrd="0" parTransId="{577A9AB5-7D4B-4B24-96D3-D079845FFB8B}" sibTransId="{E0F4765F-CF41-4BDB-816F-A2224E1F2765}"/>
    <dgm:cxn modelId="{A061F7A5-9B21-4E0E-8E09-755AD2A8141F}" srcId="{DDFAE078-3EEC-4B6C-865C-7D7BC2882363}" destId="{57564BB1-3D64-4EAF-86B1-56FA4E8FBDB5}" srcOrd="2" destOrd="0" parTransId="{368F78B4-AC7F-469B-B170-139DE975E758}" sibTransId="{1DF98972-DA0A-4BE3-9532-1A5416CB7E24}"/>
    <dgm:cxn modelId="{7AD076B0-06D6-46F9-B30D-CDF515557878}" type="presOf" srcId="{9FCE1E4C-6E39-4307-AA7C-AAA0C489A499}" destId="{96015EB2-065D-4FF0-9D23-F161C144A057}" srcOrd="0" destOrd="0" presId="urn:microsoft.com/office/officeart/2005/8/layout/vList2"/>
    <dgm:cxn modelId="{295CB6C2-A4F7-4AC9-A4CC-D2A7A285749A}" srcId="{DDFAE078-3EEC-4B6C-865C-7D7BC2882363}" destId="{9FCE1E4C-6E39-4307-AA7C-AAA0C489A499}" srcOrd="3" destOrd="0" parTransId="{74ADB0E7-810B-4C4D-9FE8-3EA4DEC3DDCB}" sibTransId="{E20D5220-D473-4906-93D1-F7EECB68425B}"/>
    <dgm:cxn modelId="{5E5992DF-CF20-4A33-8E05-98535C52150A}" type="presOf" srcId="{AD55DAC8-49D9-4095-97BC-CA6C3B1D32B1}" destId="{A993549A-6E7A-4B30-8973-8E8EBA6BE944}" srcOrd="0" destOrd="0" presId="urn:microsoft.com/office/officeart/2005/8/layout/vList2"/>
    <dgm:cxn modelId="{79EB6ABE-3AB3-4D38-AAD1-E9971BE3B2EE}" type="presParOf" srcId="{FD87282A-2F76-4E65-BE00-DF57F7A0190C}" destId="{53F69668-CEC9-4176-9848-7C03E1B28652}" srcOrd="0" destOrd="0" presId="urn:microsoft.com/office/officeart/2005/8/layout/vList2"/>
    <dgm:cxn modelId="{0118CCDC-F9A2-45FA-99AD-AB9C6BBE5956}" type="presParOf" srcId="{FD87282A-2F76-4E65-BE00-DF57F7A0190C}" destId="{97B7759F-B369-4F48-AED9-1B79F1BB7B65}" srcOrd="1" destOrd="0" presId="urn:microsoft.com/office/officeart/2005/8/layout/vList2"/>
    <dgm:cxn modelId="{AE0819A9-7E17-46F0-B3DB-AA3D84B5B205}" type="presParOf" srcId="{FD87282A-2F76-4E65-BE00-DF57F7A0190C}" destId="{8909DA0D-1424-457C-A6D8-93394DAD8D2B}" srcOrd="2" destOrd="0" presId="urn:microsoft.com/office/officeart/2005/8/layout/vList2"/>
    <dgm:cxn modelId="{F15BCF63-09A6-4FCB-B70D-8A6A59EA6150}" type="presParOf" srcId="{FD87282A-2F76-4E65-BE00-DF57F7A0190C}" destId="{601C5413-A899-4CBF-A37C-105E67077A95}" srcOrd="3" destOrd="0" presId="urn:microsoft.com/office/officeart/2005/8/layout/vList2"/>
    <dgm:cxn modelId="{F6B7A50B-04F1-49ED-B4FB-F1BC17CA30ED}" type="presParOf" srcId="{FD87282A-2F76-4E65-BE00-DF57F7A0190C}" destId="{C4A3A4D7-8EA5-4923-8A8F-2178740C498F}" srcOrd="4" destOrd="0" presId="urn:microsoft.com/office/officeart/2005/8/layout/vList2"/>
    <dgm:cxn modelId="{2DE43232-96E9-418C-B117-F0BA22E16D72}" type="presParOf" srcId="{FD87282A-2F76-4E65-BE00-DF57F7A0190C}" destId="{8580FE1C-14C3-4F33-BDD6-F4A58751B0E4}" srcOrd="5" destOrd="0" presId="urn:microsoft.com/office/officeart/2005/8/layout/vList2"/>
    <dgm:cxn modelId="{8D974080-D2B7-4208-9E5D-0128D0783F2A}" type="presParOf" srcId="{FD87282A-2F76-4E65-BE00-DF57F7A0190C}" destId="{96015EB2-065D-4FF0-9D23-F161C144A057}" srcOrd="6" destOrd="0" presId="urn:microsoft.com/office/officeart/2005/8/layout/vList2"/>
    <dgm:cxn modelId="{98BFB011-7A2F-4186-AC59-E43B563AD82A}" type="presParOf" srcId="{FD87282A-2F76-4E65-BE00-DF57F7A0190C}" destId="{74E4083F-C8E7-4904-99D4-8CF71F613BB9}" srcOrd="7" destOrd="0" presId="urn:microsoft.com/office/officeart/2005/8/layout/vList2"/>
    <dgm:cxn modelId="{3E8A8218-6D6A-4E0C-8088-3459D623670A}" type="presParOf" srcId="{FD87282A-2F76-4E65-BE00-DF57F7A0190C}" destId="{A993549A-6E7A-4B30-8973-8E8EBA6BE944}"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69668-CEC9-4176-9848-7C03E1B28652}">
      <dsp:nvSpPr>
        <dsp:cNvPr id="0" name=""/>
        <dsp:cNvSpPr/>
      </dsp:nvSpPr>
      <dsp:spPr>
        <a:xfrm>
          <a:off x="0" y="389961"/>
          <a:ext cx="6797675" cy="93483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To create an application with a basic GUI that shows the effects of Erosion, Dilation, Opening, Closing, Open-Close, Close-Open, Boundary Extraction, and Skeletonization on any image the user inputs. </a:t>
          </a:r>
        </a:p>
      </dsp:txBody>
      <dsp:txXfrm>
        <a:off x="45635" y="435596"/>
        <a:ext cx="6706405" cy="843560"/>
      </dsp:txXfrm>
    </dsp:sp>
    <dsp:sp modelId="{8909DA0D-1424-457C-A6D8-93394DAD8D2B}">
      <dsp:nvSpPr>
        <dsp:cNvPr id="0" name=""/>
        <dsp:cNvSpPr/>
      </dsp:nvSpPr>
      <dsp:spPr>
        <a:xfrm>
          <a:off x="0" y="1373751"/>
          <a:ext cx="6797675" cy="934830"/>
        </a:xfrm>
        <a:prstGeom prst="roundRect">
          <a:avLst/>
        </a:prstGeom>
        <a:solidFill>
          <a:schemeClr val="accent2">
            <a:hueOff val="9759"/>
            <a:satOff val="-6719"/>
            <a:lumOff val="-171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 will take in any image, convert it to a binary image and perform all of the mentioned morphological operations.</a:t>
          </a:r>
        </a:p>
      </dsp:txBody>
      <dsp:txXfrm>
        <a:off x="45635" y="1419386"/>
        <a:ext cx="6706405" cy="843560"/>
      </dsp:txXfrm>
    </dsp:sp>
    <dsp:sp modelId="{C4A3A4D7-8EA5-4923-8A8F-2178740C498F}">
      <dsp:nvSpPr>
        <dsp:cNvPr id="0" name=""/>
        <dsp:cNvSpPr/>
      </dsp:nvSpPr>
      <dsp:spPr>
        <a:xfrm>
          <a:off x="0" y="2357541"/>
          <a:ext cx="6797675" cy="934830"/>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 also plan to perform Erosion and Dilation operations on greyscale images.</a:t>
          </a:r>
        </a:p>
      </dsp:txBody>
      <dsp:txXfrm>
        <a:off x="45635" y="2403176"/>
        <a:ext cx="6706405" cy="843560"/>
      </dsp:txXfrm>
    </dsp:sp>
    <dsp:sp modelId="{96015EB2-065D-4FF0-9D23-F161C144A057}">
      <dsp:nvSpPr>
        <dsp:cNvPr id="0" name=""/>
        <dsp:cNvSpPr/>
      </dsp:nvSpPr>
      <dsp:spPr>
        <a:xfrm>
          <a:off x="0" y="3341331"/>
          <a:ext cx="6797675" cy="934830"/>
        </a:xfrm>
        <a:prstGeom prst="roundRect">
          <a:avLst/>
        </a:prstGeom>
        <a:solidFill>
          <a:schemeClr val="accent2">
            <a:hueOff val="29278"/>
            <a:satOff val="-20157"/>
            <a:lumOff val="-51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In addition to bimodal thresholding, we plan to implement OTSU thresholding to binarize our input images.</a:t>
          </a:r>
        </a:p>
      </dsp:txBody>
      <dsp:txXfrm>
        <a:off x="45635" y="3386966"/>
        <a:ext cx="6706405" cy="843560"/>
      </dsp:txXfrm>
    </dsp:sp>
    <dsp:sp modelId="{A993549A-6E7A-4B30-8973-8E8EBA6BE944}">
      <dsp:nvSpPr>
        <dsp:cNvPr id="0" name=""/>
        <dsp:cNvSpPr/>
      </dsp:nvSpPr>
      <dsp:spPr>
        <a:xfrm>
          <a:off x="0" y="4325121"/>
          <a:ext cx="6797675" cy="93483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This application can be used to study and better understand the concepts within Image Morphology. There is the added benefit of being able to improve images, such as those with noise.</a:t>
          </a:r>
        </a:p>
      </dsp:txBody>
      <dsp:txXfrm>
        <a:off x="45635" y="4370756"/>
        <a:ext cx="6706405" cy="8435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743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6181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00215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20443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386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0341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55177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96586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69176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519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869774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5486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262626"/>
              </a:buClr>
              <a:buSzPts val="8000"/>
              <a:buFont typeface="Calibri"/>
              <a:buNone/>
            </a:pPr>
            <a:r>
              <a:rPr lang="en-US" dirty="0"/>
              <a:t>DIP Final Presentation</a:t>
            </a:r>
            <a:br>
              <a:rPr lang="en-US" dirty="0"/>
            </a:br>
            <a:r>
              <a:rPr lang="en-US" dirty="0"/>
              <a:t>Image Morphology</a:t>
            </a:r>
            <a:br>
              <a:rPr lang="en-US" dirty="0"/>
            </a:br>
            <a:r>
              <a:rPr lang="en-US" dirty="0"/>
              <a:t>Team: The Big Dipper</a:t>
            </a:r>
            <a:endParaRPr dirty="0"/>
          </a:p>
        </p:txBody>
      </p:sp>
      <p:sp>
        <p:nvSpPr>
          <p:cNvPr id="102" name="Google Shape;102;p13"/>
          <p:cNvSpPr txBox="1">
            <a:spLocks noGrp="1"/>
          </p:cNvSpPr>
          <p:nvPr>
            <p:ph type="subTitle" idx="1"/>
          </p:nvPr>
        </p:nvSpPr>
        <p:spPr>
          <a:xfrm>
            <a:off x="810000" y="4681383"/>
            <a:ext cx="10572000" cy="141766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400"/>
              <a:buNone/>
            </a:pPr>
            <a:r>
              <a:rPr lang="en-US" cap="none">
                <a:solidFill>
                  <a:schemeClr val="dk1"/>
                </a:solidFill>
                <a:latin typeface="Arial"/>
                <a:ea typeface="Arial"/>
                <a:cs typeface="Arial"/>
                <a:sym typeface="Arial"/>
              </a:rPr>
              <a:t>Team Members: Patrick Byrnes, Daria Martin, Jeffry Sandoval, Jeffrey Pernia, Chinemerem Njoku, Austin Ma, And Rami Ghannam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655B-D94B-4D7B-84A3-909FAD58000A}"/>
              </a:ext>
            </a:extLst>
          </p:cNvPr>
          <p:cNvSpPr>
            <a:spLocks noGrp="1"/>
          </p:cNvSpPr>
          <p:nvPr>
            <p:ph type="title"/>
          </p:nvPr>
        </p:nvSpPr>
        <p:spPr/>
        <p:txBody>
          <a:bodyPr/>
          <a:lstStyle/>
          <a:p>
            <a:r>
              <a:rPr lang="en-US" dirty="0"/>
              <a:t>Further work</a:t>
            </a:r>
          </a:p>
        </p:txBody>
      </p:sp>
      <p:sp>
        <p:nvSpPr>
          <p:cNvPr id="3" name="Content Placeholder 2">
            <a:extLst>
              <a:ext uri="{FF2B5EF4-FFF2-40B4-BE49-F238E27FC236}">
                <a16:creationId xmlns:a16="http://schemas.microsoft.com/office/drawing/2014/main" id="{6E5D74CA-637C-4E76-858F-28607C3E98C8}"/>
              </a:ext>
            </a:extLst>
          </p:cNvPr>
          <p:cNvSpPr>
            <a:spLocks noGrp="1"/>
          </p:cNvSpPr>
          <p:nvPr>
            <p:ph idx="1"/>
          </p:nvPr>
        </p:nvSpPr>
        <p:spPr/>
        <p:txBody>
          <a:bodyPr>
            <a:normAutofit/>
          </a:bodyPr>
          <a:lstStyle/>
          <a:p>
            <a:pPr>
              <a:buFont typeface="Wingdings" panose="05000000000000000000" pitchFamily="2" charset="2"/>
              <a:buChar char="§"/>
            </a:pPr>
            <a:r>
              <a:rPr lang="en-US" sz="2800" dirty="0"/>
              <a:t>To achieve our objectives we are still in the process of completing the following:</a:t>
            </a:r>
          </a:p>
          <a:p>
            <a:pPr lvl="1">
              <a:buFont typeface="Wingdings" panose="05000000000000000000" pitchFamily="2" charset="2"/>
              <a:buChar char="§"/>
            </a:pPr>
            <a:r>
              <a:rPr lang="en-US" sz="2400" dirty="0"/>
              <a:t>OTSU thresholding</a:t>
            </a:r>
          </a:p>
          <a:p>
            <a:pPr lvl="1">
              <a:buFont typeface="Wingdings" panose="05000000000000000000" pitchFamily="2" charset="2"/>
              <a:buChar char="§"/>
            </a:pPr>
            <a:r>
              <a:rPr lang="en-US" sz="2400" dirty="0"/>
              <a:t>Erosion and Dilation on Greyscale images</a:t>
            </a:r>
          </a:p>
        </p:txBody>
      </p:sp>
    </p:spTree>
    <p:extLst>
      <p:ext uri="{BB962C8B-B14F-4D97-AF65-F5344CB8AC3E}">
        <p14:creationId xmlns:p14="http://schemas.microsoft.com/office/powerpoint/2010/main" val="121789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ED216-D982-48F5-93E7-6D580186EEB0}"/>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dirty="0">
                <a:solidFill>
                  <a:schemeClr val="tx1">
                    <a:lumMod val="85000"/>
                    <a:lumOff val="15000"/>
                  </a:schemeClr>
                </a:solidFill>
              </a:rPr>
              <a:t>Demo</a:t>
            </a: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8019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4441-CE5A-4AD9-8765-E009723693F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3557E5E-DE9B-4063-8D8E-CB30677EC109}"/>
              </a:ext>
            </a:extLst>
          </p:cNvPr>
          <p:cNvSpPr>
            <a:spLocks noGrp="1"/>
          </p:cNvSpPr>
          <p:nvPr>
            <p:ph idx="1"/>
          </p:nvPr>
        </p:nvSpPr>
        <p:spPr/>
        <p:txBody>
          <a:bodyPr>
            <a:normAutofit/>
          </a:bodyPr>
          <a:lstStyle/>
          <a:p>
            <a:pPr algn="ctr"/>
            <a:endParaRPr lang="en-US" sz="2800" dirty="0"/>
          </a:p>
          <a:p>
            <a:pPr algn="ctr"/>
            <a:endParaRPr lang="en-US" sz="2800" dirty="0"/>
          </a:p>
          <a:p>
            <a:pPr algn="ctr"/>
            <a:endParaRPr lang="en-US" sz="2800" dirty="0"/>
          </a:p>
          <a:p>
            <a:pPr algn="ctr"/>
            <a:r>
              <a:rPr lang="en-US" sz="2800" dirty="0"/>
              <a:t>Thank you for your time, we will now answer any questions.</a:t>
            </a:r>
          </a:p>
        </p:txBody>
      </p:sp>
    </p:spTree>
    <p:extLst>
      <p:ext uri="{BB962C8B-B14F-4D97-AF65-F5344CB8AC3E}">
        <p14:creationId xmlns:p14="http://schemas.microsoft.com/office/powerpoint/2010/main" val="3459714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3"/>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4" name="Google Shape;154;p17"/>
          <p:cNvSpPr txBox="1">
            <a:spLocks noGrp="1"/>
          </p:cNvSpPr>
          <p:nvPr>
            <p:ph type="title"/>
          </p:nvPr>
        </p:nvSpPr>
        <p:spPr>
          <a:xfrm>
            <a:off x="492370" y="516835"/>
            <a:ext cx="3084844" cy="5772840"/>
          </a:xfrm>
          <a:prstGeom prst="rect">
            <a:avLst/>
          </a:prstGeom>
        </p:spPr>
        <p:txBody>
          <a:bodyPr spcFirstLastPara="1" lIns="91425" tIns="45700" rIns="91425" bIns="45700" anchor="ctr" anchorCtr="0">
            <a:normAutofit/>
          </a:bodyPr>
          <a:lstStyle/>
          <a:p>
            <a:pPr marL="0" lvl="0" indent="0" rtl="0">
              <a:spcBef>
                <a:spcPts val="0"/>
              </a:spcBef>
              <a:spcAft>
                <a:spcPts val="0"/>
              </a:spcAft>
              <a:buClr>
                <a:srgbClr val="3F3F3F"/>
              </a:buClr>
              <a:buSzPts val="4800"/>
              <a:buFont typeface="Calibri"/>
              <a:buNone/>
            </a:pPr>
            <a:r>
              <a:rPr lang="en-US" sz="3600">
                <a:solidFill>
                  <a:srgbClr val="FFFFFF"/>
                </a:solidFill>
              </a:rPr>
              <a:t>Refined Objectives</a:t>
            </a:r>
            <a:endParaRPr lang="en-US" sz="3600" dirty="0">
              <a:solidFill>
                <a:srgbClr val="FFFFFF"/>
              </a:solidFill>
            </a:endParaRPr>
          </a:p>
        </p:txBody>
      </p:sp>
      <p:sp>
        <p:nvSpPr>
          <p:cNvPr id="102" name="Rectangle 101">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57" name="Google Shape;155;p17">
            <a:extLst>
              <a:ext uri="{FF2B5EF4-FFF2-40B4-BE49-F238E27FC236}">
                <a16:creationId xmlns:a16="http://schemas.microsoft.com/office/drawing/2014/main" id="{4FD10CF5-1151-46FF-8A58-08AAFD2CBD08}"/>
              </a:ext>
            </a:extLst>
          </p:cNvPr>
          <p:cNvGraphicFramePr>
            <a:graphicFrameLocks noGrp="1"/>
          </p:cNvGraphicFramePr>
          <p:nvPr>
            <p:ph idx="1"/>
            <p:extLst>
              <p:ext uri="{D42A27DB-BD31-4B8C-83A1-F6EECF244321}">
                <p14:modId xmlns:p14="http://schemas.microsoft.com/office/powerpoint/2010/main" val="186876420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FD403B-1966-4350-AFA9-BB2874CAB70F}"/>
              </a:ext>
            </a:extLst>
          </p:cNvPr>
          <p:cNvSpPr>
            <a:spLocks noGrp="1"/>
          </p:cNvSpPr>
          <p:nvPr>
            <p:ph type="title"/>
          </p:nvPr>
        </p:nvSpPr>
        <p:spPr>
          <a:xfrm>
            <a:off x="6411685" y="634946"/>
            <a:ext cx="5127171" cy="1450757"/>
          </a:xfrm>
        </p:spPr>
        <p:txBody>
          <a:bodyPr>
            <a:normAutofit/>
          </a:bodyPr>
          <a:lstStyle/>
          <a:p>
            <a:r>
              <a:rPr lang="en-US" dirty="0"/>
              <a:t>Motivations for Objectives</a:t>
            </a:r>
          </a:p>
        </p:txBody>
      </p:sp>
      <p:pic>
        <p:nvPicPr>
          <p:cNvPr id="4" name="Picture 3">
            <a:extLst>
              <a:ext uri="{FF2B5EF4-FFF2-40B4-BE49-F238E27FC236}">
                <a16:creationId xmlns:a16="http://schemas.microsoft.com/office/drawing/2014/main" id="{486A003C-69EB-41C7-BD46-79F309B072A9}"/>
              </a:ext>
            </a:extLst>
          </p:cNvPr>
          <p:cNvPicPr>
            <a:picLocks noChangeAspect="1"/>
          </p:cNvPicPr>
          <p:nvPr/>
        </p:nvPicPr>
        <p:blipFill>
          <a:blip r:embed="rId2"/>
          <a:stretch>
            <a:fillRect/>
          </a:stretch>
        </p:blipFill>
        <p:spPr>
          <a:xfrm>
            <a:off x="677853" y="645106"/>
            <a:ext cx="5382305" cy="5247747"/>
          </a:xfrm>
          <a:prstGeom prst="rect">
            <a:avLst/>
          </a:prstGeom>
        </p:spPr>
      </p:pic>
      <p:cxnSp>
        <p:nvCxnSpPr>
          <p:cNvPr id="11" name="Straight Connector 10">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5F50E8F8-73A3-48C6-AA47-58936801CC79}"/>
              </a:ext>
            </a:extLst>
          </p:cNvPr>
          <p:cNvSpPr>
            <a:spLocks noGrp="1"/>
          </p:cNvSpPr>
          <p:nvPr>
            <p:ph idx="1"/>
          </p:nvPr>
        </p:nvSpPr>
        <p:spPr>
          <a:xfrm>
            <a:off x="6411684" y="2198914"/>
            <a:ext cx="5127172" cy="3670180"/>
          </a:xfrm>
        </p:spPr>
        <p:txBody>
          <a:bodyPr>
            <a:normAutofit/>
          </a:bodyPr>
          <a:lstStyle/>
          <a:p>
            <a:pPr>
              <a:buFont typeface="Wingdings" panose="05000000000000000000" pitchFamily="2" charset="2"/>
              <a:buChar char="§"/>
            </a:pPr>
            <a:r>
              <a:rPr lang="en-US" sz="2800" dirty="0"/>
              <a:t>Image Morphological Operations have useful practical applications. For instance, it can be used to reduce noise in an image. By performing opening followed by closing we will be able to smooth this noisy image in our application.</a:t>
            </a:r>
          </a:p>
        </p:txBody>
      </p:sp>
      <p:sp>
        <p:nvSpPr>
          <p:cNvPr id="13" name="Rectangle 12">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7806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F35747-2822-4D06-BE10-CD33AC6B0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2C4466-5B1B-4361-B9D9-39ED9A8A3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0789248-CF43-4916-9AB3-251E8CCE3D28}"/>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Motivations (cont.)</a:t>
            </a:r>
          </a:p>
        </p:txBody>
      </p:sp>
      <p:sp>
        <p:nvSpPr>
          <p:cNvPr id="3" name="Text Placeholder 2">
            <a:extLst>
              <a:ext uri="{FF2B5EF4-FFF2-40B4-BE49-F238E27FC236}">
                <a16:creationId xmlns:a16="http://schemas.microsoft.com/office/drawing/2014/main" id="{3D31CE13-2A47-4D70-88AB-73BF98CD482A}"/>
              </a:ext>
            </a:extLst>
          </p:cNvPr>
          <p:cNvSpPr>
            <a:spLocks noGrp="1"/>
          </p:cNvSpPr>
          <p:nvPr>
            <p:ph idx="1"/>
          </p:nvPr>
        </p:nvSpPr>
        <p:spPr>
          <a:xfrm>
            <a:off x="1097279" y="2236304"/>
            <a:ext cx="5977938" cy="3652667"/>
          </a:xfrm>
        </p:spPr>
        <p:txBody>
          <a:bodyPr>
            <a:normAutofit/>
          </a:bodyPr>
          <a:lstStyle/>
          <a:p>
            <a:pPr>
              <a:buFont typeface="Wingdings" panose="05000000000000000000" pitchFamily="2" charset="2"/>
              <a:buChar char="§"/>
            </a:pPr>
            <a:r>
              <a:rPr lang="en-US" sz="2800" dirty="0">
                <a:solidFill>
                  <a:srgbClr val="FFFFFF"/>
                </a:solidFill>
              </a:rPr>
              <a:t>Other examples of practical applications of image morphology include fingerprint feature extraction, text extraction, and license plate extraction.</a:t>
            </a:r>
          </a:p>
        </p:txBody>
      </p:sp>
      <p:sp>
        <p:nvSpPr>
          <p:cNvPr id="14" name="Rectangle 13">
            <a:extLst>
              <a:ext uri="{FF2B5EF4-FFF2-40B4-BE49-F238E27FC236}">
                <a16:creationId xmlns:a16="http://schemas.microsoft.com/office/drawing/2014/main" id="{FD745DAE-5A8A-44FA-937C-CD65CF7A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63A64EBB-95E1-4EF1-AA11-163559068E89}"/>
              </a:ext>
            </a:extLst>
          </p:cNvPr>
          <p:cNvPicPr>
            <a:picLocks noChangeAspect="1"/>
          </p:cNvPicPr>
          <p:nvPr/>
        </p:nvPicPr>
        <p:blipFill>
          <a:blip r:embed="rId2"/>
          <a:stretch>
            <a:fillRect/>
          </a:stretch>
        </p:blipFill>
        <p:spPr>
          <a:xfrm>
            <a:off x="8084579" y="868601"/>
            <a:ext cx="3609294" cy="1822693"/>
          </a:xfrm>
          <a:prstGeom prst="rect">
            <a:avLst/>
          </a:prstGeom>
        </p:spPr>
      </p:pic>
      <p:sp>
        <p:nvSpPr>
          <p:cNvPr id="16" name="Rectangle 15">
            <a:extLst>
              <a:ext uri="{FF2B5EF4-FFF2-40B4-BE49-F238E27FC236}">
                <a16:creationId xmlns:a16="http://schemas.microsoft.com/office/drawing/2014/main" id="{67696AA1-B1DD-4C75-9AC1-69EE9F65F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304FE12-473E-42CC-91D5-60B9270E2AE3}"/>
              </a:ext>
            </a:extLst>
          </p:cNvPr>
          <p:cNvPicPr>
            <a:picLocks noChangeAspect="1"/>
          </p:cNvPicPr>
          <p:nvPr/>
        </p:nvPicPr>
        <p:blipFill>
          <a:blip r:embed="rId3"/>
          <a:stretch>
            <a:fillRect/>
          </a:stretch>
        </p:blipFill>
        <p:spPr>
          <a:xfrm>
            <a:off x="8084579" y="3972705"/>
            <a:ext cx="3609294" cy="2210692"/>
          </a:xfrm>
          <a:prstGeom prst="rect">
            <a:avLst/>
          </a:prstGeom>
        </p:spPr>
      </p:pic>
    </p:spTree>
    <p:extLst>
      <p:ext uri="{BB962C8B-B14F-4D97-AF65-F5344CB8AC3E}">
        <p14:creationId xmlns:p14="http://schemas.microsoft.com/office/powerpoint/2010/main" val="796154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33924-9C94-4EAB-9F03-F9B283B112D3}"/>
              </a:ext>
            </a:extLst>
          </p:cNvPr>
          <p:cNvSpPr>
            <a:spLocks noGrp="1"/>
          </p:cNvSpPr>
          <p:nvPr>
            <p:ph type="title"/>
          </p:nvPr>
        </p:nvSpPr>
        <p:spPr>
          <a:xfrm>
            <a:off x="1097280" y="286603"/>
            <a:ext cx="10058400" cy="1450757"/>
          </a:xfrm>
        </p:spPr>
        <p:txBody>
          <a:bodyPr>
            <a:normAutofit/>
          </a:bodyPr>
          <a:lstStyle/>
          <a:p>
            <a:r>
              <a:rPr lang="en-US" sz="4000" dirty="0"/>
              <a:t>Implementation and Approach:</a:t>
            </a:r>
            <a:br>
              <a:rPr lang="en-US" sz="4000" dirty="0"/>
            </a:br>
            <a:r>
              <a:rPr lang="en-US" sz="4000" dirty="0"/>
              <a:t>Thresholding and Binarizing</a:t>
            </a:r>
          </a:p>
        </p:txBody>
      </p:sp>
      <p:sp>
        <p:nvSpPr>
          <p:cNvPr id="3" name="Content Placeholder 2">
            <a:extLst>
              <a:ext uri="{FF2B5EF4-FFF2-40B4-BE49-F238E27FC236}">
                <a16:creationId xmlns:a16="http://schemas.microsoft.com/office/drawing/2014/main" id="{D472254E-2C6E-40C5-A654-60EDAF00C226}"/>
              </a:ext>
            </a:extLst>
          </p:cNvPr>
          <p:cNvSpPr>
            <a:spLocks noGrp="1"/>
          </p:cNvSpPr>
          <p:nvPr>
            <p:ph idx="1"/>
          </p:nvPr>
        </p:nvSpPr>
        <p:spPr>
          <a:xfrm>
            <a:off x="1097279" y="1845734"/>
            <a:ext cx="6454987" cy="4023360"/>
          </a:xfrm>
        </p:spPr>
        <p:txBody>
          <a:bodyPr>
            <a:normAutofit/>
          </a:bodyPr>
          <a:lstStyle/>
          <a:p>
            <a:pPr>
              <a:buFont typeface="Wingdings" panose="05000000000000000000" pitchFamily="2" charset="2"/>
              <a:buChar char="§"/>
            </a:pPr>
            <a:r>
              <a:rPr lang="en-US" dirty="0"/>
              <a:t>After taking in the input image and converting it to greyscale, we compute the histogram of this grayscale image in order to determine the threshold.</a:t>
            </a:r>
          </a:p>
          <a:p>
            <a:pPr>
              <a:buFont typeface="Wingdings" panose="05000000000000000000" pitchFamily="2" charset="2"/>
              <a:buChar char="§"/>
            </a:pPr>
            <a:r>
              <a:rPr lang="en-US" dirty="0"/>
              <a:t>Our approach for finding the threshold assumes a bimodal histogram.  We use the following algorithm.</a:t>
            </a:r>
          </a:p>
          <a:p>
            <a:pPr>
              <a:buFont typeface="Wingdings" panose="05000000000000000000" pitchFamily="2" charset="2"/>
              <a:buChar char="§"/>
            </a:pPr>
            <a:r>
              <a:rPr lang="en-US" dirty="0"/>
              <a:t>After determining the threshold, we compute the binary image.</a:t>
            </a:r>
          </a:p>
          <a:p>
            <a:pPr>
              <a:buFont typeface="Wingdings" panose="05000000000000000000" pitchFamily="2" charset="2"/>
              <a:buChar char="§"/>
            </a:pPr>
            <a:r>
              <a:rPr lang="en-US" dirty="0"/>
              <a:t>We have still yet to implement OTSU thresholding, but it will be in the final version of our application.</a:t>
            </a:r>
          </a:p>
        </p:txBody>
      </p:sp>
      <p:pic>
        <p:nvPicPr>
          <p:cNvPr id="4" name="Picture 3">
            <a:extLst>
              <a:ext uri="{FF2B5EF4-FFF2-40B4-BE49-F238E27FC236}">
                <a16:creationId xmlns:a16="http://schemas.microsoft.com/office/drawing/2014/main" id="{2D7A94F3-B7DD-4B5C-A078-7F2E6F799387}"/>
              </a:ext>
            </a:extLst>
          </p:cNvPr>
          <p:cNvPicPr>
            <a:picLocks noChangeAspect="1"/>
          </p:cNvPicPr>
          <p:nvPr/>
        </p:nvPicPr>
        <p:blipFill>
          <a:blip r:embed="rId2"/>
          <a:stretch>
            <a:fillRect/>
          </a:stretch>
        </p:blipFill>
        <p:spPr>
          <a:xfrm>
            <a:off x="7789077" y="2037082"/>
            <a:ext cx="4097456" cy="2905307"/>
          </a:xfrm>
          <a:prstGeom prst="rect">
            <a:avLst/>
          </a:prstGeom>
        </p:spPr>
      </p:pic>
    </p:spTree>
    <p:extLst>
      <p:ext uri="{BB962C8B-B14F-4D97-AF65-F5344CB8AC3E}">
        <p14:creationId xmlns:p14="http://schemas.microsoft.com/office/powerpoint/2010/main" val="93240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7690A5-7D70-4D17-98F3-C84673DE290F}"/>
              </a:ext>
            </a:extLst>
          </p:cNvPr>
          <p:cNvPicPr>
            <a:picLocks noChangeAspect="1"/>
          </p:cNvPicPr>
          <p:nvPr/>
        </p:nvPicPr>
        <p:blipFill>
          <a:blip r:embed="rId2"/>
          <a:stretch>
            <a:fillRect/>
          </a:stretch>
        </p:blipFill>
        <p:spPr>
          <a:xfrm>
            <a:off x="8547240" y="4384131"/>
            <a:ext cx="2608440" cy="1859555"/>
          </a:xfrm>
          <a:prstGeom prst="rect">
            <a:avLst/>
          </a:prstGeom>
        </p:spPr>
      </p:pic>
      <p:sp>
        <p:nvSpPr>
          <p:cNvPr id="2" name="Title 1">
            <a:extLst>
              <a:ext uri="{FF2B5EF4-FFF2-40B4-BE49-F238E27FC236}">
                <a16:creationId xmlns:a16="http://schemas.microsoft.com/office/drawing/2014/main" id="{85CE0224-41B2-4304-985A-31639CC6E6EC}"/>
              </a:ext>
            </a:extLst>
          </p:cNvPr>
          <p:cNvSpPr>
            <a:spLocks noGrp="1"/>
          </p:cNvSpPr>
          <p:nvPr>
            <p:ph type="title"/>
          </p:nvPr>
        </p:nvSpPr>
        <p:spPr/>
        <p:txBody>
          <a:bodyPr/>
          <a:lstStyle/>
          <a:p>
            <a:r>
              <a:rPr lang="en-US" dirty="0"/>
              <a:t>Implementation and Approach:</a:t>
            </a:r>
            <a:br>
              <a:rPr lang="en-US" dirty="0"/>
            </a:br>
            <a:r>
              <a:rPr lang="en-US" dirty="0"/>
              <a:t>Dilation, Erosion, Open, Close</a:t>
            </a:r>
          </a:p>
        </p:txBody>
      </p:sp>
      <p:sp>
        <p:nvSpPr>
          <p:cNvPr id="3" name="Content Placeholder 2">
            <a:extLst>
              <a:ext uri="{FF2B5EF4-FFF2-40B4-BE49-F238E27FC236}">
                <a16:creationId xmlns:a16="http://schemas.microsoft.com/office/drawing/2014/main" id="{A246E3A8-233F-4ABA-9F18-0B30E3C1F195}"/>
              </a:ext>
            </a:extLst>
          </p:cNvPr>
          <p:cNvSpPr>
            <a:spLocks noGrp="1"/>
          </p:cNvSpPr>
          <p:nvPr>
            <p:ph idx="1"/>
          </p:nvPr>
        </p:nvSpPr>
        <p:spPr>
          <a:xfrm>
            <a:off x="1097280" y="1845734"/>
            <a:ext cx="10058400" cy="4023360"/>
          </a:xfrm>
        </p:spPr>
        <p:txBody>
          <a:bodyPr>
            <a:normAutofit lnSpcReduction="10000"/>
          </a:bodyPr>
          <a:lstStyle/>
          <a:p>
            <a:pPr>
              <a:buFont typeface="Wingdings" panose="05000000000000000000" pitchFamily="2" charset="2"/>
              <a:buChar char="§"/>
            </a:pPr>
            <a:r>
              <a:rPr lang="en-US" dirty="0"/>
              <a:t>Our implementation uses a 5 pixel cross structuring element for both dilation and erosion.</a:t>
            </a:r>
          </a:p>
          <a:p>
            <a:pPr>
              <a:buFont typeface="Wingdings" panose="05000000000000000000" pitchFamily="2" charset="2"/>
              <a:buChar char="§"/>
            </a:pPr>
            <a:r>
              <a:rPr lang="en-US" dirty="0"/>
              <a:t>Once a pixel is iterated over, we apply an OR operation in the range of the cross if we want to </a:t>
            </a:r>
            <a:r>
              <a:rPr lang="en-US" b="1" dirty="0"/>
              <a:t>dilate</a:t>
            </a:r>
            <a:r>
              <a:rPr lang="en-US" dirty="0"/>
              <a:t>. If we want to </a:t>
            </a:r>
            <a:r>
              <a:rPr lang="en-US" b="1" dirty="0"/>
              <a:t>erode</a:t>
            </a:r>
            <a:r>
              <a:rPr lang="en-US" dirty="0"/>
              <a:t>, we use an AND operation.</a:t>
            </a:r>
          </a:p>
          <a:p>
            <a:pPr>
              <a:buFont typeface="Wingdings" panose="05000000000000000000" pitchFamily="2" charset="2"/>
              <a:buChar char="§"/>
            </a:pPr>
            <a:r>
              <a:rPr lang="en-US" dirty="0"/>
              <a:t>Just like how we learned in class, once we have Dilation and Erosion they are used as the building blocks for other morphological operations.</a:t>
            </a:r>
          </a:p>
          <a:p>
            <a:pPr>
              <a:buFont typeface="Wingdings" panose="05000000000000000000" pitchFamily="2" charset="2"/>
              <a:buChar char="§"/>
            </a:pPr>
            <a:r>
              <a:rPr lang="en-US" dirty="0"/>
              <a:t>For Close we first applied our dilation function, then our erosion function. Erode(Dilate(</a:t>
            </a:r>
            <a:r>
              <a:rPr lang="en-US" dirty="0" err="1"/>
              <a:t>img</a:t>
            </a:r>
            <a:r>
              <a:rPr lang="en-US" dirty="0"/>
              <a:t>))</a:t>
            </a:r>
          </a:p>
          <a:p>
            <a:pPr>
              <a:buFont typeface="Wingdings" panose="05000000000000000000" pitchFamily="2" charset="2"/>
              <a:buChar char="§"/>
            </a:pPr>
            <a:r>
              <a:rPr lang="en-US" dirty="0"/>
              <a:t>For Open we first applied our erosion function, then our dilation function. Dilate(Erode(</a:t>
            </a:r>
            <a:r>
              <a:rPr lang="en-US" dirty="0" err="1"/>
              <a:t>img</a:t>
            </a:r>
            <a:r>
              <a:rPr lang="en-US" dirty="0"/>
              <a:t>))</a:t>
            </a:r>
          </a:p>
          <a:p>
            <a:pPr>
              <a:buFont typeface="Wingdings" panose="05000000000000000000" pitchFamily="2" charset="2"/>
              <a:buChar char="§"/>
            </a:pPr>
            <a:r>
              <a:rPr lang="en-US" dirty="0"/>
              <a:t>Close-Open and Open-Close build on the previous operations as well:</a:t>
            </a:r>
          </a:p>
          <a:p>
            <a:pPr>
              <a:buFont typeface="Wingdings" panose="05000000000000000000" pitchFamily="2" charset="2"/>
              <a:buChar char="§"/>
            </a:pPr>
            <a:r>
              <a:rPr lang="en-US" dirty="0"/>
              <a:t>Close-Open: Close(Open(</a:t>
            </a:r>
            <a:r>
              <a:rPr lang="en-US" dirty="0" err="1"/>
              <a:t>img</a:t>
            </a:r>
            <a:r>
              <a:rPr lang="en-US" dirty="0"/>
              <a:t>))</a:t>
            </a:r>
          </a:p>
          <a:p>
            <a:pPr>
              <a:buFont typeface="Wingdings" panose="05000000000000000000" pitchFamily="2" charset="2"/>
              <a:buChar char="§"/>
            </a:pPr>
            <a:r>
              <a:rPr lang="en-US" dirty="0"/>
              <a:t>Open-Close: Open(Close(</a:t>
            </a:r>
            <a:r>
              <a:rPr lang="en-US" dirty="0" err="1"/>
              <a:t>img</a:t>
            </a:r>
            <a:r>
              <a:rPr lang="en-US" dirty="0"/>
              <a:t>))</a:t>
            </a:r>
          </a:p>
        </p:txBody>
      </p:sp>
    </p:spTree>
    <p:extLst>
      <p:ext uri="{BB962C8B-B14F-4D97-AF65-F5344CB8AC3E}">
        <p14:creationId xmlns:p14="http://schemas.microsoft.com/office/powerpoint/2010/main" val="3478116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3146B-37B1-41FD-8097-5FFB11E4F049}"/>
              </a:ext>
            </a:extLst>
          </p:cNvPr>
          <p:cNvSpPr>
            <a:spLocks noGrp="1"/>
          </p:cNvSpPr>
          <p:nvPr>
            <p:ph type="title"/>
          </p:nvPr>
        </p:nvSpPr>
        <p:spPr/>
        <p:txBody>
          <a:bodyPr/>
          <a:lstStyle/>
          <a:p>
            <a:r>
              <a:rPr lang="en-US" dirty="0"/>
              <a:t>Implementation and Approach:</a:t>
            </a:r>
            <a:br>
              <a:rPr lang="en-US" dirty="0"/>
            </a:br>
            <a:r>
              <a:rPr lang="en-US" dirty="0"/>
              <a:t>Skeletonization</a:t>
            </a:r>
          </a:p>
        </p:txBody>
      </p:sp>
      <p:sp>
        <p:nvSpPr>
          <p:cNvPr id="3" name="Content Placeholder 2">
            <a:extLst>
              <a:ext uri="{FF2B5EF4-FFF2-40B4-BE49-F238E27FC236}">
                <a16:creationId xmlns:a16="http://schemas.microsoft.com/office/drawing/2014/main" id="{E483D593-0B10-43E1-B1EF-01473DF17741}"/>
              </a:ext>
            </a:extLst>
          </p:cNvPr>
          <p:cNvSpPr>
            <a:spLocks noGrp="1"/>
          </p:cNvSpPr>
          <p:nvPr>
            <p:ph idx="1"/>
          </p:nvPr>
        </p:nvSpPr>
        <p:spPr/>
        <p:txBody>
          <a:bodyPr/>
          <a:lstStyle/>
          <a:p>
            <a:pPr>
              <a:buFont typeface="Wingdings" panose="05000000000000000000" pitchFamily="2" charset="2"/>
              <a:buChar char="§"/>
            </a:pPr>
            <a:r>
              <a:rPr lang="en-US" dirty="0"/>
              <a:t>Our process for Skeletonization follows the algorithm  is to erode the image right before it disappears. We then perform an AND operation with a NOT(Open()), each of these is stored as a part of the skeleton. Then the Skeleton is produced by combining all of the previous pixels with an OR operation.</a:t>
            </a:r>
          </a:p>
        </p:txBody>
      </p:sp>
      <p:pic>
        <p:nvPicPr>
          <p:cNvPr id="4" name="Picture 3">
            <a:extLst>
              <a:ext uri="{FF2B5EF4-FFF2-40B4-BE49-F238E27FC236}">
                <a16:creationId xmlns:a16="http://schemas.microsoft.com/office/drawing/2014/main" id="{D2499853-D48F-44F6-9BAC-05C34BE5E728}"/>
              </a:ext>
            </a:extLst>
          </p:cNvPr>
          <p:cNvPicPr>
            <a:picLocks noChangeAspect="1"/>
          </p:cNvPicPr>
          <p:nvPr/>
        </p:nvPicPr>
        <p:blipFill>
          <a:blip r:embed="rId2"/>
          <a:stretch>
            <a:fillRect/>
          </a:stretch>
        </p:blipFill>
        <p:spPr>
          <a:xfrm>
            <a:off x="2578441" y="3173091"/>
            <a:ext cx="6734175" cy="2085975"/>
          </a:xfrm>
          <a:prstGeom prst="rect">
            <a:avLst/>
          </a:prstGeom>
        </p:spPr>
      </p:pic>
    </p:spTree>
    <p:extLst>
      <p:ext uri="{BB962C8B-B14F-4D97-AF65-F5344CB8AC3E}">
        <p14:creationId xmlns:p14="http://schemas.microsoft.com/office/powerpoint/2010/main" val="672433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3A528AD-7E26-4917-907C-1488E26B2754}"/>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Implementation and Approach:</a:t>
            </a:r>
            <a:br>
              <a:rPr lang="en-US" sz="3600">
                <a:solidFill>
                  <a:srgbClr val="FFFFFF"/>
                </a:solidFill>
              </a:rPr>
            </a:br>
            <a:r>
              <a:rPr lang="en-US" sz="3600">
                <a:solidFill>
                  <a:srgbClr val="FFFFFF"/>
                </a:solidFill>
              </a:rPr>
              <a:t>Boundary Extraction</a:t>
            </a:r>
          </a:p>
        </p:txBody>
      </p:sp>
      <p:sp>
        <p:nvSpPr>
          <p:cNvPr id="3" name="Content Placeholder 2">
            <a:extLst>
              <a:ext uri="{FF2B5EF4-FFF2-40B4-BE49-F238E27FC236}">
                <a16:creationId xmlns:a16="http://schemas.microsoft.com/office/drawing/2014/main" id="{CFB6E5C1-29B3-4474-9FA0-FF1387216F46}"/>
              </a:ext>
            </a:extLst>
          </p:cNvPr>
          <p:cNvSpPr>
            <a:spLocks noGrp="1"/>
          </p:cNvSpPr>
          <p:nvPr>
            <p:ph idx="1"/>
          </p:nvPr>
        </p:nvSpPr>
        <p:spPr>
          <a:xfrm>
            <a:off x="492371" y="2653800"/>
            <a:ext cx="3084844" cy="3335519"/>
          </a:xfrm>
        </p:spPr>
        <p:txBody>
          <a:bodyPr>
            <a:normAutofit/>
          </a:bodyPr>
          <a:lstStyle/>
          <a:p>
            <a:r>
              <a:rPr lang="en-US" sz="2400" dirty="0">
                <a:solidFill>
                  <a:srgbClr val="FFFFFF"/>
                </a:solidFill>
              </a:rPr>
              <a:t>To implement boundary extraction we first eroded the image, then we subtracted this eroded image from the original image in order to show the boundaries.</a:t>
            </a:r>
          </a:p>
        </p:txBody>
      </p:sp>
      <p:sp>
        <p:nvSpPr>
          <p:cNvPr id="13"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31B910D5-6425-4E3D-9FFB-3CB3CD0AD91B}"/>
              </a:ext>
            </a:extLst>
          </p:cNvPr>
          <p:cNvPicPr>
            <a:picLocks noChangeAspect="1"/>
          </p:cNvPicPr>
          <p:nvPr/>
        </p:nvPicPr>
        <p:blipFill>
          <a:blip r:embed="rId2"/>
          <a:stretch>
            <a:fillRect/>
          </a:stretch>
        </p:blipFill>
        <p:spPr>
          <a:xfrm>
            <a:off x="4742017" y="2086379"/>
            <a:ext cx="6798082" cy="2685242"/>
          </a:xfrm>
          <a:prstGeom prst="rect">
            <a:avLst/>
          </a:prstGeom>
        </p:spPr>
      </p:pic>
    </p:spTree>
    <p:extLst>
      <p:ext uri="{BB962C8B-B14F-4D97-AF65-F5344CB8AC3E}">
        <p14:creationId xmlns:p14="http://schemas.microsoft.com/office/powerpoint/2010/main" val="283976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FE2A-7302-429B-B8F2-EAE2724374F3}"/>
              </a:ext>
            </a:extLst>
          </p:cNvPr>
          <p:cNvSpPr>
            <a:spLocks noGrp="1"/>
          </p:cNvSpPr>
          <p:nvPr>
            <p:ph type="title"/>
          </p:nvPr>
        </p:nvSpPr>
        <p:spPr/>
        <p:txBody>
          <a:bodyPr/>
          <a:lstStyle/>
          <a:p>
            <a:r>
              <a:rPr lang="en-US" dirty="0"/>
              <a:t>Implementation and Approach:</a:t>
            </a:r>
            <a:br>
              <a:rPr lang="en-US" dirty="0"/>
            </a:br>
            <a:r>
              <a:rPr lang="en-US" dirty="0"/>
              <a:t>Roadblocks &amp; Issues</a:t>
            </a:r>
          </a:p>
        </p:txBody>
      </p:sp>
      <p:sp>
        <p:nvSpPr>
          <p:cNvPr id="3" name="Content Placeholder 2">
            <a:extLst>
              <a:ext uri="{FF2B5EF4-FFF2-40B4-BE49-F238E27FC236}">
                <a16:creationId xmlns:a16="http://schemas.microsoft.com/office/drawing/2014/main" id="{6FF255D0-5DEE-4506-8417-CD7C683A092B}"/>
              </a:ext>
            </a:extLst>
          </p:cNvPr>
          <p:cNvSpPr>
            <a:spLocks noGrp="1"/>
          </p:cNvSpPr>
          <p:nvPr>
            <p:ph idx="1"/>
          </p:nvPr>
        </p:nvSpPr>
        <p:spPr/>
        <p:txBody>
          <a:bodyPr/>
          <a:lstStyle/>
          <a:p>
            <a:pPr>
              <a:buFont typeface="Wingdings" panose="05000000000000000000" pitchFamily="2" charset="2"/>
              <a:buChar char="§"/>
            </a:pPr>
            <a:r>
              <a:rPr lang="en-US" sz="2400" dirty="0"/>
              <a:t>With images that do not have a bimodal histogram, the threshold we select is not the most optimal. By implementing OTSU thresholding we should be able to select a better threshold for binarizing our images.</a:t>
            </a:r>
          </a:p>
          <a:p>
            <a:pPr>
              <a:buFont typeface="Wingdings" panose="05000000000000000000" pitchFamily="2" charset="2"/>
              <a:buChar char="§"/>
            </a:pPr>
            <a:r>
              <a:rPr lang="en-US" sz="2400" dirty="0"/>
              <a:t>Our skeletonization function takes a while to process due to the storage of multiple images during calculation.</a:t>
            </a:r>
          </a:p>
        </p:txBody>
      </p:sp>
    </p:spTree>
    <p:extLst>
      <p:ext uri="{BB962C8B-B14F-4D97-AF65-F5344CB8AC3E}">
        <p14:creationId xmlns:p14="http://schemas.microsoft.com/office/powerpoint/2010/main" val="84339414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643</Words>
  <Application>Microsoft Office PowerPoint</Application>
  <PresentationFormat>Widescreen</PresentationFormat>
  <Paragraphs>43</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Retrospect</vt:lpstr>
      <vt:lpstr>DIP Final Presentation Image Morphology Team: The Big Dipper</vt:lpstr>
      <vt:lpstr>Refined Objectives</vt:lpstr>
      <vt:lpstr>Motivations for Objectives</vt:lpstr>
      <vt:lpstr>Motivations (cont.)</vt:lpstr>
      <vt:lpstr>Implementation and Approach: Thresholding and Binarizing</vt:lpstr>
      <vt:lpstr>Implementation and Approach: Dilation, Erosion, Open, Close</vt:lpstr>
      <vt:lpstr>Implementation and Approach: Skeletonization</vt:lpstr>
      <vt:lpstr>Implementation and Approach: Boundary Extraction</vt:lpstr>
      <vt:lpstr>Implementation and Approach: Roadblocks &amp; Issues</vt:lpstr>
      <vt:lpstr>Further work</vt:lpstr>
      <vt:lpstr>Demo</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 Final Presentation Image Morphology Team: The Big Dipper</dc:title>
  <dc:creator>Rami Ghannam</dc:creator>
  <cp:lastModifiedBy>Rami Ghannam</cp:lastModifiedBy>
  <cp:revision>17</cp:revision>
  <dcterms:created xsi:type="dcterms:W3CDTF">2019-04-23T02:10:41Z</dcterms:created>
  <dcterms:modified xsi:type="dcterms:W3CDTF">2019-04-23T03:40:27Z</dcterms:modified>
</cp:coreProperties>
</file>