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sldIdLst>
    <p:sldId id="256" r:id="rId2"/>
    <p:sldId id="257" r:id="rId3"/>
    <p:sldId id="259"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90B7B6-CAE9-4B6D-8C96-63C4D24630B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178EC83-E52F-4844-A07B-65F1D4ABBCDB}">
      <dgm:prSet/>
      <dgm:spPr/>
      <dgm:t>
        <a:bodyPr/>
        <a:lstStyle/>
        <a:p>
          <a:r>
            <a:rPr lang="en-US" dirty="0"/>
            <a:t>Erosion and Dilation</a:t>
          </a:r>
        </a:p>
      </dgm:t>
    </dgm:pt>
    <dgm:pt modelId="{CEDBCB8E-1265-4D63-ACE2-E0E514D203AC}" type="parTrans" cxnId="{B083E8C6-BA1A-4847-AEBE-358C0499AF54}">
      <dgm:prSet/>
      <dgm:spPr/>
      <dgm:t>
        <a:bodyPr/>
        <a:lstStyle/>
        <a:p>
          <a:endParaRPr lang="en-US"/>
        </a:p>
      </dgm:t>
    </dgm:pt>
    <dgm:pt modelId="{931FCF75-B0AA-4916-928A-6D0094EFA949}" type="sibTrans" cxnId="{B083E8C6-BA1A-4847-AEBE-358C0499AF54}">
      <dgm:prSet/>
      <dgm:spPr/>
      <dgm:t>
        <a:bodyPr/>
        <a:lstStyle/>
        <a:p>
          <a:endParaRPr lang="en-US"/>
        </a:p>
      </dgm:t>
    </dgm:pt>
    <dgm:pt modelId="{E69907C1-6D85-475F-BD8C-50B7EB223ABD}">
      <dgm:prSet/>
      <dgm:spPr/>
      <dgm:t>
        <a:bodyPr/>
        <a:lstStyle/>
        <a:p>
          <a:r>
            <a:rPr lang="en-US"/>
            <a:t>Opening and Closing</a:t>
          </a:r>
        </a:p>
      </dgm:t>
    </dgm:pt>
    <dgm:pt modelId="{B2C0D1BB-6AAC-452D-9822-22F99F72516B}" type="parTrans" cxnId="{308058D1-F6B8-4052-B584-E9E3260FE0DB}">
      <dgm:prSet/>
      <dgm:spPr/>
      <dgm:t>
        <a:bodyPr/>
        <a:lstStyle/>
        <a:p>
          <a:endParaRPr lang="en-US"/>
        </a:p>
      </dgm:t>
    </dgm:pt>
    <dgm:pt modelId="{90E10840-C4A4-4F97-B9F9-B8FBAC78BBD9}" type="sibTrans" cxnId="{308058D1-F6B8-4052-B584-E9E3260FE0DB}">
      <dgm:prSet/>
      <dgm:spPr/>
      <dgm:t>
        <a:bodyPr/>
        <a:lstStyle/>
        <a:p>
          <a:endParaRPr lang="en-US"/>
        </a:p>
      </dgm:t>
    </dgm:pt>
    <dgm:pt modelId="{7722070A-5CE2-4BBB-BADB-4529EE3045C7}">
      <dgm:prSet/>
      <dgm:spPr/>
      <dgm:t>
        <a:bodyPr/>
        <a:lstStyle/>
        <a:p>
          <a:r>
            <a:rPr lang="en-US"/>
            <a:t>Open-Close and Close-Open</a:t>
          </a:r>
        </a:p>
      </dgm:t>
    </dgm:pt>
    <dgm:pt modelId="{21BAD532-F6F1-44FE-9505-7C847D0D5693}" type="parTrans" cxnId="{8AEDA6C5-0545-4588-8C54-F271BF1B2D8C}">
      <dgm:prSet/>
      <dgm:spPr/>
      <dgm:t>
        <a:bodyPr/>
        <a:lstStyle/>
        <a:p>
          <a:endParaRPr lang="en-US"/>
        </a:p>
      </dgm:t>
    </dgm:pt>
    <dgm:pt modelId="{117212E5-65C1-4359-8411-F2F9AA180366}" type="sibTrans" cxnId="{8AEDA6C5-0545-4588-8C54-F271BF1B2D8C}">
      <dgm:prSet/>
      <dgm:spPr/>
      <dgm:t>
        <a:bodyPr/>
        <a:lstStyle/>
        <a:p>
          <a:endParaRPr lang="en-US"/>
        </a:p>
      </dgm:t>
    </dgm:pt>
    <dgm:pt modelId="{631B42B2-63D6-456B-9810-CB01B9A115E0}">
      <dgm:prSet/>
      <dgm:spPr/>
      <dgm:t>
        <a:bodyPr/>
        <a:lstStyle/>
        <a:p>
          <a:r>
            <a:rPr lang="en-US"/>
            <a:t>Boundary Extraction</a:t>
          </a:r>
        </a:p>
      </dgm:t>
    </dgm:pt>
    <dgm:pt modelId="{76FA3A5C-7843-488C-9C05-7647F48C3DC3}" type="parTrans" cxnId="{9D4521A6-28F7-4945-A17F-1003284233BC}">
      <dgm:prSet/>
      <dgm:spPr/>
      <dgm:t>
        <a:bodyPr/>
        <a:lstStyle/>
        <a:p>
          <a:endParaRPr lang="en-US"/>
        </a:p>
      </dgm:t>
    </dgm:pt>
    <dgm:pt modelId="{8B97E2EE-B55C-4DE3-84C1-181665972E2E}" type="sibTrans" cxnId="{9D4521A6-28F7-4945-A17F-1003284233BC}">
      <dgm:prSet/>
      <dgm:spPr/>
      <dgm:t>
        <a:bodyPr/>
        <a:lstStyle/>
        <a:p>
          <a:endParaRPr lang="en-US"/>
        </a:p>
      </dgm:t>
    </dgm:pt>
    <dgm:pt modelId="{8C9F01EA-CFFA-4AAD-AA52-99FB60AEBFE6}">
      <dgm:prSet/>
      <dgm:spPr/>
      <dgm:t>
        <a:bodyPr/>
        <a:lstStyle/>
        <a:p>
          <a:r>
            <a:rPr lang="en-US"/>
            <a:t>Skeletonization</a:t>
          </a:r>
        </a:p>
      </dgm:t>
    </dgm:pt>
    <dgm:pt modelId="{D35B7B95-6362-47D6-9249-D6AEC9E46AB3}" type="parTrans" cxnId="{19593B9B-E11B-436A-9B94-9F38A4055EDC}">
      <dgm:prSet/>
      <dgm:spPr/>
      <dgm:t>
        <a:bodyPr/>
        <a:lstStyle/>
        <a:p>
          <a:endParaRPr lang="en-US"/>
        </a:p>
      </dgm:t>
    </dgm:pt>
    <dgm:pt modelId="{DEB5FE3C-63CD-4890-BC6E-E8D45501F126}" type="sibTrans" cxnId="{19593B9B-E11B-436A-9B94-9F38A4055EDC}">
      <dgm:prSet/>
      <dgm:spPr/>
      <dgm:t>
        <a:bodyPr/>
        <a:lstStyle/>
        <a:p>
          <a:endParaRPr lang="en-US"/>
        </a:p>
      </dgm:t>
    </dgm:pt>
    <dgm:pt modelId="{1CA33204-CCF5-426E-8F71-C1E43D98139C}" type="pres">
      <dgm:prSet presAssocID="{BE90B7B6-CAE9-4B6D-8C96-63C4D24630B5}" presName="linear" presStyleCnt="0">
        <dgm:presLayoutVars>
          <dgm:animLvl val="lvl"/>
          <dgm:resizeHandles val="exact"/>
        </dgm:presLayoutVars>
      </dgm:prSet>
      <dgm:spPr/>
    </dgm:pt>
    <dgm:pt modelId="{C51F6FF9-6842-473E-83A1-CAF7F09B956C}" type="pres">
      <dgm:prSet presAssocID="{6178EC83-E52F-4844-A07B-65F1D4ABBCDB}" presName="parentText" presStyleLbl="node1" presStyleIdx="0" presStyleCnt="5">
        <dgm:presLayoutVars>
          <dgm:chMax val="0"/>
          <dgm:bulletEnabled val="1"/>
        </dgm:presLayoutVars>
      </dgm:prSet>
      <dgm:spPr/>
    </dgm:pt>
    <dgm:pt modelId="{64FFAA45-A91C-4D27-A900-C3CE951E36AB}" type="pres">
      <dgm:prSet presAssocID="{931FCF75-B0AA-4916-928A-6D0094EFA949}" presName="spacer" presStyleCnt="0"/>
      <dgm:spPr/>
    </dgm:pt>
    <dgm:pt modelId="{210D7B6A-E791-4FFA-9E34-16A6D78F2EB0}" type="pres">
      <dgm:prSet presAssocID="{E69907C1-6D85-475F-BD8C-50B7EB223ABD}" presName="parentText" presStyleLbl="node1" presStyleIdx="1" presStyleCnt="5">
        <dgm:presLayoutVars>
          <dgm:chMax val="0"/>
          <dgm:bulletEnabled val="1"/>
        </dgm:presLayoutVars>
      </dgm:prSet>
      <dgm:spPr/>
    </dgm:pt>
    <dgm:pt modelId="{E94459ED-EBCA-4824-A17F-4A17D218AAE2}" type="pres">
      <dgm:prSet presAssocID="{90E10840-C4A4-4F97-B9F9-B8FBAC78BBD9}" presName="spacer" presStyleCnt="0"/>
      <dgm:spPr/>
    </dgm:pt>
    <dgm:pt modelId="{B73A6683-1347-4F89-8434-9FD4952F9C0F}" type="pres">
      <dgm:prSet presAssocID="{7722070A-5CE2-4BBB-BADB-4529EE3045C7}" presName="parentText" presStyleLbl="node1" presStyleIdx="2" presStyleCnt="5">
        <dgm:presLayoutVars>
          <dgm:chMax val="0"/>
          <dgm:bulletEnabled val="1"/>
        </dgm:presLayoutVars>
      </dgm:prSet>
      <dgm:spPr/>
    </dgm:pt>
    <dgm:pt modelId="{0B19E67D-323B-41D7-923A-2072429D0C94}" type="pres">
      <dgm:prSet presAssocID="{117212E5-65C1-4359-8411-F2F9AA180366}" presName="spacer" presStyleCnt="0"/>
      <dgm:spPr/>
    </dgm:pt>
    <dgm:pt modelId="{ABA320B6-AD42-4E75-B905-B673E2997A94}" type="pres">
      <dgm:prSet presAssocID="{631B42B2-63D6-456B-9810-CB01B9A115E0}" presName="parentText" presStyleLbl="node1" presStyleIdx="3" presStyleCnt="5">
        <dgm:presLayoutVars>
          <dgm:chMax val="0"/>
          <dgm:bulletEnabled val="1"/>
        </dgm:presLayoutVars>
      </dgm:prSet>
      <dgm:spPr/>
    </dgm:pt>
    <dgm:pt modelId="{954BC78F-E0A7-4CEB-8D81-AB4B4CDBBDAA}" type="pres">
      <dgm:prSet presAssocID="{8B97E2EE-B55C-4DE3-84C1-181665972E2E}" presName="spacer" presStyleCnt="0"/>
      <dgm:spPr/>
    </dgm:pt>
    <dgm:pt modelId="{E1BF3994-C5C1-4D0C-9FD3-7821BBE228AB}" type="pres">
      <dgm:prSet presAssocID="{8C9F01EA-CFFA-4AAD-AA52-99FB60AEBFE6}" presName="parentText" presStyleLbl="node1" presStyleIdx="4" presStyleCnt="5">
        <dgm:presLayoutVars>
          <dgm:chMax val="0"/>
          <dgm:bulletEnabled val="1"/>
        </dgm:presLayoutVars>
      </dgm:prSet>
      <dgm:spPr/>
    </dgm:pt>
  </dgm:ptLst>
  <dgm:cxnLst>
    <dgm:cxn modelId="{4AFD9F12-CE7C-4363-A697-FADF2C43841C}" type="presOf" srcId="{631B42B2-63D6-456B-9810-CB01B9A115E0}" destId="{ABA320B6-AD42-4E75-B905-B673E2997A94}" srcOrd="0" destOrd="0" presId="urn:microsoft.com/office/officeart/2005/8/layout/vList2"/>
    <dgm:cxn modelId="{42CAC22E-A272-4C6A-BA8A-30AE8B6524B8}" type="presOf" srcId="{E69907C1-6D85-475F-BD8C-50B7EB223ABD}" destId="{210D7B6A-E791-4FFA-9E34-16A6D78F2EB0}" srcOrd="0" destOrd="0" presId="urn:microsoft.com/office/officeart/2005/8/layout/vList2"/>
    <dgm:cxn modelId="{5F5D1D2F-E551-461C-B3B6-92840D7D73E3}" type="presOf" srcId="{BE90B7B6-CAE9-4B6D-8C96-63C4D24630B5}" destId="{1CA33204-CCF5-426E-8F71-C1E43D98139C}" srcOrd="0" destOrd="0" presId="urn:microsoft.com/office/officeart/2005/8/layout/vList2"/>
    <dgm:cxn modelId="{7CE40C36-5E8E-46D5-904E-E0EDE45D0601}" type="presOf" srcId="{6178EC83-E52F-4844-A07B-65F1D4ABBCDB}" destId="{C51F6FF9-6842-473E-83A1-CAF7F09B956C}" srcOrd="0" destOrd="0" presId="urn:microsoft.com/office/officeart/2005/8/layout/vList2"/>
    <dgm:cxn modelId="{0CA6BD8C-5319-425A-B888-977B0791837A}" type="presOf" srcId="{7722070A-5CE2-4BBB-BADB-4529EE3045C7}" destId="{B73A6683-1347-4F89-8434-9FD4952F9C0F}" srcOrd="0" destOrd="0" presId="urn:microsoft.com/office/officeart/2005/8/layout/vList2"/>
    <dgm:cxn modelId="{19593B9B-E11B-436A-9B94-9F38A4055EDC}" srcId="{BE90B7B6-CAE9-4B6D-8C96-63C4D24630B5}" destId="{8C9F01EA-CFFA-4AAD-AA52-99FB60AEBFE6}" srcOrd="4" destOrd="0" parTransId="{D35B7B95-6362-47D6-9249-D6AEC9E46AB3}" sibTransId="{DEB5FE3C-63CD-4890-BC6E-E8D45501F126}"/>
    <dgm:cxn modelId="{9D4521A6-28F7-4945-A17F-1003284233BC}" srcId="{BE90B7B6-CAE9-4B6D-8C96-63C4D24630B5}" destId="{631B42B2-63D6-456B-9810-CB01B9A115E0}" srcOrd="3" destOrd="0" parTransId="{76FA3A5C-7843-488C-9C05-7647F48C3DC3}" sibTransId="{8B97E2EE-B55C-4DE3-84C1-181665972E2E}"/>
    <dgm:cxn modelId="{9C6896AC-1D15-42A1-9090-2078EA574BE0}" type="presOf" srcId="{8C9F01EA-CFFA-4AAD-AA52-99FB60AEBFE6}" destId="{E1BF3994-C5C1-4D0C-9FD3-7821BBE228AB}" srcOrd="0" destOrd="0" presId="urn:microsoft.com/office/officeart/2005/8/layout/vList2"/>
    <dgm:cxn modelId="{8AEDA6C5-0545-4588-8C54-F271BF1B2D8C}" srcId="{BE90B7B6-CAE9-4B6D-8C96-63C4D24630B5}" destId="{7722070A-5CE2-4BBB-BADB-4529EE3045C7}" srcOrd="2" destOrd="0" parTransId="{21BAD532-F6F1-44FE-9505-7C847D0D5693}" sibTransId="{117212E5-65C1-4359-8411-F2F9AA180366}"/>
    <dgm:cxn modelId="{B083E8C6-BA1A-4847-AEBE-358C0499AF54}" srcId="{BE90B7B6-CAE9-4B6D-8C96-63C4D24630B5}" destId="{6178EC83-E52F-4844-A07B-65F1D4ABBCDB}" srcOrd="0" destOrd="0" parTransId="{CEDBCB8E-1265-4D63-ACE2-E0E514D203AC}" sibTransId="{931FCF75-B0AA-4916-928A-6D0094EFA949}"/>
    <dgm:cxn modelId="{308058D1-F6B8-4052-B584-E9E3260FE0DB}" srcId="{BE90B7B6-CAE9-4B6D-8C96-63C4D24630B5}" destId="{E69907C1-6D85-475F-BD8C-50B7EB223ABD}" srcOrd="1" destOrd="0" parTransId="{B2C0D1BB-6AAC-452D-9822-22F99F72516B}" sibTransId="{90E10840-C4A4-4F97-B9F9-B8FBAC78BBD9}"/>
    <dgm:cxn modelId="{D2EC84CE-97DA-4563-A0C6-27E17D43ACF1}" type="presParOf" srcId="{1CA33204-CCF5-426E-8F71-C1E43D98139C}" destId="{C51F6FF9-6842-473E-83A1-CAF7F09B956C}" srcOrd="0" destOrd="0" presId="urn:microsoft.com/office/officeart/2005/8/layout/vList2"/>
    <dgm:cxn modelId="{0E687E82-4632-445D-AF3E-740980C7E9DB}" type="presParOf" srcId="{1CA33204-CCF5-426E-8F71-C1E43D98139C}" destId="{64FFAA45-A91C-4D27-A900-C3CE951E36AB}" srcOrd="1" destOrd="0" presId="urn:microsoft.com/office/officeart/2005/8/layout/vList2"/>
    <dgm:cxn modelId="{64CE06EF-C25F-40AF-A45E-8C2DF8C25A6F}" type="presParOf" srcId="{1CA33204-CCF5-426E-8F71-C1E43D98139C}" destId="{210D7B6A-E791-4FFA-9E34-16A6D78F2EB0}" srcOrd="2" destOrd="0" presId="urn:microsoft.com/office/officeart/2005/8/layout/vList2"/>
    <dgm:cxn modelId="{FBCF3ADF-E9AB-4FE7-98A5-92FB5CADD273}" type="presParOf" srcId="{1CA33204-CCF5-426E-8F71-C1E43D98139C}" destId="{E94459ED-EBCA-4824-A17F-4A17D218AAE2}" srcOrd="3" destOrd="0" presId="urn:microsoft.com/office/officeart/2005/8/layout/vList2"/>
    <dgm:cxn modelId="{7D7DF181-E1DE-4950-988F-16F26A37643D}" type="presParOf" srcId="{1CA33204-CCF5-426E-8F71-C1E43D98139C}" destId="{B73A6683-1347-4F89-8434-9FD4952F9C0F}" srcOrd="4" destOrd="0" presId="urn:microsoft.com/office/officeart/2005/8/layout/vList2"/>
    <dgm:cxn modelId="{57F8A837-D5C7-4335-96CE-BE2D5792742E}" type="presParOf" srcId="{1CA33204-CCF5-426E-8F71-C1E43D98139C}" destId="{0B19E67D-323B-41D7-923A-2072429D0C94}" srcOrd="5" destOrd="0" presId="urn:microsoft.com/office/officeart/2005/8/layout/vList2"/>
    <dgm:cxn modelId="{AE1DF223-C02B-4E87-85C3-0C47B184ACDA}" type="presParOf" srcId="{1CA33204-CCF5-426E-8F71-C1E43D98139C}" destId="{ABA320B6-AD42-4E75-B905-B673E2997A94}" srcOrd="6" destOrd="0" presId="urn:microsoft.com/office/officeart/2005/8/layout/vList2"/>
    <dgm:cxn modelId="{0A472EFF-A3E2-4B50-B732-2A5E67440B06}" type="presParOf" srcId="{1CA33204-CCF5-426E-8F71-C1E43D98139C}" destId="{954BC78F-E0A7-4CEB-8D81-AB4B4CDBBDAA}" srcOrd="7" destOrd="0" presId="urn:microsoft.com/office/officeart/2005/8/layout/vList2"/>
    <dgm:cxn modelId="{96C4D655-0A3C-46F6-87E0-09042F5EEC35}" type="presParOf" srcId="{1CA33204-CCF5-426E-8F71-C1E43D98139C}" destId="{E1BF3994-C5C1-4D0C-9FD3-7821BBE228A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1F6FF9-6842-473E-83A1-CAF7F09B956C}">
      <dsp:nvSpPr>
        <dsp:cNvPr id="0" name=""/>
        <dsp:cNvSpPr/>
      </dsp:nvSpPr>
      <dsp:spPr>
        <a:xfrm>
          <a:off x="0" y="52809"/>
          <a:ext cx="10058399" cy="67158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Erosion and Dilation</a:t>
          </a:r>
        </a:p>
      </dsp:txBody>
      <dsp:txXfrm>
        <a:off x="32784" y="85593"/>
        <a:ext cx="9992831" cy="606012"/>
      </dsp:txXfrm>
    </dsp:sp>
    <dsp:sp modelId="{210D7B6A-E791-4FFA-9E34-16A6D78F2EB0}">
      <dsp:nvSpPr>
        <dsp:cNvPr id="0" name=""/>
        <dsp:cNvSpPr/>
      </dsp:nvSpPr>
      <dsp:spPr>
        <a:xfrm>
          <a:off x="0" y="805030"/>
          <a:ext cx="10058399" cy="671580"/>
        </a:xfrm>
        <a:prstGeom prst="roundRect">
          <a:avLst/>
        </a:prstGeom>
        <a:solidFill>
          <a:schemeClr val="accent2">
            <a:hueOff val="9759"/>
            <a:satOff val="-6719"/>
            <a:lumOff val="-171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Opening and Closing</a:t>
          </a:r>
        </a:p>
      </dsp:txBody>
      <dsp:txXfrm>
        <a:off x="32784" y="837814"/>
        <a:ext cx="9992831" cy="606012"/>
      </dsp:txXfrm>
    </dsp:sp>
    <dsp:sp modelId="{B73A6683-1347-4F89-8434-9FD4952F9C0F}">
      <dsp:nvSpPr>
        <dsp:cNvPr id="0" name=""/>
        <dsp:cNvSpPr/>
      </dsp:nvSpPr>
      <dsp:spPr>
        <a:xfrm>
          <a:off x="0" y="1557250"/>
          <a:ext cx="10058399" cy="671580"/>
        </a:xfrm>
        <a:prstGeom prst="roundRect">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Open-Close and Close-Open</a:t>
          </a:r>
        </a:p>
      </dsp:txBody>
      <dsp:txXfrm>
        <a:off x="32784" y="1590034"/>
        <a:ext cx="9992831" cy="606012"/>
      </dsp:txXfrm>
    </dsp:sp>
    <dsp:sp modelId="{ABA320B6-AD42-4E75-B905-B673E2997A94}">
      <dsp:nvSpPr>
        <dsp:cNvPr id="0" name=""/>
        <dsp:cNvSpPr/>
      </dsp:nvSpPr>
      <dsp:spPr>
        <a:xfrm>
          <a:off x="0" y="2309470"/>
          <a:ext cx="10058399" cy="671580"/>
        </a:xfrm>
        <a:prstGeom prst="roundRect">
          <a:avLst/>
        </a:prstGeom>
        <a:solidFill>
          <a:schemeClr val="accent2">
            <a:hueOff val="29278"/>
            <a:satOff val="-20157"/>
            <a:lumOff val="-514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Boundary Extraction</a:t>
          </a:r>
        </a:p>
      </dsp:txBody>
      <dsp:txXfrm>
        <a:off x="32784" y="2342254"/>
        <a:ext cx="9992831" cy="606012"/>
      </dsp:txXfrm>
    </dsp:sp>
    <dsp:sp modelId="{E1BF3994-C5C1-4D0C-9FD3-7821BBE228AB}">
      <dsp:nvSpPr>
        <dsp:cNvPr id="0" name=""/>
        <dsp:cNvSpPr/>
      </dsp:nvSpPr>
      <dsp:spPr>
        <a:xfrm>
          <a:off x="0" y="3061690"/>
          <a:ext cx="10058399" cy="671580"/>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Skeletonization</a:t>
          </a:r>
        </a:p>
      </dsp:txBody>
      <dsp:txXfrm>
        <a:off x="32784" y="3094474"/>
        <a:ext cx="9992831" cy="6060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4/22/19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6392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4/22/19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253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4/22/19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7933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4/22/19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8156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4/22/19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632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4/22/19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2090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4/22/19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3806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4/22/19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182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818C68F-D26B-8F47-958C-23B49CF8A634}" type="datetimeFigureOut">
              <a:rPr lang="en-US" smtClean="0"/>
              <a:pPr/>
              <a:t>4/22/19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8329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0DF5E60-9974-AC48-9591-99C2BB44B7CF}" type="datetimeFigureOut">
              <a:rPr lang="en-US" smtClean="0"/>
              <a:pPr/>
              <a:t>4/22/19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1784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4/22/19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981818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9B482E8-6E0E-1B4F-B1FD-C69DB9E858D9}" type="datetimeFigureOut">
              <a:rPr lang="en-US" smtClean="0"/>
              <a:pPr/>
              <a:t>4/22/19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224174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73B65-15BC-4954-AEB5-3F9AF5FDE867}"/>
              </a:ext>
            </a:extLst>
          </p:cNvPr>
          <p:cNvSpPr>
            <a:spLocks noGrp="1"/>
          </p:cNvSpPr>
          <p:nvPr>
            <p:ph type="ctrTitle"/>
          </p:nvPr>
        </p:nvSpPr>
        <p:spPr/>
        <p:txBody>
          <a:bodyPr/>
          <a:lstStyle/>
          <a:p>
            <a:r>
              <a:rPr lang="en-US" dirty="0"/>
              <a:t>DIP Proposal</a:t>
            </a:r>
            <a:br>
              <a:rPr lang="en-US" dirty="0"/>
            </a:br>
            <a:r>
              <a:rPr lang="en-US" dirty="0"/>
              <a:t>Image Morphology</a:t>
            </a:r>
            <a:br>
              <a:rPr lang="en-US" dirty="0"/>
            </a:br>
            <a:r>
              <a:rPr lang="en-US" dirty="0"/>
              <a:t>Team: The Big Dipper</a:t>
            </a:r>
          </a:p>
        </p:txBody>
      </p:sp>
      <p:sp>
        <p:nvSpPr>
          <p:cNvPr id="3" name="Subtitle 2">
            <a:extLst>
              <a:ext uri="{FF2B5EF4-FFF2-40B4-BE49-F238E27FC236}">
                <a16:creationId xmlns:a16="http://schemas.microsoft.com/office/drawing/2014/main" id="{4D1888D4-0A44-4E3D-A045-6253A77B908D}"/>
              </a:ext>
            </a:extLst>
          </p:cNvPr>
          <p:cNvSpPr>
            <a:spLocks noGrp="1"/>
          </p:cNvSpPr>
          <p:nvPr>
            <p:ph type="subTitle" idx="1"/>
          </p:nvPr>
        </p:nvSpPr>
        <p:spPr>
          <a:xfrm>
            <a:off x="810000" y="4681383"/>
            <a:ext cx="10572000" cy="1417665"/>
          </a:xfrm>
        </p:spPr>
        <p:txBody>
          <a:bodyPr>
            <a:normAutofit/>
          </a:bodyPr>
          <a:lstStyle/>
          <a:p>
            <a:r>
              <a:rPr lang="en-US" cap="none" dirty="0">
                <a:solidFill>
                  <a:schemeClr val="tx1"/>
                </a:solidFill>
                <a:latin typeface="Arial" panose="020B0604020202020204" pitchFamily="34" charset="0"/>
                <a:cs typeface="Arial" panose="020B0604020202020204" pitchFamily="34" charset="0"/>
              </a:rPr>
              <a:t>Team Members: Patrick Byrnes, Daria Martin, Jeffry Sandoval, Jeffrey </a:t>
            </a:r>
            <a:r>
              <a:rPr lang="en-US" cap="none" dirty="0" err="1">
                <a:solidFill>
                  <a:schemeClr val="tx1"/>
                </a:solidFill>
                <a:latin typeface="Arial" panose="020B0604020202020204" pitchFamily="34" charset="0"/>
                <a:cs typeface="Arial" panose="020B0604020202020204" pitchFamily="34" charset="0"/>
              </a:rPr>
              <a:t>Pernia</a:t>
            </a:r>
            <a:r>
              <a:rPr lang="en-US" cap="none" dirty="0">
                <a:solidFill>
                  <a:schemeClr val="tx1"/>
                </a:solidFill>
                <a:latin typeface="Arial" panose="020B0604020202020204" pitchFamily="34" charset="0"/>
                <a:cs typeface="Arial" panose="020B0604020202020204" pitchFamily="34" charset="0"/>
              </a:rPr>
              <a:t>, </a:t>
            </a:r>
            <a:r>
              <a:rPr lang="en-US" cap="none" dirty="0" err="1">
                <a:solidFill>
                  <a:schemeClr val="tx1"/>
                </a:solidFill>
                <a:latin typeface="Arial" panose="020B0604020202020204" pitchFamily="34" charset="0"/>
                <a:cs typeface="Arial" panose="020B0604020202020204" pitchFamily="34" charset="0"/>
              </a:rPr>
              <a:t>Chinemerem</a:t>
            </a:r>
            <a:r>
              <a:rPr lang="en-US" cap="none" dirty="0">
                <a:solidFill>
                  <a:schemeClr val="tx1"/>
                </a:solidFill>
                <a:latin typeface="Arial" panose="020B0604020202020204" pitchFamily="34" charset="0"/>
                <a:cs typeface="Arial" panose="020B0604020202020204" pitchFamily="34" charset="0"/>
              </a:rPr>
              <a:t> Njoku, Austin Ma, And Rami Ghannam</a:t>
            </a:r>
          </a:p>
        </p:txBody>
      </p:sp>
    </p:spTree>
    <p:extLst>
      <p:ext uri="{BB962C8B-B14F-4D97-AF65-F5344CB8AC3E}">
        <p14:creationId xmlns:p14="http://schemas.microsoft.com/office/powerpoint/2010/main" val="2506516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F35747-2822-4D06-BE10-CD33AC6B0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C2C4466-5B1B-4361-B9D9-39ED9A8A3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0C23907-3A85-4514-ADCD-89B75BF517D5}"/>
              </a:ext>
            </a:extLst>
          </p:cNvPr>
          <p:cNvSpPr>
            <a:spLocks noGrp="1"/>
          </p:cNvSpPr>
          <p:nvPr>
            <p:ph type="title"/>
          </p:nvPr>
        </p:nvSpPr>
        <p:spPr>
          <a:xfrm>
            <a:off x="870267" y="356985"/>
            <a:ext cx="5977937" cy="805949"/>
          </a:xfrm>
        </p:spPr>
        <p:txBody>
          <a:bodyPr>
            <a:normAutofit/>
          </a:bodyPr>
          <a:lstStyle/>
          <a:p>
            <a:r>
              <a:rPr lang="en-US" sz="4000" dirty="0">
                <a:solidFill>
                  <a:srgbClr val="FFFFFF"/>
                </a:solidFill>
              </a:rPr>
              <a:t>What is Image Morphology?</a:t>
            </a:r>
          </a:p>
        </p:txBody>
      </p:sp>
      <p:sp>
        <p:nvSpPr>
          <p:cNvPr id="3" name="Content Placeholder 2">
            <a:extLst>
              <a:ext uri="{FF2B5EF4-FFF2-40B4-BE49-F238E27FC236}">
                <a16:creationId xmlns:a16="http://schemas.microsoft.com/office/drawing/2014/main" id="{A241C784-AC0E-47E3-BC9D-7A3FDF015AA0}"/>
              </a:ext>
            </a:extLst>
          </p:cNvPr>
          <p:cNvSpPr>
            <a:spLocks noGrp="1"/>
          </p:cNvSpPr>
          <p:nvPr>
            <p:ph idx="1"/>
          </p:nvPr>
        </p:nvSpPr>
        <p:spPr>
          <a:xfrm>
            <a:off x="196770" y="1331089"/>
            <a:ext cx="6878447" cy="5169925"/>
          </a:xfrm>
        </p:spPr>
        <p:txBody>
          <a:bodyPr>
            <a:normAutofit/>
          </a:bodyPr>
          <a:lstStyle/>
          <a:p>
            <a:pPr>
              <a:buFont typeface="Wingdings" panose="05000000000000000000" pitchFamily="2" charset="2"/>
              <a:buChar char="q"/>
            </a:pPr>
            <a:r>
              <a:rPr lang="en-US" dirty="0">
                <a:solidFill>
                  <a:srgbClr val="FFFFFF"/>
                </a:solidFill>
              </a:rPr>
              <a:t>Image morphology is a method for analyzing and processing shapes within an image. The basic building blocks of morphological operations are </a:t>
            </a:r>
            <a:r>
              <a:rPr lang="en-US" b="1" dirty="0">
                <a:solidFill>
                  <a:srgbClr val="FFFFFF"/>
                </a:solidFill>
              </a:rPr>
              <a:t>erosion</a:t>
            </a:r>
            <a:r>
              <a:rPr lang="en-US" dirty="0">
                <a:solidFill>
                  <a:srgbClr val="FFFFFF"/>
                </a:solidFill>
              </a:rPr>
              <a:t>, </a:t>
            </a:r>
            <a:r>
              <a:rPr lang="en-US" b="1" dirty="0">
                <a:solidFill>
                  <a:srgbClr val="FFFFFF"/>
                </a:solidFill>
              </a:rPr>
              <a:t>dilation</a:t>
            </a:r>
            <a:r>
              <a:rPr lang="en-US" dirty="0">
                <a:solidFill>
                  <a:srgbClr val="FFFFFF"/>
                </a:solidFill>
              </a:rPr>
              <a:t>, </a:t>
            </a:r>
            <a:r>
              <a:rPr lang="en-US" b="1" dirty="0">
                <a:solidFill>
                  <a:srgbClr val="FFFFFF"/>
                </a:solidFill>
              </a:rPr>
              <a:t>opening</a:t>
            </a:r>
            <a:r>
              <a:rPr lang="en-US" dirty="0">
                <a:solidFill>
                  <a:srgbClr val="FFFFFF"/>
                </a:solidFill>
              </a:rPr>
              <a:t>, and </a:t>
            </a:r>
            <a:r>
              <a:rPr lang="en-US" b="1" dirty="0">
                <a:solidFill>
                  <a:srgbClr val="FFFFFF"/>
                </a:solidFill>
              </a:rPr>
              <a:t>closing.</a:t>
            </a:r>
          </a:p>
          <a:p>
            <a:pPr>
              <a:buFont typeface="Wingdings" panose="05000000000000000000" pitchFamily="2" charset="2"/>
              <a:buChar char="q"/>
            </a:pPr>
            <a:r>
              <a:rPr lang="en-US" b="1" dirty="0">
                <a:solidFill>
                  <a:srgbClr val="FFFFFF"/>
                </a:solidFill>
              </a:rPr>
              <a:t>Dilation </a:t>
            </a:r>
            <a:r>
              <a:rPr lang="en-US" dirty="0">
                <a:solidFill>
                  <a:srgbClr val="FFFFFF"/>
                </a:solidFill>
              </a:rPr>
              <a:t>is applying an OR operation to a binary image</a:t>
            </a:r>
          </a:p>
          <a:p>
            <a:pPr>
              <a:buFont typeface="Wingdings" panose="05000000000000000000" pitchFamily="2" charset="2"/>
              <a:buChar char="q"/>
            </a:pPr>
            <a:r>
              <a:rPr lang="en-US" b="1" dirty="0">
                <a:solidFill>
                  <a:srgbClr val="FFFFFF"/>
                </a:solidFill>
              </a:rPr>
              <a:t>Erosion </a:t>
            </a:r>
            <a:r>
              <a:rPr lang="en-US" dirty="0">
                <a:solidFill>
                  <a:srgbClr val="FFFFFF"/>
                </a:solidFill>
              </a:rPr>
              <a:t>is applying an AND operation to a binary image</a:t>
            </a:r>
          </a:p>
          <a:p>
            <a:pPr>
              <a:buFont typeface="Wingdings" panose="05000000000000000000" pitchFamily="2" charset="2"/>
              <a:buChar char="q"/>
            </a:pPr>
            <a:r>
              <a:rPr lang="en-US" b="1" dirty="0">
                <a:solidFill>
                  <a:srgbClr val="FFFFFF"/>
                </a:solidFill>
              </a:rPr>
              <a:t>Opening </a:t>
            </a:r>
            <a:r>
              <a:rPr lang="en-US" dirty="0">
                <a:solidFill>
                  <a:srgbClr val="FFFFFF"/>
                </a:solidFill>
              </a:rPr>
              <a:t>is applying </a:t>
            </a:r>
            <a:r>
              <a:rPr lang="en-US" b="1" dirty="0">
                <a:solidFill>
                  <a:srgbClr val="FFFFFF"/>
                </a:solidFill>
              </a:rPr>
              <a:t>Erosion</a:t>
            </a:r>
            <a:r>
              <a:rPr lang="en-US" dirty="0">
                <a:solidFill>
                  <a:srgbClr val="FFFFFF"/>
                </a:solidFill>
              </a:rPr>
              <a:t> followed by </a:t>
            </a:r>
            <a:r>
              <a:rPr lang="en-US" b="1" dirty="0">
                <a:solidFill>
                  <a:srgbClr val="FFFFFF"/>
                </a:solidFill>
              </a:rPr>
              <a:t>Dilation.</a:t>
            </a:r>
          </a:p>
          <a:p>
            <a:pPr>
              <a:buFont typeface="Wingdings" panose="05000000000000000000" pitchFamily="2" charset="2"/>
              <a:buChar char="q"/>
            </a:pPr>
            <a:r>
              <a:rPr lang="en-US" b="1" dirty="0">
                <a:solidFill>
                  <a:srgbClr val="FFFFFF"/>
                </a:solidFill>
              </a:rPr>
              <a:t>Closing </a:t>
            </a:r>
            <a:r>
              <a:rPr lang="en-US" dirty="0">
                <a:solidFill>
                  <a:srgbClr val="FFFFFF"/>
                </a:solidFill>
              </a:rPr>
              <a:t>is applying </a:t>
            </a:r>
            <a:r>
              <a:rPr lang="en-US" b="1" dirty="0">
                <a:solidFill>
                  <a:srgbClr val="FFFFFF"/>
                </a:solidFill>
              </a:rPr>
              <a:t>Dilation </a:t>
            </a:r>
            <a:r>
              <a:rPr lang="en-US" dirty="0">
                <a:solidFill>
                  <a:srgbClr val="FFFFFF"/>
                </a:solidFill>
              </a:rPr>
              <a:t>followed by </a:t>
            </a:r>
            <a:r>
              <a:rPr lang="en-US" b="1" dirty="0">
                <a:solidFill>
                  <a:srgbClr val="FFFFFF"/>
                </a:solidFill>
              </a:rPr>
              <a:t>Erosion.</a:t>
            </a:r>
          </a:p>
          <a:p>
            <a:pPr>
              <a:buFont typeface="Wingdings" panose="05000000000000000000" pitchFamily="2" charset="2"/>
              <a:buChar char="q"/>
            </a:pPr>
            <a:r>
              <a:rPr lang="en-US" dirty="0">
                <a:solidFill>
                  <a:srgbClr val="FFFFFF"/>
                </a:solidFill>
              </a:rPr>
              <a:t>There are other operations such as Open-Close and Close-Open which build on the above.</a:t>
            </a:r>
          </a:p>
          <a:p>
            <a:pPr>
              <a:buFont typeface="Wingdings" panose="05000000000000000000" pitchFamily="2" charset="2"/>
              <a:buChar char="q"/>
            </a:pPr>
            <a:r>
              <a:rPr lang="en-US" dirty="0">
                <a:solidFill>
                  <a:srgbClr val="FFFFFF"/>
                </a:solidFill>
              </a:rPr>
              <a:t>There is also </a:t>
            </a:r>
            <a:r>
              <a:rPr lang="en-US" b="1" dirty="0">
                <a:solidFill>
                  <a:srgbClr val="FFFFFF"/>
                </a:solidFill>
              </a:rPr>
              <a:t>Boundary Extraction</a:t>
            </a:r>
            <a:r>
              <a:rPr lang="en-US" dirty="0">
                <a:solidFill>
                  <a:srgbClr val="FFFFFF"/>
                </a:solidFill>
              </a:rPr>
              <a:t> which finds pixels on the boundary of objects within an image</a:t>
            </a:r>
          </a:p>
          <a:p>
            <a:pPr>
              <a:buFont typeface="Wingdings" panose="05000000000000000000" pitchFamily="2" charset="2"/>
              <a:buChar char="q"/>
            </a:pPr>
            <a:r>
              <a:rPr lang="en-US" b="1" dirty="0">
                <a:solidFill>
                  <a:srgbClr val="FFFFFF"/>
                </a:solidFill>
              </a:rPr>
              <a:t>Skeletonization</a:t>
            </a:r>
            <a:r>
              <a:rPr lang="en-US" dirty="0">
                <a:solidFill>
                  <a:srgbClr val="FFFFFF"/>
                </a:solidFill>
              </a:rPr>
              <a:t> is a way of obtaining an image’s skeleton</a:t>
            </a:r>
            <a:endParaRPr lang="en-US" b="1" dirty="0">
              <a:solidFill>
                <a:srgbClr val="FFFFFF"/>
              </a:solidFill>
            </a:endParaRPr>
          </a:p>
          <a:p>
            <a:endParaRPr lang="en-US" dirty="0">
              <a:solidFill>
                <a:srgbClr val="FFFFFF"/>
              </a:solidFill>
            </a:endParaRPr>
          </a:p>
          <a:p>
            <a:pPr marL="0" indent="0">
              <a:buNone/>
            </a:pPr>
            <a:endParaRPr lang="en-US" sz="1800" b="1" dirty="0">
              <a:solidFill>
                <a:srgbClr val="FFFFFF"/>
              </a:solidFill>
            </a:endParaRPr>
          </a:p>
        </p:txBody>
      </p:sp>
      <p:sp>
        <p:nvSpPr>
          <p:cNvPr id="14" name="Rectangle 13">
            <a:extLst>
              <a:ext uri="{FF2B5EF4-FFF2-40B4-BE49-F238E27FC236}">
                <a16:creationId xmlns:a16="http://schemas.microsoft.com/office/drawing/2014/main" id="{FD745DAE-5A8A-44FA-937C-CD65CF7A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67696AA1-B1DD-4C75-9AC1-69EE9F65F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339699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F4B1B6C-4D1B-457B-8A2F-9C5481A64CFA}"/>
              </a:ext>
            </a:extLst>
          </p:cNvPr>
          <p:cNvPicPr>
            <a:picLocks noChangeAspect="1"/>
          </p:cNvPicPr>
          <p:nvPr/>
        </p:nvPicPr>
        <p:blipFill>
          <a:blip r:embed="rId2"/>
          <a:stretch>
            <a:fillRect/>
          </a:stretch>
        </p:blipFill>
        <p:spPr>
          <a:xfrm>
            <a:off x="7611902" y="759960"/>
            <a:ext cx="4578557" cy="1666500"/>
          </a:xfrm>
          <a:prstGeom prst="rect">
            <a:avLst/>
          </a:prstGeom>
        </p:spPr>
      </p:pic>
      <p:pic>
        <p:nvPicPr>
          <p:cNvPr id="5" name="Picture 4">
            <a:extLst>
              <a:ext uri="{FF2B5EF4-FFF2-40B4-BE49-F238E27FC236}">
                <a16:creationId xmlns:a16="http://schemas.microsoft.com/office/drawing/2014/main" id="{2E396437-7267-4D24-90AB-D0437136A80C}"/>
              </a:ext>
            </a:extLst>
          </p:cNvPr>
          <p:cNvPicPr>
            <a:picLocks noChangeAspect="1"/>
          </p:cNvPicPr>
          <p:nvPr/>
        </p:nvPicPr>
        <p:blipFill>
          <a:blip r:embed="rId3"/>
          <a:stretch>
            <a:fillRect/>
          </a:stretch>
        </p:blipFill>
        <p:spPr>
          <a:xfrm>
            <a:off x="7611902" y="4051735"/>
            <a:ext cx="4580098" cy="1835729"/>
          </a:xfrm>
          <a:prstGeom prst="rect">
            <a:avLst/>
          </a:prstGeom>
        </p:spPr>
      </p:pic>
      <p:sp>
        <p:nvSpPr>
          <p:cNvPr id="6" name="TextBox 5">
            <a:extLst>
              <a:ext uri="{FF2B5EF4-FFF2-40B4-BE49-F238E27FC236}">
                <a16:creationId xmlns:a16="http://schemas.microsoft.com/office/drawing/2014/main" id="{4824470C-FCA3-41F5-B9CF-0226D8CF49B9}"/>
              </a:ext>
            </a:extLst>
          </p:cNvPr>
          <p:cNvSpPr txBox="1"/>
          <p:nvPr/>
        </p:nvSpPr>
        <p:spPr>
          <a:xfrm>
            <a:off x="8645159" y="332169"/>
            <a:ext cx="2239354" cy="369332"/>
          </a:xfrm>
          <a:prstGeom prst="rect">
            <a:avLst/>
          </a:prstGeom>
          <a:noFill/>
        </p:spPr>
        <p:txBody>
          <a:bodyPr wrap="square" rtlCol="0">
            <a:spAutoFit/>
          </a:bodyPr>
          <a:lstStyle/>
          <a:p>
            <a:r>
              <a:rPr lang="en-US" dirty="0"/>
              <a:t>Dilation</a:t>
            </a:r>
          </a:p>
        </p:txBody>
      </p:sp>
      <p:sp>
        <p:nvSpPr>
          <p:cNvPr id="15" name="TextBox 14">
            <a:extLst>
              <a:ext uri="{FF2B5EF4-FFF2-40B4-BE49-F238E27FC236}">
                <a16:creationId xmlns:a16="http://schemas.microsoft.com/office/drawing/2014/main" id="{6CF13785-28AF-49D6-846E-C838A15F52C1}"/>
              </a:ext>
            </a:extLst>
          </p:cNvPr>
          <p:cNvSpPr txBox="1"/>
          <p:nvPr/>
        </p:nvSpPr>
        <p:spPr>
          <a:xfrm>
            <a:off x="8645158" y="3701527"/>
            <a:ext cx="2239354" cy="369332"/>
          </a:xfrm>
          <a:prstGeom prst="rect">
            <a:avLst/>
          </a:prstGeom>
          <a:noFill/>
        </p:spPr>
        <p:txBody>
          <a:bodyPr wrap="square" rtlCol="0">
            <a:spAutoFit/>
          </a:bodyPr>
          <a:lstStyle/>
          <a:p>
            <a:r>
              <a:rPr lang="en-US" dirty="0"/>
              <a:t>Erosion</a:t>
            </a:r>
          </a:p>
        </p:txBody>
      </p:sp>
    </p:spTree>
    <p:extLst>
      <p:ext uri="{BB962C8B-B14F-4D97-AF65-F5344CB8AC3E}">
        <p14:creationId xmlns:p14="http://schemas.microsoft.com/office/powerpoint/2010/main" val="2132875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96C8BAF-68F3-4B78-B238-35DF5D865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4F4CD6D0-5A87-4BA2-A13A-0E40511C3C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4774" y="699565"/>
            <a:ext cx="3553132" cy="5156200"/>
            <a:chOff x="7807230" y="2012810"/>
            <a:chExt cx="3251252" cy="3459865"/>
          </a:xfrm>
        </p:grpSpPr>
        <p:sp>
          <p:nvSpPr>
            <p:cNvPr id="26" name="Rectangle 25">
              <a:extLst>
                <a:ext uri="{FF2B5EF4-FFF2-40B4-BE49-F238E27FC236}">
                  <a16:creationId xmlns:a16="http://schemas.microsoft.com/office/drawing/2014/main" id="{5877EAC0-2063-444D-8EE9-72FED2E03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26">
              <a:extLst>
                <a:ext uri="{FF2B5EF4-FFF2-40B4-BE49-F238E27FC236}">
                  <a16:creationId xmlns:a16="http://schemas.microsoft.com/office/drawing/2014/main" id="{2C155BF8-661A-4F4A-B4EC-923105C69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E9537076-EF48-4F72-9164-FD8260D55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19434" y="699565"/>
            <a:ext cx="3553132" cy="5156200"/>
            <a:chOff x="7807230" y="2012810"/>
            <a:chExt cx="3251252" cy="3459865"/>
          </a:xfrm>
        </p:grpSpPr>
        <p:sp>
          <p:nvSpPr>
            <p:cNvPr id="30" name="Rectangle 29">
              <a:extLst>
                <a:ext uri="{FF2B5EF4-FFF2-40B4-BE49-F238E27FC236}">
                  <a16:creationId xmlns:a16="http://schemas.microsoft.com/office/drawing/2014/main" id="{689673CB-C48B-4D05-B6E4-B88CD5BAA0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6C31A20-B341-476E-8C04-A26C87E1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966A143A-459F-43D7-A380-122FCCA292D5}"/>
              </a:ext>
            </a:extLst>
          </p:cNvPr>
          <p:cNvPicPr>
            <a:picLocks noChangeAspect="1"/>
          </p:cNvPicPr>
          <p:nvPr/>
        </p:nvPicPr>
        <p:blipFill>
          <a:blip r:embed="rId2"/>
          <a:stretch>
            <a:fillRect/>
          </a:stretch>
        </p:blipFill>
        <p:spPr>
          <a:xfrm>
            <a:off x="766819" y="1598188"/>
            <a:ext cx="3209544" cy="3081162"/>
          </a:xfrm>
          <a:prstGeom prst="rect">
            <a:avLst/>
          </a:prstGeom>
        </p:spPr>
      </p:pic>
      <p:grpSp>
        <p:nvGrpSpPr>
          <p:cNvPr id="33" name="Group 32">
            <a:extLst>
              <a:ext uri="{FF2B5EF4-FFF2-40B4-BE49-F238E27FC236}">
                <a16:creationId xmlns:a16="http://schemas.microsoft.com/office/drawing/2014/main" id="{6EFC3492-86BD-4D75-B5B4-C2DBFE0BD1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04093" y="699565"/>
            <a:ext cx="3553132" cy="5156200"/>
            <a:chOff x="7807230" y="2012810"/>
            <a:chExt cx="3251252" cy="3459865"/>
          </a:xfrm>
        </p:grpSpPr>
        <p:sp>
          <p:nvSpPr>
            <p:cNvPr id="34" name="Rectangle 33">
              <a:extLst>
                <a:ext uri="{FF2B5EF4-FFF2-40B4-BE49-F238E27FC236}">
                  <a16:creationId xmlns:a16="http://schemas.microsoft.com/office/drawing/2014/main" id="{F72E5074-2516-4705-BFF1-F508394A0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2259E4C-F24C-4180-AEC3-76255D535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D67083F2-5396-42C2-8B39-A33A8E49AA3C}"/>
              </a:ext>
            </a:extLst>
          </p:cNvPr>
          <p:cNvPicPr>
            <a:picLocks noChangeAspect="1"/>
          </p:cNvPicPr>
          <p:nvPr/>
        </p:nvPicPr>
        <p:blipFill>
          <a:blip r:embed="rId3"/>
          <a:stretch>
            <a:fillRect/>
          </a:stretch>
        </p:blipFill>
        <p:spPr>
          <a:xfrm>
            <a:off x="8275887" y="2150313"/>
            <a:ext cx="3209544" cy="2254704"/>
          </a:xfrm>
          <a:prstGeom prst="rect">
            <a:avLst/>
          </a:prstGeom>
        </p:spPr>
      </p:pic>
      <p:pic>
        <p:nvPicPr>
          <p:cNvPr id="5" name="Picture 4">
            <a:extLst>
              <a:ext uri="{FF2B5EF4-FFF2-40B4-BE49-F238E27FC236}">
                <a16:creationId xmlns:a16="http://schemas.microsoft.com/office/drawing/2014/main" id="{1FF5BE45-338B-4438-8F92-BFCA3FB83F87}"/>
              </a:ext>
            </a:extLst>
          </p:cNvPr>
          <p:cNvPicPr>
            <a:picLocks noChangeAspect="1"/>
          </p:cNvPicPr>
          <p:nvPr/>
        </p:nvPicPr>
        <p:blipFill>
          <a:blip r:embed="rId4"/>
          <a:stretch>
            <a:fillRect/>
          </a:stretch>
        </p:blipFill>
        <p:spPr>
          <a:xfrm rot="16200000">
            <a:off x="3603541" y="1756584"/>
            <a:ext cx="4809744" cy="3042162"/>
          </a:xfrm>
          <a:prstGeom prst="rect">
            <a:avLst/>
          </a:prstGeom>
        </p:spPr>
      </p:pic>
    </p:spTree>
    <p:extLst>
      <p:ext uri="{BB962C8B-B14F-4D97-AF65-F5344CB8AC3E}">
        <p14:creationId xmlns:p14="http://schemas.microsoft.com/office/powerpoint/2010/main" val="3867936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AA563-18B0-4F4D-9072-9807EFD0199A}"/>
              </a:ext>
            </a:extLst>
          </p:cNvPr>
          <p:cNvSpPr>
            <a:spLocks noGrp="1"/>
          </p:cNvSpPr>
          <p:nvPr>
            <p:ph type="title"/>
          </p:nvPr>
        </p:nvSpPr>
        <p:spPr>
          <a:xfrm>
            <a:off x="1097280" y="286603"/>
            <a:ext cx="10058400" cy="1450757"/>
          </a:xfrm>
        </p:spPr>
        <p:txBody>
          <a:bodyPr>
            <a:normAutofit/>
          </a:bodyPr>
          <a:lstStyle/>
          <a:p>
            <a:r>
              <a:rPr lang="en-US" dirty="0"/>
              <a:t>Subtopics we plan to implement</a:t>
            </a:r>
          </a:p>
        </p:txBody>
      </p:sp>
      <p:graphicFrame>
        <p:nvGraphicFramePr>
          <p:cNvPr id="5" name="Content Placeholder 2">
            <a:extLst>
              <a:ext uri="{FF2B5EF4-FFF2-40B4-BE49-F238E27FC236}">
                <a16:creationId xmlns:a16="http://schemas.microsoft.com/office/drawing/2014/main" id="{E7E05A5F-254A-44E4-A488-2E76DE90C113}"/>
              </a:ext>
            </a:extLst>
          </p:cNvPr>
          <p:cNvGraphicFramePr>
            <a:graphicFrameLocks noGrp="1"/>
          </p:cNvGraphicFramePr>
          <p:nvPr>
            <p:ph idx="1"/>
            <p:extLst>
              <p:ext uri="{D42A27DB-BD31-4B8C-83A1-F6EECF244321}">
                <p14:modId xmlns:p14="http://schemas.microsoft.com/office/powerpoint/2010/main" val="159668125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4564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6681B-128A-41AA-ACE0-82299CF72F89}"/>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E9281F46-918D-4C5B-8D35-060398B53019}"/>
              </a:ext>
            </a:extLst>
          </p:cNvPr>
          <p:cNvSpPr>
            <a:spLocks noGrp="1"/>
          </p:cNvSpPr>
          <p:nvPr>
            <p:ph idx="1"/>
          </p:nvPr>
        </p:nvSpPr>
        <p:spPr/>
        <p:txBody>
          <a:bodyPr>
            <a:normAutofit/>
          </a:bodyPr>
          <a:lstStyle/>
          <a:p>
            <a:pPr>
              <a:buFont typeface="Wingdings" panose="05000000000000000000" pitchFamily="2" charset="2"/>
              <a:buChar char="v"/>
            </a:pPr>
            <a:r>
              <a:rPr lang="en-US" sz="2800" dirty="0"/>
              <a:t> To create an application with a basic GUI that shows the effects of Erosion, Dilation, Opening, Closing, Open-Close, Close-Open, Boundary Extraction, and Skeletonization on any image the user inputs. This application can be used to study and better understand the concepts within Image Morphology.</a:t>
            </a:r>
          </a:p>
        </p:txBody>
      </p:sp>
    </p:spTree>
    <p:extLst>
      <p:ext uri="{BB962C8B-B14F-4D97-AF65-F5344CB8AC3E}">
        <p14:creationId xmlns:p14="http://schemas.microsoft.com/office/powerpoint/2010/main" val="4006758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457FB-1DC2-4457-9CEF-4E02987C1BA9}"/>
              </a:ext>
            </a:extLst>
          </p:cNvPr>
          <p:cNvSpPr>
            <a:spLocks noGrp="1"/>
          </p:cNvSpPr>
          <p:nvPr>
            <p:ph type="title"/>
          </p:nvPr>
        </p:nvSpPr>
        <p:spPr>
          <a:xfrm>
            <a:off x="1066800" y="206964"/>
            <a:ext cx="10058400" cy="765626"/>
          </a:xfrm>
        </p:spPr>
        <p:txBody>
          <a:bodyPr/>
          <a:lstStyle/>
          <a:p>
            <a:r>
              <a:rPr lang="en-US" dirty="0"/>
              <a:t>GUI </a:t>
            </a:r>
          </a:p>
        </p:txBody>
      </p:sp>
      <p:pic>
        <p:nvPicPr>
          <p:cNvPr id="4" name="Content Placeholder 3">
            <a:extLst>
              <a:ext uri="{FF2B5EF4-FFF2-40B4-BE49-F238E27FC236}">
                <a16:creationId xmlns:a16="http://schemas.microsoft.com/office/drawing/2014/main" id="{E84C4B3C-4DA5-4E65-B253-8D420B3D0F7E}"/>
              </a:ext>
            </a:extLst>
          </p:cNvPr>
          <p:cNvPicPr>
            <a:picLocks noGrp="1" noChangeAspect="1"/>
          </p:cNvPicPr>
          <p:nvPr>
            <p:ph idx="1"/>
          </p:nvPr>
        </p:nvPicPr>
        <p:blipFill>
          <a:blip r:embed="rId2"/>
          <a:stretch>
            <a:fillRect/>
          </a:stretch>
        </p:blipFill>
        <p:spPr>
          <a:xfrm>
            <a:off x="601884" y="972589"/>
            <a:ext cx="10706582" cy="5277739"/>
          </a:xfrm>
          <a:prstGeom prst="rect">
            <a:avLst/>
          </a:prstGeom>
        </p:spPr>
      </p:pic>
    </p:spTree>
    <p:extLst>
      <p:ext uri="{BB962C8B-B14F-4D97-AF65-F5344CB8AC3E}">
        <p14:creationId xmlns:p14="http://schemas.microsoft.com/office/powerpoint/2010/main" val="324689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8F94F4-72C8-4275-882A-868A85D751DD}"/>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Member Responsbilities</a:t>
            </a:r>
          </a:p>
        </p:txBody>
      </p:sp>
      <p:sp>
        <p:nvSpPr>
          <p:cNvPr id="17"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Content Placeholder 2">
            <a:extLst>
              <a:ext uri="{FF2B5EF4-FFF2-40B4-BE49-F238E27FC236}">
                <a16:creationId xmlns:a16="http://schemas.microsoft.com/office/drawing/2014/main" id="{AED52DFD-06DE-47B6-ABBF-234AC19A360D}"/>
              </a:ext>
            </a:extLst>
          </p:cNvPr>
          <p:cNvSpPr>
            <a:spLocks noGrp="1"/>
          </p:cNvSpPr>
          <p:nvPr>
            <p:ph idx="1"/>
          </p:nvPr>
        </p:nvSpPr>
        <p:spPr>
          <a:xfrm>
            <a:off x="4455255" y="605896"/>
            <a:ext cx="7282877" cy="5646208"/>
          </a:xfrm>
        </p:spPr>
        <p:txBody>
          <a:bodyPr anchor="ctr">
            <a:normAutofit fontScale="92500" lnSpcReduction="10000"/>
          </a:bodyPr>
          <a:lstStyle/>
          <a:p>
            <a:pPr>
              <a:buFont typeface="Wingdings" panose="05000000000000000000" pitchFamily="2" charset="2"/>
              <a:buChar char="§"/>
            </a:pPr>
            <a:r>
              <a:rPr lang="en-US" sz="2800" dirty="0"/>
              <a:t>GUI: </a:t>
            </a:r>
          </a:p>
          <a:p>
            <a:pPr lvl="1">
              <a:buFont typeface="Wingdings" panose="05000000000000000000" pitchFamily="2" charset="2"/>
              <a:buChar char="§"/>
            </a:pPr>
            <a:r>
              <a:rPr lang="en-US" sz="2400" dirty="0" err="1"/>
              <a:t>Chinemerem</a:t>
            </a:r>
            <a:r>
              <a:rPr lang="en-US" sz="2400" dirty="0"/>
              <a:t> Njoku</a:t>
            </a:r>
          </a:p>
          <a:p>
            <a:pPr lvl="1">
              <a:buFont typeface="Wingdings" panose="05000000000000000000" pitchFamily="2" charset="2"/>
              <a:buChar char="§"/>
            </a:pPr>
            <a:r>
              <a:rPr lang="en-US" sz="2400" dirty="0"/>
              <a:t>Jeffry Sandoval</a:t>
            </a:r>
          </a:p>
          <a:p>
            <a:pPr lvl="1">
              <a:buFont typeface="Wingdings" panose="05000000000000000000" pitchFamily="2" charset="2"/>
              <a:buChar char="§"/>
            </a:pPr>
            <a:endParaRPr lang="en-US" sz="2400" dirty="0"/>
          </a:p>
          <a:p>
            <a:pPr>
              <a:buFont typeface="Wingdings" panose="05000000000000000000" pitchFamily="2" charset="2"/>
              <a:buChar char="§"/>
            </a:pPr>
            <a:r>
              <a:rPr lang="en-US" sz="2800" dirty="0"/>
              <a:t>Erosion, Dilation, Opening, Closing, Open-Close and Close-Open: </a:t>
            </a:r>
          </a:p>
          <a:p>
            <a:pPr lvl="1">
              <a:buFont typeface="Wingdings" panose="05000000000000000000" pitchFamily="2" charset="2"/>
              <a:buChar char="§"/>
            </a:pPr>
            <a:r>
              <a:rPr lang="en-US" sz="2400" dirty="0"/>
              <a:t>Patrick Byrnes </a:t>
            </a:r>
          </a:p>
          <a:p>
            <a:pPr lvl="1">
              <a:buFont typeface="Wingdings" panose="05000000000000000000" pitchFamily="2" charset="2"/>
              <a:buChar char="§"/>
            </a:pPr>
            <a:r>
              <a:rPr lang="en-US" sz="2400" dirty="0"/>
              <a:t>Rami Ghannam </a:t>
            </a:r>
          </a:p>
          <a:p>
            <a:pPr lvl="1">
              <a:buFont typeface="Wingdings" panose="05000000000000000000" pitchFamily="2" charset="2"/>
              <a:buChar char="§"/>
            </a:pPr>
            <a:r>
              <a:rPr lang="en-US" sz="2400" dirty="0"/>
              <a:t>Jeffrey </a:t>
            </a:r>
            <a:r>
              <a:rPr lang="en-US" sz="2400" dirty="0" err="1"/>
              <a:t>Pernia</a:t>
            </a:r>
            <a:endParaRPr lang="en-US" sz="2400" dirty="0"/>
          </a:p>
          <a:p>
            <a:pPr>
              <a:buFont typeface="Wingdings" panose="05000000000000000000" pitchFamily="2" charset="2"/>
              <a:buChar char="§"/>
            </a:pPr>
            <a:r>
              <a:rPr lang="en-US" sz="2800" dirty="0"/>
              <a:t>Boundary Extraction and Skeletonization:</a:t>
            </a:r>
          </a:p>
          <a:p>
            <a:pPr lvl="1">
              <a:buFont typeface="Wingdings" panose="05000000000000000000" pitchFamily="2" charset="2"/>
              <a:buChar char="§"/>
            </a:pPr>
            <a:r>
              <a:rPr lang="en-US" sz="2400" dirty="0"/>
              <a:t>Daria Martin</a:t>
            </a:r>
          </a:p>
          <a:p>
            <a:pPr lvl="1">
              <a:buFont typeface="Wingdings" panose="05000000000000000000" pitchFamily="2" charset="2"/>
              <a:buChar char="§"/>
            </a:pPr>
            <a:r>
              <a:rPr lang="en-US" sz="2200" dirty="0"/>
              <a:t>Austin Ma</a:t>
            </a:r>
          </a:p>
          <a:p>
            <a:pPr>
              <a:buFont typeface="Wingdings" panose="05000000000000000000" pitchFamily="2" charset="2"/>
              <a:buChar char="§"/>
            </a:pPr>
            <a:r>
              <a:rPr lang="en-US" sz="2800" dirty="0"/>
              <a:t>Presentations and Report:</a:t>
            </a:r>
          </a:p>
          <a:p>
            <a:pPr lvl="1">
              <a:buFont typeface="Wingdings" panose="05000000000000000000" pitchFamily="2" charset="2"/>
              <a:buChar char="§"/>
            </a:pPr>
            <a:r>
              <a:rPr lang="en-US" sz="2600" dirty="0"/>
              <a:t>Rami Ghannam</a:t>
            </a:r>
          </a:p>
          <a:p>
            <a:pPr lvl="1">
              <a:buFont typeface="Wingdings" panose="05000000000000000000" pitchFamily="2" charset="2"/>
              <a:buChar char="§"/>
            </a:pPr>
            <a:endParaRPr lang="en-US" sz="2400" dirty="0"/>
          </a:p>
          <a:p>
            <a:pPr marL="201168" lvl="1" indent="0">
              <a:buNone/>
            </a:pPr>
            <a:endParaRPr lang="en-US" dirty="0"/>
          </a:p>
        </p:txBody>
      </p:sp>
    </p:spTree>
    <p:extLst>
      <p:ext uri="{BB962C8B-B14F-4D97-AF65-F5344CB8AC3E}">
        <p14:creationId xmlns:p14="http://schemas.microsoft.com/office/powerpoint/2010/main" val="701325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1C0BC-812D-44BD-B915-ED374FDBB9E0}"/>
              </a:ext>
            </a:extLst>
          </p:cNvPr>
          <p:cNvSpPr>
            <a:spLocks noGrp="1"/>
          </p:cNvSpPr>
          <p:nvPr>
            <p:ph type="title"/>
          </p:nvPr>
        </p:nvSpPr>
        <p:spPr/>
        <p:txBody>
          <a:bodyPr/>
          <a:lstStyle/>
          <a:p>
            <a:r>
              <a:rPr lang="en-US" dirty="0"/>
              <a:t>Functionality</a:t>
            </a:r>
          </a:p>
        </p:txBody>
      </p:sp>
      <p:sp>
        <p:nvSpPr>
          <p:cNvPr id="3" name="Content Placeholder 2">
            <a:extLst>
              <a:ext uri="{FF2B5EF4-FFF2-40B4-BE49-F238E27FC236}">
                <a16:creationId xmlns:a16="http://schemas.microsoft.com/office/drawing/2014/main" id="{1B6F7EF0-73E0-4ADD-B48C-80A0970A2B95}"/>
              </a:ext>
            </a:extLst>
          </p:cNvPr>
          <p:cNvSpPr>
            <a:spLocks noGrp="1"/>
          </p:cNvSpPr>
          <p:nvPr>
            <p:ph idx="1"/>
          </p:nvPr>
        </p:nvSpPr>
        <p:spPr/>
        <p:txBody>
          <a:bodyPr>
            <a:normAutofit/>
          </a:bodyPr>
          <a:lstStyle/>
          <a:p>
            <a:pPr>
              <a:buFont typeface="Arial" panose="020B0604020202020204" pitchFamily="34" charset="0"/>
              <a:buChar char="•"/>
            </a:pPr>
            <a:r>
              <a:rPr lang="en-US" sz="2800" dirty="0"/>
              <a:t>The user will input an image. This image will then be converted to greyscale. The user will select which morphological operation they wish to perform. The resulting image will be displayed and can be compared to the original to see the effect of the operation. </a:t>
            </a:r>
          </a:p>
        </p:txBody>
      </p:sp>
    </p:spTree>
    <p:extLst>
      <p:ext uri="{BB962C8B-B14F-4D97-AF65-F5344CB8AC3E}">
        <p14:creationId xmlns:p14="http://schemas.microsoft.com/office/powerpoint/2010/main" val="3402051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58CEE-69A4-4F89-90D9-60D1F88D68F0}"/>
              </a:ext>
            </a:extLst>
          </p:cNvPr>
          <p:cNvSpPr>
            <a:spLocks noGrp="1"/>
          </p:cNvSpPr>
          <p:nvPr>
            <p:ph type="title"/>
          </p:nvPr>
        </p:nvSpPr>
        <p:spPr/>
        <p:txBody>
          <a:bodyPr/>
          <a:lstStyle/>
          <a:p>
            <a:r>
              <a:rPr lang="en-US" dirty="0"/>
              <a:t>Languages, Libraries, and Functions</a:t>
            </a:r>
          </a:p>
        </p:txBody>
      </p:sp>
      <p:sp>
        <p:nvSpPr>
          <p:cNvPr id="3" name="Content Placeholder 2">
            <a:extLst>
              <a:ext uri="{FF2B5EF4-FFF2-40B4-BE49-F238E27FC236}">
                <a16:creationId xmlns:a16="http://schemas.microsoft.com/office/drawing/2014/main" id="{FA9D7A7F-371B-4EAF-AA35-019AFA88D1E3}"/>
              </a:ext>
            </a:extLst>
          </p:cNvPr>
          <p:cNvSpPr>
            <a:spLocks noGrp="1"/>
          </p:cNvSpPr>
          <p:nvPr>
            <p:ph idx="1"/>
          </p:nvPr>
        </p:nvSpPr>
        <p:spPr/>
        <p:txBody>
          <a:bodyPr/>
          <a:lstStyle/>
          <a:p>
            <a:pPr>
              <a:buFont typeface="Arial" panose="020B0604020202020204" pitchFamily="34" charset="0"/>
              <a:buChar char="•"/>
            </a:pPr>
            <a:r>
              <a:rPr lang="en-US" dirty="0"/>
              <a:t>Languages our application will be written in:</a:t>
            </a:r>
          </a:p>
          <a:p>
            <a:pPr lvl="1">
              <a:buFont typeface="Arial" panose="020B0604020202020204" pitchFamily="34" charset="0"/>
              <a:buChar char="•"/>
            </a:pPr>
            <a:r>
              <a:rPr lang="en-US" dirty="0"/>
              <a:t>Python for back-end</a:t>
            </a:r>
          </a:p>
          <a:p>
            <a:pPr lvl="1">
              <a:buFont typeface="Arial" panose="020B0604020202020204" pitchFamily="34" charset="0"/>
              <a:buChar char="•"/>
            </a:pPr>
            <a:r>
              <a:rPr lang="en-US" dirty="0"/>
              <a:t>JavaScript for front-end</a:t>
            </a:r>
          </a:p>
          <a:p>
            <a:pPr>
              <a:buFont typeface="Arial" panose="020B0604020202020204" pitchFamily="34" charset="0"/>
              <a:buChar char="•"/>
            </a:pPr>
            <a:r>
              <a:rPr lang="en-US" dirty="0"/>
              <a:t>Libraries &amp; Functions we plan to use:</a:t>
            </a:r>
          </a:p>
          <a:p>
            <a:pPr lvl="1">
              <a:buFont typeface="Arial" panose="020B0604020202020204" pitchFamily="34" charset="0"/>
              <a:buChar char="•"/>
            </a:pPr>
            <a:r>
              <a:rPr lang="en-US" dirty="0"/>
              <a:t>CV2</a:t>
            </a:r>
          </a:p>
          <a:p>
            <a:pPr lvl="2">
              <a:buFont typeface="Arial" panose="020B0604020202020204" pitchFamily="34" charset="0"/>
              <a:buChar char="•"/>
            </a:pPr>
            <a:r>
              <a:rPr lang="en-US" dirty="0"/>
              <a:t>Read in image and convert to greyscale, convert them to matrices, and converting them back to images</a:t>
            </a:r>
          </a:p>
          <a:p>
            <a:pPr lvl="1">
              <a:buFont typeface="Arial" panose="020B0604020202020204" pitchFamily="34" charset="0"/>
              <a:buChar char="•"/>
            </a:pPr>
            <a:r>
              <a:rPr lang="en-US" dirty="0" err="1"/>
              <a:t>Numpy</a:t>
            </a:r>
            <a:endParaRPr lang="en-US" dirty="0"/>
          </a:p>
          <a:p>
            <a:pPr lvl="2">
              <a:buFont typeface="Arial" panose="020B0604020202020204" pitchFamily="34" charset="0"/>
              <a:buChar char="•"/>
            </a:pPr>
            <a:r>
              <a:rPr lang="en-US" dirty="0"/>
              <a:t>Padding, Copying</a:t>
            </a:r>
          </a:p>
          <a:p>
            <a:pPr>
              <a:buFont typeface="Arial" panose="020B0604020202020204" pitchFamily="34" charset="0"/>
              <a:buChar char="•"/>
            </a:pPr>
            <a:r>
              <a:rPr lang="en-US" dirty="0"/>
              <a:t>Libraries &amp; Functions we do not plan to use:</a:t>
            </a:r>
          </a:p>
          <a:p>
            <a:pPr lvl="1">
              <a:buFont typeface="Arial" panose="020B0604020202020204" pitchFamily="34" charset="0"/>
              <a:buChar char="•"/>
            </a:pPr>
            <a:r>
              <a:rPr lang="en-US" dirty="0"/>
              <a:t>Anything that performs the actual morphological algorithm. We will write these ourselves.</a:t>
            </a:r>
          </a:p>
        </p:txBody>
      </p:sp>
    </p:spTree>
    <p:extLst>
      <p:ext uri="{BB962C8B-B14F-4D97-AF65-F5344CB8AC3E}">
        <p14:creationId xmlns:p14="http://schemas.microsoft.com/office/powerpoint/2010/main" val="170589217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19</TotalTime>
  <Words>380</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Retrospect</vt:lpstr>
      <vt:lpstr>DIP Proposal Image Morphology Team: The Big Dipper</vt:lpstr>
      <vt:lpstr>What is Image Morphology?</vt:lpstr>
      <vt:lpstr>PowerPoint Presentation</vt:lpstr>
      <vt:lpstr>Subtopics we plan to implement</vt:lpstr>
      <vt:lpstr>Objective</vt:lpstr>
      <vt:lpstr>GUI </vt:lpstr>
      <vt:lpstr>Member Responsbilities</vt:lpstr>
      <vt:lpstr>Functionality</vt:lpstr>
      <vt:lpstr>Languages, Libraries, and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DIP Proposal Image Morphology Team: The Big Dipper</dc:title>
  <dc:creator>Rami Ghannam</dc:creator>
  <cp:lastModifiedBy>Rami Ghannam</cp:lastModifiedBy>
  <cp:revision>6</cp:revision>
  <dcterms:created xsi:type="dcterms:W3CDTF">2019-04-03T19:31:31Z</dcterms:created>
  <dcterms:modified xsi:type="dcterms:W3CDTF">2019-04-22T23:11:30Z</dcterms:modified>
</cp:coreProperties>
</file>