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2908"/>
  </p:normalViewPr>
  <p:slideViewPr>
    <p:cSldViewPr>
      <p:cViewPr varScale="1">
        <p:scale>
          <a:sx n="113" d="100"/>
          <a:sy n="113" d="100"/>
        </p:scale>
        <p:origin x="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96" y="192024"/>
            <a:ext cx="650747" cy="78943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2427" y="281939"/>
            <a:ext cx="780288" cy="640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57727" y="281939"/>
            <a:ext cx="978407" cy="64007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9621" y="281939"/>
            <a:ext cx="1016507" cy="64007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9618" y="281939"/>
            <a:ext cx="1568185" cy="64007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61301" y="281939"/>
            <a:ext cx="1147571" cy="64007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81215" y="192024"/>
            <a:ext cx="957072" cy="78943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11565" y="281939"/>
            <a:ext cx="1458467" cy="64007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43315" y="192024"/>
            <a:ext cx="697991" cy="7894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0600" y="1524000"/>
            <a:ext cx="3886200" cy="419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064" y="192024"/>
            <a:ext cx="696467" cy="78943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6815" y="281939"/>
            <a:ext cx="1298447" cy="640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8539" y="192024"/>
            <a:ext cx="882395" cy="78943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94219" y="281939"/>
            <a:ext cx="1706879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2551010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6400800" y="0"/>
                </a:moveTo>
                <a:lnTo>
                  <a:pt x="0" y="0"/>
                </a:lnTo>
                <a:lnTo>
                  <a:pt x="0" y="3264763"/>
                </a:lnTo>
                <a:lnTo>
                  <a:pt x="6400800" y="3264763"/>
                </a:lnTo>
                <a:lnTo>
                  <a:pt x="640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479" y="2575400"/>
            <a:ext cx="3426041" cy="2852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445" y="617582"/>
            <a:ext cx="5443441" cy="2825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082" y="283114"/>
            <a:ext cx="806983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050" y="2279650"/>
            <a:ext cx="7791450" cy="397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8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62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6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2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48.png"/><Relationship Id="rId4" Type="http://schemas.openxmlformats.org/officeDocument/2006/relationships/image" Target="../media/image1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48.png"/><Relationship Id="rId4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26.png"/><Relationship Id="rId4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image" Target="../media/image127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27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9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0.png"/><Relationship Id="rId7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3724134" y="2667000"/>
            <a:ext cx="4516755" cy="10350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600" b="1" spc="10" dirty="0">
                <a:solidFill>
                  <a:srgbClr val="FF5A33"/>
                </a:solidFill>
                <a:latin typeface="Segoe UI"/>
                <a:cs typeface="Segoe UI"/>
              </a:rPr>
              <a:t>L</a:t>
            </a:r>
            <a:r>
              <a:rPr sz="2850" b="1" spc="10" dirty="0">
                <a:solidFill>
                  <a:srgbClr val="FF5A33"/>
                </a:solidFill>
                <a:latin typeface="Segoe UI"/>
                <a:cs typeface="Segoe UI"/>
              </a:rPr>
              <a:t>ẬP</a:t>
            </a:r>
            <a:r>
              <a:rPr sz="2850" b="1" spc="18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50" b="1" spc="15" dirty="0">
                <a:solidFill>
                  <a:srgbClr val="FF5A33"/>
                </a:solidFill>
                <a:latin typeface="Segoe UI"/>
                <a:cs typeface="Segoe UI"/>
              </a:rPr>
              <a:t>TRÌNH</a:t>
            </a:r>
            <a:r>
              <a:rPr sz="2850" b="1" spc="16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spc="-90" dirty="0">
                <a:solidFill>
                  <a:srgbClr val="FF5A33"/>
                </a:solidFill>
                <a:latin typeface="Segoe UI"/>
                <a:cs typeface="Segoe UI"/>
              </a:rPr>
              <a:t>J</a:t>
            </a:r>
            <a:r>
              <a:rPr sz="2850" b="1" spc="-90" dirty="0">
                <a:solidFill>
                  <a:srgbClr val="FF5A33"/>
                </a:solidFill>
                <a:latin typeface="Segoe UI"/>
                <a:cs typeface="Segoe UI"/>
              </a:rPr>
              <a:t>AVA</a:t>
            </a:r>
            <a:r>
              <a:rPr sz="2850" b="1" spc="17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1</a:t>
            </a:r>
            <a:endParaRPr sz="3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200" b="1" dirty="0">
                <a:solidFill>
                  <a:srgbClr val="FF5A33"/>
                </a:solidFill>
                <a:latin typeface="Segoe UI"/>
                <a:cs typeface="Segoe UI"/>
              </a:rPr>
              <a:t>B</a:t>
            </a:r>
            <a:r>
              <a:rPr sz="1750" b="1" dirty="0">
                <a:solidFill>
                  <a:srgbClr val="FF5A33"/>
                </a:solidFill>
                <a:latin typeface="Segoe UI"/>
                <a:cs typeface="Segoe UI"/>
              </a:rPr>
              <a:t>ÀI</a:t>
            </a:r>
            <a:r>
              <a:rPr sz="1750" b="1" spc="1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FF5A33"/>
                </a:solidFill>
                <a:latin typeface="Segoe UI"/>
                <a:cs typeface="Segoe UI"/>
              </a:rPr>
              <a:t>2:</a:t>
            </a:r>
            <a:r>
              <a:rPr sz="22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5A33"/>
                </a:solidFill>
                <a:latin typeface="Segoe UI"/>
                <a:cs typeface="Segoe UI"/>
              </a:rPr>
              <a:t>K</a:t>
            </a:r>
            <a:r>
              <a:rPr sz="1750" b="1" dirty="0">
                <a:solidFill>
                  <a:srgbClr val="FF5A33"/>
                </a:solidFill>
                <a:latin typeface="Segoe UI"/>
                <a:cs typeface="Segoe UI"/>
              </a:rPr>
              <a:t>IỂU</a:t>
            </a:r>
            <a:r>
              <a:rPr sz="2200" b="1" dirty="0">
                <a:solidFill>
                  <a:srgbClr val="FF5A33"/>
                </a:solidFill>
                <a:latin typeface="Segoe UI"/>
                <a:cs typeface="Segoe UI"/>
              </a:rPr>
              <a:t>,</a:t>
            </a:r>
            <a:r>
              <a:rPr sz="22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1750" b="1" spc="-20" dirty="0">
                <a:solidFill>
                  <a:srgbClr val="FF5A33"/>
                </a:solidFill>
                <a:latin typeface="Segoe UI"/>
                <a:cs typeface="Segoe UI"/>
              </a:rPr>
              <a:t>TOÁN</a:t>
            </a:r>
            <a:r>
              <a:rPr sz="1750" b="1" spc="1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1750" b="1" dirty="0">
                <a:solidFill>
                  <a:srgbClr val="FF5A33"/>
                </a:solidFill>
                <a:latin typeface="Segoe UI"/>
                <a:cs typeface="Segoe UI"/>
              </a:rPr>
              <a:t>TỬ</a:t>
            </a:r>
            <a:r>
              <a:rPr sz="2200" b="1" dirty="0">
                <a:solidFill>
                  <a:srgbClr val="FF5A33"/>
                </a:solidFill>
                <a:latin typeface="Segoe UI"/>
                <a:cs typeface="Segoe UI"/>
              </a:rPr>
              <a:t>, </a:t>
            </a:r>
            <a:r>
              <a:rPr sz="1750" b="1" spc="5" dirty="0">
                <a:solidFill>
                  <a:srgbClr val="FF5A33"/>
                </a:solidFill>
                <a:latin typeface="Segoe UI"/>
                <a:cs typeface="Segoe UI"/>
              </a:rPr>
              <a:t>LỆNH</a:t>
            </a:r>
            <a:r>
              <a:rPr sz="1750" b="1" spc="1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1750" b="1" spc="-40" dirty="0">
                <a:solidFill>
                  <a:srgbClr val="FF5A33"/>
                </a:solidFill>
                <a:latin typeface="Segoe UI"/>
                <a:cs typeface="Segoe UI"/>
              </a:rPr>
              <a:t>IF</a:t>
            </a:r>
            <a:r>
              <a:rPr sz="2200" b="1" spc="-40" dirty="0">
                <a:solidFill>
                  <a:srgbClr val="FF5A33"/>
                </a:solidFill>
                <a:latin typeface="Segoe UI"/>
                <a:cs typeface="Segoe UI"/>
              </a:rPr>
              <a:t>,</a:t>
            </a:r>
            <a:r>
              <a:rPr sz="22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1750" b="1" spc="-5" dirty="0">
                <a:solidFill>
                  <a:srgbClr val="FF5A33"/>
                </a:solidFill>
                <a:latin typeface="Segoe UI"/>
                <a:cs typeface="Segoe UI"/>
              </a:rPr>
              <a:t>SWITCH</a:t>
            </a:r>
            <a:endParaRPr sz="1750" dirty="0">
              <a:latin typeface="Segoe UI"/>
              <a:cs typeface="Segoe UI"/>
            </a:endParaRPr>
          </a:p>
        </p:txBody>
      </p:sp>
      <p:pic>
        <p:nvPicPr>
          <p:cNvPr id="31" name="object 4">
            <a:extLst>
              <a:ext uri="{FF2B5EF4-FFF2-40B4-BE49-F238E27FC236}">
                <a16:creationId xmlns:a16="http://schemas.microsoft.com/office/drawing/2014/main" id="{6F6E332B-00F4-EBAD-6772-36455B47C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55876"/>
            <a:ext cx="2746247" cy="2746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0940" y="192024"/>
              <a:ext cx="69646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0692" y="281939"/>
              <a:ext cx="79552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0080" y="192024"/>
              <a:ext cx="827523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0895" y="281939"/>
              <a:ext cx="129844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2623" y="192024"/>
              <a:ext cx="757415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0656" y="192024"/>
              <a:ext cx="809243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3180" y="281939"/>
              <a:ext cx="60502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1699" y="281939"/>
              <a:ext cx="978407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33388" y="192024"/>
              <a:ext cx="856487" cy="7894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3155" y="281939"/>
              <a:ext cx="1706879" cy="6400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87700" y="283114"/>
            <a:ext cx="5419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B</a:t>
            </a:r>
            <a:r>
              <a:rPr spc="-25" dirty="0"/>
              <a:t>AO</a:t>
            </a:r>
            <a:r>
              <a:rPr spc="165" dirty="0"/>
              <a:t> </a:t>
            </a:r>
            <a:r>
              <a:rPr sz="2800" spc="-15" dirty="0"/>
              <a:t>(B</a:t>
            </a:r>
            <a:r>
              <a:rPr spc="-15" dirty="0"/>
              <a:t>OXING</a:t>
            </a:r>
            <a:r>
              <a:rPr sz="2800" spc="-15" dirty="0"/>
              <a:t>)/M</a:t>
            </a:r>
            <a:r>
              <a:rPr spc="-15" dirty="0"/>
              <a:t>Ở</a:t>
            </a:r>
            <a:r>
              <a:rPr spc="135" dirty="0"/>
              <a:t> </a:t>
            </a:r>
            <a:r>
              <a:rPr spc="-15" dirty="0"/>
              <a:t>BAO</a:t>
            </a:r>
            <a:r>
              <a:rPr sz="2800" spc="-15" dirty="0"/>
              <a:t>(U</a:t>
            </a:r>
            <a:r>
              <a:rPr spc="-15" dirty="0"/>
              <a:t>NBOXING</a:t>
            </a:r>
            <a:r>
              <a:rPr sz="2800" spc="-15" dirty="0"/>
              <a:t>)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535781" y="1090593"/>
            <a:ext cx="7651115" cy="452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Boxing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việc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bao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bọc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giá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trị nguyên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35" dirty="0">
                <a:latin typeface="Segoe UI"/>
                <a:cs typeface="Segoe UI"/>
              </a:rPr>
              <a:t>thủy.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</a:t>
            </a:r>
            <a:r>
              <a:rPr sz="2400" spc="-5" dirty="0">
                <a:latin typeface="Segoe UI"/>
                <a:cs typeface="Segoe UI"/>
              </a:rPr>
              <a:t> cách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bao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thủy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sau</a:t>
            </a:r>
            <a:endParaRPr sz="24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Segoe UI"/>
                <a:cs typeface="Segoe UI"/>
              </a:rPr>
              <a:t>Integer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=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Integer.</a:t>
            </a:r>
            <a:r>
              <a:rPr sz="2000" b="1" spc="-15" dirty="0">
                <a:solidFill>
                  <a:srgbClr val="FF0000"/>
                </a:solidFill>
                <a:latin typeface="Segoe UI"/>
                <a:cs typeface="Segoe UI"/>
              </a:rPr>
              <a:t>valueOf</a:t>
            </a:r>
            <a:r>
              <a:rPr sz="2000" spc="-15" dirty="0">
                <a:latin typeface="Segoe UI"/>
                <a:cs typeface="Segoe UI"/>
              </a:rPr>
              <a:t>(5)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// bao</a:t>
            </a:r>
            <a:r>
              <a:rPr sz="2000" b="1" spc="-2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Segoe UI"/>
                <a:cs typeface="Segoe UI"/>
              </a:rPr>
              <a:t>tường</a:t>
            </a:r>
            <a:r>
              <a:rPr sz="2000" b="1" spc="-2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minh</a:t>
            </a:r>
            <a:endParaRPr sz="2000">
              <a:latin typeface="Segoe UI"/>
              <a:cs typeface="Segoe UI"/>
            </a:endParaRPr>
          </a:p>
          <a:p>
            <a:pPr marL="1155065" lvl="2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spc="-5" dirty="0">
                <a:latin typeface="Segoe UI"/>
                <a:cs typeface="Segoe UI"/>
              </a:rPr>
              <a:t>Integer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=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new</a:t>
            </a:r>
            <a:r>
              <a:rPr sz="20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Integer(5)</a:t>
            </a:r>
            <a:r>
              <a:rPr sz="2000" b="1" spc="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// bao</a:t>
            </a:r>
            <a:r>
              <a:rPr sz="2000" b="1" spc="-2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Segoe UI"/>
                <a:cs typeface="Segoe UI"/>
              </a:rPr>
              <a:t>tường</a:t>
            </a:r>
            <a:r>
              <a:rPr sz="2000" b="1" spc="-2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minh</a:t>
            </a:r>
            <a:endParaRPr sz="2000">
              <a:latin typeface="Segoe UI"/>
              <a:cs typeface="Segoe UI"/>
            </a:endParaRPr>
          </a:p>
          <a:p>
            <a:pPr marL="1154430" lvl="2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2000" spc="-5" dirty="0">
                <a:latin typeface="Segoe UI"/>
                <a:cs typeface="Segoe UI"/>
              </a:rPr>
              <a:t>Integer</a:t>
            </a:r>
            <a:r>
              <a:rPr sz="2000" dirty="0">
                <a:latin typeface="Segoe UI"/>
                <a:cs typeface="Segoe UI"/>
              </a:rPr>
              <a:t> a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=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5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// bao</a:t>
            </a:r>
            <a:r>
              <a:rPr sz="2000" b="1" spc="-2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Segoe UI"/>
                <a:cs typeface="Segoe UI"/>
              </a:rPr>
              <a:t>ngầm</a:t>
            </a:r>
            <a:r>
              <a:rPr sz="2000" b="1" spc="-2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định</a:t>
            </a:r>
            <a:endParaRPr sz="2000">
              <a:latin typeface="Segoe UI"/>
              <a:cs typeface="Segoe UI"/>
            </a:endParaRPr>
          </a:p>
          <a:p>
            <a:pPr marL="355600" marR="6604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Unboxing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việc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mở lấy</a:t>
            </a:r>
            <a:r>
              <a:rPr sz="2800" spc="-10" dirty="0">
                <a:latin typeface="Segoe UI"/>
                <a:cs typeface="Segoe UI"/>
              </a:rPr>
              <a:t> giá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trị nguyên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thủy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bao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-5" dirty="0">
                <a:latin typeface="Segoe UI"/>
                <a:cs typeface="Segoe UI"/>
              </a:rPr>
              <a:t> cách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mở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bao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lấy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-5" dirty="0">
                <a:latin typeface="Segoe UI"/>
                <a:cs typeface="Segoe UI"/>
              </a:rPr>
              <a:t> nguyên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thủy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sau</a:t>
            </a:r>
            <a:endParaRPr sz="24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Segoe UI"/>
                <a:cs typeface="Segoe UI"/>
              </a:rPr>
              <a:t>int </a:t>
            </a:r>
            <a:r>
              <a:rPr sz="2000" dirty="0">
                <a:latin typeface="Segoe UI"/>
                <a:cs typeface="Segoe UI"/>
              </a:rPr>
              <a:t>b =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a.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intValue</a:t>
            </a:r>
            <a:r>
              <a:rPr sz="2000" spc="-20" dirty="0">
                <a:latin typeface="Segoe UI"/>
                <a:cs typeface="Segoe UI"/>
              </a:rPr>
              <a:t>()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//</a:t>
            </a:r>
            <a:r>
              <a:rPr sz="2000" b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Segoe UI"/>
                <a:cs typeface="Segoe UI"/>
              </a:rPr>
              <a:t>mở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 bao</a:t>
            </a:r>
            <a:r>
              <a:rPr sz="2000" b="1" spc="-2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Segoe UI"/>
                <a:cs typeface="Segoe UI"/>
              </a:rPr>
              <a:t>tường</a:t>
            </a:r>
            <a:r>
              <a:rPr sz="2000" b="1" spc="-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minh</a:t>
            </a:r>
            <a:endParaRPr sz="2000">
              <a:latin typeface="Segoe UI"/>
              <a:cs typeface="Segoe UI"/>
            </a:endParaRPr>
          </a:p>
          <a:p>
            <a:pPr marL="1154430" lvl="2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2000" spc="-5" dirty="0">
                <a:latin typeface="Segoe UI"/>
                <a:cs typeface="Segoe UI"/>
              </a:rPr>
              <a:t>int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=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;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//</a:t>
            </a:r>
            <a:r>
              <a:rPr sz="2000" b="1" dirty="0">
                <a:solidFill>
                  <a:srgbClr val="00B050"/>
                </a:solidFill>
                <a:latin typeface="Segoe UI"/>
                <a:cs typeface="Segoe UI"/>
              </a:rPr>
              <a:t> mở</a:t>
            </a:r>
            <a:r>
              <a:rPr sz="2000" b="1" spc="-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bao</a:t>
            </a:r>
            <a:r>
              <a:rPr sz="2000" b="1" spc="-2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B050"/>
                </a:solidFill>
                <a:latin typeface="Segoe UI"/>
                <a:cs typeface="Segoe UI"/>
              </a:rPr>
              <a:t>ngầm</a:t>
            </a:r>
            <a:r>
              <a:rPr sz="2000" b="1" spc="-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Segoe UI"/>
                <a:cs typeface="Segoe UI"/>
              </a:rPr>
              <a:t>định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906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B</a:t>
            </a:r>
            <a:r>
              <a:rPr spc="-15" dirty="0"/>
              <a:t>OXING</a:t>
            </a:r>
            <a:r>
              <a:rPr sz="2800" spc="-15" dirty="0"/>
              <a:t>/U</a:t>
            </a:r>
            <a:r>
              <a:rPr spc="-15" dirty="0"/>
              <a:t>NBOXING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224" y="1062037"/>
            <a:ext cx="8212235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6905" y="4102100"/>
            <a:ext cx="8178800" cy="2540000"/>
            <a:chOff x="596905" y="4102100"/>
            <a:chExt cx="8178800" cy="2540000"/>
          </a:xfrm>
        </p:grpSpPr>
        <p:sp>
          <p:nvSpPr>
            <p:cNvPr id="3" name="object 3"/>
            <p:cNvSpPr/>
            <p:nvPr/>
          </p:nvSpPr>
          <p:spPr>
            <a:xfrm>
              <a:off x="8343892" y="6210287"/>
              <a:ext cx="419734" cy="419734"/>
            </a:xfrm>
            <a:custGeom>
              <a:avLst/>
              <a:gdLst/>
              <a:ahLst/>
              <a:cxnLst/>
              <a:rect l="l" t="t" r="r" b="b"/>
              <a:pathLst>
                <a:path w="419734" h="419734">
                  <a:moveTo>
                    <a:pt x="419112" y="0"/>
                  </a:moveTo>
                  <a:lnTo>
                    <a:pt x="83820" y="83819"/>
                  </a:lnTo>
                  <a:lnTo>
                    <a:pt x="0" y="419112"/>
                  </a:lnTo>
                  <a:lnTo>
                    <a:pt x="419112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5" y="4114800"/>
              <a:ext cx="8153400" cy="2514600"/>
            </a:xfrm>
            <a:custGeom>
              <a:avLst/>
              <a:gdLst/>
              <a:ahLst/>
              <a:cxnLst/>
              <a:rect l="l" t="t" r="r" b="b"/>
              <a:pathLst>
                <a:path w="8153400" h="2514600">
                  <a:moveTo>
                    <a:pt x="7734287" y="2514600"/>
                  </a:moveTo>
                  <a:lnTo>
                    <a:pt x="7818107" y="2179307"/>
                  </a:lnTo>
                  <a:lnTo>
                    <a:pt x="8153400" y="2095487"/>
                  </a:lnTo>
                  <a:lnTo>
                    <a:pt x="7734287" y="2514600"/>
                  </a:lnTo>
                  <a:lnTo>
                    <a:pt x="0" y="2514600"/>
                  </a:lnTo>
                  <a:lnTo>
                    <a:pt x="0" y="0"/>
                  </a:lnTo>
                  <a:lnTo>
                    <a:pt x="8153400" y="0"/>
                  </a:lnTo>
                  <a:lnTo>
                    <a:pt x="8153400" y="2095487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041391" y="192024"/>
            <a:ext cx="3759835" cy="789940"/>
            <a:chOff x="5041391" y="192024"/>
            <a:chExt cx="3759835" cy="7899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391" y="192024"/>
              <a:ext cx="664463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135" y="281939"/>
              <a:ext cx="102107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3703" y="281939"/>
              <a:ext cx="774191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8708" y="192024"/>
              <a:ext cx="870203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2195" y="281939"/>
              <a:ext cx="1014983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0667" y="281939"/>
              <a:ext cx="1170431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48147" y="283114"/>
            <a:ext cx="3357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T</a:t>
            </a:r>
            <a:r>
              <a:rPr spc="-45" dirty="0"/>
              <a:t>OÁN</a:t>
            </a:r>
            <a:r>
              <a:rPr spc="130" dirty="0"/>
              <a:t> </a:t>
            </a:r>
            <a:r>
              <a:rPr spc="-5" dirty="0"/>
              <a:t>TỬ</a:t>
            </a:r>
            <a:r>
              <a:rPr spc="125" dirty="0"/>
              <a:t> </a:t>
            </a:r>
            <a:r>
              <a:rPr sz="2800" spc="-5" dirty="0"/>
              <a:t>&amp;</a:t>
            </a:r>
            <a:r>
              <a:rPr sz="2800" spc="-15" dirty="0"/>
              <a:t> </a:t>
            </a:r>
            <a:r>
              <a:rPr spc="-5" dirty="0"/>
              <a:t>BIỂU</a:t>
            </a:r>
            <a:r>
              <a:rPr spc="125" dirty="0"/>
              <a:t> </a:t>
            </a:r>
            <a:r>
              <a:rPr spc="-10" dirty="0"/>
              <a:t>THỨC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3611880" y="964692"/>
            <a:ext cx="1847214" cy="1009015"/>
            <a:chOff x="3611880" y="964692"/>
            <a:chExt cx="1847214" cy="100901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1880" y="964692"/>
              <a:ext cx="1847087" cy="10088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7600" y="990600"/>
              <a:ext cx="1752600" cy="9144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657600" y="990600"/>
            <a:ext cx="1752600" cy="914400"/>
          </a:xfrm>
          <a:prstGeom prst="rect">
            <a:avLst/>
          </a:prstGeom>
          <a:ln w="9525">
            <a:solidFill>
              <a:srgbClr val="98B95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TOÁN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TỬ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280" y="2336292"/>
            <a:ext cx="1542415" cy="629920"/>
            <a:chOff x="716280" y="2336292"/>
            <a:chExt cx="1542415" cy="62992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280" y="2336292"/>
              <a:ext cx="1542287" cy="6278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880" y="2895460"/>
              <a:ext cx="1133855" cy="7023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000" y="2362200"/>
              <a:ext cx="1447800" cy="533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2000" y="23622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0"/>
                  </a:moveTo>
                  <a:lnTo>
                    <a:pt x="1447800" y="0"/>
                  </a:lnTo>
                  <a:lnTo>
                    <a:pt x="1447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6762" y="2463800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SỐ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HỌC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73679" y="2336292"/>
            <a:ext cx="1542415" cy="629920"/>
            <a:chOff x="2773679" y="2336292"/>
            <a:chExt cx="1542415" cy="62992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73679" y="2336292"/>
              <a:ext cx="1542287" cy="6278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7413" y="2895460"/>
              <a:ext cx="1245107" cy="702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9399" y="2362200"/>
              <a:ext cx="1447800" cy="5334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19399" y="23622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0"/>
                  </a:moveTo>
                  <a:lnTo>
                    <a:pt x="1447800" y="0"/>
                  </a:lnTo>
                  <a:lnTo>
                    <a:pt x="1447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24162" y="2463800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SÁNH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31080" y="2336292"/>
            <a:ext cx="1542415" cy="629920"/>
            <a:chOff x="4831080" y="2336292"/>
            <a:chExt cx="1542415" cy="629920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1080" y="2336292"/>
              <a:ext cx="1542287" cy="6278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37404" y="2895841"/>
              <a:ext cx="978407" cy="698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6800" y="2362200"/>
              <a:ext cx="1447800" cy="533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876800" y="23622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0"/>
                  </a:moveTo>
                  <a:lnTo>
                    <a:pt x="1447800" y="0"/>
                  </a:lnTo>
                  <a:lnTo>
                    <a:pt x="1447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81562" y="2463800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LOGIC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49300" y="2882900"/>
            <a:ext cx="1473200" cy="939800"/>
            <a:chOff x="749300" y="2882900"/>
            <a:chExt cx="1473200" cy="939800"/>
          </a:xfrm>
        </p:grpSpPr>
        <p:sp>
          <p:nvSpPr>
            <p:cNvPr id="36" name="object 36"/>
            <p:cNvSpPr/>
            <p:nvPr/>
          </p:nvSpPr>
          <p:spPr>
            <a:xfrm>
              <a:off x="7620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447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47800" y="9144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20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0"/>
                  </a:moveTo>
                  <a:lnTo>
                    <a:pt x="1447800" y="0"/>
                  </a:lnTo>
                  <a:lnTo>
                    <a:pt x="14478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2000" y="2895600"/>
            <a:ext cx="1447800" cy="91440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+,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-,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*,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/,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%,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++,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--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06700" y="2882900"/>
            <a:ext cx="1473200" cy="939800"/>
            <a:chOff x="2806700" y="2882900"/>
            <a:chExt cx="1473200" cy="939800"/>
          </a:xfrm>
        </p:grpSpPr>
        <p:sp>
          <p:nvSpPr>
            <p:cNvPr id="40" name="object 40"/>
            <p:cNvSpPr/>
            <p:nvPr/>
          </p:nvSpPr>
          <p:spPr>
            <a:xfrm>
              <a:off x="28194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447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47800" y="9144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194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0"/>
                  </a:moveTo>
                  <a:lnTo>
                    <a:pt x="1447800" y="0"/>
                  </a:lnTo>
                  <a:lnTo>
                    <a:pt x="14478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19400" y="2895600"/>
            <a:ext cx="1447800" cy="91440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&gt;,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&lt;,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&gt;=,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&lt;=,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==,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864100" y="2882900"/>
            <a:ext cx="1473200" cy="939800"/>
            <a:chOff x="4864100" y="2882900"/>
            <a:chExt cx="1473200" cy="939800"/>
          </a:xfrm>
        </p:grpSpPr>
        <p:sp>
          <p:nvSpPr>
            <p:cNvPr id="44" name="object 44"/>
            <p:cNvSpPr/>
            <p:nvPr/>
          </p:nvSpPr>
          <p:spPr>
            <a:xfrm>
              <a:off x="48768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447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47800" y="9144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768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0"/>
                  </a:moveTo>
                  <a:lnTo>
                    <a:pt x="1447800" y="0"/>
                  </a:lnTo>
                  <a:lnTo>
                    <a:pt x="14478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876800" y="2895600"/>
            <a:ext cx="1447800" cy="91440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&amp;&amp;,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||,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888480" y="2336292"/>
            <a:ext cx="1542415" cy="629920"/>
            <a:chOff x="6888480" y="2336292"/>
            <a:chExt cx="1542415" cy="629920"/>
          </a:xfrm>
        </p:grpSpPr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88480" y="2336292"/>
              <a:ext cx="1542287" cy="62788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66432" y="2895828"/>
              <a:ext cx="836671" cy="6986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4200" y="2362200"/>
              <a:ext cx="1447800" cy="5334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34200" y="23622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0"/>
                  </a:moveTo>
                  <a:lnTo>
                    <a:pt x="1447800" y="0"/>
                  </a:lnTo>
                  <a:lnTo>
                    <a:pt x="1447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38962" y="2463800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GÁN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921500" y="2882900"/>
            <a:ext cx="1473200" cy="939800"/>
            <a:chOff x="6921500" y="2882900"/>
            <a:chExt cx="1473200" cy="939800"/>
          </a:xfrm>
        </p:grpSpPr>
        <p:sp>
          <p:nvSpPr>
            <p:cNvPr id="54" name="object 54"/>
            <p:cNvSpPr/>
            <p:nvPr/>
          </p:nvSpPr>
          <p:spPr>
            <a:xfrm>
              <a:off x="69342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447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47800" y="9144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342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0"/>
                  </a:moveTo>
                  <a:lnTo>
                    <a:pt x="1447800" y="0"/>
                  </a:lnTo>
                  <a:lnTo>
                    <a:pt x="14478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934200" y="2895600"/>
            <a:ext cx="1447800" cy="91440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=,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+=,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-=,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*=,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/=,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%=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35103" y="1898650"/>
            <a:ext cx="6273800" cy="457834"/>
            <a:chOff x="1435103" y="1898650"/>
            <a:chExt cx="6273800" cy="457834"/>
          </a:xfrm>
        </p:grpSpPr>
        <p:sp>
          <p:nvSpPr>
            <p:cNvPr id="58" name="object 58"/>
            <p:cNvSpPr/>
            <p:nvPr/>
          </p:nvSpPr>
          <p:spPr>
            <a:xfrm>
              <a:off x="1485899" y="1905000"/>
              <a:ext cx="3048000" cy="445134"/>
            </a:xfrm>
            <a:custGeom>
              <a:avLst/>
              <a:gdLst/>
              <a:ahLst/>
              <a:cxnLst/>
              <a:rect l="l" t="t" r="r" b="b"/>
              <a:pathLst>
                <a:path w="3048000" h="445135">
                  <a:moveTo>
                    <a:pt x="3048000" y="0"/>
                  </a:moveTo>
                  <a:lnTo>
                    <a:pt x="3048000" y="228600"/>
                  </a:lnTo>
                  <a:lnTo>
                    <a:pt x="0" y="228600"/>
                  </a:lnTo>
                  <a:lnTo>
                    <a:pt x="0" y="4446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41453" y="22734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33899" y="1905000"/>
              <a:ext cx="3124200" cy="445134"/>
            </a:xfrm>
            <a:custGeom>
              <a:avLst/>
              <a:gdLst/>
              <a:ahLst/>
              <a:cxnLst/>
              <a:rect l="l" t="t" r="r" b="b"/>
              <a:pathLst>
                <a:path w="3124200" h="445135">
                  <a:moveTo>
                    <a:pt x="0" y="0"/>
                  </a:moveTo>
                  <a:lnTo>
                    <a:pt x="0" y="228600"/>
                  </a:lnTo>
                  <a:lnTo>
                    <a:pt x="3124200" y="228600"/>
                  </a:lnTo>
                  <a:lnTo>
                    <a:pt x="3124200" y="4446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13646" y="22734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43299" y="1905000"/>
              <a:ext cx="990600" cy="445134"/>
            </a:xfrm>
            <a:custGeom>
              <a:avLst/>
              <a:gdLst/>
              <a:ahLst/>
              <a:cxnLst/>
              <a:rect l="l" t="t" r="r" b="b"/>
              <a:pathLst>
                <a:path w="990600" h="445135">
                  <a:moveTo>
                    <a:pt x="990600" y="0"/>
                  </a:moveTo>
                  <a:lnTo>
                    <a:pt x="990600" y="228600"/>
                  </a:lnTo>
                  <a:lnTo>
                    <a:pt x="0" y="228600"/>
                  </a:lnTo>
                  <a:lnTo>
                    <a:pt x="0" y="4446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98853" y="22734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33899" y="1905000"/>
              <a:ext cx="1066800" cy="445134"/>
            </a:xfrm>
            <a:custGeom>
              <a:avLst/>
              <a:gdLst/>
              <a:ahLst/>
              <a:cxnLst/>
              <a:rect l="l" t="t" r="r" b="b"/>
              <a:pathLst>
                <a:path w="1066800" h="445135">
                  <a:moveTo>
                    <a:pt x="0" y="0"/>
                  </a:moveTo>
                  <a:lnTo>
                    <a:pt x="0" y="228600"/>
                  </a:lnTo>
                  <a:lnTo>
                    <a:pt x="1066800" y="228600"/>
                  </a:lnTo>
                  <a:lnTo>
                    <a:pt x="1066800" y="4446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56246" y="22734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88340" y="4280407"/>
            <a:ext cx="7664450" cy="2059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Biểu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thức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là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sự </a:t>
            </a:r>
            <a:r>
              <a:rPr sz="2400" spc="-20" dirty="0">
                <a:latin typeface="Constantia"/>
                <a:cs typeface="Constantia"/>
              </a:rPr>
              <a:t>kết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hợp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giữa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toán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tử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và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toán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hạng.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Kết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quả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của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biểu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thức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là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một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giá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trị.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spc="-5" dirty="0">
                <a:latin typeface="Constantia"/>
                <a:cs typeface="Constantia"/>
              </a:rPr>
              <a:t>int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11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%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4;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boolean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9 &lt;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&amp;&amp;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true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||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4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&gt; </a:t>
            </a:r>
            <a:r>
              <a:rPr sz="2400" spc="-5" dirty="0">
                <a:latin typeface="Constantia"/>
                <a:cs typeface="Constantia"/>
              </a:rPr>
              <a:t>3;</a:t>
            </a:r>
            <a:endParaRPr sz="2400">
              <a:latin typeface="Constantia"/>
              <a:cs typeface="Constanti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13584" y="5135879"/>
            <a:ext cx="4058920" cy="643255"/>
            <a:chOff x="513584" y="5135879"/>
            <a:chExt cx="4058920" cy="643255"/>
          </a:xfrm>
        </p:grpSpPr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6970" y="5303354"/>
              <a:ext cx="389200" cy="21236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3584" y="5135879"/>
              <a:ext cx="787907" cy="64312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7208" y="5310200"/>
              <a:ext cx="268988" cy="25180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1268" y="5135879"/>
              <a:ext cx="656831" cy="64312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1114" y="5287128"/>
              <a:ext cx="412177" cy="22859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7883" y="5135879"/>
              <a:ext cx="810767" cy="64312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61654" y="5303354"/>
              <a:ext cx="385788" cy="21236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68423" y="5135879"/>
              <a:ext cx="774191" cy="643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40609" y="5274478"/>
              <a:ext cx="517474" cy="24124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39339" y="5135879"/>
              <a:ext cx="923544" cy="64312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48596" y="5303354"/>
              <a:ext cx="582001" cy="21236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62655" y="5135879"/>
              <a:ext cx="963167" cy="64312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19062" y="5366004"/>
              <a:ext cx="406358" cy="14971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25595" y="5135879"/>
              <a:ext cx="804672" cy="6431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61218" y="5306326"/>
              <a:ext cx="111491" cy="20820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61454" y="5135879"/>
              <a:ext cx="510539" cy="643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0447" y="192024"/>
              <a:ext cx="66446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8191" y="281939"/>
              <a:ext cx="10210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2760" y="281939"/>
              <a:ext cx="77419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0436" y="281939"/>
              <a:ext cx="76047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4403" y="281939"/>
              <a:ext cx="996695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77203" y="283114"/>
            <a:ext cx="2529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T</a:t>
            </a:r>
            <a:r>
              <a:rPr spc="-45" dirty="0"/>
              <a:t>OÁN</a:t>
            </a:r>
            <a:r>
              <a:rPr spc="125" dirty="0"/>
              <a:t> </a:t>
            </a:r>
            <a:r>
              <a:rPr spc="-5" dirty="0"/>
              <a:t>TỬ</a:t>
            </a:r>
            <a:r>
              <a:rPr spc="114" dirty="0"/>
              <a:t> </a:t>
            </a:r>
            <a:r>
              <a:rPr spc="-5" dirty="0"/>
              <a:t>SỐ</a:t>
            </a:r>
            <a:r>
              <a:rPr spc="130" dirty="0"/>
              <a:t> </a:t>
            </a:r>
            <a:r>
              <a:rPr spc="-10" dirty="0"/>
              <a:t>HỌC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90593"/>
            <a:ext cx="80289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5" dirty="0">
                <a:latin typeface="Segoe UI"/>
                <a:cs typeface="Segoe UI"/>
              </a:rPr>
              <a:t>Toán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học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-5" dirty="0">
                <a:latin typeface="Segoe UI"/>
                <a:cs typeface="Segoe UI"/>
              </a:rPr>
              <a:t> 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phép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toán</a:t>
            </a:r>
            <a:r>
              <a:rPr sz="2800" spc="-5" dirty="0">
                <a:latin typeface="Segoe UI"/>
                <a:cs typeface="Segoe UI"/>
              </a:rPr>
              <a:t> thao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tác </a:t>
            </a:r>
            <a:r>
              <a:rPr sz="2800" spc="-15" dirty="0">
                <a:latin typeface="Segoe UI"/>
                <a:cs typeface="Segoe UI"/>
              </a:rPr>
              <a:t>trên</a:t>
            </a:r>
            <a:r>
              <a:rPr sz="2800" dirty="0">
                <a:latin typeface="Segoe UI"/>
                <a:cs typeface="Segoe UI"/>
              </a:rPr>
              <a:t> các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thực</a:t>
            </a:r>
            <a:endParaRPr sz="2800">
              <a:latin typeface="Segoe UI"/>
              <a:cs typeface="Segoe U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8050" y="2279650"/>
          <a:ext cx="7772400" cy="3962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tổng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số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-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hiệu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số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tích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số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0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/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Tích thương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2 số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%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2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chia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dư của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số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15" dirty="0">
                          <a:latin typeface="Calibri"/>
                          <a:cs typeface="Calibri"/>
                        </a:rPr>
                        <a:t>++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60" dirty="0">
                          <a:latin typeface="Calibri"/>
                          <a:cs typeface="Calibri"/>
                        </a:rPr>
                        <a:t>Tăng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biến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lên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đơn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vị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--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Giảm giá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biến</a:t>
                      </a:r>
                      <a:r>
                        <a:rPr sz="2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xuống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đơn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vị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9947" y="192024"/>
              <a:ext cx="66446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7691" y="281939"/>
              <a:ext cx="10210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2260" y="281939"/>
              <a:ext cx="77419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9936" y="281939"/>
              <a:ext cx="76047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3900" y="281939"/>
              <a:ext cx="1187195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6194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T</a:t>
            </a:r>
            <a:r>
              <a:rPr spc="-45" dirty="0"/>
              <a:t>OÁN</a:t>
            </a:r>
            <a:r>
              <a:rPr spc="125" dirty="0"/>
              <a:t> </a:t>
            </a:r>
            <a:r>
              <a:rPr spc="-5" dirty="0"/>
              <a:t>TỬ</a:t>
            </a:r>
            <a:r>
              <a:rPr spc="114" dirty="0"/>
              <a:t> </a:t>
            </a:r>
            <a:r>
              <a:rPr spc="-5" dirty="0"/>
              <a:t>SO</a:t>
            </a:r>
            <a:r>
              <a:rPr spc="130" dirty="0"/>
              <a:t> </a:t>
            </a:r>
            <a:r>
              <a:rPr spc="-10" dirty="0"/>
              <a:t>SÁNH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90593"/>
            <a:ext cx="73431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5" dirty="0">
                <a:latin typeface="Segoe UI"/>
                <a:cs typeface="Segoe UI"/>
              </a:rPr>
              <a:t>Toán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so sánh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phép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toán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so sánh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hai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toán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hạng</a:t>
            </a:r>
            <a:endParaRPr sz="2800">
              <a:latin typeface="Segoe UI"/>
              <a:cs typeface="Segoe U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8050" y="2529320"/>
          <a:ext cx="7695565" cy="3358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==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bằng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&gt;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hơn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&gt;=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So sánh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hơn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bằng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&lt;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nhỏ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hơn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&lt;=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So sánh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nhỏ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hơn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bằng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!=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khác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051" y="192024"/>
              <a:ext cx="66446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8795" y="281939"/>
              <a:ext cx="10210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3364" y="281939"/>
              <a:ext cx="77419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1043" y="281939"/>
              <a:ext cx="1210055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7808" y="283114"/>
            <a:ext cx="2268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T</a:t>
            </a:r>
            <a:r>
              <a:rPr spc="-45" dirty="0"/>
              <a:t>OÁN</a:t>
            </a:r>
            <a:r>
              <a:rPr spc="114" dirty="0"/>
              <a:t> </a:t>
            </a:r>
            <a:r>
              <a:rPr spc="-5" dirty="0"/>
              <a:t>TỬ</a:t>
            </a:r>
            <a:r>
              <a:rPr spc="110" dirty="0"/>
              <a:t> </a:t>
            </a:r>
            <a:r>
              <a:rPr spc="-20" dirty="0"/>
              <a:t>LOGIC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90593"/>
            <a:ext cx="77546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5" dirty="0">
                <a:latin typeface="Segoe UI"/>
                <a:cs typeface="Segoe UI"/>
              </a:rPr>
              <a:t>Toán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logic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phép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toán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tác </a:t>
            </a:r>
            <a:r>
              <a:rPr sz="2800" spc="-15" dirty="0">
                <a:latin typeface="Segoe UI"/>
                <a:cs typeface="Segoe UI"/>
              </a:rPr>
              <a:t>trên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toán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hạng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logic</a:t>
            </a:r>
            <a:endParaRPr sz="2800">
              <a:latin typeface="Segoe UI"/>
              <a:cs typeface="Segoe U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08050" y="2279650"/>
          <a:ext cx="7772400" cy="3581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82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&amp;&amp;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02284">
                        <a:lnSpc>
                          <a:spcPct val="101099"/>
                        </a:lnSpc>
                        <a:spcBef>
                          <a:spcPts val="135"/>
                        </a:spcBef>
                      </a:pPr>
                      <a:r>
                        <a:rPr sz="2800" spc="-8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tất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cả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biểu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tham </a:t>
                      </a:r>
                      <a:r>
                        <a:rPr sz="2800" spc="-6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gia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biểu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||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8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biểu</a:t>
                      </a:r>
                      <a:r>
                        <a:rPr sz="2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gia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biểu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là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!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phủ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định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biểu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thức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79646"/>
                      </a:solidFill>
                      <a:prstDash val="solid"/>
                    </a:lnL>
                    <a:lnR w="12700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8883" y="192024"/>
              <a:ext cx="66446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6627" y="281939"/>
              <a:ext cx="10210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1195" y="281939"/>
              <a:ext cx="77419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8876" y="281939"/>
              <a:ext cx="104241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4779" y="281939"/>
              <a:ext cx="1036319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5640" y="283114"/>
            <a:ext cx="2850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T</a:t>
            </a:r>
            <a:r>
              <a:rPr spc="-45" dirty="0"/>
              <a:t>OÁN</a:t>
            </a:r>
            <a:r>
              <a:rPr spc="120" dirty="0"/>
              <a:t> </a:t>
            </a:r>
            <a:r>
              <a:rPr spc="-5" dirty="0"/>
              <a:t>TỬ</a:t>
            </a:r>
            <a:r>
              <a:rPr spc="114" dirty="0"/>
              <a:t> </a:t>
            </a:r>
            <a:r>
              <a:rPr spc="-5" dirty="0"/>
              <a:t>ĐIỀU</a:t>
            </a:r>
            <a:r>
              <a:rPr spc="120" dirty="0"/>
              <a:t> </a:t>
            </a:r>
            <a:r>
              <a:rPr spc="-5" dirty="0"/>
              <a:t>KIỆN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90593"/>
            <a:ext cx="7656195" cy="5048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1959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5" dirty="0">
                <a:latin typeface="Segoe UI"/>
                <a:cs typeface="Segoe UI"/>
              </a:rPr>
              <a:t>Toán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điều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kiện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toán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3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ngôi duy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nhất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spc="-5" dirty="0">
                <a:latin typeface="Segoe UI"/>
                <a:cs typeface="Segoe UI"/>
              </a:rPr>
              <a:t>ngôn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ngữ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Java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pháp: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&lt;điều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kiện&gt;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?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&lt;giá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trị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đúng&gt;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:</a:t>
            </a: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&lt;giá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 trị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sai&gt;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biểu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&lt;điều</a:t>
            </a:r>
            <a:r>
              <a:rPr sz="2400" b="1" spc="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kiện&gt;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thì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kết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quả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biểu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&lt;giá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trị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đúng&gt;</a:t>
            </a:r>
            <a:r>
              <a:rPr sz="2400" spc="-5" dirty="0">
                <a:latin typeface="Segoe UI"/>
                <a:cs typeface="Segoe UI"/>
              </a:rPr>
              <a:t>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ngược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là</a:t>
            </a:r>
            <a:endParaRPr sz="24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&lt;giá</a:t>
            </a:r>
            <a:r>
              <a:rPr sz="24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trị</a:t>
            </a:r>
            <a:r>
              <a:rPr sz="24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sai&gt;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dụ: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tìm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nhất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2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</a:t>
            </a:r>
            <a:endParaRPr sz="2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Segoe UI"/>
                <a:cs typeface="Segoe UI"/>
              </a:rPr>
              <a:t>int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a =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1,</a:t>
            </a:r>
            <a:r>
              <a:rPr sz="2800" spc="-5" dirty="0">
                <a:latin typeface="Segoe UI"/>
                <a:cs typeface="Segoe UI"/>
              </a:rPr>
              <a:t> b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=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9;</a:t>
            </a:r>
            <a:endParaRPr sz="2800">
              <a:latin typeface="Segoe UI"/>
              <a:cs typeface="Segoe UI"/>
            </a:endParaRPr>
          </a:p>
          <a:p>
            <a:pPr marL="35623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Segoe UI"/>
                <a:cs typeface="Segoe UI"/>
              </a:rPr>
              <a:t>int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max =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egoe UI"/>
                <a:cs typeface="Segoe UI"/>
              </a:rPr>
              <a:t>&gt;</a:t>
            </a:r>
            <a:r>
              <a:rPr sz="2800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egoe UI"/>
                <a:cs typeface="Segoe UI"/>
              </a:rPr>
              <a:t>b ?</a:t>
            </a:r>
            <a:r>
              <a:rPr sz="2800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egoe UI"/>
                <a:cs typeface="Segoe UI"/>
              </a:rPr>
              <a:t>:</a:t>
            </a:r>
            <a:r>
              <a:rPr sz="28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sz="2800" spc="-5" dirty="0">
                <a:latin typeface="Segoe UI"/>
                <a:cs typeface="Segoe UI"/>
              </a:rPr>
              <a:t>;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01668" y="6202692"/>
            <a:ext cx="4904740" cy="643255"/>
            <a:chOff x="4201668" y="6202692"/>
            <a:chExt cx="4904740" cy="64325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59" y="6370154"/>
              <a:ext cx="458136" cy="2098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1668" y="6202692"/>
              <a:ext cx="847343" cy="643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3025" y="6346636"/>
              <a:ext cx="281881" cy="2358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8784" y="6202692"/>
              <a:ext cx="655319" cy="643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4383" y="6370154"/>
              <a:ext cx="394976" cy="2123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2352" y="6202692"/>
              <a:ext cx="800096" cy="643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04255" y="6347574"/>
              <a:ext cx="552473" cy="234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2224" y="6202692"/>
              <a:ext cx="947927" cy="643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38151" y="6400368"/>
              <a:ext cx="672851" cy="2330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51448" y="6202692"/>
              <a:ext cx="1051559" cy="643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98779" y="6383108"/>
              <a:ext cx="128545" cy="1994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02774" y="6202692"/>
              <a:ext cx="589780" cy="643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17992" y="6346636"/>
              <a:ext cx="281783" cy="23588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3760" y="6202692"/>
              <a:ext cx="655319" cy="6431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72692" y="6371935"/>
              <a:ext cx="440390" cy="25061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78852" y="6202692"/>
              <a:ext cx="899147" cy="6431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95871" y="6370154"/>
              <a:ext cx="268509" cy="2123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09198" y="6202692"/>
              <a:ext cx="659891" cy="6431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61349" y="6373126"/>
              <a:ext cx="245994" cy="20924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67344" y="6202692"/>
              <a:ext cx="638543" cy="643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1855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5884" y="281939"/>
              <a:ext cx="97993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7" y="281939"/>
              <a:ext cx="621791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68616" y="283114"/>
            <a:ext cx="113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45" dirty="0"/>
              <a:t> </a:t>
            </a:r>
            <a:r>
              <a:rPr spc="-5" dirty="0"/>
              <a:t>IF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7945120" cy="36144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200" b="1" spc="-5" dirty="0">
                <a:solidFill>
                  <a:srgbClr val="3333FF"/>
                </a:solidFill>
                <a:latin typeface="Segoe UI"/>
                <a:cs typeface="Segoe UI"/>
              </a:rPr>
              <a:t>if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&lt;&lt;điều</a:t>
            </a:r>
            <a:r>
              <a:rPr sz="24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kiện&gt;&gt;</a:t>
            </a:r>
            <a:r>
              <a:rPr sz="2400" spc="-5" dirty="0">
                <a:latin typeface="Segoe UI"/>
                <a:cs typeface="Segoe UI"/>
              </a:rPr>
              <a:t>)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&lt;&lt;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 việc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&gt;&gt;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điều</a:t>
            </a:r>
            <a:r>
              <a:rPr sz="2400" b="1" spc="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kiện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thì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công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việc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hiện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1855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5884" y="281939"/>
              <a:ext cx="97993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7" y="281939"/>
              <a:ext cx="621791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68616" y="283114"/>
            <a:ext cx="113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45" dirty="0"/>
              <a:t> </a:t>
            </a:r>
            <a:r>
              <a:rPr spc="-5" dirty="0"/>
              <a:t>IF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7602855" cy="36144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dụ:</a:t>
            </a:r>
            <a:endParaRPr sz="2800">
              <a:latin typeface="Segoe UI"/>
              <a:cs typeface="Segoe UI"/>
            </a:endParaRPr>
          </a:p>
          <a:p>
            <a:pPr marL="469900" marR="4813300">
              <a:lnSpc>
                <a:spcPct val="120000"/>
              </a:lnSpc>
              <a:spcBef>
                <a:spcPts val="20"/>
              </a:spcBef>
            </a:pPr>
            <a:r>
              <a:rPr sz="2400" spc="-5" dirty="0">
                <a:latin typeface="Segoe UI"/>
                <a:cs typeface="Segoe UI"/>
              </a:rPr>
              <a:t>double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diem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4;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if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(diem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&gt;=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5) 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Segoe UI"/>
                <a:cs typeface="Segoe UI"/>
              </a:rPr>
              <a:t>System.out.println(“Đậu”);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Đoạn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mã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5" dirty="0">
                <a:latin typeface="Segoe UI"/>
                <a:cs typeface="Segoe UI"/>
              </a:rPr>
              <a:t> 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xuất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gì ra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cả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vì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biểu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điều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diem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&gt;=</a:t>
            </a:r>
            <a:r>
              <a:rPr sz="2400" b="1" spc="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5</a:t>
            </a: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false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482" y="4894579"/>
            <a:ext cx="3706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từ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bàn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phím.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Nếu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dương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thì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căn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bậc 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của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đó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màn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hình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5720" y="192024"/>
              <a:ext cx="80924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48" y="281939"/>
              <a:ext cx="76809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1355" y="281939"/>
              <a:ext cx="999743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797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</a:t>
            </a:r>
            <a:r>
              <a:rPr spc="-10" dirty="0"/>
              <a:t>ỤC</a:t>
            </a:r>
            <a:r>
              <a:rPr spc="80" dirty="0"/>
              <a:t> </a:t>
            </a:r>
            <a:r>
              <a:rPr spc="-5" dirty="0"/>
              <a:t>TIÊU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6981825" cy="36144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5" dirty="0">
                <a:latin typeface="Segoe UI"/>
                <a:cs typeface="Segoe UI"/>
              </a:rPr>
              <a:t> 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 khả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 dirty="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rõ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kiểu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thủy,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bao</a:t>
            </a:r>
            <a:endParaRPr sz="2400" dirty="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Chuyển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đổi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chuỗi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sang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kiểu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 thủy</a:t>
            </a:r>
            <a:endParaRPr sz="2400" dirty="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Sử 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try…catch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 bắt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lỗi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chuyển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kiểu</a:t>
            </a:r>
            <a:endParaRPr sz="2400" dirty="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sử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toán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xây dựng biểu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Sử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 lệnh</a:t>
            </a:r>
            <a:r>
              <a:rPr sz="2400" spc="-10" dirty="0">
                <a:latin typeface="Segoe UI"/>
                <a:cs typeface="Segoe UI"/>
              </a:rPr>
              <a:t> if</a:t>
            </a:r>
            <a:endParaRPr sz="2400" dirty="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Sử dụng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lệnh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switch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case</a:t>
            </a:r>
            <a:endParaRPr sz="2400" dirty="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Biết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tổ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chương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0860" y="3376646"/>
            <a:ext cx="3663101" cy="34813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2883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6912" y="281939"/>
              <a:ext cx="97993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331" y="281939"/>
              <a:ext cx="60502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8643" y="192024"/>
              <a:ext cx="793991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5924" y="281939"/>
              <a:ext cx="995172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9643" y="283114"/>
            <a:ext cx="2056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65" dirty="0"/>
              <a:t> </a:t>
            </a:r>
            <a:r>
              <a:rPr spc="-25" dirty="0"/>
              <a:t>IF</a:t>
            </a:r>
            <a:r>
              <a:rPr sz="2800" spc="-25" dirty="0"/>
              <a:t>…</a:t>
            </a:r>
            <a:r>
              <a:rPr spc="-25" dirty="0"/>
              <a:t>ELSE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02790"/>
            <a:ext cx="7520940" cy="52235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200" b="1" spc="-5" dirty="0">
                <a:solidFill>
                  <a:srgbClr val="3333FF"/>
                </a:solidFill>
                <a:latin typeface="Segoe UI"/>
                <a:cs typeface="Segoe UI"/>
              </a:rPr>
              <a:t>if</a:t>
            </a:r>
            <a:r>
              <a:rPr sz="2200" b="1" spc="25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&lt;&lt;điều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kiện&gt;&gt;</a:t>
            </a:r>
            <a:r>
              <a:rPr sz="2400" spc="-5" dirty="0">
                <a:latin typeface="Segoe UI"/>
                <a:cs typeface="Segoe UI"/>
              </a:rPr>
              <a:t>)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Segoe UI"/>
                <a:cs typeface="Segoe UI"/>
              </a:rPr>
              <a:t>&lt;&lt;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công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việc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1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&gt;&gt;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775"/>
              </a:spcBef>
            </a:pPr>
            <a:r>
              <a:rPr sz="2200" b="1" spc="-5" dirty="0">
                <a:solidFill>
                  <a:srgbClr val="3333FF"/>
                </a:solidFill>
                <a:latin typeface="Segoe UI"/>
                <a:cs typeface="Segoe UI"/>
              </a:rPr>
              <a:t>else</a:t>
            </a:r>
            <a:endParaRPr sz="22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Segoe UI"/>
                <a:cs typeface="Segoe UI"/>
              </a:rPr>
              <a:t>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Segoe UI"/>
                <a:cs typeface="Segoe UI"/>
              </a:rPr>
              <a:t>&lt;&lt;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công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việc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2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&gt;&gt;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giải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điều</a:t>
            </a:r>
            <a:r>
              <a:rPr sz="2400" b="1" spc="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kiện</a:t>
            </a: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thì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công việc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1</a:t>
            </a:r>
            <a:r>
              <a:rPr sz="24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hiện,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ngược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lại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công việc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2</a:t>
            </a:r>
            <a:r>
              <a:rPr sz="24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hiện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2883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6912" y="281939"/>
              <a:ext cx="97993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331" y="281939"/>
              <a:ext cx="60502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8643" y="192024"/>
              <a:ext cx="793991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5924" y="281939"/>
              <a:ext cx="995172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9643" y="283114"/>
            <a:ext cx="2056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65" dirty="0"/>
              <a:t> </a:t>
            </a:r>
            <a:r>
              <a:rPr spc="-25" dirty="0"/>
              <a:t>IF</a:t>
            </a:r>
            <a:r>
              <a:rPr sz="2800" spc="-25" dirty="0"/>
              <a:t>…</a:t>
            </a:r>
            <a:r>
              <a:rPr spc="-25" dirty="0"/>
              <a:t>ELSE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02790"/>
            <a:ext cx="7943215" cy="47847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  <a:p>
            <a:pPr marL="469900" marR="5153660">
              <a:lnSpc>
                <a:spcPct val="120000"/>
              </a:lnSpc>
              <a:spcBef>
                <a:spcPts val="20"/>
              </a:spcBef>
            </a:pPr>
            <a:r>
              <a:rPr sz="2400" spc="-5" dirty="0">
                <a:latin typeface="Segoe UI"/>
                <a:cs typeface="Segoe UI"/>
              </a:rPr>
              <a:t>double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diem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4;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if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(diem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&lt;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5) 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Segoe UI"/>
                <a:cs typeface="Segoe UI"/>
              </a:rPr>
              <a:t>System.out.println(“Rớt”);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Segoe UI"/>
                <a:cs typeface="Segoe UI"/>
              </a:rPr>
              <a:t>else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Segoe UI"/>
                <a:cs typeface="Segoe UI"/>
              </a:rPr>
              <a:t>System.out.println(“Đậu”);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Đoạn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mã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5" dirty="0">
                <a:latin typeface="Segoe UI"/>
                <a:cs typeface="Segoe UI"/>
              </a:rPr>
              <a:t> xuất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chữ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“Rớt” </a:t>
            </a:r>
            <a:r>
              <a:rPr sz="2400" dirty="0">
                <a:latin typeface="Segoe UI"/>
                <a:cs typeface="Segoe UI"/>
              </a:rPr>
              <a:t>ra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vì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điều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kiện</a:t>
            </a:r>
            <a:endParaRPr sz="24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diem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&lt; 5</a:t>
            </a:r>
            <a:r>
              <a:rPr sz="24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true</a:t>
            </a:r>
            <a:r>
              <a:rPr sz="240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939" y="4665979"/>
            <a:ext cx="2041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từ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bàn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phím.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482" y="4940300"/>
            <a:ext cx="3706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Nếu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dương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thì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căn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bậc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 đó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màn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hình,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ngược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lại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thì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thông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báo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lỗi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495" y="192024"/>
              <a:ext cx="74980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7580" y="281939"/>
              <a:ext cx="1050026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1104" y="281939"/>
              <a:ext cx="112623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9307" y="281939"/>
              <a:ext cx="621791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3661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</a:t>
            </a:r>
            <a:r>
              <a:rPr spc="-10" dirty="0"/>
              <a:t>HIỀU</a:t>
            </a:r>
            <a:r>
              <a:rPr spc="110" dirty="0"/>
              <a:t> </a:t>
            </a:r>
            <a:r>
              <a:rPr spc="-5" dirty="0"/>
              <a:t>LỆNH</a:t>
            </a:r>
            <a:r>
              <a:rPr spc="95" dirty="0"/>
              <a:t> </a:t>
            </a:r>
            <a:r>
              <a:rPr spc="-5" dirty="0"/>
              <a:t>IF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940" y="1008403"/>
            <a:ext cx="7646670" cy="54965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9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Cú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pháp</a:t>
            </a:r>
            <a:endParaRPr sz="2600">
              <a:latin typeface="Segoe UI"/>
              <a:cs typeface="Segoe UI"/>
            </a:endParaRPr>
          </a:p>
          <a:p>
            <a:pPr marR="4423410" algn="r">
              <a:lnSpc>
                <a:spcPts val="2510"/>
              </a:lnSpc>
              <a:spcBef>
                <a:spcPts val="280"/>
              </a:spcBef>
            </a:pPr>
            <a:r>
              <a:rPr sz="2200" b="1" spc="-5" dirty="0">
                <a:solidFill>
                  <a:srgbClr val="3333FF"/>
                </a:solidFill>
                <a:latin typeface="Segoe UI"/>
                <a:cs typeface="Segoe UI"/>
              </a:rPr>
              <a:t>if</a:t>
            </a:r>
            <a:r>
              <a:rPr sz="2200" b="1" spc="-25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(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&lt;&lt;điều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kiện</a:t>
            </a:r>
            <a:r>
              <a:rPr sz="22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1&gt;&gt;</a:t>
            </a:r>
            <a:r>
              <a:rPr sz="2200" spc="-10" dirty="0">
                <a:latin typeface="Segoe UI"/>
                <a:cs typeface="Segoe UI"/>
              </a:rPr>
              <a:t>){</a:t>
            </a:r>
            <a:endParaRPr sz="2200">
              <a:latin typeface="Segoe UI"/>
              <a:cs typeface="Segoe UI"/>
            </a:endParaRPr>
          </a:p>
          <a:p>
            <a:pPr marR="4401185" algn="r">
              <a:lnSpc>
                <a:spcPts val="2510"/>
              </a:lnSpc>
            </a:pPr>
            <a:r>
              <a:rPr sz="2200" spc="-10" dirty="0">
                <a:latin typeface="Segoe UI"/>
                <a:cs typeface="Segoe UI"/>
              </a:rPr>
              <a:t>&lt;&lt;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việc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1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&gt;&gt;</a:t>
            </a:r>
            <a:endParaRPr sz="22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latin typeface="Segoe UI"/>
                <a:cs typeface="Segoe UI"/>
              </a:rPr>
              <a:t>}</a:t>
            </a:r>
            <a:endParaRPr sz="22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200" b="1" spc="-5" dirty="0">
                <a:solidFill>
                  <a:srgbClr val="3333FF"/>
                </a:solidFill>
                <a:latin typeface="Segoe UI"/>
                <a:cs typeface="Segoe UI"/>
              </a:rPr>
              <a:t>else</a:t>
            </a:r>
            <a:r>
              <a:rPr sz="2200" b="1" spc="-30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3333FF"/>
                </a:solidFill>
                <a:latin typeface="Segoe UI"/>
                <a:cs typeface="Segoe UI"/>
              </a:rPr>
              <a:t>if</a:t>
            </a:r>
            <a:r>
              <a:rPr sz="2200" b="1" spc="-10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(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&lt;&lt;điều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kiện 2&gt;&gt;</a:t>
            </a:r>
            <a:r>
              <a:rPr sz="2200" spc="-10" dirty="0">
                <a:latin typeface="Segoe UI"/>
                <a:cs typeface="Segoe UI"/>
              </a:rPr>
              <a:t>){</a:t>
            </a:r>
            <a:endParaRPr sz="2200">
              <a:latin typeface="Segoe UI"/>
              <a:cs typeface="Segoe UI"/>
            </a:endParaRPr>
          </a:p>
          <a:p>
            <a:pPr marL="1002665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latin typeface="Segoe UI"/>
                <a:cs typeface="Segoe UI"/>
              </a:rPr>
              <a:t>&lt;&lt;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việc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2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&gt;&gt;</a:t>
            </a:r>
            <a:endParaRPr sz="22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latin typeface="Segoe UI"/>
                <a:cs typeface="Segoe UI"/>
              </a:rPr>
              <a:t>}</a:t>
            </a:r>
            <a:endParaRPr sz="22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Segoe UI"/>
                <a:cs typeface="Segoe UI"/>
              </a:rPr>
              <a:t>…</a:t>
            </a:r>
            <a:endParaRPr sz="22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260"/>
              </a:spcBef>
            </a:pPr>
            <a:r>
              <a:rPr sz="2200" b="1" spc="-5" dirty="0">
                <a:solidFill>
                  <a:srgbClr val="3333FF"/>
                </a:solidFill>
                <a:latin typeface="Segoe UI"/>
                <a:cs typeface="Segoe UI"/>
              </a:rPr>
              <a:t>else</a:t>
            </a:r>
            <a:r>
              <a:rPr sz="2200" b="1" spc="-60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{</a:t>
            </a:r>
            <a:endParaRPr sz="2200">
              <a:latin typeface="Segoe UI"/>
              <a:cs typeface="Segoe UI"/>
            </a:endParaRPr>
          </a:p>
          <a:p>
            <a:pPr marL="1002665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latin typeface="Segoe UI"/>
                <a:cs typeface="Segoe UI"/>
              </a:rPr>
              <a:t>&lt;&lt;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việc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N+1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&gt;&gt;</a:t>
            </a:r>
            <a:endParaRPr sz="22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Segoe UI"/>
                <a:cs typeface="Segoe UI"/>
              </a:rPr>
              <a:t>}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Diễn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giải</a:t>
            </a:r>
            <a:endParaRPr sz="2600">
              <a:latin typeface="Segoe UI"/>
              <a:cs typeface="Segoe UI"/>
            </a:endParaRPr>
          </a:p>
          <a:p>
            <a:pPr marL="755650" marR="5080" lvl="1" indent="-286385" algn="just">
              <a:lnSpc>
                <a:spcPts val="238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Chương trình sẽ kiểm tra từ 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điều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kiện 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1 đến N </a:t>
            </a:r>
            <a:r>
              <a:rPr sz="2200" spc="-5" dirty="0">
                <a:latin typeface="Segoe UI"/>
                <a:cs typeface="Segoe UI"/>
              </a:rPr>
              <a:t>nếu </a:t>
            </a:r>
            <a:r>
              <a:rPr sz="2200" spc="-10" dirty="0">
                <a:latin typeface="Segoe UI"/>
                <a:cs typeface="Segoe UI"/>
              </a:rPr>
              <a:t>gặp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điều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kiện 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i </a:t>
            </a:r>
            <a:r>
              <a:rPr sz="2200" spc="-5" dirty="0">
                <a:latin typeface="Segoe UI"/>
                <a:cs typeface="Segoe UI"/>
              </a:rPr>
              <a:t>đầu tiên có giá trị </a:t>
            </a:r>
            <a:r>
              <a:rPr sz="2200" dirty="0">
                <a:latin typeface="Segoe UI"/>
                <a:cs typeface="Segoe UI"/>
              </a:rPr>
              <a:t>true </a:t>
            </a:r>
            <a:r>
              <a:rPr sz="2200" spc="-5" dirty="0">
                <a:latin typeface="Segoe UI"/>
                <a:cs typeface="Segoe UI"/>
              </a:rPr>
              <a:t>thì sẽ thực hiện 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công </a:t>
            </a:r>
            <a:r>
              <a:rPr sz="2200" b="1" spc="-5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việc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sz="2200" spc="-5" dirty="0">
                <a:latin typeface="Segoe UI"/>
                <a:cs typeface="Segoe UI"/>
              </a:rPr>
              <a:t>,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ngược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lại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sẽ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thực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công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việc</a:t>
            </a:r>
            <a:r>
              <a:rPr sz="22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N+1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495" y="192024"/>
              <a:ext cx="74980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7580" y="281939"/>
              <a:ext cx="1050026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1104" y="281939"/>
              <a:ext cx="112623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9307" y="281939"/>
              <a:ext cx="621791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3661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</a:t>
            </a:r>
            <a:r>
              <a:rPr spc="-10" dirty="0"/>
              <a:t>HIỀU</a:t>
            </a:r>
            <a:r>
              <a:rPr spc="110" dirty="0"/>
              <a:t> </a:t>
            </a:r>
            <a:r>
              <a:rPr spc="-5" dirty="0"/>
              <a:t>LỆNH</a:t>
            </a:r>
            <a:r>
              <a:rPr spc="95" dirty="0"/>
              <a:t> </a:t>
            </a:r>
            <a:r>
              <a:rPr spc="-5" dirty="0"/>
              <a:t>IF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2861"/>
            <a:ext cx="7567930" cy="51930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  <a:p>
            <a:pPr marL="469900" marR="1544955">
              <a:lnSpc>
                <a:spcPct val="110000"/>
              </a:lnSpc>
              <a:spcBef>
                <a:spcPts val="15"/>
              </a:spcBef>
            </a:pPr>
            <a:r>
              <a:rPr sz="2400" spc="-5" dirty="0">
                <a:latin typeface="Segoe UI"/>
                <a:cs typeface="Segoe UI"/>
              </a:rPr>
              <a:t>double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delta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 </a:t>
            </a:r>
            <a:r>
              <a:rPr sz="2400" spc="-5" dirty="0">
                <a:latin typeface="Segoe UI"/>
                <a:cs typeface="Segoe UI"/>
              </a:rPr>
              <a:t>Math.pow(b,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2)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4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*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*</a:t>
            </a:r>
            <a:r>
              <a:rPr sz="2400" spc="-5" dirty="0">
                <a:latin typeface="Segoe UI"/>
                <a:cs typeface="Segoe UI"/>
              </a:rPr>
              <a:t> c;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if(delta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&lt;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0)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latin typeface="Segoe UI"/>
                <a:cs typeface="Segoe UI"/>
              </a:rPr>
              <a:t>System.out.println(“Vô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nghiệm”);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Segoe UI"/>
                <a:cs typeface="Segoe UI"/>
              </a:rPr>
              <a:t>else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if(delta</a:t>
            </a:r>
            <a:r>
              <a:rPr sz="2400" dirty="0">
                <a:latin typeface="Segoe UI"/>
                <a:cs typeface="Segoe UI"/>
              </a:rPr>
              <a:t> ==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0)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latin typeface="Segoe UI"/>
                <a:cs typeface="Segoe UI"/>
              </a:rPr>
              <a:t>System.out.println(“Nghiệm</a:t>
            </a:r>
            <a:r>
              <a:rPr sz="2000" spc="-30" dirty="0">
                <a:latin typeface="Segoe UI"/>
                <a:cs typeface="Segoe UI"/>
              </a:rPr>
              <a:t> kép”);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Segoe UI"/>
                <a:cs typeface="Segoe UI"/>
              </a:rPr>
              <a:t>else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Segoe UI"/>
                <a:cs typeface="Segoe UI"/>
              </a:rPr>
              <a:t>System.out.println(“2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nghiệm”);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giải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Đoạn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mã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biện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luận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giải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bậc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939" y="5351779"/>
            <a:ext cx="325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thuế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tả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slide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7692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9155" y="281939"/>
              <a:ext cx="91743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0091" y="281939"/>
              <a:ext cx="112774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9815" y="281939"/>
              <a:ext cx="975359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8660" y="281939"/>
              <a:ext cx="1202435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94452" y="283114"/>
            <a:ext cx="3211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ÍNH</a:t>
            </a:r>
            <a:r>
              <a:rPr spc="125" dirty="0"/>
              <a:t> </a:t>
            </a:r>
            <a:r>
              <a:rPr spc="-10" dirty="0"/>
              <a:t>THUẾ</a:t>
            </a:r>
            <a:r>
              <a:rPr spc="125" dirty="0"/>
              <a:t> </a:t>
            </a:r>
            <a:r>
              <a:rPr spc="-10" dirty="0"/>
              <a:t>THU</a:t>
            </a:r>
            <a:r>
              <a:rPr spc="125" dirty="0"/>
              <a:t> </a:t>
            </a:r>
            <a:r>
              <a:rPr spc="-15" dirty="0"/>
              <a:t>NHẬP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90593"/>
            <a:ext cx="7894320" cy="314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Viết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chương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trình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tính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thuế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nhập.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nhập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gồm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thưởng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Thuế thu nhập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tính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Dưới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9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triệu: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đóng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thuế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9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15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triệu: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thuế</a:t>
            </a:r>
            <a:r>
              <a:rPr sz="2400" dirty="0">
                <a:latin typeface="Segoe UI"/>
                <a:cs typeface="Segoe UI"/>
              </a:rPr>
              <a:t> 10%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15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30 </a:t>
            </a:r>
            <a:r>
              <a:rPr sz="2400" spc="-5" dirty="0">
                <a:latin typeface="Segoe UI"/>
                <a:cs typeface="Segoe UI"/>
              </a:rPr>
              <a:t>triệu:</a:t>
            </a:r>
            <a:r>
              <a:rPr sz="2400" dirty="0">
                <a:latin typeface="Segoe UI"/>
                <a:cs typeface="Segoe UI"/>
              </a:rPr>
              <a:t> 15%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60" dirty="0">
                <a:latin typeface="Segoe UI"/>
                <a:cs typeface="Segoe UI"/>
              </a:rPr>
              <a:t>Trên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30</a:t>
            </a:r>
            <a:r>
              <a:rPr sz="2400" spc="-5" dirty="0">
                <a:latin typeface="Segoe UI"/>
                <a:cs typeface="Segoe UI"/>
              </a:rPr>
              <a:t> triệu: </a:t>
            </a:r>
            <a:r>
              <a:rPr sz="2400" dirty="0">
                <a:latin typeface="Segoe UI"/>
                <a:cs typeface="Segoe UI"/>
              </a:rPr>
              <a:t>20%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9939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3969" y="281939"/>
              <a:ext cx="97993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7389" y="281939"/>
              <a:ext cx="1473707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16700" y="283114"/>
            <a:ext cx="19900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55" dirty="0"/>
              <a:t> </a:t>
            </a:r>
            <a:r>
              <a:rPr spc="-20" dirty="0"/>
              <a:t>SWITCH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031239"/>
            <a:ext cx="8035925" cy="531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Segoe UI"/>
                <a:cs typeface="Segoe UI"/>
              </a:rPr>
              <a:t>Cú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pháp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700" b="1" spc="-5" dirty="0">
                <a:solidFill>
                  <a:srgbClr val="3333FF"/>
                </a:solidFill>
                <a:latin typeface="Segoe UI"/>
                <a:cs typeface="Segoe UI"/>
              </a:rPr>
              <a:t>switch</a:t>
            </a:r>
            <a:r>
              <a:rPr sz="1700" b="1" spc="-25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(</a:t>
            </a:r>
            <a:r>
              <a:rPr sz="1700" b="1" spc="-5" dirty="0">
                <a:solidFill>
                  <a:srgbClr val="FF0000"/>
                </a:solidFill>
                <a:latin typeface="Segoe UI"/>
                <a:cs typeface="Segoe UI"/>
              </a:rPr>
              <a:t>&lt;&lt;biểu</a:t>
            </a:r>
            <a:r>
              <a:rPr sz="17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Segoe UI"/>
                <a:cs typeface="Segoe UI"/>
              </a:rPr>
              <a:t>thức&gt;&gt;</a:t>
            </a:r>
            <a:r>
              <a:rPr sz="1700" spc="-5" dirty="0">
                <a:latin typeface="Segoe UI"/>
                <a:cs typeface="Segoe UI"/>
              </a:rPr>
              <a:t>)</a:t>
            </a:r>
            <a:endParaRPr sz="1700">
              <a:latin typeface="Segoe UI"/>
              <a:cs typeface="Segoe UI"/>
            </a:endParaRPr>
          </a:p>
          <a:p>
            <a:pPr marL="469900">
              <a:lnSpc>
                <a:spcPts val="2039"/>
              </a:lnSpc>
            </a:pPr>
            <a:r>
              <a:rPr sz="1700" dirty="0">
                <a:latin typeface="Segoe UI"/>
                <a:cs typeface="Segoe UI"/>
              </a:rPr>
              <a:t>{</a:t>
            </a:r>
            <a:endParaRPr sz="1700">
              <a:latin typeface="Segoe UI"/>
              <a:cs typeface="Segoe UI"/>
            </a:endParaRPr>
          </a:p>
          <a:p>
            <a:pPr marL="927100">
              <a:lnSpc>
                <a:spcPts val="2160"/>
              </a:lnSpc>
            </a:pPr>
            <a:r>
              <a:rPr sz="1800" b="1" dirty="0">
                <a:solidFill>
                  <a:srgbClr val="3333FF"/>
                </a:solidFill>
                <a:latin typeface="Segoe UI"/>
                <a:cs typeface="Segoe UI"/>
              </a:rPr>
              <a:t>case</a:t>
            </a:r>
            <a:r>
              <a:rPr sz="1800" b="1" spc="-130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Segoe UI"/>
                <a:cs typeface="Segoe UI"/>
              </a:rPr>
              <a:t>&lt;&lt;</a:t>
            </a: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sz="1400" b="1" spc="-5" dirty="0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sz="1400" b="1" dirty="0">
                <a:solidFill>
                  <a:srgbClr val="FF0000"/>
                </a:solidFill>
                <a:latin typeface="Segoe UI"/>
                <a:cs typeface="Segoe UI"/>
              </a:rPr>
              <a:t>á</a:t>
            </a:r>
            <a:r>
              <a:rPr sz="14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Segoe UI"/>
                <a:cs typeface="Segoe UI"/>
              </a:rPr>
              <a:t>tr</a:t>
            </a:r>
            <a:r>
              <a:rPr sz="1400" b="1" dirty="0">
                <a:solidFill>
                  <a:srgbClr val="FF0000"/>
                </a:solidFill>
                <a:latin typeface="Segoe UI"/>
                <a:cs typeface="Segoe UI"/>
              </a:rPr>
              <a:t>ị</a:t>
            </a:r>
            <a:r>
              <a:rPr sz="1400" b="1" spc="-5" dirty="0">
                <a:solidFill>
                  <a:srgbClr val="FF0000"/>
                </a:solidFill>
                <a:latin typeface="Segoe UI"/>
                <a:cs typeface="Segoe UI"/>
              </a:rPr>
              <a:t> 1</a:t>
            </a:r>
            <a:r>
              <a:rPr sz="1400" b="1" dirty="0">
                <a:solidFill>
                  <a:srgbClr val="FF0000"/>
                </a:solidFill>
                <a:latin typeface="Segoe UI"/>
                <a:cs typeface="Segoe UI"/>
              </a:rPr>
              <a:t>&gt;&gt;</a:t>
            </a:r>
            <a:r>
              <a:rPr sz="1400" dirty="0">
                <a:latin typeface="Segoe UI"/>
                <a:cs typeface="Segoe UI"/>
              </a:rPr>
              <a:t>:</a:t>
            </a:r>
            <a:endParaRPr sz="1400">
              <a:latin typeface="Segoe UI"/>
              <a:cs typeface="Segoe UI"/>
            </a:endParaRPr>
          </a:p>
          <a:p>
            <a:pPr marL="1383665">
              <a:lnSpc>
                <a:spcPts val="1555"/>
              </a:lnSpc>
              <a:spcBef>
                <a:spcPts val="5"/>
              </a:spcBef>
            </a:pPr>
            <a:r>
              <a:rPr sz="1300" spc="-5" dirty="0">
                <a:latin typeface="Segoe UI"/>
                <a:cs typeface="Segoe UI"/>
              </a:rPr>
              <a:t>//</a:t>
            </a:r>
            <a:r>
              <a:rPr sz="1300" spc="-10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Công</a:t>
            </a:r>
            <a:r>
              <a:rPr sz="1300" spc="-2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việc</a:t>
            </a:r>
            <a:r>
              <a:rPr sz="1300" spc="-20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1</a:t>
            </a:r>
            <a:endParaRPr sz="1300">
              <a:latin typeface="Segoe UI"/>
              <a:cs typeface="Segoe UI"/>
            </a:endParaRPr>
          </a:p>
          <a:p>
            <a:pPr marL="1383665">
              <a:lnSpc>
                <a:spcPts val="2275"/>
              </a:lnSpc>
            </a:pP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break</a:t>
            </a:r>
            <a:r>
              <a:rPr sz="1300" spc="-10" dirty="0">
                <a:latin typeface="Segoe UI"/>
                <a:cs typeface="Segoe UI"/>
              </a:rPr>
              <a:t>;</a:t>
            </a:r>
            <a:endParaRPr sz="13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FF"/>
                </a:solidFill>
                <a:latin typeface="Segoe UI"/>
                <a:cs typeface="Segoe UI"/>
              </a:rPr>
              <a:t>case</a:t>
            </a:r>
            <a:r>
              <a:rPr sz="1800" b="1" spc="-130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Segoe UI"/>
                <a:cs typeface="Segoe UI"/>
              </a:rPr>
              <a:t>&lt;&lt;</a:t>
            </a: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sz="1400" b="1" spc="-5" dirty="0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sz="1400" b="1" dirty="0">
                <a:solidFill>
                  <a:srgbClr val="FF0000"/>
                </a:solidFill>
                <a:latin typeface="Segoe UI"/>
                <a:cs typeface="Segoe UI"/>
              </a:rPr>
              <a:t>á</a:t>
            </a:r>
            <a:r>
              <a:rPr sz="14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Segoe UI"/>
                <a:cs typeface="Segoe UI"/>
              </a:rPr>
              <a:t>tr</a:t>
            </a:r>
            <a:r>
              <a:rPr sz="1400" b="1" dirty="0">
                <a:solidFill>
                  <a:srgbClr val="FF0000"/>
                </a:solidFill>
                <a:latin typeface="Segoe UI"/>
                <a:cs typeface="Segoe UI"/>
              </a:rPr>
              <a:t>ị</a:t>
            </a:r>
            <a:r>
              <a:rPr sz="1400" b="1" spc="-5" dirty="0">
                <a:solidFill>
                  <a:srgbClr val="FF0000"/>
                </a:solidFill>
                <a:latin typeface="Segoe UI"/>
                <a:cs typeface="Segoe UI"/>
              </a:rPr>
              <a:t> 2</a:t>
            </a:r>
            <a:r>
              <a:rPr sz="1400" b="1" dirty="0">
                <a:solidFill>
                  <a:srgbClr val="FF0000"/>
                </a:solidFill>
                <a:latin typeface="Segoe UI"/>
                <a:cs typeface="Segoe UI"/>
              </a:rPr>
              <a:t>&gt;&gt;</a:t>
            </a:r>
            <a:r>
              <a:rPr sz="1400" dirty="0">
                <a:latin typeface="Segoe UI"/>
                <a:cs typeface="Segoe UI"/>
              </a:rPr>
              <a:t>:</a:t>
            </a:r>
            <a:endParaRPr sz="1400">
              <a:latin typeface="Segoe UI"/>
              <a:cs typeface="Segoe UI"/>
            </a:endParaRPr>
          </a:p>
          <a:p>
            <a:pPr marL="1383665">
              <a:lnSpc>
                <a:spcPts val="1555"/>
              </a:lnSpc>
              <a:spcBef>
                <a:spcPts val="10"/>
              </a:spcBef>
            </a:pPr>
            <a:r>
              <a:rPr sz="1300" spc="-5" dirty="0">
                <a:latin typeface="Segoe UI"/>
                <a:cs typeface="Segoe UI"/>
              </a:rPr>
              <a:t>//</a:t>
            </a:r>
            <a:r>
              <a:rPr sz="1300" spc="-10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Công</a:t>
            </a:r>
            <a:r>
              <a:rPr sz="1300" spc="-2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việc</a:t>
            </a:r>
            <a:r>
              <a:rPr sz="1300" spc="-20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2</a:t>
            </a:r>
            <a:endParaRPr sz="1300">
              <a:latin typeface="Segoe UI"/>
              <a:cs typeface="Segoe UI"/>
            </a:endParaRPr>
          </a:p>
          <a:p>
            <a:pPr marL="1383665">
              <a:lnSpc>
                <a:spcPts val="2275"/>
              </a:lnSpc>
            </a:pP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break</a:t>
            </a:r>
            <a:r>
              <a:rPr sz="1300" spc="-10" dirty="0">
                <a:latin typeface="Segoe UI"/>
                <a:cs typeface="Segoe UI"/>
              </a:rPr>
              <a:t>;</a:t>
            </a:r>
            <a:endParaRPr sz="1300">
              <a:latin typeface="Segoe UI"/>
              <a:cs typeface="Segoe UI"/>
            </a:endParaRPr>
          </a:p>
          <a:p>
            <a:pPr marL="927100">
              <a:lnSpc>
                <a:spcPts val="1670"/>
              </a:lnSpc>
              <a:spcBef>
                <a:spcPts val="20"/>
              </a:spcBef>
            </a:pPr>
            <a:r>
              <a:rPr sz="1400" dirty="0">
                <a:latin typeface="Segoe UI"/>
                <a:cs typeface="Segoe UI"/>
              </a:rPr>
              <a:t>…</a:t>
            </a:r>
            <a:endParaRPr sz="1400">
              <a:latin typeface="Segoe UI"/>
              <a:cs typeface="Segoe UI"/>
            </a:endParaRPr>
          </a:p>
          <a:p>
            <a:pPr marL="927100">
              <a:lnSpc>
                <a:spcPts val="2150"/>
              </a:lnSpc>
            </a:pPr>
            <a:r>
              <a:rPr sz="1800" b="1" spc="-5" dirty="0">
                <a:solidFill>
                  <a:srgbClr val="3333FF"/>
                </a:solidFill>
                <a:latin typeface="Segoe UI"/>
                <a:cs typeface="Segoe UI"/>
              </a:rPr>
              <a:t>default</a:t>
            </a:r>
            <a:r>
              <a:rPr sz="1400" spc="-5" dirty="0">
                <a:latin typeface="Segoe UI"/>
                <a:cs typeface="Segoe UI"/>
              </a:rPr>
              <a:t>:</a:t>
            </a:r>
            <a:endParaRPr sz="1400">
              <a:latin typeface="Segoe UI"/>
              <a:cs typeface="Segoe UI"/>
            </a:endParaRPr>
          </a:p>
          <a:p>
            <a:pPr marL="1383665">
              <a:lnSpc>
                <a:spcPts val="1555"/>
              </a:lnSpc>
              <a:spcBef>
                <a:spcPts val="5"/>
              </a:spcBef>
            </a:pPr>
            <a:r>
              <a:rPr sz="1300" spc="-5" dirty="0">
                <a:latin typeface="Segoe UI"/>
                <a:cs typeface="Segoe UI"/>
              </a:rPr>
              <a:t>//</a:t>
            </a:r>
            <a:r>
              <a:rPr sz="1300" spc="-10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Công</a:t>
            </a:r>
            <a:r>
              <a:rPr sz="1300" spc="-2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việc</a:t>
            </a:r>
            <a:r>
              <a:rPr sz="1300" spc="-25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N+1</a:t>
            </a:r>
            <a:endParaRPr sz="1300">
              <a:latin typeface="Segoe UI"/>
              <a:cs typeface="Segoe UI"/>
            </a:endParaRPr>
          </a:p>
          <a:p>
            <a:pPr marL="1383665">
              <a:lnSpc>
                <a:spcPts val="2275"/>
              </a:lnSpc>
            </a:pP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break</a:t>
            </a:r>
            <a:r>
              <a:rPr sz="1300" spc="-10" dirty="0">
                <a:latin typeface="Segoe UI"/>
                <a:cs typeface="Segoe UI"/>
              </a:rPr>
              <a:t>;</a:t>
            </a:r>
            <a:endParaRPr sz="1300">
              <a:latin typeface="Segoe UI"/>
              <a:cs typeface="Segoe UI"/>
            </a:endParaRPr>
          </a:p>
          <a:p>
            <a:pPr marL="469900">
              <a:lnSpc>
                <a:spcPts val="2035"/>
              </a:lnSpc>
              <a:spcBef>
                <a:spcPts val="10"/>
              </a:spcBef>
            </a:pPr>
            <a:r>
              <a:rPr sz="1700" dirty="0">
                <a:latin typeface="Segoe UI"/>
                <a:cs typeface="Segoe UI"/>
              </a:rPr>
              <a:t>}</a:t>
            </a:r>
            <a:endParaRPr sz="1700">
              <a:latin typeface="Segoe UI"/>
              <a:cs typeface="Segoe UI"/>
            </a:endParaRPr>
          </a:p>
          <a:p>
            <a:pPr marL="354965" indent="-342900">
              <a:lnSpc>
                <a:spcPts val="2395"/>
              </a:lnSpc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Segoe UI"/>
                <a:cs typeface="Segoe UI"/>
              </a:rPr>
              <a:t>Diễn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giải</a:t>
            </a:r>
            <a:endParaRPr sz="2000">
              <a:latin typeface="Segoe UI"/>
              <a:cs typeface="Segoe UI"/>
            </a:endParaRPr>
          </a:p>
          <a:p>
            <a:pPr marL="756920" marR="5080" lvl="1" indent="-287655">
              <a:lnSpc>
                <a:spcPts val="1630"/>
              </a:lnSpc>
              <a:spcBef>
                <a:spcPts val="409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1700" spc="-5" dirty="0">
                <a:latin typeface="Segoe UI"/>
                <a:cs typeface="Segoe UI"/>
              </a:rPr>
              <a:t>So sánh </a:t>
            </a:r>
            <a:r>
              <a:rPr sz="1700" dirty="0">
                <a:latin typeface="Segoe UI"/>
                <a:cs typeface="Segoe UI"/>
              </a:rPr>
              <a:t>giá </a:t>
            </a:r>
            <a:r>
              <a:rPr sz="1700" spc="-5" dirty="0">
                <a:latin typeface="Segoe UI"/>
                <a:cs typeface="Segoe UI"/>
              </a:rPr>
              <a:t>trị </a:t>
            </a:r>
            <a:r>
              <a:rPr sz="1700" dirty="0">
                <a:latin typeface="Segoe UI"/>
                <a:cs typeface="Segoe UI"/>
              </a:rPr>
              <a:t>của </a:t>
            </a:r>
            <a:r>
              <a:rPr sz="1700" spc="-5" dirty="0">
                <a:latin typeface="Segoe UI"/>
                <a:cs typeface="Segoe UI"/>
              </a:rPr>
              <a:t>biểu thức switch </a:t>
            </a:r>
            <a:r>
              <a:rPr sz="1700" dirty="0">
                <a:latin typeface="Segoe UI"/>
                <a:cs typeface="Segoe UI"/>
              </a:rPr>
              <a:t>với giá </a:t>
            </a:r>
            <a:r>
              <a:rPr sz="1700" spc="-5" dirty="0">
                <a:latin typeface="Segoe UI"/>
                <a:cs typeface="Segoe UI"/>
              </a:rPr>
              <a:t>trị </a:t>
            </a:r>
            <a:r>
              <a:rPr sz="1700" dirty="0">
                <a:latin typeface="Segoe UI"/>
                <a:cs typeface="Segoe UI"/>
              </a:rPr>
              <a:t>của các </a:t>
            </a:r>
            <a:r>
              <a:rPr sz="1700" spc="-5" dirty="0">
                <a:latin typeface="Segoe UI"/>
                <a:cs typeface="Segoe UI"/>
              </a:rPr>
              <a:t>case. Nếu bằng </a:t>
            </a:r>
            <a:r>
              <a:rPr sz="1700" dirty="0">
                <a:latin typeface="Segoe UI"/>
                <a:cs typeface="Segoe UI"/>
              </a:rPr>
              <a:t>với </a:t>
            </a:r>
            <a:r>
              <a:rPr sz="1700" spc="-5" dirty="0">
                <a:latin typeface="Segoe UI"/>
                <a:cs typeface="Segoe UI"/>
              </a:rPr>
              <a:t>giá </a:t>
            </a:r>
            <a:r>
              <a:rPr sz="1700" spc="-45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trị</a:t>
            </a:r>
            <a:r>
              <a:rPr sz="1700" spc="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của</a:t>
            </a:r>
            <a:r>
              <a:rPr sz="1700" spc="-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case</a:t>
            </a:r>
            <a:r>
              <a:rPr sz="1700" spc="-5" dirty="0">
                <a:latin typeface="Segoe UI"/>
                <a:cs typeface="Segoe UI"/>
              </a:rPr>
              <a:t> nào</a:t>
            </a:r>
            <a:r>
              <a:rPr sz="1700" spc="1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thì</a:t>
            </a:r>
            <a:r>
              <a:rPr sz="1700" spc="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sẽ</a:t>
            </a:r>
            <a:r>
              <a:rPr sz="1700" spc="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thực</a:t>
            </a:r>
            <a:r>
              <a:rPr sz="1700" spc="1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hiện</a:t>
            </a:r>
            <a:r>
              <a:rPr sz="1700" spc="1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công</a:t>
            </a:r>
            <a:r>
              <a:rPr sz="1700" spc="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việc</a:t>
            </a:r>
            <a:r>
              <a:rPr sz="1700" spc="1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của</a:t>
            </a:r>
            <a:r>
              <a:rPr sz="1700" spc="-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case đó, ngược</a:t>
            </a:r>
            <a:r>
              <a:rPr sz="1700" spc="-5" dirty="0">
                <a:latin typeface="Segoe UI"/>
                <a:cs typeface="Segoe UI"/>
              </a:rPr>
              <a:t> lại</a:t>
            </a:r>
            <a:r>
              <a:rPr sz="1700" spc="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sẽ</a:t>
            </a:r>
            <a:r>
              <a:rPr sz="1700" spc="10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thực </a:t>
            </a:r>
            <a:r>
              <a:rPr sz="1700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hiện</a:t>
            </a:r>
            <a:r>
              <a:rPr sz="1700" spc="-1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công</a:t>
            </a:r>
            <a:r>
              <a:rPr sz="1700" spc="-5" dirty="0">
                <a:latin typeface="Segoe UI"/>
                <a:cs typeface="Segoe UI"/>
              </a:rPr>
              <a:t> việc</a:t>
            </a:r>
            <a:r>
              <a:rPr sz="1700" spc="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của</a:t>
            </a:r>
            <a:r>
              <a:rPr sz="1700" spc="-1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default.</a:t>
            </a:r>
            <a:endParaRPr sz="1700">
              <a:latin typeface="Segoe UI"/>
              <a:cs typeface="Segoe UI"/>
            </a:endParaRPr>
          </a:p>
          <a:p>
            <a:pPr marL="758190" marR="416559" lvl="1" indent="-287020">
              <a:lnSpc>
                <a:spcPts val="1630"/>
              </a:lnSpc>
              <a:spcBef>
                <a:spcPts val="414"/>
              </a:spcBef>
              <a:buClr>
                <a:srgbClr val="FF5A33"/>
              </a:buClr>
              <a:buFont typeface="Wingdings"/>
              <a:buChar char=""/>
              <a:tabLst>
                <a:tab pos="758190" algn="l"/>
              </a:tabLst>
            </a:pPr>
            <a:r>
              <a:rPr sz="1700" spc="-5" dirty="0">
                <a:latin typeface="Segoe UI"/>
                <a:cs typeface="Segoe UI"/>
              </a:rPr>
              <a:t>Nếu </a:t>
            </a:r>
            <a:r>
              <a:rPr sz="1700" dirty="0">
                <a:latin typeface="Segoe UI"/>
                <a:cs typeface="Segoe UI"/>
              </a:rPr>
              <a:t>công </a:t>
            </a:r>
            <a:r>
              <a:rPr sz="1700" spc="-5" dirty="0">
                <a:latin typeface="Segoe UI"/>
                <a:cs typeface="Segoe UI"/>
              </a:rPr>
              <a:t>việc </a:t>
            </a:r>
            <a:r>
              <a:rPr sz="1700" dirty="0">
                <a:latin typeface="Segoe UI"/>
                <a:cs typeface="Segoe UI"/>
              </a:rPr>
              <a:t>của case không </a:t>
            </a:r>
            <a:r>
              <a:rPr sz="1700" spc="-5" dirty="0">
                <a:latin typeface="Segoe UI"/>
                <a:cs typeface="Segoe UI"/>
              </a:rPr>
              <a:t>chứa lệnh </a:t>
            </a:r>
            <a:r>
              <a:rPr sz="1700" spc="-10" dirty="0">
                <a:latin typeface="Segoe UI"/>
                <a:cs typeface="Segoe UI"/>
              </a:rPr>
              <a:t>break </a:t>
            </a:r>
            <a:r>
              <a:rPr sz="1700" spc="-5" dirty="0">
                <a:latin typeface="Segoe UI"/>
                <a:cs typeface="Segoe UI"/>
              </a:rPr>
              <a:t>thì </a:t>
            </a:r>
            <a:r>
              <a:rPr sz="1700" dirty="0">
                <a:latin typeface="Segoe UI"/>
                <a:cs typeface="Segoe UI"/>
              </a:rPr>
              <a:t>case </a:t>
            </a:r>
            <a:r>
              <a:rPr sz="1700" spc="-5" dirty="0">
                <a:latin typeface="Segoe UI"/>
                <a:cs typeface="Segoe UI"/>
              </a:rPr>
              <a:t>tiếp sau sẽ </a:t>
            </a:r>
            <a:r>
              <a:rPr sz="1700" dirty="0">
                <a:latin typeface="Segoe UI"/>
                <a:cs typeface="Segoe UI"/>
              </a:rPr>
              <a:t>được </a:t>
            </a:r>
            <a:r>
              <a:rPr sz="1700" spc="-45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thực</a:t>
            </a:r>
            <a:r>
              <a:rPr sz="1700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hiện</a:t>
            </a:r>
            <a:endParaRPr sz="1700">
              <a:latin typeface="Segoe UI"/>
              <a:cs typeface="Segoe UI"/>
            </a:endParaRPr>
          </a:p>
          <a:p>
            <a:pPr marL="758190" lvl="1" indent="-287020">
              <a:lnSpc>
                <a:spcPct val="100000"/>
              </a:lnSpc>
              <a:spcBef>
                <a:spcPts val="15"/>
              </a:spcBef>
              <a:buClr>
                <a:srgbClr val="FF5A33"/>
              </a:buClr>
              <a:buFont typeface="Wingdings"/>
              <a:buChar char=""/>
              <a:tabLst>
                <a:tab pos="758825" algn="l"/>
              </a:tabLst>
            </a:pPr>
            <a:r>
              <a:rPr sz="1700" spc="-5" dirty="0">
                <a:latin typeface="Segoe UI"/>
                <a:cs typeface="Segoe UI"/>
              </a:rPr>
              <a:t>default</a:t>
            </a:r>
            <a:r>
              <a:rPr sz="1700" spc="-1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là</a:t>
            </a:r>
            <a:r>
              <a:rPr sz="1700" spc="-15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tùy</a:t>
            </a:r>
            <a:r>
              <a:rPr sz="1700" spc="-20" dirty="0">
                <a:latin typeface="Segoe UI"/>
                <a:cs typeface="Segoe UI"/>
              </a:rPr>
              <a:t> </a:t>
            </a:r>
            <a:r>
              <a:rPr sz="1700" spc="-5" dirty="0">
                <a:latin typeface="Segoe UI"/>
                <a:cs typeface="Segoe UI"/>
              </a:rPr>
              <a:t>chọn</a:t>
            </a:r>
            <a:endParaRPr sz="17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7497" y="3187700"/>
            <a:ext cx="2082800" cy="863600"/>
            <a:chOff x="5397497" y="3187700"/>
            <a:chExt cx="2082800" cy="863600"/>
          </a:xfrm>
        </p:grpSpPr>
        <p:sp>
          <p:nvSpPr>
            <p:cNvPr id="3" name="object 3"/>
            <p:cNvSpPr/>
            <p:nvPr/>
          </p:nvSpPr>
          <p:spPr>
            <a:xfrm>
              <a:off x="7327897" y="389890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700" y="0"/>
                  </a:moveTo>
                  <a:lnTo>
                    <a:pt x="27940" y="27939"/>
                  </a:lnTo>
                  <a:lnTo>
                    <a:pt x="0" y="13970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197" y="32004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917700" y="838200"/>
                  </a:moveTo>
                  <a:lnTo>
                    <a:pt x="1945639" y="726440"/>
                  </a:lnTo>
                  <a:lnTo>
                    <a:pt x="2057400" y="698500"/>
                  </a:lnTo>
                  <a:lnTo>
                    <a:pt x="1917700" y="838200"/>
                  </a:lnTo>
                  <a:lnTo>
                    <a:pt x="0" y="838200"/>
                  </a:lnTo>
                  <a:lnTo>
                    <a:pt x="0" y="0"/>
                  </a:lnTo>
                  <a:lnTo>
                    <a:pt x="2057400" y="0"/>
                  </a:lnTo>
                  <a:lnTo>
                    <a:pt x="2057400" y="698500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506208" y="192024"/>
            <a:ext cx="3295015" cy="789940"/>
            <a:chOff x="5506208" y="192024"/>
            <a:chExt cx="3295015" cy="7899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6208" y="192024"/>
              <a:ext cx="705611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5099" y="281939"/>
              <a:ext cx="47396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6" y="281939"/>
              <a:ext cx="800090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9188" y="281939"/>
              <a:ext cx="1126235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7388" y="281939"/>
              <a:ext cx="1473707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12967" y="283114"/>
            <a:ext cx="289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V</a:t>
            </a:r>
            <a:r>
              <a:rPr spc="-5" dirty="0"/>
              <a:t>Í</a:t>
            </a:r>
            <a:r>
              <a:rPr spc="125" dirty="0"/>
              <a:t> </a:t>
            </a:r>
            <a:r>
              <a:rPr spc="-5" dirty="0"/>
              <a:t>DỤ</a:t>
            </a:r>
            <a:r>
              <a:rPr spc="130" dirty="0"/>
              <a:t> </a:t>
            </a:r>
            <a:r>
              <a:rPr spc="-5" dirty="0"/>
              <a:t>LỆNH</a:t>
            </a:r>
            <a:r>
              <a:rPr spc="105" dirty="0"/>
              <a:t> </a:t>
            </a:r>
            <a:r>
              <a:rPr spc="-20" dirty="0"/>
              <a:t>SWITCH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940" y="886459"/>
            <a:ext cx="2729230" cy="30791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Segoe UI"/>
                <a:cs typeface="Segoe UI"/>
              </a:rPr>
              <a:t>double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=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5,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=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7,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=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-1;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Segoe UI"/>
                <a:cs typeface="Segoe UI"/>
              </a:rPr>
              <a:t>char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op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=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‘+’;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00" b="1" spc="-5" dirty="0">
                <a:solidFill>
                  <a:srgbClr val="3333FF"/>
                </a:solidFill>
                <a:latin typeface="Segoe UI"/>
                <a:cs typeface="Segoe UI"/>
              </a:rPr>
              <a:t>switch(op</a:t>
            </a:r>
            <a:r>
              <a:rPr sz="1800" spc="-5" dirty="0">
                <a:latin typeface="Segoe UI"/>
                <a:cs typeface="Segoe UI"/>
              </a:rPr>
              <a:t>){</a:t>
            </a:r>
            <a:endParaRPr sz="1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1900" b="1" spc="-5" dirty="0">
                <a:solidFill>
                  <a:srgbClr val="3333FF"/>
                </a:solidFill>
                <a:latin typeface="Segoe UI"/>
                <a:cs typeface="Segoe UI"/>
              </a:rPr>
              <a:t>case</a:t>
            </a:r>
            <a:r>
              <a:rPr sz="1900" b="1" spc="-120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‘+’:</a:t>
            </a:r>
            <a:endParaRPr sz="1800">
              <a:latin typeface="Segoe UI"/>
              <a:cs typeface="Segoe UI"/>
            </a:endParaRPr>
          </a:p>
          <a:p>
            <a:pPr marL="92646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Segoe UI"/>
                <a:cs typeface="Segoe UI"/>
              </a:rPr>
              <a:t>c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=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+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b;</a:t>
            </a:r>
            <a:endParaRPr sz="1800">
              <a:latin typeface="Segoe UI"/>
              <a:cs typeface="Segoe UI"/>
            </a:endParaRPr>
          </a:p>
          <a:p>
            <a:pPr marL="469900" marR="1107440" indent="457200">
              <a:lnSpc>
                <a:spcPts val="2740"/>
              </a:lnSpc>
              <a:spcBef>
                <a:spcPts val="160"/>
              </a:spcBef>
            </a:pP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b</a:t>
            </a:r>
            <a:r>
              <a:rPr sz="1900" b="1" spc="-20" dirty="0">
                <a:solidFill>
                  <a:srgbClr val="3333FF"/>
                </a:solidFill>
                <a:latin typeface="Segoe UI"/>
                <a:cs typeface="Segoe UI"/>
              </a:rPr>
              <a:t>r</a:t>
            </a:r>
            <a:r>
              <a:rPr sz="1900" b="1" spc="-15" dirty="0">
                <a:solidFill>
                  <a:srgbClr val="3333FF"/>
                </a:solidFill>
                <a:latin typeface="Segoe UI"/>
                <a:cs typeface="Segoe UI"/>
              </a:rPr>
              <a:t>e</a:t>
            </a: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ak</a:t>
            </a:r>
            <a:r>
              <a:rPr sz="1800" dirty="0">
                <a:latin typeface="Segoe UI"/>
                <a:cs typeface="Segoe UI"/>
              </a:rPr>
              <a:t>;  </a:t>
            </a:r>
            <a:r>
              <a:rPr sz="1900" b="1" spc="-5" dirty="0">
                <a:solidFill>
                  <a:srgbClr val="3333FF"/>
                </a:solidFill>
                <a:latin typeface="Segoe UI"/>
                <a:cs typeface="Segoe UI"/>
              </a:rPr>
              <a:t>case</a:t>
            </a:r>
            <a:r>
              <a:rPr sz="1900" b="1" spc="-55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‘-’: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Segoe UI"/>
                <a:cs typeface="Segoe UI"/>
              </a:rPr>
              <a:t>c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=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-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b;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55"/>
              </a:spcBef>
            </a:pP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break</a:t>
            </a:r>
            <a:r>
              <a:rPr sz="1800" spc="-10" dirty="0">
                <a:latin typeface="Segoe UI"/>
                <a:cs typeface="Segoe UI"/>
              </a:rPr>
              <a:t>;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863" y="3939946"/>
            <a:ext cx="5539105" cy="2751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1900" b="1" spc="-5" dirty="0">
                <a:solidFill>
                  <a:srgbClr val="3333FF"/>
                </a:solidFill>
                <a:latin typeface="Segoe UI"/>
                <a:cs typeface="Segoe UI"/>
              </a:rPr>
              <a:t>case</a:t>
            </a:r>
            <a:r>
              <a:rPr sz="1900" b="1" spc="-80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‘x’:</a:t>
            </a:r>
            <a:endParaRPr sz="1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1900" b="1" spc="-5" dirty="0">
                <a:solidFill>
                  <a:srgbClr val="3333FF"/>
                </a:solidFill>
                <a:latin typeface="Segoe UI"/>
                <a:cs typeface="Segoe UI"/>
              </a:rPr>
              <a:t>case</a:t>
            </a:r>
            <a:r>
              <a:rPr sz="1900" b="1" spc="-75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‘:’:</a:t>
            </a:r>
            <a:endParaRPr sz="1800">
              <a:latin typeface="Segoe UI"/>
              <a:cs typeface="Segoe UI"/>
            </a:endParaRPr>
          </a:p>
          <a:p>
            <a:pPr marL="92646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Segoe UI"/>
                <a:cs typeface="Segoe UI"/>
              </a:rPr>
              <a:t>System.out.println(“Đang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xây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dựng”);</a:t>
            </a:r>
            <a:endParaRPr sz="1800">
              <a:latin typeface="Segoe UI"/>
              <a:cs typeface="Segoe UI"/>
            </a:endParaRPr>
          </a:p>
          <a:p>
            <a:pPr marL="469900" marR="3916679" indent="457200">
              <a:lnSpc>
                <a:spcPts val="2740"/>
              </a:lnSpc>
              <a:spcBef>
                <a:spcPts val="160"/>
              </a:spcBef>
            </a:pP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b</a:t>
            </a:r>
            <a:r>
              <a:rPr sz="1900" b="1" spc="-20" dirty="0">
                <a:solidFill>
                  <a:srgbClr val="3333FF"/>
                </a:solidFill>
                <a:latin typeface="Segoe UI"/>
                <a:cs typeface="Segoe UI"/>
              </a:rPr>
              <a:t>r</a:t>
            </a:r>
            <a:r>
              <a:rPr sz="1900" b="1" spc="-15" dirty="0">
                <a:solidFill>
                  <a:srgbClr val="3333FF"/>
                </a:solidFill>
                <a:latin typeface="Segoe UI"/>
                <a:cs typeface="Segoe UI"/>
              </a:rPr>
              <a:t>e</a:t>
            </a: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ak</a:t>
            </a:r>
            <a:r>
              <a:rPr sz="1800" dirty="0">
                <a:latin typeface="Segoe UI"/>
                <a:cs typeface="Segoe UI"/>
              </a:rPr>
              <a:t>;  </a:t>
            </a:r>
            <a:r>
              <a:rPr sz="1900" b="1" spc="-5" dirty="0">
                <a:solidFill>
                  <a:srgbClr val="3333FF"/>
                </a:solidFill>
                <a:latin typeface="Segoe UI"/>
                <a:cs typeface="Segoe UI"/>
              </a:rPr>
              <a:t>default</a:t>
            </a:r>
            <a:r>
              <a:rPr sz="1800" spc="-5" dirty="0">
                <a:latin typeface="Segoe UI"/>
                <a:cs typeface="Segoe UI"/>
              </a:rPr>
              <a:t>: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Segoe UI"/>
                <a:cs typeface="Segoe UI"/>
              </a:rPr>
              <a:t>System.out.println(“Vui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lòng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chọn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+,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-,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x </a:t>
            </a:r>
            <a:r>
              <a:rPr sz="1800" spc="-20" dirty="0">
                <a:latin typeface="Segoe UI"/>
                <a:cs typeface="Segoe UI"/>
              </a:rPr>
              <a:t>và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:”);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55"/>
              </a:spcBef>
            </a:pPr>
            <a:r>
              <a:rPr sz="1900" b="1" spc="-10" dirty="0">
                <a:solidFill>
                  <a:srgbClr val="3333FF"/>
                </a:solidFill>
                <a:latin typeface="Segoe UI"/>
                <a:cs typeface="Segoe UI"/>
              </a:rPr>
              <a:t>break</a:t>
            </a:r>
            <a:r>
              <a:rPr sz="1800" spc="-10" dirty="0">
                <a:latin typeface="Segoe UI"/>
                <a:cs typeface="Segoe UI"/>
              </a:rPr>
              <a:t>;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Segoe UI"/>
                <a:cs typeface="Segoe UI"/>
              </a:rPr>
              <a:t>}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2812" y="3558440"/>
            <a:ext cx="4656455" cy="786765"/>
            <a:chOff x="912812" y="3558440"/>
            <a:chExt cx="4656455" cy="786765"/>
          </a:xfrm>
        </p:grpSpPr>
        <p:sp>
          <p:nvSpPr>
            <p:cNvPr id="15" name="object 15"/>
            <p:cNvSpPr/>
            <p:nvPr/>
          </p:nvSpPr>
          <p:spPr>
            <a:xfrm>
              <a:off x="914400" y="4038600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0"/>
                  </a:moveTo>
                  <a:lnTo>
                    <a:pt x="3124200" y="0"/>
                  </a:lnTo>
                  <a:lnTo>
                    <a:pt x="3124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85D8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0233" y="3564790"/>
              <a:ext cx="1512570" cy="621665"/>
            </a:xfrm>
            <a:custGeom>
              <a:avLst/>
              <a:gdLst/>
              <a:ahLst/>
              <a:cxnLst/>
              <a:rect l="l" t="t" r="r" b="b"/>
              <a:pathLst>
                <a:path w="1512570" h="621664">
                  <a:moveTo>
                    <a:pt x="1512366" y="0"/>
                  </a:moveTo>
                  <a:lnTo>
                    <a:pt x="0" y="621436"/>
                  </a:lnTo>
                </a:path>
              </a:pathLst>
            </a:custGeom>
            <a:ln w="12700">
              <a:solidFill>
                <a:srgbClr val="4A7EBB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50231" y="4116142"/>
              <a:ext cx="87630" cy="82550"/>
            </a:xfrm>
            <a:custGeom>
              <a:avLst/>
              <a:gdLst/>
              <a:ahLst/>
              <a:cxnLst/>
              <a:rect l="l" t="t" r="r" b="b"/>
              <a:pathLst>
                <a:path w="87629" h="82550">
                  <a:moveTo>
                    <a:pt x="53581" y="0"/>
                  </a:moveTo>
                  <a:lnTo>
                    <a:pt x="0" y="70078"/>
                  </a:lnTo>
                  <a:lnTo>
                    <a:pt x="87375" y="82232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41340" y="3397904"/>
            <a:ext cx="147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Không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break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2511" y="5199379"/>
            <a:ext cx="3093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tháng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năm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từ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bàn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phím.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Xuất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ngày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tháng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đã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6108" y="2591720"/>
            <a:ext cx="4926779" cy="38146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31204" y="192024"/>
            <a:ext cx="4470400" cy="789940"/>
            <a:chOff x="4331204" y="192024"/>
            <a:chExt cx="447040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1204" y="192024"/>
              <a:ext cx="699515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003" y="281939"/>
              <a:ext cx="83210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595" y="281939"/>
              <a:ext cx="81686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9947" y="281939"/>
              <a:ext cx="978407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1841" y="281939"/>
              <a:ext cx="1568185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3523" y="281939"/>
              <a:ext cx="1147572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32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</a:t>
            </a:r>
            <a:r>
              <a:rPr spc="-5" dirty="0"/>
              <a:t>IỂU</a:t>
            </a:r>
            <a:r>
              <a:rPr spc="130" dirty="0"/>
              <a:t> </a:t>
            </a:r>
            <a:r>
              <a:rPr spc="-5" dirty="0"/>
              <a:t>DỮ</a:t>
            </a:r>
            <a:r>
              <a:rPr spc="125" dirty="0"/>
              <a:t> </a:t>
            </a:r>
            <a:r>
              <a:rPr spc="-5" dirty="0"/>
              <a:t>LIỆU</a:t>
            </a:r>
            <a:r>
              <a:rPr spc="130" dirty="0"/>
              <a:t> </a:t>
            </a:r>
            <a:r>
              <a:rPr spc="-10" dirty="0"/>
              <a:t>NGUYÊN</a:t>
            </a:r>
            <a:r>
              <a:rPr spc="140" dirty="0"/>
              <a:t> </a:t>
            </a:r>
            <a:r>
              <a:rPr spc="-10" dirty="0"/>
              <a:t>THỦY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535816" y="1090593"/>
            <a:ext cx="5062855" cy="3209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45720" indent="-34417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Kiểu</a:t>
            </a:r>
            <a:r>
              <a:rPr sz="2800" spc="-5" dirty="0">
                <a:latin typeface="Segoe UI"/>
                <a:cs typeface="Segoe UI"/>
              </a:rPr>
              <a:t> dữ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liệu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 thủy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là 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 được </a:t>
            </a:r>
            <a:r>
              <a:rPr sz="2800" spc="-10" dirty="0">
                <a:latin typeface="Segoe UI"/>
                <a:cs typeface="Segoe UI"/>
              </a:rPr>
              <a:t>giữ </a:t>
            </a:r>
            <a:r>
              <a:rPr sz="2800" spc="-5" dirty="0">
                <a:latin typeface="Segoe UI"/>
                <a:cs typeface="Segoe UI"/>
              </a:rPr>
              <a:t>lại từ ngôn </a:t>
            </a:r>
            <a:r>
              <a:rPr sz="2800" spc="-10" dirty="0">
                <a:latin typeface="Segoe UI"/>
                <a:cs typeface="Segoe UI"/>
              </a:rPr>
              <a:t>ngữ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(ngôn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ngữ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gốc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Java)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8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dữ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liệu</a:t>
            </a:r>
            <a:r>
              <a:rPr sz="2800" spc="-5" dirty="0">
                <a:latin typeface="Segoe UI"/>
                <a:cs typeface="Segoe UI"/>
              </a:rPr>
              <a:t> nguyên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thuỷ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Segoe UI"/>
                <a:cs typeface="Segoe UI"/>
              </a:rPr>
              <a:t>int</a:t>
            </a:r>
            <a:r>
              <a:rPr sz="2400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8;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Segoe UI"/>
                <a:cs typeface="Segoe UI"/>
              </a:rPr>
              <a:t>double</a:t>
            </a:r>
            <a:r>
              <a:rPr sz="2400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b;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2024"/>
            <a:ext cx="8362950" cy="789940"/>
            <a:chOff x="438150" y="192024"/>
            <a:chExt cx="836295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7632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9095" y="281939"/>
              <a:ext cx="60045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037" y="281939"/>
              <a:ext cx="118109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6103" y="281939"/>
              <a:ext cx="165201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0083" y="281939"/>
              <a:ext cx="1271015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975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Ổ</a:t>
            </a:r>
            <a:r>
              <a:rPr spc="130" dirty="0"/>
              <a:t> </a:t>
            </a:r>
            <a:r>
              <a:rPr spc="-10" dirty="0"/>
              <a:t>CHỨC</a:t>
            </a:r>
            <a:r>
              <a:rPr spc="120" dirty="0"/>
              <a:t> </a:t>
            </a:r>
            <a:r>
              <a:rPr spc="-10" dirty="0"/>
              <a:t>CHƯƠNG</a:t>
            </a:r>
            <a:r>
              <a:rPr spc="125" dirty="0"/>
              <a:t> </a:t>
            </a:r>
            <a:r>
              <a:rPr spc="-10" dirty="0"/>
              <a:t>TRÌNH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490537" y="977900"/>
            <a:ext cx="8209280" cy="5466080"/>
            <a:chOff x="490537" y="977900"/>
            <a:chExt cx="8209280" cy="546608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537" y="2500312"/>
              <a:ext cx="5448300" cy="3943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00400" y="990600"/>
              <a:ext cx="5486400" cy="1981200"/>
            </a:xfrm>
            <a:custGeom>
              <a:avLst/>
              <a:gdLst/>
              <a:ahLst/>
              <a:cxnLst/>
              <a:rect l="l" t="t" r="r" b="b"/>
              <a:pathLst>
                <a:path w="5486400" h="1981200">
                  <a:moveTo>
                    <a:pt x="0" y="0"/>
                  </a:moveTo>
                  <a:lnTo>
                    <a:pt x="5486400" y="0"/>
                  </a:lnTo>
                  <a:lnTo>
                    <a:pt x="5486400" y="1981200"/>
                  </a:ln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4306" y="4274820"/>
              <a:ext cx="1330451" cy="8046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14600" y="4309629"/>
              <a:ext cx="1033144" cy="516890"/>
            </a:xfrm>
            <a:custGeom>
              <a:avLst/>
              <a:gdLst/>
              <a:ahLst/>
              <a:cxnLst/>
              <a:rect l="l" t="t" r="r" b="b"/>
              <a:pathLst>
                <a:path w="1033145" h="516889">
                  <a:moveTo>
                    <a:pt x="0" y="0"/>
                  </a:moveTo>
                  <a:lnTo>
                    <a:pt x="1033068" y="516534"/>
                  </a:lnTo>
                </a:path>
              </a:pathLst>
            </a:custGeom>
            <a:ln w="380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15614" y="4715404"/>
              <a:ext cx="132080" cy="119380"/>
            </a:xfrm>
            <a:custGeom>
              <a:avLst/>
              <a:gdLst/>
              <a:ahLst/>
              <a:cxnLst/>
              <a:rect l="l" t="t" r="r" b="b"/>
              <a:pathLst>
                <a:path w="132079" h="119379">
                  <a:moveTo>
                    <a:pt x="59639" y="0"/>
                  </a:moveTo>
                  <a:lnTo>
                    <a:pt x="132054" y="110756"/>
                  </a:lnTo>
                  <a:lnTo>
                    <a:pt x="0" y="119265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7621" y="4143377"/>
              <a:ext cx="4400550" cy="765175"/>
            </a:xfrm>
            <a:custGeom>
              <a:avLst/>
              <a:gdLst/>
              <a:ahLst/>
              <a:cxnLst/>
              <a:rect l="l" t="t" r="r" b="b"/>
              <a:pathLst>
                <a:path w="4400550" h="765175">
                  <a:moveTo>
                    <a:pt x="0" y="394030"/>
                  </a:moveTo>
                  <a:lnTo>
                    <a:pt x="1656778" y="637539"/>
                  </a:lnTo>
                  <a:lnTo>
                    <a:pt x="1666798" y="687172"/>
                  </a:lnTo>
                  <a:lnTo>
                    <a:pt x="1694124" y="727702"/>
                  </a:lnTo>
                  <a:lnTo>
                    <a:pt x="1734654" y="755027"/>
                  </a:lnTo>
                  <a:lnTo>
                    <a:pt x="1784286" y="765047"/>
                  </a:lnTo>
                  <a:lnTo>
                    <a:pt x="4272470" y="765047"/>
                  </a:lnTo>
                  <a:lnTo>
                    <a:pt x="4322102" y="755027"/>
                  </a:lnTo>
                  <a:lnTo>
                    <a:pt x="4362632" y="727702"/>
                  </a:lnTo>
                  <a:lnTo>
                    <a:pt x="4389958" y="687172"/>
                  </a:lnTo>
                  <a:lnTo>
                    <a:pt x="4399978" y="637539"/>
                  </a:lnTo>
                  <a:lnTo>
                    <a:pt x="4399978" y="446277"/>
                  </a:lnTo>
                  <a:lnTo>
                    <a:pt x="1656778" y="446277"/>
                  </a:lnTo>
                  <a:lnTo>
                    <a:pt x="0" y="394030"/>
                  </a:lnTo>
                  <a:close/>
                </a:path>
                <a:path w="4400550" h="765175">
                  <a:moveTo>
                    <a:pt x="4272470" y="0"/>
                  </a:moveTo>
                  <a:lnTo>
                    <a:pt x="1784286" y="0"/>
                  </a:lnTo>
                  <a:lnTo>
                    <a:pt x="1734654" y="10020"/>
                  </a:lnTo>
                  <a:lnTo>
                    <a:pt x="1694124" y="37345"/>
                  </a:lnTo>
                  <a:lnTo>
                    <a:pt x="1666798" y="77875"/>
                  </a:lnTo>
                  <a:lnTo>
                    <a:pt x="1656778" y="127507"/>
                  </a:lnTo>
                  <a:lnTo>
                    <a:pt x="1656778" y="446277"/>
                  </a:lnTo>
                  <a:lnTo>
                    <a:pt x="4399978" y="446277"/>
                  </a:lnTo>
                  <a:lnTo>
                    <a:pt x="4399978" y="127507"/>
                  </a:lnTo>
                  <a:lnTo>
                    <a:pt x="4389958" y="77875"/>
                  </a:lnTo>
                  <a:lnTo>
                    <a:pt x="4362632" y="37345"/>
                  </a:lnTo>
                  <a:lnTo>
                    <a:pt x="4322102" y="10020"/>
                  </a:lnTo>
                  <a:lnTo>
                    <a:pt x="4272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7621" y="4143377"/>
              <a:ext cx="4400550" cy="765175"/>
            </a:xfrm>
            <a:custGeom>
              <a:avLst/>
              <a:gdLst/>
              <a:ahLst/>
              <a:cxnLst/>
              <a:rect l="l" t="t" r="r" b="b"/>
              <a:pathLst>
                <a:path w="4400550" h="765175">
                  <a:moveTo>
                    <a:pt x="1656778" y="127507"/>
                  </a:moveTo>
                  <a:lnTo>
                    <a:pt x="1666798" y="77875"/>
                  </a:lnTo>
                  <a:lnTo>
                    <a:pt x="1694124" y="37345"/>
                  </a:lnTo>
                  <a:lnTo>
                    <a:pt x="1734654" y="10020"/>
                  </a:lnTo>
                  <a:lnTo>
                    <a:pt x="1784286" y="0"/>
                  </a:lnTo>
                  <a:lnTo>
                    <a:pt x="2113978" y="0"/>
                  </a:lnTo>
                  <a:lnTo>
                    <a:pt x="2799778" y="0"/>
                  </a:lnTo>
                  <a:lnTo>
                    <a:pt x="4272470" y="0"/>
                  </a:lnTo>
                  <a:lnTo>
                    <a:pt x="4322102" y="10020"/>
                  </a:lnTo>
                  <a:lnTo>
                    <a:pt x="4362632" y="37345"/>
                  </a:lnTo>
                  <a:lnTo>
                    <a:pt x="4389958" y="77875"/>
                  </a:lnTo>
                  <a:lnTo>
                    <a:pt x="4399978" y="127507"/>
                  </a:lnTo>
                  <a:lnTo>
                    <a:pt x="4399978" y="446277"/>
                  </a:lnTo>
                  <a:lnTo>
                    <a:pt x="4399978" y="637539"/>
                  </a:lnTo>
                  <a:lnTo>
                    <a:pt x="4389958" y="687172"/>
                  </a:lnTo>
                  <a:lnTo>
                    <a:pt x="4362632" y="727702"/>
                  </a:lnTo>
                  <a:lnTo>
                    <a:pt x="4322102" y="755027"/>
                  </a:lnTo>
                  <a:lnTo>
                    <a:pt x="4272470" y="765047"/>
                  </a:lnTo>
                  <a:lnTo>
                    <a:pt x="2799778" y="765047"/>
                  </a:lnTo>
                  <a:lnTo>
                    <a:pt x="2113978" y="765047"/>
                  </a:lnTo>
                  <a:lnTo>
                    <a:pt x="1784286" y="765047"/>
                  </a:lnTo>
                  <a:lnTo>
                    <a:pt x="1734654" y="755027"/>
                  </a:lnTo>
                  <a:lnTo>
                    <a:pt x="1694124" y="727702"/>
                  </a:lnTo>
                  <a:lnTo>
                    <a:pt x="1666798" y="687172"/>
                  </a:lnTo>
                  <a:lnTo>
                    <a:pt x="1656778" y="637539"/>
                  </a:lnTo>
                  <a:lnTo>
                    <a:pt x="0" y="394030"/>
                  </a:lnTo>
                  <a:lnTo>
                    <a:pt x="1656778" y="446277"/>
                  </a:lnTo>
                  <a:lnTo>
                    <a:pt x="1656778" y="127507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78081" y="4223639"/>
            <a:ext cx="223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Hiển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thị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thực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đơn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chính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của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chương trình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28415" y="1068336"/>
            <a:ext cx="5369560" cy="1955800"/>
            <a:chOff x="3328415" y="1068336"/>
            <a:chExt cx="5369560" cy="195580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7527" y="1068336"/>
              <a:ext cx="1424927" cy="550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1449" y="1523847"/>
              <a:ext cx="1174993" cy="1845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05653" y="1123886"/>
              <a:ext cx="1292860" cy="400685"/>
            </a:xfrm>
            <a:custGeom>
              <a:avLst/>
              <a:gdLst/>
              <a:ahLst/>
              <a:cxnLst/>
              <a:rect l="l" t="t" r="r" b="b"/>
              <a:pathLst>
                <a:path w="1292859" h="400684">
                  <a:moveTo>
                    <a:pt x="1292339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1292339" y="400113"/>
                  </a:lnTo>
                  <a:lnTo>
                    <a:pt x="1292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05653" y="1123886"/>
              <a:ext cx="1292860" cy="400685"/>
            </a:xfrm>
            <a:custGeom>
              <a:avLst/>
              <a:gdLst/>
              <a:ahLst/>
              <a:cxnLst/>
              <a:rect l="l" t="t" r="r" b="b"/>
              <a:pathLst>
                <a:path w="1292859" h="400684">
                  <a:moveTo>
                    <a:pt x="0" y="0"/>
                  </a:moveTo>
                  <a:lnTo>
                    <a:pt x="1292339" y="0"/>
                  </a:lnTo>
                  <a:lnTo>
                    <a:pt x="1292339" y="400113"/>
                  </a:lnTo>
                  <a:lnTo>
                    <a:pt x="0" y="40011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6472" y="1230388"/>
              <a:ext cx="674667" cy="22082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5835" y="1092708"/>
              <a:ext cx="1013447" cy="5364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67527" y="1714500"/>
              <a:ext cx="1424927" cy="533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3331" y="1697736"/>
              <a:ext cx="1569719" cy="6400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405653" y="1752600"/>
              <a:ext cx="1292860" cy="400685"/>
            </a:xfrm>
            <a:custGeom>
              <a:avLst/>
              <a:gdLst/>
              <a:ahLst/>
              <a:cxnLst/>
              <a:rect l="l" t="t" r="r" b="b"/>
              <a:pathLst>
                <a:path w="1292859" h="400685">
                  <a:moveTo>
                    <a:pt x="1292339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1292339" y="400113"/>
                  </a:lnTo>
                  <a:lnTo>
                    <a:pt x="1292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05653" y="1752600"/>
              <a:ext cx="1292860" cy="400685"/>
            </a:xfrm>
            <a:custGeom>
              <a:avLst/>
              <a:gdLst/>
              <a:ahLst/>
              <a:cxnLst/>
              <a:rect l="l" t="t" r="r" b="b"/>
              <a:pathLst>
                <a:path w="1292859" h="400685">
                  <a:moveTo>
                    <a:pt x="0" y="0"/>
                  </a:moveTo>
                  <a:lnTo>
                    <a:pt x="1292339" y="0"/>
                  </a:lnTo>
                  <a:lnTo>
                    <a:pt x="1292339" y="400113"/>
                  </a:lnTo>
                  <a:lnTo>
                    <a:pt x="0" y="40011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02452" y="1863077"/>
              <a:ext cx="924579" cy="1758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7715" y="1722120"/>
              <a:ext cx="1249679" cy="5364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6083" y="1859102"/>
              <a:ext cx="131676" cy="22081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89547" y="1722120"/>
              <a:ext cx="466344" cy="5364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66515" y="2400300"/>
              <a:ext cx="2554223" cy="5333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28415" y="2383536"/>
              <a:ext cx="2689857" cy="64007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03930" y="2438400"/>
              <a:ext cx="2422525" cy="400685"/>
            </a:xfrm>
            <a:custGeom>
              <a:avLst/>
              <a:gdLst/>
              <a:ahLst/>
              <a:cxnLst/>
              <a:rect l="l" t="t" r="r" b="b"/>
              <a:pathLst>
                <a:path w="2422525" h="400685">
                  <a:moveTo>
                    <a:pt x="0" y="0"/>
                  </a:moveTo>
                  <a:lnTo>
                    <a:pt x="2422461" y="0"/>
                  </a:lnTo>
                  <a:lnTo>
                    <a:pt x="2422461" y="400113"/>
                  </a:lnTo>
                  <a:lnTo>
                    <a:pt x="0" y="40011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06698" y="2548877"/>
              <a:ext cx="2055466" cy="21833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52798" y="2407920"/>
              <a:ext cx="2369819" cy="5364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80479" y="2544902"/>
              <a:ext cx="131625" cy="22081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14771" y="2407920"/>
              <a:ext cx="466344" cy="5364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6207" y="2400300"/>
              <a:ext cx="2363722" cy="5333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96583" y="2383536"/>
              <a:ext cx="2500882" cy="64007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274053" y="2438400"/>
              <a:ext cx="2231390" cy="400685"/>
            </a:xfrm>
            <a:custGeom>
              <a:avLst/>
              <a:gdLst/>
              <a:ahLst/>
              <a:cxnLst/>
              <a:rect l="l" t="t" r="r" b="b"/>
              <a:pathLst>
                <a:path w="2231390" h="400685">
                  <a:moveTo>
                    <a:pt x="2231377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2231377" y="400113"/>
                  </a:lnTo>
                  <a:lnTo>
                    <a:pt x="2231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74053" y="2438400"/>
              <a:ext cx="2231390" cy="400685"/>
            </a:xfrm>
            <a:custGeom>
              <a:avLst/>
              <a:gdLst/>
              <a:ahLst/>
              <a:cxnLst/>
              <a:rect l="l" t="t" r="r" b="b"/>
              <a:pathLst>
                <a:path w="2231390" h="400685">
                  <a:moveTo>
                    <a:pt x="0" y="0"/>
                  </a:moveTo>
                  <a:lnTo>
                    <a:pt x="2231377" y="0"/>
                  </a:lnTo>
                  <a:lnTo>
                    <a:pt x="2231377" y="400113"/>
                  </a:lnTo>
                  <a:lnTo>
                    <a:pt x="0" y="40011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75018" y="2548877"/>
              <a:ext cx="1854953" cy="21808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20966" y="2407920"/>
              <a:ext cx="2180843" cy="5364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59813" y="2544902"/>
              <a:ext cx="131635" cy="22081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93963" y="2407920"/>
              <a:ext cx="466344" cy="53644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51817" y="1524000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07372" y="16638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15155" y="2152709"/>
              <a:ext cx="1437005" cy="273685"/>
            </a:xfrm>
            <a:custGeom>
              <a:avLst/>
              <a:gdLst/>
              <a:ahLst/>
              <a:cxnLst/>
              <a:rect l="l" t="t" r="r" b="b"/>
              <a:pathLst>
                <a:path w="1437004" h="273685">
                  <a:moveTo>
                    <a:pt x="1436662" y="0"/>
                  </a:moveTo>
                  <a:lnTo>
                    <a:pt x="1436662" y="142849"/>
                  </a:lnTo>
                  <a:lnTo>
                    <a:pt x="0" y="142849"/>
                  </a:lnTo>
                  <a:lnTo>
                    <a:pt x="0" y="273113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70706" y="23496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51817" y="2152709"/>
              <a:ext cx="1337945" cy="273685"/>
            </a:xfrm>
            <a:custGeom>
              <a:avLst/>
              <a:gdLst/>
              <a:ahLst/>
              <a:cxnLst/>
              <a:rect l="l" t="t" r="r" b="b"/>
              <a:pathLst>
                <a:path w="1337945" h="273685">
                  <a:moveTo>
                    <a:pt x="0" y="0"/>
                  </a:moveTo>
                  <a:lnTo>
                    <a:pt x="0" y="142849"/>
                  </a:lnTo>
                  <a:lnTo>
                    <a:pt x="1337919" y="142849"/>
                  </a:lnTo>
                  <a:lnTo>
                    <a:pt x="1337919" y="273113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45283" y="23496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9632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5" y="281939"/>
              <a:ext cx="101193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3467" y="281939"/>
              <a:ext cx="72085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7811" y="281939"/>
              <a:ext cx="117043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0204" y="281939"/>
              <a:ext cx="1040891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76391" y="283114"/>
            <a:ext cx="2929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HIẾT</a:t>
            </a:r>
            <a:r>
              <a:rPr spc="105" dirty="0"/>
              <a:t> </a:t>
            </a:r>
            <a:r>
              <a:rPr spc="-10" dirty="0"/>
              <a:t>KẾ</a:t>
            </a:r>
            <a:r>
              <a:rPr spc="130" dirty="0"/>
              <a:t> </a:t>
            </a:r>
            <a:r>
              <a:rPr spc="-10" dirty="0"/>
              <a:t>THỰC</a:t>
            </a:r>
            <a:r>
              <a:rPr spc="114" dirty="0"/>
              <a:t> </a:t>
            </a:r>
            <a:r>
              <a:rPr spc="-15" dirty="0"/>
              <a:t>ĐƠN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609592" y="1066728"/>
            <a:ext cx="7709534" cy="5374640"/>
            <a:chOff x="609592" y="1066728"/>
            <a:chExt cx="7709534" cy="537464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2" y="1066728"/>
              <a:ext cx="5902345" cy="53740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59201" y="5715001"/>
              <a:ext cx="5146675" cy="536575"/>
            </a:xfrm>
            <a:custGeom>
              <a:avLst/>
              <a:gdLst/>
              <a:ahLst/>
              <a:cxnLst/>
              <a:rect l="l" t="t" r="r" b="b"/>
              <a:pathLst>
                <a:path w="5146675" h="536575">
                  <a:moveTo>
                    <a:pt x="5057190" y="0"/>
                  </a:moveTo>
                  <a:lnTo>
                    <a:pt x="2645206" y="0"/>
                  </a:lnTo>
                  <a:lnTo>
                    <a:pt x="2610405" y="7026"/>
                  </a:lnTo>
                  <a:lnTo>
                    <a:pt x="2581986" y="26187"/>
                  </a:lnTo>
                  <a:lnTo>
                    <a:pt x="2562825" y="54606"/>
                  </a:lnTo>
                  <a:lnTo>
                    <a:pt x="2555798" y="89408"/>
                  </a:lnTo>
                  <a:lnTo>
                    <a:pt x="2555798" y="312928"/>
                  </a:lnTo>
                  <a:lnTo>
                    <a:pt x="0" y="365404"/>
                  </a:lnTo>
                  <a:lnTo>
                    <a:pt x="2555798" y="447040"/>
                  </a:lnTo>
                  <a:lnTo>
                    <a:pt x="2562825" y="481841"/>
                  </a:lnTo>
                  <a:lnTo>
                    <a:pt x="2581986" y="510260"/>
                  </a:lnTo>
                  <a:lnTo>
                    <a:pt x="2610405" y="529421"/>
                  </a:lnTo>
                  <a:lnTo>
                    <a:pt x="2645206" y="536448"/>
                  </a:lnTo>
                  <a:lnTo>
                    <a:pt x="5057190" y="536448"/>
                  </a:lnTo>
                  <a:lnTo>
                    <a:pt x="5091991" y="529421"/>
                  </a:lnTo>
                  <a:lnTo>
                    <a:pt x="5120411" y="510260"/>
                  </a:lnTo>
                  <a:lnTo>
                    <a:pt x="5139572" y="481841"/>
                  </a:lnTo>
                  <a:lnTo>
                    <a:pt x="5146598" y="447040"/>
                  </a:lnTo>
                  <a:lnTo>
                    <a:pt x="5146598" y="89408"/>
                  </a:lnTo>
                  <a:lnTo>
                    <a:pt x="5139572" y="54606"/>
                  </a:lnTo>
                  <a:lnTo>
                    <a:pt x="5120411" y="26187"/>
                  </a:lnTo>
                  <a:lnTo>
                    <a:pt x="5091991" y="7026"/>
                  </a:lnTo>
                  <a:lnTo>
                    <a:pt x="5057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59201" y="5715001"/>
              <a:ext cx="5146675" cy="536575"/>
            </a:xfrm>
            <a:custGeom>
              <a:avLst/>
              <a:gdLst/>
              <a:ahLst/>
              <a:cxnLst/>
              <a:rect l="l" t="t" r="r" b="b"/>
              <a:pathLst>
                <a:path w="5146675" h="536575">
                  <a:moveTo>
                    <a:pt x="2555798" y="89408"/>
                  </a:moveTo>
                  <a:lnTo>
                    <a:pt x="2562825" y="54606"/>
                  </a:lnTo>
                  <a:lnTo>
                    <a:pt x="2581986" y="26187"/>
                  </a:lnTo>
                  <a:lnTo>
                    <a:pt x="2610405" y="7026"/>
                  </a:lnTo>
                  <a:lnTo>
                    <a:pt x="2645206" y="0"/>
                  </a:lnTo>
                  <a:lnTo>
                    <a:pt x="2987598" y="0"/>
                  </a:lnTo>
                  <a:lnTo>
                    <a:pt x="3635298" y="0"/>
                  </a:lnTo>
                  <a:lnTo>
                    <a:pt x="5057190" y="0"/>
                  </a:lnTo>
                  <a:lnTo>
                    <a:pt x="5091991" y="7026"/>
                  </a:lnTo>
                  <a:lnTo>
                    <a:pt x="5120411" y="26187"/>
                  </a:lnTo>
                  <a:lnTo>
                    <a:pt x="5139572" y="54606"/>
                  </a:lnTo>
                  <a:lnTo>
                    <a:pt x="5146598" y="89408"/>
                  </a:lnTo>
                  <a:lnTo>
                    <a:pt x="5146598" y="312928"/>
                  </a:lnTo>
                  <a:lnTo>
                    <a:pt x="5146598" y="447040"/>
                  </a:lnTo>
                  <a:lnTo>
                    <a:pt x="5139572" y="481841"/>
                  </a:lnTo>
                  <a:lnTo>
                    <a:pt x="5120411" y="510260"/>
                  </a:lnTo>
                  <a:lnTo>
                    <a:pt x="5091991" y="529421"/>
                  </a:lnTo>
                  <a:lnTo>
                    <a:pt x="5057190" y="536448"/>
                  </a:lnTo>
                  <a:lnTo>
                    <a:pt x="3635298" y="536448"/>
                  </a:lnTo>
                  <a:lnTo>
                    <a:pt x="2987598" y="536448"/>
                  </a:lnTo>
                  <a:lnTo>
                    <a:pt x="2645206" y="536448"/>
                  </a:lnTo>
                  <a:lnTo>
                    <a:pt x="2610405" y="529421"/>
                  </a:lnTo>
                  <a:lnTo>
                    <a:pt x="2581986" y="510260"/>
                  </a:lnTo>
                  <a:lnTo>
                    <a:pt x="2562825" y="481841"/>
                  </a:lnTo>
                  <a:lnTo>
                    <a:pt x="2555798" y="447040"/>
                  </a:lnTo>
                  <a:lnTo>
                    <a:pt x="0" y="365404"/>
                  </a:lnTo>
                  <a:lnTo>
                    <a:pt x="2555798" y="312928"/>
                  </a:lnTo>
                  <a:lnTo>
                    <a:pt x="2555798" y="89408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83927" y="4648201"/>
              <a:ext cx="4822190" cy="683260"/>
            </a:xfrm>
            <a:custGeom>
              <a:avLst/>
              <a:gdLst/>
              <a:ahLst/>
              <a:cxnLst/>
              <a:rect l="l" t="t" r="r" b="b"/>
              <a:pathLst>
                <a:path w="4822190" h="683260">
                  <a:moveTo>
                    <a:pt x="4708080" y="0"/>
                  </a:moveTo>
                  <a:lnTo>
                    <a:pt x="2344864" y="0"/>
                  </a:lnTo>
                  <a:lnTo>
                    <a:pt x="2300574" y="8941"/>
                  </a:lnTo>
                  <a:lnTo>
                    <a:pt x="2264403" y="33326"/>
                  </a:lnTo>
                  <a:lnTo>
                    <a:pt x="2240015" y="69496"/>
                  </a:lnTo>
                  <a:lnTo>
                    <a:pt x="2231072" y="113792"/>
                  </a:lnTo>
                  <a:lnTo>
                    <a:pt x="2231072" y="398272"/>
                  </a:lnTo>
                  <a:lnTo>
                    <a:pt x="0" y="555383"/>
                  </a:lnTo>
                  <a:lnTo>
                    <a:pt x="2231072" y="568960"/>
                  </a:lnTo>
                  <a:lnTo>
                    <a:pt x="2240015" y="613250"/>
                  </a:lnTo>
                  <a:lnTo>
                    <a:pt x="2264403" y="649420"/>
                  </a:lnTo>
                  <a:lnTo>
                    <a:pt x="2300574" y="673808"/>
                  </a:lnTo>
                  <a:lnTo>
                    <a:pt x="2344864" y="682752"/>
                  </a:lnTo>
                  <a:lnTo>
                    <a:pt x="4708080" y="682752"/>
                  </a:lnTo>
                  <a:lnTo>
                    <a:pt x="4752370" y="673808"/>
                  </a:lnTo>
                  <a:lnTo>
                    <a:pt x="4788541" y="649420"/>
                  </a:lnTo>
                  <a:lnTo>
                    <a:pt x="4812929" y="613250"/>
                  </a:lnTo>
                  <a:lnTo>
                    <a:pt x="4821872" y="568960"/>
                  </a:lnTo>
                  <a:lnTo>
                    <a:pt x="4821872" y="113792"/>
                  </a:lnTo>
                  <a:lnTo>
                    <a:pt x="4812929" y="69496"/>
                  </a:lnTo>
                  <a:lnTo>
                    <a:pt x="4788541" y="33326"/>
                  </a:lnTo>
                  <a:lnTo>
                    <a:pt x="4752370" y="8941"/>
                  </a:lnTo>
                  <a:lnTo>
                    <a:pt x="4708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3927" y="4648201"/>
              <a:ext cx="4822190" cy="683260"/>
            </a:xfrm>
            <a:custGeom>
              <a:avLst/>
              <a:gdLst/>
              <a:ahLst/>
              <a:cxnLst/>
              <a:rect l="l" t="t" r="r" b="b"/>
              <a:pathLst>
                <a:path w="4822190" h="683260">
                  <a:moveTo>
                    <a:pt x="2231072" y="113792"/>
                  </a:moveTo>
                  <a:lnTo>
                    <a:pt x="2240015" y="69496"/>
                  </a:lnTo>
                  <a:lnTo>
                    <a:pt x="2264403" y="33326"/>
                  </a:lnTo>
                  <a:lnTo>
                    <a:pt x="2300574" y="8941"/>
                  </a:lnTo>
                  <a:lnTo>
                    <a:pt x="2344864" y="0"/>
                  </a:lnTo>
                  <a:lnTo>
                    <a:pt x="2662872" y="0"/>
                  </a:lnTo>
                  <a:lnTo>
                    <a:pt x="3310572" y="0"/>
                  </a:lnTo>
                  <a:lnTo>
                    <a:pt x="4708080" y="0"/>
                  </a:lnTo>
                  <a:lnTo>
                    <a:pt x="4752370" y="8941"/>
                  </a:lnTo>
                  <a:lnTo>
                    <a:pt x="4788541" y="33326"/>
                  </a:lnTo>
                  <a:lnTo>
                    <a:pt x="4812929" y="69496"/>
                  </a:lnTo>
                  <a:lnTo>
                    <a:pt x="4821872" y="113792"/>
                  </a:lnTo>
                  <a:lnTo>
                    <a:pt x="4821872" y="398272"/>
                  </a:lnTo>
                  <a:lnTo>
                    <a:pt x="4821872" y="568960"/>
                  </a:lnTo>
                  <a:lnTo>
                    <a:pt x="4812929" y="613250"/>
                  </a:lnTo>
                  <a:lnTo>
                    <a:pt x="4788541" y="649420"/>
                  </a:lnTo>
                  <a:lnTo>
                    <a:pt x="4752370" y="673808"/>
                  </a:lnTo>
                  <a:lnTo>
                    <a:pt x="4708080" y="682752"/>
                  </a:lnTo>
                  <a:lnTo>
                    <a:pt x="3310572" y="682752"/>
                  </a:lnTo>
                  <a:lnTo>
                    <a:pt x="2662872" y="682752"/>
                  </a:lnTo>
                  <a:lnTo>
                    <a:pt x="2344864" y="682752"/>
                  </a:lnTo>
                  <a:lnTo>
                    <a:pt x="2300574" y="673808"/>
                  </a:lnTo>
                  <a:lnTo>
                    <a:pt x="2264403" y="649420"/>
                  </a:lnTo>
                  <a:lnTo>
                    <a:pt x="2240015" y="613250"/>
                  </a:lnTo>
                  <a:lnTo>
                    <a:pt x="2231072" y="568960"/>
                  </a:lnTo>
                  <a:lnTo>
                    <a:pt x="0" y="555383"/>
                  </a:lnTo>
                  <a:lnTo>
                    <a:pt x="2231072" y="398272"/>
                  </a:lnTo>
                  <a:lnTo>
                    <a:pt x="2231072" y="113792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1974" y="3657602"/>
              <a:ext cx="4704080" cy="683260"/>
            </a:xfrm>
            <a:custGeom>
              <a:avLst/>
              <a:gdLst/>
              <a:ahLst/>
              <a:cxnLst/>
              <a:rect l="l" t="t" r="r" b="b"/>
              <a:pathLst>
                <a:path w="4704080" h="683260">
                  <a:moveTo>
                    <a:pt x="4703826" y="568960"/>
                  </a:moveTo>
                  <a:lnTo>
                    <a:pt x="2113026" y="568960"/>
                  </a:lnTo>
                  <a:lnTo>
                    <a:pt x="2121969" y="613250"/>
                  </a:lnTo>
                  <a:lnTo>
                    <a:pt x="2146357" y="649420"/>
                  </a:lnTo>
                  <a:lnTo>
                    <a:pt x="2182527" y="673808"/>
                  </a:lnTo>
                  <a:lnTo>
                    <a:pt x="2226818" y="682752"/>
                  </a:lnTo>
                  <a:lnTo>
                    <a:pt x="4590033" y="682752"/>
                  </a:lnTo>
                  <a:lnTo>
                    <a:pt x="4634324" y="673808"/>
                  </a:lnTo>
                  <a:lnTo>
                    <a:pt x="4670494" y="649420"/>
                  </a:lnTo>
                  <a:lnTo>
                    <a:pt x="4694882" y="613250"/>
                  </a:lnTo>
                  <a:lnTo>
                    <a:pt x="4703826" y="568960"/>
                  </a:lnTo>
                  <a:close/>
                </a:path>
                <a:path w="4704080" h="683260">
                  <a:moveTo>
                    <a:pt x="4590033" y="0"/>
                  </a:moveTo>
                  <a:lnTo>
                    <a:pt x="2226818" y="0"/>
                  </a:lnTo>
                  <a:lnTo>
                    <a:pt x="2182527" y="8941"/>
                  </a:lnTo>
                  <a:lnTo>
                    <a:pt x="2146357" y="33326"/>
                  </a:lnTo>
                  <a:lnTo>
                    <a:pt x="2121969" y="69496"/>
                  </a:lnTo>
                  <a:lnTo>
                    <a:pt x="2113026" y="113792"/>
                  </a:lnTo>
                  <a:lnTo>
                    <a:pt x="2113026" y="398272"/>
                  </a:lnTo>
                  <a:lnTo>
                    <a:pt x="0" y="653491"/>
                  </a:lnTo>
                  <a:lnTo>
                    <a:pt x="2113026" y="568960"/>
                  </a:lnTo>
                  <a:lnTo>
                    <a:pt x="4703826" y="568960"/>
                  </a:lnTo>
                  <a:lnTo>
                    <a:pt x="4703826" y="113792"/>
                  </a:lnTo>
                  <a:lnTo>
                    <a:pt x="4694882" y="69496"/>
                  </a:lnTo>
                  <a:lnTo>
                    <a:pt x="4670494" y="33326"/>
                  </a:lnTo>
                  <a:lnTo>
                    <a:pt x="4634324" y="8941"/>
                  </a:lnTo>
                  <a:lnTo>
                    <a:pt x="4590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1974" y="3657602"/>
              <a:ext cx="4704080" cy="683260"/>
            </a:xfrm>
            <a:custGeom>
              <a:avLst/>
              <a:gdLst/>
              <a:ahLst/>
              <a:cxnLst/>
              <a:rect l="l" t="t" r="r" b="b"/>
              <a:pathLst>
                <a:path w="4704080" h="683260">
                  <a:moveTo>
                    <a:pt x="2113026" y="113792"/>
                  </a:moveTo>
                  <a:lnTo>
                    <a:pt x="2121969" y="69496"/>
                  </a:lnTo>
                  <a:lnTo>
                    <a:pt x="2146357" y="33326"/>
                  </a:lnTo>
                  <a:lnTo>
                    <a:pt x="2182527" y="8941"/>
                  </a:lnTo>
                  <a:lnTo>
                    <a:pt x="2226818" y="0"/>
                  </a:lnTo>
                  <a:lnTo>
                    <a:pt x="2544826" y="0"/>
                  </a:lnTo>
                  <a:lnTo>
                    <a:pt x="3192526" y="0"/>
                  </a:lnTo>
                  <a:lnTo>
                    <a:pt x="4590033" y="0"/>
                  </a:lnTo>
                  <a:lnTo>
                    <a:pt x="4634324" y="8941"/>
                  </a:lnTo>
                  <a:lnTo>
                    <a:pt x="4670494" y="33326"/>
                  </a:lnTo>
                  <a:lnTo>
                    <a:pt x="4694882" y="69496"/>
                  </a:lnTo>
                  <a:lnTo>
                    <a:pt x="4703826" y="113792"/>
                  </a:lnTo>
                  <a:lnTo>
                    <a:pt x="4703826" y="398272"/>
                  </a:lnTo>
                  <a:lnTo>
                    <a:pt x="4703826" y="568960"/>
                  </a:lnTo>
                  <a:lnTo>
                    <a:pt x="4694882" y="613250"/>
                  </a:lnTo>
                  <a:lnTo>
                    <a:pt x="4670494" y="649420"/>
                  </a:lnTo>
                  <a:lnTo>
                    <a:pt x="4634324" y="673808"/>
                  </a:lnTo>
                  <a:lnTo>
                    <a:pt x="4590033" y="682752"/>
                  </a:lnTo>
                  <a:lnTo>
                    <a:pt x="3192526" y="682752"/>
                  </a:lnTo>
                  <a:lnTo>
                    <a:pt x="2544826" y="682752"/>
                  </a:lnTo>
                  <a:lnTo>
                    <a:pt x="2226818" y="682752"/>
                  </a:lnTo>
                  <a:lnTo>
                    <a:pt x="2182527" y="673808"/>
                  </a:lnTo>
                  <a:lnTo>
                    <a:pt x="2146357" y="649420"/>
                  </a:lnTo>
                  <a:lnTo>
                    <a:pt x="2121969" y="613250"/>
                  </a:lnTo>
                  <a:lnTo>
                    <a:pt x="2113026" y="568960"/>
                  </a:lnTo>
                  <a:lnTo>
                    <a:pt x="0" y="653491"/>
                  </a:lnTo>
                  <a:lnTo>
                    <a:pt x="2113026" y="398272"/>
                  </a:lnTo>
                  <a:lnTo>
                    <a:pt x="2113026" y="113792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58808" y="3696716"/>
            <a:ext cx="2101850" cy="242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Gọi phương thức thực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hiện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phép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cộng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80"/>
              </a:spcBef>
            </a:pPr>
            <a:r>
              <a:rPr sz="1800" spc="-5" dirty="0">
                <a:latin typeface="Calibri"/>
                <a:cs typeface="Calibri"/>
              </a:rPr>
              <a:t>Gọi phương thức thực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hiện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phép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trừ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Thoát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ứng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dụng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2739" y="5199379"/>
            <a:ext cx="3703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Tổ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chức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chương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trình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trên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bằng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cách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đổi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if…else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switch…case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319" y="2441105"/>
            <a:ext cx="2624886" cy="441689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69076" y="192024"/>
            <a:ext cx="4732020" cy="789940"/>
            <a:chOff x="4069076" y="192024"/>
            <a:chExt cx="473202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6" y="192024"/>
              <a:ext cx="67817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0536" y="281939"/>
              <a:ext cx="102869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1200" y="281939"/>
              <a:ext cx="8884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1656" y="281939"/>
              <a:ext cx="9159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1072" y="281939"/>
              <a:ext cx="1228343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3" y="281939"/>
              <a:ext cx="85648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4403" y="281939"/>
              <a:ext cx="996695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75835" y="283114"/>
            <a:ext cx="433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ỔNG</a:t>
            </a:r>
            <a:r>
              <a:rPr spc="120" dirty="0"/>
              <a:t> </a:t>
            </a:r>
            <a:r>
              <a:rPr spc="-5" dirty="0"/>
              <a:t>KẾT</a:t>
            </a:r>
            <a:r>
              <a:rPr spc="125" dirty="0"/>
              <a:t> </a:t>
            </a:r>
            <a:r>
              <a:rPr spc="-5" dirty="0"/>
              <a:t>NỘI</a:t>
            </a:r>
            <a:r>
              <a:rPr spc="135" dirty="0"/>
              <a:t> </a:t>
            </a:r>
            <a:r>
              <a:rPr spc="-10" dirty="0"/>
              <a:t>DUNG</a:t>
            </a:r>
            <a:r>
              <a:rPr spc="135" dirty="0"/>
              <a:t> </a:t>
            </a:r>
            <a:r>
              <a:rPr spc="-5" dirty="0"/>
              <a:t>BÀI</a:t>
            </a:r>
            <a:r>
              <a:rPr spc="140" dirty="0"/>
              <a:t> </a:t>
            </a:r>
            <a:r>
              <a:rPr spc="-10" dirty="0"/>
              <a:t>HỌC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816" y="1004661"/>
            <a:ext cx="5453380" cy="46342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Kiểu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 thủy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Qui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luật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ép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thủy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Lớp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bao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giá</a:t>
            </a:r>
            <a:r>
              <a:rPr sz="2800" spc="-5" dirty="0">
                <a:latin typeface="Segoe UI"/>
                <a:cs typeface="Segoe UI"/>
              </a:rPr>
              <a:t> trị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 nguyên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thủy</a:t>
            </a:r>
            <a:endParaRPr sz="280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10" dirty="0">
                <a:latin typeface="Segoe UI"/>
                <a:cs typeface="Segoe UI"/>
              </a:rPr>
              <a:t>Boxing/Unboxing</a:t>
            </a:r>
            <a:endParaRPr sz="280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Chuyển đổi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dữ</a:t>
            </a:r>
            <a:r>
              <a:rPr sz="2800" spc="-10" dirty="0">
                <a:latin typeface="Segoe UI"/>
                <a:cs typeface="Segoe UI"/>
              </a:rPr>
              <a:t> liệu</a:t>
            </a:r>
            <a:endParaRPr sz="280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85" dirty="0">
                <a:latin typeface="Segoe UI"/>
                <a:cs typeface="Segoe UI"/>
              </a:rPr>
              <a:t>Toán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biểu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endParaRPr sz="280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Lệnh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if</a:t>
            </a:r>
            <a:endParaRPr sz="2800">
              <a:latin typeface="Segoe UI"/>
              <a:cs typeface="Segoe UI"/>
            </a:endParaRPr>
          </a:p>
          <a:p>
            <a:pPr marL="357505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8140" algn="l"/>
              </a:tabLst>
            </a:pPr>
            <a:r>
              <a:rPr sz="2800" spc="-5" dirty="0">
                <a:latin typeface="Segoe UI"/>
                <a:cs typeface="Segoe UI"/>
              </a:rPr>
              <a:t>Lệnh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switch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case</a:t>
            </a:r>
            <a:endParaRPr sz="2800">
              <a:latin typeface="Segoe UI"/>
              <a:cs typeface="Segoe UI"/>
            </a:endParaRPr>
          </a:p>
          <a:p>
            <a:pPr marL="35750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8140" algn="l"/>
              </a:tabLst>
            </a:pPr>
            <a:r>
              <a:rPr sz="2800" spc="-5" dirty="0">
                <a:latin typeface="Segoe UI"/>
                <a:cs typeface="Segoe UI"/>
              </a:rPr>
              <a:t>Tổ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chức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chương trình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2024"/>
            <a:ext cx="8362950" cy="789940"/>
            <a:chOff x="438150" y="192024"/>
            <a:chExt cx="836295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452" y="192024"/>
              <a:ext cx="699506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6251" y="281939"/>
              <a:ext cx="8321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1841" y="281939"/>
              <a:ext cx="156818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3524" y="281939"/>
              <a:ext cx="1147572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60211" y="283114"/>
            <a:ext cx="2847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</a:t>
            </a:r>
            <a:r>
              <a:rPr spc="-5" dirty="0"/>
              <a:t>IỂU</a:t>
            </a:r>
            <a:r>
              <a:rPr spc="110" dirty="0"/>
              <a:t> </a:t>
            </a:r>
            <a:r>
              <a:rPr spc="-10" dirty="0"/>
              <a:t>NGUYÊN</a:t>
            </a:r>
            <a:r>
              <a:rPr spc="120" dirty="0"/>
              <a:t> </a:t>
            </a:r>
            <a:r>
              <a:rPr spc="-10" dirty="0"/>
              <a:t>THỦY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863" y="1005681"/>
            <a:ext cx="8210001" cy="4714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5832081"/>
            <a:ext cx="8229600" cy="7080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i="1" spc="-5" dirty="0">
                <a:latin typeface="Calibri"/>
                <a:cs typeface="Calibri"/>
              </a:rPr>
              <a:t>Giá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trị</a:t>
            </a:r>
            <a:r>
              <a:rPr sz="2000" i="1" dirty="0">
                <a:latin typeface="Calibri"/>
                <a:cs typeface="Calibri"/>
              </a:rPr>
              <a:t> mặc định</a:t>
            </a:r>
            <a:r>
              <a:rPr sz="2000" i="1" spc="-5" dirty="0">
                <a:latin typeface="Calibri"/>
                <a:cs typeface="Calibri"/>
              </a:rPr>
              <a:t> là </a:t>
            </a:r>
            <a:r>
              <a:rPr sz="2000" i="1" dirty="0">
                <a:latin typeface="Calibri"/>
                <a:cs typeface="Calibri"/>
              </a:rPr>
              <a:t>giá</a:t>
            </a:r>
            <a:r>
              <a:rPr sz="2000" i="1" spc="-5" dirty="0">
                <a:latin typeface="Calibri"/>
                <a:cs typeface="Calibri"/>
              </a:rPr>
              <a:t> trị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sẽ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được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gán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cho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biến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khi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khai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báo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không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khởi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đầu</a:t>
            </a:r>
            <a:endParaRPr sz="20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giá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trị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cho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biến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8135" y="192024"/>
              <a:ext cx="722375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3791" y="281939"/>
              <a:ext cx="67360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408" y="281939"/>
              <a:ext cx="82753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3429" y="281939"/>
              <a:ext cx="122986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4115" y="192024"/>
              <a:ext cx="600455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7852" y="281939"/>
              <a:ext cx="1472183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8025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G</a:t>
            </a:r>
            <a:r>
              <a:rPr spc="-5" dirty="0"/>
              <a:t>IÁ</a:t>
            </a:r>
            <a:r>
              <a:rPr spc="120" dirty="0"/>
              <a:t> </a:t>
            </a:r>
            <a:r>
              <a:rPr spc="-5" dirty="0"/>
              <a:t>TRỊ</a:t>
            </a:r>
            <a:r>
              <a:rPr spc="120" dirty="0"/>
              <a:t> </a:t>
            </a:r>
            <a:r>
              <a:rPr spc="-10" dirty="0"/>
              <a:t>HẰNG</a:t>
            </a:r>
            <a:r>
              <a:rPr spc="114" dirty="0"/>
              <a:t> </a:t>
            </a:r>
            <a:r>
              <a:rPr sz="2800" spc="-5" dirty="0"/>
              <a:t>(</a:t>
            </a:r>
            <a:r>
              <a:rPr spc="-5" dirty="0"/>
              <a:t>LITERAL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535781" y="1090593"/>
            <a:ext cx="76066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Giá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trị hằng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dữ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liệu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 nguyên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thuỷ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4200" y="2316479"/>
            <a:ext cx="5410200" cy="82296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90"/>
              </a:spcBef>
              <a:tabLst>
                <a:tab pos="1376045" algn="l"/>
                <a:tab pos="1804035" algn="l"/>
              </a:tabLst>
            </a:pPr>
            <a:r>
              <a:rPr sz="2800" spc="-5" dirty="0">
                <a:latin typeface="Lucida Console"/>
                <a:cs typeface="Lucida Console"/>
              </a:rPr>
              <a:t>int</a:t>
            </a:r>
            <a:r>
              <a:rPr sz="2800" spc="5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i	=	</a:t>
            </a:r>
            <a:r>
              <a:rPr sz="2800" dirty="0">
                <a:solidFill>
                  <a:srgbClr val="FF0000"/>
                </a:solidFill>
                <a:latin typeface="Lucida Console"/>
                <a:cs typeface="Lucida Console"/>
              </a:rPr>
              <a:t>3</a:t>
            </a:r>
            <a:r>
              <a:rPr sz="2800" dirty="0">
                <a:latin typeface="Lucida Console"/>
                <a:cs typeface="Lucida Console"/>
              </a:rPr>
              <a:t>;</a:t>
            </a:r>
            <a:endParaRPr sz="2800">
              <a:latin typeface="Lucida Console"/>
              <a:cs typeface="Lucida Consol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2285" y="2379982"/>
            <a:ext cx="2255520" cy="756920"/>
            <a:chOff x="882285" y="2379982"/>
            <a:chExt cx="2255520" cy="756920"/>
          </a:xfrm>
        </p:grpSpPr>
        <p:sp>
          <p:nvSpPr>
            <p:cNvPr id="14" name="object 14"/>
            <p:cNvSpPr/>
            <p:nvPr/>
          </p:nvSpPr>
          <p:spPr>
            <a:xfrm>
              <a:off x="894985" y="2392682"/>
              <a:ext cx="2230120" cy="731520"/>
            </a:xfrm>
            <a:custGeom>
              <a:avLst/>
              <a:gdLst/>
              <a:ahLst/>
              <a:cxnLst/>
              <a:rect l="l" t="t" r="r" b="b"/>
              <a:pathLst>
                <a:path w="2230120" h="731519">
                  <a:moveTo>
                    <a:pt x="1706880" y="0"/>
                  </a:moveTo>
                  <a:lnTo>
                    <a:pt x="121920" y="0"/>
                  </a:lnTo>
                  <a:lnTo>
                    <a:pt x="74462" y="9580"/>
                  </a:lnTo>
                  <a:lnTo>
                    <a:pt x="35709" y="35709"/>
                  </a:lnTo>
                  <a:lnTo>
                    <a:pt x="9580" y="74462"/>
                  </a:lnTo>
                  <a:lnTo>
                    <a:pt x="0" y="121920"/>
                  </a:lnTo>
                  <a:lnTo>
                    <a:pt x="0" y="609600"/>
                  </a:lnTo>
                  <a:lnTo>
                    <a:pt x="9580" y="657057"/>
                  </a:lnTo>
                  <a:lnTo>
                    <a:pt x="35709" y="695810"/>
                  </a:lnTo>
                  <a:lnTo>
                    <a:pt x="74462" y="721939"/>
                  </a:lnTo>
                  <a:lnTo>
                    <a:pt x="121920" y="731520"/>
                  </a:lnTo>
                  <a:lnTo>
                    <a:pt x="1706880" y="731520"/>
                  </a:lnTo>
                  <a:lnTo>
                    <a:pt x="1754337" y="721939"/>
                  </a:lnTo>
                  <a:lnTo>
                    <a:pt x="1793090" y="695810"/>
                  </a:lnTo>
                  <a:lnTo>
                    <a:pt x="1819219" y="657057"/>
                  </a:lnTo>
                  <a:lnTo>
                    <a:pt x="1828800" y="609600"/>
                  </a:lnTo>
                  <a:lnTo>
                    <a:pt x="1828800" y="304800"/>
                  </a:lnTo>
                  <a:lnTo>
                    <a:pt x="2229942" y="143002"/>
                  </a:lnTo>
                  <a:lnTo>
                    <a:pt x="1828800" y="121920"/>
                  </a:lnTo>
                  <a:lnTo>
                    <a:pt x="1819219" y="74462"/>
                  </a:lnTo>
                  <a:lnTo>
                    <a:pt x="1793090" y="35709"/>
                  </a:lnTo>
                  <a:lnTo>
                    <a:pt x="1754337" y="9580"/>
                  </a:lnTo>
                  <a:lnTo>
                    <a:pt x="1706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4985" y="2392682"/>
              <a:ext cx="2230120" cy="731520"/>
            </a:xfrm>
            <a:custGeom>
              <a:avLst/>
              <a:gdLst/>
              <a:ahLst/>
              <a:cxnLst/>
              <a:rect l="l" t="t" r="r" b="b"/>
              <a:pathLst>
                <a:path w="2230120" h="731519">
                  <a:moveTo>
                    <a:pt x="0" y="121920"/>
                  </a:moveTo>
                  <a:lnTo>
                    <a:pt x="9580" y="74462"/>
                  </a:lnTo>
                  <a:lnTo>
                    <a:pt x="35709" y="35709"/>
                  </a:lnTo>
                  <a:lnTo>
                    <a:pt x="74462" y="9580"/>
                  </a:lnTo>
                  <a:lnTo>
                    <a:pt x="121920" y="0"/>
                  </a:lnTo>
                  <a:lnTo>
                    <a:pt x="1066800" y="0"/>
                  </a:lnTo>
                  <a:lnTo>
                    <a:pt x="1524000" y="0"/>
                  </a:lnTo>
                  <a:lnTo>
                    <a:pt x="1706880" y="0"/>
                  </a:lnTo>
                  <a:lnTo>
                    <a:pt x="1754337" y="9580"/>
                  </a:lnTo>
                  <a:lnTo>
                    <a:pt x="1793090" y="35709"/>
                  </a:lnTo>
                  <a:lnTo>
                    <a:pt x="1819219" y="74462"/>
                  </a:lnTo>
                  <a:lnTo>
                    <a:pt x="1828800" y="121920"/>
                  </a:lnTo>
                  <a:lnTo>
                    <a:pt x="2229942" y="143002"/>
                  </a:lnTo>
                  <a:lnTo>
                    <a:pt x="1828800" y="304800"/>
                  </a:lnTo>
                  <a:lnTo>
                    <a:pt x="1828800" y="609600"/>
                  </a:lnTo>
                  <a:lnTo>
                    <a:pt x="1819219" y="657057"/>
                  </a:lnTo>
                  <a:lnTo>
                    <a:pt x="1793090" y="695810"/>
                  </a:lnTo>
                  <a:lnTo>
                    <a:pt x="1754337" y="721939"/>
                  </a:lnTo>
                  <a:lnTo>
                    <a:pt x="1706880" y="731520"/>
                  </a:lnTo>
                  <a:lnTo>
                    <a:pt x="1524000" y="731520"/>
                  </a:lnTo>
                  <a:lnTo>
                    <a:pt x="1066800" y="731520"/>
                  </a:lnTo>
                  <a:lnTo>
                    <a:pt x="121920" y="731520"/>
                  </a:lnTo>
                  <a:lnTo>
                    <a:pt x="74462" y="721939"/>
                  </a:lnTo>
                  <a:lnTo>
                    <a:pt x="35709" y="695810"/>
                  </a:lnTo>
                  <a:lnTo>
                    <a:pt x="9580" y="657057"/>
                  </a:lnTo>
                  <a:lnTo>
                    <a:pt x="0" y="609600"/>
                  </a:lnTo>
                  <a:lnTo>
                    <a:pt x="0" y="304800"/>
                  </a:lnTo>
                  <a:lnTo>
                    <a:pt x="0" y="12192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8843" y="2555240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/>
                <a:cs typeface="Segoe UI"/>
              </a:rPr>
              <a:t>Kiểu</a:t>
            </a:r>
            <a:r>
              <a:rPr sz="2400" spc="-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4200" y="3840479"/>
            <a:ext cx="5410200" cy="82296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90"/>
              </a:spcBef>
              <a:tabLst>
                <a:tab pos="1590675" algn="l"/>
                <a:tab pos="2018664" algn="l"/>
              </a:tabLst>
            </a:pPr>
            <a:r>
              <a:rPr sz="2800" spc="-5" dirty="0">
                <a:latin typeface="Lucida Console"/>
                <a:cs typeface="Lucida Console"/>
              </a:rPr>
              <a:t>long</a:t>
            </a:r>
            <a:r>
              <a:rPr sz="2800" spc="10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l	=	12</a:t>
            </a:r>
            <a:r>
              <a:rPr sz="2800" spc="-5" dirty="0">
                <a:solidFill>
                  <a:srgbClr val="FF0000"/>
                </a:solidFill>
                <a:latin typeface="Lucida Console"/>
                <a:cs typeface="Lucida Console"/>
              </a:rPr>
              <a:t>L</a:t>
            </a:r>
            <a:r>
              <a:rPr sz="2800" spc="-5" dirty="0">
                <a:latin typeface="Lucida Console"/>
                <a:cs typeface="Lucida Console"/>
              </a:rPr>
              <a:t>;</a:t>
            </a:r>
            <a:endParaRPr sz="2800">
              <a:latin typeface="Lucida Console"/>
              <a:cs typeface="Lucida Consol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2285" y="3980182"/>
            <a:ext cx="2255520" cy="756920"/>
            <a:chOff x="882285" y="3980182"/>
            <a:chExt cx="2255520" cy="756920"/>
          </a:xfrm>
        </p:grpSpPr>
        <p:sp>
          <p:nvSpPr>
            <p:cNvPr id="19" name="object 19"/>
            <p:cNvSpPr/>
            <p:nvPr/>
          </p:nvSpPr>
          <p:spPr>
            <a:xfrm>
              <a:off x="894985" y="3992882"/>
              <a:ext cx="2230120" cy="731520"/>
            </a:xfrm>
            <a:custGeom>
              <a:avLst/>
              <a:gdLst/>
              <a:ahLst/>
              <a:cxnLst/>
              <a:rect l="l" t="t" r="r" b="b"/>
              <a:pathLst>
                <a:path w="2230120" h="731520">
                  <a:moveTo>
                    <a:pt x="1706880" y="0"/>
                  </a:moveTo>
                  <a:lnTo>
                    <a:pt x="121920" y="0"/>
                  </a:lnTo>
                  <a:lnTo>
                    <a:pt x="74462" y="9580"/>
                  </a:lnTo>
                  <a:lnTo>
                    <a:pt x="35709" y="35709"/>
                  </a:lnTo>
                  <a:lnTo>
                    <a:pt x="9580" y="74462"/>
                  </a:lnTo>
                  <a:lnTo>
                    <a:pt x="0" y="121919"/>
                  </a:lnTo>
                  <a:lnTo>
                    <a:pt x="0" y="609599"/>
                  </a:lnTo>
                  <a:lnTo>
                    <a:pt x="9580" y="657057"/>
                  </a:lnTo>
                  <a:lnTo>
                    <a:pt x="35709" y="695810"/>
                  </a:lnTo>
                  <a:lnTo>
                    <a:pt x="74462" y="721939"/>
                  </a:lnTo>
                  <a:lnTo>
                    <a:pt x="121920" y="731519"/>
                  </a:lnTo>
                  <a:lnTo>
                    <a:pt x="1706880" y="731519"/>
                  </a:lnTo>
                  <a:lnTo>
                    <a:pt x="1754337" y="721939"/>
                  </a:lnTo>
                  <a:lnTo>
                    <a:pt x="1793090" y="695810"/>
                  </a:lnTo>
                  <a:lnTo>
                    <a:pt x="1819219" y="657057"/>
                  </a:lnTo>
                  <a:lnTo>
                    <a:pt x="1828800" y="609599"/>
                  </a:lnTo>
                  <a:lnTo>
                    <a:pt x="1828800" y="304799"/>
                  </a:lnTo>
                  <a:lnTo>
                    <a:pt x="2229942" y="143001"/>
                  </a:lnTo>
                  <a:lnTo>
                    <a:pt x="1828800" y="121919"/>
                  </a:lnTo>
                  <a:lnTo>
                    <a:pt x="1819219" y="74462"/>
                  </a:lnTo>
                  <a:lnTo>
                    <a:pt x="1793090" y="35709"/>
                  </a:lnTo>
                  <a:lnTo>
                    <a:pt x="1754337" y="9580"/>
                  </a:lnTo>
                  <a:lnTo>
                    <a:pt x="1706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4985" y="3992882"/>
              <a:ext cx="2230120" cy="731520"/>
            </a:xfrm>
            <a:custGeom>
              <a:avLst/>
              <a:gdLst/>
              <a:ahLst/>
              <a:cxnLst/>
              <a:rect l="l" t="t" r="r" b="b"/>
              <a:pathLst>
                <a:path w="2230120" h="731520">
                  <a:moveTo>
                    <a:pt x="0" y="121919"/>
                  </a:moveTo>
                  <a:lnTo>
                    <a:pt x="9580" y="74462"/>
                  </a:lnTo>
                  <a:lnTo>
                    <a:pt x="35709" y="35709"/>
                  </a:lnTo>
                  <a:lnTo>
                    <a:pt x="74462" y="9580"/>
                  </a:lnTo>
                  <a:lnTo>
                    <a:pt x="121920" y="0"/>
                  </a:lnTo>
                  <a:lnTo>
                    <a:pt x="1066800" y="0"/>
                  </a:lnTo>
                  <a:lnTo>
                    <a:pt x="1524000" y="0"/>
                  </a:lnTo>
                  <a:lnTo>
                    <a:pt x="1706880" y="0"/>
                  </a:lnTo>
                  <a:lnTo>
                    <a:pt x="1754337" y="9580"/>
                  </a:lnTo>
                  <a:lnTo>
                    <a:pt x="1793090" y="35709"/>
                  </a:lnTo>
                  <a:lnTo>
                    <a:pt x="1819219" y="74462"/>
                  </a:lnTo>
                  <a:lnTo>
                    <a:pt x="1828800" y="121919"/>
                  </a:lnTo>
                  <a:lnTo>
                    <a:pt x="2229942" y="143001"/>
                  </a:lnTo>
                  <a:lnTo>
                    <a:pt x="1828800" y="304799"/>
                  </a:lnTo>
                  <a:lnTo>
                    <a:pt x="1828800" y="609599"/>
                  </a:lnTo>
                  <a:lnTo>
                    <a:pt x="1819219" y="657057"/>
                  </a:lnTo>
                  <a:lnTo>
                    <a:pt x="1793090" y="695810"/>
                  </a:lnTo>
                  <a:lnTo>
                    <a:pt x="1754337" y="721939"/>
                  </a:lnTo>
                  <a:lnTo>
                    <a:pt x="1706880" y="731519"/>
                  </a:lnTo>
                  <a:lnTo>
                    <a:pt x="1524000" y="731519"/>
                  </a:lnTo>
                  <a:lnTo>
                    <a:pt x="1066800" y="731519"/>
                  </a:lnTo>
                  <a:lnTo>
                    <a:pt x="121920" y="731519"/>
                  </a:lnTo>
                  <a:lnTo>
                    <a:pt x="74462" y="721939"/>
                  </a:lnTo>
                  <a:lnTo>
                    <a:pt x="35709" y="695810"/>
                  </a:lnTo>
                  <a:lnTo>
                    <a:pt x="9580" y="657057"/>
                  </a:lnTo>
                  <a:lnTo>
                    <a:pt x="0" y="609599"/>
                  </a:lnTo>
                  <a:lnTo>
                    <a:pt x="0" y="304799"/>
                  </a:lnTo>
                  <a:lnTo>
                    <a:pt x="0" y="121919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62319" y="4155440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/>
                <a:cs typeface="Segoe UI"/>
              </a:rPr>
              <a:t>Kiểu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long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43618" y="5364479"/>
            <a:ext cx="5410200" cy="82296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90"/>
              </a:spcBef>
            </a:pPr>
            <a:r>
              <a:rPr sz="2800" spc="-5" dirty="0">
                <a:latin typeface="Lucida Console"/>
                <a:cs typeface="Lucida Console"/>
              </a:rPr>
              <a:t>float</a:t>
            </a:r>
            <a:r>
              <a:rPr sz="2800" spc="-25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=</a:t>
            </a:r>
            <a:r>
              <a:rPr sz="2800" spc="-25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10.19</a:t>
            </a:r>
            <a:r>
              <a:rPr sz="2800" spc="-5" dirty="0">
                <a:solidFill>
                  <a:srgbClr val="FF0000"/>
                </a:solidFill>
                <a:latin typeface="Lucida Console"/>
                <a:cs typeface="Lucida Console"/>
              </a:rPr>
              <a:t>F</a:t>
            </a:r>
            <a:r>
              <a:rPr sz="2800" spc="-5" dirty="0">
                <a:latin typeface="Lucida Console"/>
                <a:cs typeface="Lucida Console"/>
              </a:rPr>
              <a:t>;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4985" y="5516881"/>
            <a:ext cx="2230120" cy="731520"/>
          </a:xfrm>
          <a:custGeom>
            <a:avLst/>
            <a:gdLst/>
            <a:ahLst/>
            <a:cxnLst/>
            <a:rect l="l" t="t" r="r" b="b"/>
            <a:pathLst>
              <a:path w="2230120" h="731520">
                <a:moveTo>
                  <a:pt x="0" y="121919"/>
                </a:moveTo>
                <a:lnTo>
                  <a:pt x="9580" y="74462"/>
                </a:lnTo>
                <a:lnTo>
                  <a:pt x="35709" y="35709"/>
                </a:lnTo>
                <a:lnTo>
                  <a:pt x="74462" y="9580"/>
                </a:lnTo>
                <a:lnTo>
                  <a:pt x="121920" y="0"/>
                </a:lnTo>
                <a:lnTo>
                  <a:pt x="1066800" y="0"/>
                </a:lnTo>
                <a:lnTo>
                  <a:pt x="1524000" y="0"/>
                </a:lnTo>
                <a:lnTo>
                  <a:pt x="1706880" y="0"/>
                </a:lnTo>
                <a:lnTo>
                  <a:pt x="1754337" y="9580"/>
                </a:lnTo>
                <a:lnTo>
                  <a:pt x="1793090" y="35709"/>
                </a:lnTo>
                <a:lnTo>
                  <a:pt x="1819219" y="74462"/>
                </a:lnTo>
                <a:lnTo>
                  <a:pt x="1828800" y="121919"/>
                </a:lnTo>
                <a:lnTo>
                  <a:pt x="2229942" y="143001"/>
                </a:lnTo>
                <a:lnTo>
                  <a:pt x="1828800" y="304799"/>
                </a:lnTo>
                <a:lnTo>
                  <a:pt x="1828800" y="609599"/>
                </a:lnTo>
                <a:lnTo>
                  <a:pt x="1819219" y="657057"/>
                </a:lnTo>
                <a:lnTo>
                  <a:pt x="1793090" y="695810"/>
                </a:lnTo>
                <a:lnTo>
                  <a:pt x="1754337" y="721939"/>
                </a:lnTo>
                <a:lnTo>
                  <a:pt x="1706880" y="731519"/>
                </a:lnTo>
                <a:lnTo>
                  <a:pt x="1524000" y="731519"/>
                </a:lnTo>
                <a:lnTo>
                  <a:pt x="1066800" y="731519"/>
                </a:lnTo>
                <a:lnTo>
                  <a:pt x="121920" y="731519"/>
                </a:lnTo>
                <a:lnTo>
                  <a:pt x="74462" y="721939"/>
                </a:lnTo>
                <a:lnTo>
                  <a:pt x="35709" y="695810"/>
                </a:lnTo>
                <a:lnTo>
                  <a:pt x="9580" y="657057"/>
                </a:lnTo>
                <a:lnTo>
                  <a:pt x="0" y="609599"/>
                </a:lnTo>
                <a:lnTo>
                  <a:pt x="0" y="304799"/>
                </a:lnTo>
                <a:lnTo>
                  <a:pt x="0" y="121919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2320" y="5679440"/>
            <a:ext cx="129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/>
                <a:cs typeface="Segoe UI"/>
              </a:rPr>
              <a:t>Kiểu</a:t>
            </a:r>
            <a:r>
              <a:rPr sz="2400" spc="-8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float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1488" y="192024"/>
              <a:ext cx="739131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911" y="281939"/>
              <a:ext cx="6797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627" y="281939"/>
              <a:ext cx="109727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0919" y="281939"/>
              <a:ext cx="71169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4588" y="281939"/>
              <a:ext cx="1016507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48247" y="283114"/>
            <a:ext cx="255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Q</a:t>
            </a:r>
            <a:r>
              <a:rPr spc="-5" dirty="0"/>
              <a:t>UI</a:t>
            </a:r>
            <a:r>
              <a:rPr spc="125" dirty="0"/>
              <a:t> </a:t>
            </a:r>
            <a:r>
              <a:rPr spc="-20" dirty="0"/>
              <a:t>LUẬT</a:t>
            </a:r>
            <a:r>
              <a:rPr spc="135" dirty="0"/>
              <a:t> </a:t>
            </a:r>
            <a:r>
              <a:rPr spc="-5" dirty="0"/>
              <a:t>ÉP</a:t>
            </a:r>
            <a:r>
              <a:rPr spc="110" dirty="0"/>
              <a:t> </a:t>
            </a:r>
            <a:r>
              <a:rPr spc="-5" dirty="0"/>
              <a:t>KIỂU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825500" y="1968500"/>
            <a:ext cx="7797800" cy="1778000"/>
            <a:chOff x="825500" y="1968500"/>
            <a:chExt cx="7797800" cy="1778000"/>
          </a:xfrm>
        </p:grpSpPr>
        <p:sp>
          <p:nvSpPr>
            <p:cNvPr id="10" name="object 10"/>
            <p:cNvSpPr/>
            <p:nvPr/>
          </p:nvSpPr>
          <p:spPr>
            <a:xfrm>
              <a:off x="2209800" y="198120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13181" y="239412"/>
                  </a:lnTo>
                  <a:lnTo>
                    <a:pt x="50866" y="178912"/>
                  </a:lnTo>
                  <a:lnTo>
                    <a:pt x="78025" y="150960"/>
                  </a:lnTo>
                  <a:lnTo>
                    <a:pt x="110265" y="124788"/>
                  </a:lnTo>
                  <a:lnTo>
                    <a:pt x="147236" y="100581"/>
                  </a:lnTo>
                  <a:lnTo>
                    <a:pt x="188590" y="78525"/>
                  </a:lnTo>
                  <a:lnTo>
                    <a:pt x="233978" y="58808"/>
                  </a:lnTo>
                  <a:lnTo>
                    <a:pt x="283051" y="41613"/>
                  </a:lnTo>
                  <a:lnTo>
                    <a:pt x="335462" y="27128"/>
                  </a:lnTo>
                  <a:lnTo>
                    <a:pt x="390860" y="15538"/>
                  </a:lnTo>
                  <a:lnTo>
                    <a:pt x="448899" y="7030"/>
                  </a:lnTo>
                  <a:lnTo>
                    <a:pt x="509228" y="1788"/>
                  </a:lnTo>
                  <a:lnTo>
                    <a:pt x="571500" y="0"/>
                  </a:lnTo>
                  <a:lnTo>
                    <a:pt x="633771" y="1788"/>
                  </a:lnTo>
                  <a:lnTo>
                    <a:pt x="694100" y="7030"/>
                  </a:lnTo>
                  <a:lnTo>
                    <a:pt x="752139" y="15538"/>
                  </a:lnTo>
                  <a:lnTo>
                    <a:pt x="807537" y="27128"/>
                  </a:lnTo>
                  <a:lnTo>
                    <a:pt x="859948" y="41613"/>
                  </a:lnTo>
                  <a:lnTo>
                    <a:pt x="909021" y="58808"/>
                  </a:lnTo>
                  <a:lnTo>
                    <a:pt x="954409" y="78525"/>
                  </a:lnTo>
                  <a:lnTo>
                    <a:pt x="995763" y="100581"/>
                  </a:lnTo>
                  <a:lnTo>
                    <a:pt x="1032734" y="124788"/>
                  </a:lnTo>
                  <a:lnTo>
                    <a:pt x="1064974" y="150960"/>
                  </a:lnTo>
                  <a:lnTo>
                    <a:pt x="1092133" y="178912"/>
                  </a:lnTo>
                  <a:lnTo>
                    <a:pt x="1129818" y="239412"/>
                  </a:lnTo>
                  <a:lnTo>
                    <a:pt x="1143000" y="304800"/>
                  </a:lnTo>
                  <a:lnTo>
                    <a:pt x="1139646" y="338011"/>
                  </a:lnTo>
                  <a:lnTo>
                    <a:pt x="1113864" y="401141"/>
                  </a:lnTo>
                  <a:lnTo>
                    <a:pt x="1064974" y="458639"/>
                  </a:lnTo>
                  <a:lnTo>
                    <a:pt x="1032734" y="484811"/>
                  </a:lnTo>
                  <a:lnTo>
                    <a:pt x="995763" y="509018"/>
                  </a:lnTo>
                  <a:lnTo>
                    <a:pt x="954409" y="531074"/>
                  </a:lnTo>
                  <a:lnTo>
                    <a:pt x="909021" y="550791"/>
                  </a:lnTo>
                  <a:lnTo>
                    <a:pt x="859948" y="567986"/>
                  </a:lnTo>
                  <a:lnTo>
                    <a:pt x="807537" y="582471"/>
                  </a:lnTo>
                  <a:lnTo>
                    <a:pt x="752139" y="594061"/>
                  </a:lnTo>
                  <a:lnTo>
                    <a:pt x="694100" y="602569"/>
                  </a:lnTo>
                  <a:lnTo>
                    <a:pt x="633771" y="607811"/>
                  </a:lnTo>
                  <a:lnTo>
                    <a:pt x="571500" y="609600"/>
                  </a:lnTo>
                  <a:lnTo>
                    <a:pt x="509228" y="607811"/>
                  </a:lnTo>
                  <a:lnTo>
                    <a:pt x="448899" y="602569"/>
                  </a:lnTo>
                  <a:lnTo>
                    <a:pt x="390860" y="594061"/>
                  </a:lnTo>
                  <a:lnTo>
                    <a:pt x="335462" y="582471"/>
                  </a:lnTo>
                  <a:lnTo>
                    <a:pt x="283051" y="567986"/>
                  </a:lnTo>
                  <a:lnTo>
                    <a:pt x="233978" y="550791"/>
                  </a:lnTo>
                  <a:lnTo>
                    <a:pt x="188590" y="531074"/>
                  </a:lnTo>
                  <a:lnTo>
                    <a:pt x="147236" y="509018"/>
                  </a:lnTo>
                  <a:lnTo>
                    <a:pt x="110265" y="484811"/>
                  </a:lnTo>
                  <a:lnTo>
                    <a:pt x="78025" y="458639"/>
                  </a:lnTo>
                  <a:lnTo>
                    <a:pt x="50866" y="430687"/>
                  </a:lnTo>
                  <a:lnTo>
                    <a:pt x="13181" y="37018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9800" y="312420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13181" y="239412"/>
                  </a:lnTo>
                  <a:lnTo>
                    <a:pt x="50866" y="178912"/>
                  </a:lnTo>
                  <a:lnTo>
                    <a:pt x="78025" y="150960"/>
                  </a:lnTo>
                  <a:lnTo>
                    <a:pt x="110265" y="124788"/>
                  </a:lnTo>
                  <a:lnTo>
                    <a:pt x="147236" y="100581"/>
                  </a:lnTo>
                  <a:lnTo>
                    <a:pt x="188590" y="78525"/>
                  </a:lnTo>
                  <a:lnTo>
                    <a:pt x="233978" y="58808"/>
                  </a:lnTo>
                  <a:lnTo>
                    <a:pt x="283051" y="41613"/>
                  </a:lnTo>
                  <a:lnTo>
                    <a:pt x="335462" y="27128"/>
                  </a:lnTo>
                  <a:lnTo>
                    <a:pt x="390860" y="15538"/>
                  </a:lnTo>
                  <a:lnTo>
                    <a:pt x="448899" y="7030"/>
                  </a:lnTo>
                  <a:lnTo>
                    <a:pt x="509228" y="1788"/>
                  </a:lnTo>
                  <a:lnTo>
                    <a:pt x="571500" y="0"/>
                  </a:lnTo>
                  <a:lnTo>
                    <a:pt x="633771" y="1788"/>
                  </a:lnTo>
                  <a:lnTo>
                    <a:pt x="694100" y="7030"/>
                  </a:lnTo>
                  <a:lnTo>
                    <a:pt x="752139" y="15538"/>
                  </a:lnTo>
                  <a:lnTo>
                    <a:pt x="807537" y="27128"/>
                  </a:lnTo>
                  <a:lnTo>
                    <a:pt x="859948" y="41613"/>
                  </a:lnTo>
                  <a:lnTo>
                    <a:pt x="909021" y="58808"/>
                  </a:lnTo>
                  <a:lnTo>
                    <a:pt x="954409" y="78525"/>
                  </a:lnTo>
                  <a:lnTo>
                    <a:pt x="995763" y="100581"/>
                  </a:lnTo>
                  <a:lnTo>
                    <a:pt x="1032734" y="124788"/>
                  </a:lnTo>
                  <a:lnTo>
                    <a:pt x="1064974" y="150960"/>
                  </a:lnTo>
                  <a:lnTo>
                    <a:pt x="1092133" y="178912"/>
                  </a:lnTo>
                  <a:lnTo>
                    <a:pt x="1129818" y="239412"/>
                  </a:lnTo>
                  <a:lnTo>
                    <a:pt x="1143000" y="304800"/>
                  </a:lnTo>
                  <a:lnTo>
                    <a:pt x="1139646" y="338011"/>
                  </a:lnTo>
                  <a:lnTo>
                    <a:pt x="1113864" y="401141"/>
                  </a:lnTo>
                  <a:lnTo>
                    <a:pt x="1064974" y="458639"/>
                  </a:lnTo>
                  <a:lnTo>
                    <a:pt x="1032734" y="484811"/>
                  </a:lnTo>
                  <a:lnTo>
                    <a:pt x="995763" y="509018"/>
                  </a:lnTo>
                  <a:lnTo>
                    <a:pt x="954409" y="531074"/>
                  </a:lnTo>
                  <a:lnTo>
                    <a:pt x="909021" y="550791"/>
                  </a:lnTo>
                  <a:lnTo>
                    <a:pt x="859948" y="567986"/>
                  </a:lnTo>
                  <a:lnTo>
                    <a:pt x="807537" y="582471"/>
                  </a:lnTo>
                  <a:lnTo>
                    <a:pt x="752139" y="594061"/>
                  </a:lnTo>
                  <a:lnTo>
                    <a:pt x="694100" y="602569"/>
                  </a:lnTo>
                  <a:lnTo>
                    <a:pt x="633771" y="607811"/>
                  </a:lnTo>
                  <a:lnTo>
                    <a:pt x="571500" y="609600"/>
                  </a:lnTo>
                  <a:lnTo>
                    <a:pt x="509228" y="607811"/>
                  </a:lnTo>
                  <a:lnTo>
                    <a:pt x="448899" y="602569"/>
                  </a:lnTo>
                  <a:lnTo>
                    <a:pt x="390860" y="594061"/>
                  </a:lnTo>
                  <a:lnTo>
                    <a:pt x="335462" y="582471"/>
                  </a:lnTo>
                  <a:lnTo>
                    <a:pt x="283051" y="567986"/>
                  </a:lnTo>
                  <a:lnTo>
                    <a:pt x="233978" y="550791"/>
                  </a:lnTo>
                  <a:lnTo>
                    <a:pt x="188590" y="531074"/>
                  </a:lnTo>
                  <a:lnTo>
                    <a:pt x="147236" y="509018"/>
                  </a:lnTo>
                  <a:lnTo>
                    <a:pt x="110265" y="484811"/>
                  </a:lnTo>
                  <a:lnTo>
                    <a:pt x="78025" y="458639"/>
                  </a:lnTo>
                  <a:lnTo>
                    <a:pt x="50866" y="430687"/>
                  </a:lnTo>
                  <a:lnTo>
                    <a:pt x="13181" y="37018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8520" y="255270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13181" y="239412"/>
                  </a:lnTo>
                  <a:lnTo>
                    <a:pt x="50866" y="178912"/>
                  </a:lnTo>
                  <a:lnTo>
                    <a:pt x="78025" y="150960"/>
                  </a:lnTo>
                  <a:lnTo>
                    <a:pt x="110265" y="124788"/>
                  </a:lnTo>
                  <a:lnTo>
                    <a:pt x="147236" y="100581"/>
                  </a:lnTo>
                  <a:lnTo>
                    <a:pt x="188590" y="78525"/>
                  </a:lnTo>
                  <a:lnTo>
                    <a:pt x="233978" y="58808"/>
                  </a:lnTo>
                  <a:lnTo>
                    <a:pt x="283051" y="41613"/>
                  </a:lnTo>
                  <a:lnTo>
                    <a:pt x="335462" y="27128"/>
                  </a:lnTo>
                  <a:lnTo>
                    <a:pt x="390860" y="15538"/>
                  </a:lnTo>
                  <a:lnTo>
                    <a:pt x="448899" y="7030"/>
                  </a:lnTo>
                  <a:lnTo>
                    <a:pt x="509228" y="1788"/>
                  </a:lnTo>
                  <a:lnTo>
                    <a:pt x="571500" y="0"/>
                  </a:lnTo>
                  <a:lnTo>
                    <a:pt x="633771" y="1788"/>
                  </a:lnTo>
                  <a:lnTo>
                    <a:pt x="694100" y="7030"/>
                  </a:lnTo>
                  <a:lnTo>
                    <a:pt x="752139" y="15538"/>
                  </a:lnTo>
                  <a:lnTo>
                    <a:pt x="807537" y="27128"/>
                  </a:lnTo>
                  <a:lnTo>
                    <a:pt x="859948" y="41613"/>
                  </a:lnTo>
                  <a:lnTo>
                    <a:pt x="909021" y="58808"/>
                  </a:lnTo>
                  <a:lnTo>
                    <a:pt x="954409" y="78525"/>
                  </a:lnTo>
                  <a:lnTo>
                    <a:pt x="995763" y="100581"/>
                  </a:lnTo>
                  <a:lnTo>
                    <a:pt x="1032734" y="124788"/>
                  </a:lnTo>
                  <a:lnTo>
                    <a:pt x="1064974" y="150960"/>
                  </a:lnTo>
                  <a:lnTo>
                    <a:pt x="1092133" y="178912"/>
                  </a:lnTo>
                  <a:lnTo>
                    <a:pt x="1129818" y="239412"/>
                  </a:lnTo>
                  <a:lnTo>
                    <a:pt x="1143000" y="304800"/>
                  </a:lnTo>
                  <a:lnTo>
                    <a:pt x="1139646" y="338011"/>
                  </a:lnTo>
                  <a:lnTo>
                    <a:pt x="1113864" y="401141"/>
                  </a:lnTo>
                  <a:lnTo>
                    <a:pt x="1064974" y="458639"/>
                  </a:lnTo>
                  <a:lnTo>
                    <a:pt x="1032734" y="484811"/>
                  </a:lnTo>
                  <a:lnTo>
                    <a:pt x="995763" y="509018"/>
                  </a:lnTo>
                  <a:lnTo>
                    <a:pt x="954409" y="531074"/>
                  </a:lnTo>
                  <a:lnTo>
                    <a:pt x="909021" y="550791"/>
                  </a:lnTo>
                  <a:lnTo>
                    <a:pt x="859948" y="567986"/>
                  </a:lnTo>
                  <a:lnTo>
                    <a:pt x="807537" y="582471"/>
                  </a:lnTo>
                  <a:lnTo>
                    <a:pt x="752139" y="594061"/>
                  </a:lnTo>
                  <a:lnTo>
                    <a:pt x="694100" y="602569"/>
                  </a:lnTo>
                  <a:lnTo>
                    <a:pt x="633771" y="607811"/>
                  </a:lnTo>
                  <a:lnTo>
                    <a:pt x="571500" y="609600"/>
                  </a:lnTo>
                  <a:lnTo>
                    <a:pt x="509228" y="607811"/>
                  </a:lnTo>
                  <a:lnTo>
                    <a:pt x="448899" y="602569"/>
                  </a:lnTo>
                  <a:lnTo>
                    <a:pt x="390860" y="594061"/>
                  </a:lnTo>
                  <a:lnTo>
                    <a:pt x="335462" y="582471"/>
                  </a:lnTo>
                  <a:lnTo>
                    <a:pt x="283051" y="567986"/>
                  </a:lnTo>
                  <a:lnTo>
                    <a:pt x="233978" y="550791"/>
                  </a:lnTo>
                  <a:lnTo>
                    <a:pt x="188590" y="531074"/>
                  </a:lnTo>
                  <a:lnTo>
                    <a:pt x="147236" y="509018"/>
                  </a:lnTo>
                  <a:lnTo>
                    <a:pt x="110265" y="484811"/>
                  </a:lnTo>
                  <a:lnTo>
                    <a:pt x="78025" y="458639"/>
                  </a:lnTo>
                  <a:lnTo>
                    <a:pt x="50866" y="430687"/>
                  </a:lnTo>
                  <a:lnTo>
                    <a:pt x="13181" y="37018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312420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13181" y="239412"/>
                  </a:lnTo>
                  <a:lnTo>
                    <a:pt x="50866" y="178912"/>
                  </a:lnTo>
                  <a:lnTo>
                    <a:pt x="78025" y="150960"/>
                  </a:lnTo>
                  <a:lnTo>
                    <a:pt x="110265" y="124788"/>
                  </a:lnTo>
                  <a:lnTo>
                    <a:pt x="147236" y="100581"/>
                  </a:lnTo>
                  <a:lnTo>
                    <a:pt x="188590" y="78525"/>
                  </a:lnTo>
                  <a:lnTo>
                    <a:pt x="233978" y="58808"/>
                  </a:lnTo>
                  <a:lnTo>
                    <a:pt x="283051" y="41613"/>
                  </a:lnTo>
                  <a:lnTo>
                    <a:pt x="335462" y="27128"/>
                  </a:lnTo>
                  <a:lnTo>
                    <a:pt x="390860" y="15538"/>
                  </a:lnTo>
                  <a:lnTo>
                    <a:pt x="448899" y="7030"/>
                  </a:lnTo>
                  <a:lnTo>
                    <a:pt x="509228" y="1788"/>
                  </a:lnTo>
                  <a:lnTo>
                    <a:pt x="571500" y="0"/>
                  </a:lnTo>
                  <a:lnTo>
                    <a:pt x="633771" y="1788"/>
                  </a:lnTo>
                  <a:lnTo>
                    <a:pt x="694100" y="7030"/>
                  </a:lnTo>
                  <a:lnTo>
                    <a:pt x="752139" y="15538"/>
                  </a:lnTo>
                  <a:lnTo>
                    <a:pt x="807537" y="27128"/>
                  </a:lnTo>
                  <a:lnTo>
                    <a:pt x="859948" y="41613"/>
                  </a:lnTo>
                  <a:lnTo>
                    <a:pt x="909021" y="58808"/>
                  </a:lnTo>
                  <a:lnTo>
                    <a:pt x="954409" y="78525"/>
                  </a:lnTo>
                  <a:lnTo>
                    <a:pt x="995763" y="100581"/>
                  </a:lnTo>
                  <a:lnTo>
                    <a:pt x="1032734" y="124788"/>
                  </a:lnTo>
                  <a:lnTo>
                    <a:pt x="1064974" y="150960"/>
                  </a:lnTo>
                  <a:lnTo>
                    <a:pt x="1092133" y="178912"/>
                  </a:lnTo>
                  <a:lnTo>
                    <a:pt x="1129818" y="239412"/>
                  </a:lnTo>
                  <a:lnTo>
                    <a:pt x="1143000" y="304800"/>
                  </a:lnTo>
                  <a:lnTo>
                    <a:pt x="1139646" y="338011"/>
                  </a:lnTo>
                  <a:lnTo>
                    <a:pt x="1113864" y="401141"/>
                  </a:lnTo>
                  <a:lnTo>
                    <a:pt x="1064974" y="458639"/>
                  </a:lnTo>
                  <a:lnTo>
                    <a:pt x="1032734" y="484811"/>
                  </a:lnTo>
                  <a:lnTo>
                    <a:pt x="995763" y="509018"/>
                  </a:lnTo>
                  <a:lnTo>
                    <a:pt x="954409" y="531074"/>
                  </a:lnTo>
                  <a:lnTo>
                    <a:pt x="909021" y="550791"/>
                  </a:lnTo>
                  <a:lnTo>
                    <a:pt x="859948" y="567986"/>
                  </a:lnTo>
                  <a:lnTo>
                    <a:pt x="807537" y="582471"/>
                  </a:lnTo>
                  <a:lnTo>
                    <a:pt x="752139" y="594061"/>
                  </a:lnTo>
                  <a:lnTo>
                    <a:pt x="694100" y="602569"/>
                  </a:lnTo>
                  <a:lnTo>
                    <a:pt x="633771" y="607811"/>
                  </a:lnTo>
                  <a:lnTo>
                    <a:pt x="571500" y="609600"/>
                  </a:lnTo>
                  <a:lnTo>
                    <a:pt x="509228" y="607811"/>
                  </a:lnTo>
                  <a:lnTo>
                    <a:pt x="448899" y="602569"/>
                  </a:lnTo>
                  <a:lnTo>
                    <a:pt x="390860" y="594061"/>
                  </a:lnTo>
                  <a:lnTo>
                    <a:pt x="335462" y="582471"/>
                  </a:lnTo>
                  <a:lnTo>
                    <a:pt x="283051" y="567986"/>
                  </a:lnTo>
                  <a:lnTo>
                    <a:pt x="233978" y="550791"/>
                  </a:lnTo>
                  <a:lnTo>
                    <a:pt x="188590" y="531074"/>
                  </a:lnTo>
                  <a:lnTo>
                    <a:pt x="147236" y="509018"/>
                  </a:lnTo>
                  <a:lnTo>
                    <a:pt x="110265" y="484811"/>
                  </a:lnTo>
                  <a:lnTo>
                    <a:pt x="78025" y="458639"/>
                  </a:lnTo>
                  <a:lnTo>
                    <a:pt x="50866" y="430687"/>
                  </a:lnTo>
                  <a:lnTo>
                    <a:pt x="13181" y="37018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4879" y="255270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13181" y="239412"/>
                  </a:lnTo>
                  <a:lnTo>
                    <a:pt x="50866" y="178912"/>
                  </a:lnTo>
                  <a:lnTo>
                    <a:pt x="78025" y="150960"/>
                  </a:lnTo>
                  <a:lnTo>
                    <a:pt x="110265" y="124788"/>
                  </a:lnTo>
                  <a:lnTo>
                    <a:pt x="147236" y="100581"/>
                  </a:lnTo>
                  <a:lnTo>
                    <a:pt x="188590" y="78525"/>
                  </a:lnTo>
                  <a:lnTo>
                    <a:pt x="233978" y="58808"/>
                  </a:lnTo>
                  <a:lnTo>
                    <a:pt x="283051" y="41613"/>
                  </a:lnTo>
                  <a:lnTo>
                    <a:pt x="335462" y="27128"/>
                  </a:lnTo>
                  <a:lnTo>
                    <a:pt x="390860" y="15538"/>
                  </a:lnTo>
                  <a:lnTo>
                    <a:pt x="448899" y="7030"/>
                  </a:lnTo>
                  <a:lnTo>
                    <a:pt x="509228" y="1788"/>
                  </a:lnTo>
                  <a:lnTo>
                    <a:pt x="571500" y="0"/>
                  </a:lnTo>
                  <a:lnTo>
                    <a:pt x="633771" y="1788"/>
                  </a:lnTo>
                  <a:lnTo>
                    <a:pt x="694100" y="7030"/>
                  </a:lnTo>
                  <a:lnTo>
                    <a:pt x="752139" y="15538"/>
                  </a:lnTo>
                  <a:lnTo>
                    <a:pt x="807537" y="27128"/>
                  </a:lnTo>
                  <a:lnTo>
                    <a:pt x="859948" y="41613"/>
                  </a:lnTo>
                  <a:lnTo>
                    <a:pt x="909021" y="58808"/>
                  </a:lnTo>
                  <a:lnTo>
                    <a:pt x="954409" y="78525"/>
                  </a:lnTo>
                  <a:lnTo>
                    <a:pt x="995763" y="100581"/>
                  </a:lnTo>
                  <a:lnTo>
                    <a:pt x="1032734" y="124788"/>
                  </a:lnTo>
                  <a:lnTo>
                    <a:pt x="1064974" y="150960"/>
                  </a:lnTo>
                  <a:lnTo>
                    <a:pt x="1092133" y="178912"/>
                  </a:lnTo>
                  <a:lnTo>
                    <a:pt x="1129818" y="239412"/>
                  </a:lnTo>
                  <a:lnTo>
                    <a:pt x="1143000" y="304800"/>
                  </a:lnTo>
                  <a:lnTo>
                    <a:pt x="1139646" y="338011"/>
                  </a:lnTo>
                  <a:lnTo>
                    <a:pt x="1113864" y="401141"/>
                  </a:lnTo>
                  <a:lnTo>
                    <a:pt x="1064974" y="458639"/>
                  </a:lnTo>
                  <a:lnTo>
                    <a:pt x="1032734" y="484811"/>
                  </a:lnTo>
                  <a:lnTo>
                    <a:pt x="995763" y="509018"/>
                  </a:lnTo>
                  <a:lnTo>
                    <a:pt x="954409" y="531074"/>
                  </a:lnTo>
                  <a:lnTo>
                    <a:pt x="909021" y="550791"/>
                  </a:lnTo>
                  <a:lnTo>
                    <a:pt x="859948" y="567986"/>
                  </a:lnTo>
                  <a:lnTo>
                    <a:pt x="807537" y="582471"/>
                  </a:lnTo>
                  <a:lnTo>
                    <a:pt x="752139" y="594061"/>
                  </a:lnTo>
                  <a:lnTo>
                    <a:pt x="694100" y="602569"/>
                  </a:lnTo>
                  <a:lnTo>
                    <a:pt x="633771" y="607811"/>
                  </a:lnTo>
                  <a:lnTo>
                    <a:pt x="571500" y="609600"/>
                  </a:lnTo>
                  <a:lnTo>
                    <a:pt x="509228" y="607811"/>
                  </a:lnTo>
                  <a:lnTo>
                    <a:pt x="448899" y="602569"/>
                  </a:lnTo>
                  <a:lnTo>
                    <a:pt x="390860" y="594061"/>
                  </a:lnTo>
                  <a:lnTo>
                    <a:pt x="335462" y="582471"/>
                  </a:lnTo>
                  <a:lnTo>
                    <a:pt x="283051" y="567986"/>
                  </a:lnTo>
                  <a:lnTo>
                    <a:pt x="233978" y="550791"/>
                  </a:lnTo>
                  <a:lnTo>
                    <a:pt x="188590" y="531074"/>
                  </a:lnTo>
                  <a:lnTo>
                    <a:pt x="147236" y="509018"/>
                  </a:lnTo>
                  <a:lnTo>
                    <a:pt x="110265" y="484811"/>
                  </a:lnTo>
                  <a:lnTo>
                    <a:pt x="78025" y="458639"/>
                  </a:lnTo>
                  <a:lnTo>
                    <a:pt x="50866" y="430687"/>
                  </a:lnTo>
                  <a:lnTo>
                    <a:pt x="13181" y="37018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11240" y="255270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13181" y="239412"/>
                  </a:lnTo>
                  <a:lnTo>
                    <a:pt x="50866" y="178912"/>
                  </a:lnTo>
                  <a:lnTo>
                    <a:pt x="78025" y="150960"/>
                  </a:lnTo>
                  <a:lnTo>
                    <a:pt x="110265" y="124788"/>
                  </a:lnTo>
                  <a:lnTo>
                    <a:pt x="147236" y="100581"/>
                  </a:lnTo>
                  <a:lnTo>
                    <a:pt x="188590" y="78525"/>
                  </a:lnTo>
                  <a:lnTo>
                    <a:pt x="233978" y="58808"/>
                  </a:lnTo>
                  <a:lnTo>
                    <a:pt x="283051" y="41613"/>
                  </a:lnTo>
                  <a:lnTo>
                    <a:pt x="335462" y="27128"/>
                  </a:lnTo>
                  <a:lnTo>
                    <a:pt x="390860" y="15538"/>
                  </a:lnTo>
                  <a:lnTo>
                    <a:pt x="448899" y="7030"/>
                  </a:lnTo>
                  <a:lnTo>
                    <a:pt x="509228" y="1788"/>
                  </a:lnTo>
                  <a:lnTo>
                    <a:pt x="571500" y="0"/>
                  </a:lnTo>
                  <a:lnTo>
                    <a:pt x="633771" y="1788"/>
                  </a:lnTo>
                  <a:lnTo>
                    <a:pt x="694100" y="7030"/>
                  </a:lnTo>
                  <a:lnTo>
                    <a:pt x="752139" y="15538"/>
                  </a:lnTo>
                  <a:lnTo>
                    <a:pt x="807537" y="27128"/>
                  </a:lnTo>
                  <a:lnTo>
                    <a:pt x="859948" y="41613"/>
                  </a:lnTo>
                  <a:lnTo>
                    <a:pt x="909021" y="58808"/>
                  </a:lnTo>
                  <a:lnTo>
                    <a:pt x="954409" y="78525"/>
                  </a:lnTo>
                  <a:lnTo>
                    <a:pt x="995763" y="100581"/>
                  </a:lnTo>
                  <a:lnTo>
                    <a:pt x="1032734" y="124788"/>
                  </a:lnTo>
                  <a:lnTo>
                    <a:pt x="1064974" y="150960"/>
                  </a:lnTo>
                  <a:lnTo>
                    <a:pt x="1092133" y="178912"/>
                  </a:lnTo>
                  <a:lnTo>
                    <a:pt x="1129818" y="239412"/>
                  </a:lnTo>
                  <a:lnTo>
                    <a:pt x="1143000" y="304800"/>
                  </a:lnTo>
                  <a:lnTo>
                    <a:pt x="1139646" y="338011"/>
                  </a:lnTo>
                  <a:lnTo>
                    <a:pt x="1113864" y="401141"/>
                  </a:lnTo>
                  <a:lnTo>
                    <a:pt x="1064974" y="458639"/>
                  </a:lnTo>
                  <a:lnTo>
                    <a:pt x="1032734" y="484811"/>
                  </a:lnTo>
                  <a:lnTo>
                    <a:pt x="995763" y="509018"/>
                  </a:lnTo>
                  <a:lnTo>
                    <a:pt x="954409" y="531074"/>
                  </a:lnTo>
                  <a:lnTo>
                    <a:pt x="909021" y="550791"/>
                  </a:lnTo>
                  <a:lnTo>
                    <a:pt x="859948" y="567986"/>
                  </a:lnTo>
                  <a:lnTo>
                    <a:pt x="807537" y="582471"/>
                  </a:lnTo>
                  <a:lnTo>
                    <a:pt x="752139" y="594061"/>
                  </a:lnTo>
                  <a:lnTo>
                    <a:pt x="694100" y="602569"/>
                  </a:lnTo>
                  <a:lnTo>
                    <a:pt x="633771" y="607811"/>
                  </a:lnTo>
                  <a:lnTo>
                    <a:pt x="571500" y="609600"/>
                  </a:lnTo>
                  <a:lnTo>
                    <a:pt x="509228" y="607811"/>
                  </a:lnTo>
                  <a:lnTo>
                    <a:pt x="448899" y="602569"/>
                  </a:lnTo>
                  <a:lnTo>
                    <a:pt x="390860" y="594061"/>
                  </a:lnTo>
                  <a:lnTo>
                    <a:pt x="335462" y="582471"/>
                  </a:lnTo>
                  <a:lnTo>
                    <a:pt x="283051" y="567986"/>
                  </a:lnTo>
                  <a:lnTo>
                    <a:pt x="233978" y="550791"/>
                  </a:lnTo>
                  <a:lnTo>
                    <a:pt x="188590" y="531074"/>
                  </a:lnTo>
                  <a:lnTo>
                    <a:pt x="147236" y="509018"/>
                  </a:lnTo>
                  <a:lnTo>
                    <a:pt x="110265" y="484811"/>
                  </a:lnTo>
                  <a:lnTo>
                    <a:pt x="78025" y="458639"/>
                  </a:lnTo>
                  <a:lnTo>
                    <a:pt x="50866" y="430687"/>
                  </a:lnTo>
                  <a:lnTo>
                    <a:pt x="13181" y="37018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67600" y="255270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13181" y="239412"/>
                  </a:lnTo>
                  <a:lnTo>
                    <a:pt x="50866" y="178912"/>
                  </a:lnTo>
                  <a:lnTo>
                    <a:pt x="78025" y="150960"/>
                  </a:lnTo>
                  <a:lnTo>
                    <a:pt x="110265" y="124788"/>
                  </a:lnTo>
                  <a:lnTo>
                    <a:pt x="147236" y="100581"/>
                  </a:lnTo>
                  <a:lnTo>
                    <a:pt x="188590" y="78525"/>
                  </a:lnTo>
                  <a:lnTo>
                    <a:pt x="233978" y="58808"/>
                  </a:lnTo>
                  <a:lnTo>
                    <a:pt x="283051" y="41613"/>
                  </a:lnTo>
                  <a:lnTo>
                    <a:pt x="335462" y="27128"/>
                  </a:lnTo>
                  <a:lnTo>
                    <a:pt x="390860" y="15538"/>
                  </a:lnTo>
                  <a:lnTo>
                    <a:pt x="448899" y="7030"/>
                  </a:lnTo>
                  <a:lnTo>
                    <a:pt x="509228" y="1788"/>
                  </a:lnTo>
                  <a:lnTo>
                    <a:pt x="571500" y="0"/>
                  </a:lnTo>
                  <a:lnTo>
                    <a:pt x="633771" y="1788"/>
                  </a:lnTo>
                  <a:lnTo>
                    <a:pt x="694100" y="7030"/>
                  </a:lnTo>
                  <a:lnTo>
                    <a:pt x="752139" y="15538"/>
                  </a:lnTo>
                  <a:lnTo>
                    <a:pt x="807537" y="27128"/>
                  </a:lnTo>
                  <a:lnTo>
                    <a:pt x="859948" y="41613"/>
                  </a:lnTo>
                  <a:lnTo>
                    <a:pt x="909021" y="58808"/>
                  </a:lnTo>
                  <a:lnTo>
                    <a:pt x="954409" y="78525"/>
                  </a:lnTo>
                  <a:lnTo>
                    <a:pt x="995763" y="100581"/>
                  </a:lnTo>
                  <a:lnTo>
                    <a:pt x="1032734" y="124788"/>
                  </a:lnTo>
                  <a:lnTo>
                    <a:pt x="1064974" y="150960"/>
                  </a:lnTo>
                  <a:lnTo>
                    <a:pt x="1092133" y="178912"/>
                  </a:lnTo>
                  <a:lnTo>
                    <a:pt x="1129818" y="239412"/>
                  </a:lnTo>
                  <a:lnTo>
                    <a:pt x="1143000" y="304800"/>
                  </a:lnTo>
                  <a:lnTo>
                    <a:pt x="1139646" y="338011"/>
                  </a:lnTo>
                  <a:lnTo>
                    <a:pt x="1113864" y="401141"/>
                  </a:lnTo>
                  <a:lnTo>
                    <a:pt x="1064974" y="458639"/>
                  </a:lnTo>
                  <a:lnTo>
                    <a:pt x="1032734" y="484811"/>
                  </a:lnTo>
                  <a:lnTo>
                    <a:pt x="995763" y="509018"/>
                  </a:lnTo>
                  <a:lnTo>
                    <a:pt x="954409" y="531074"/>
                  </a:lnTo>
                  <a:lnTo>
                    <a:pt x="909021" y="550791"/>
                  </a:lnTo>
                  <a:lnTo>
                    <a:pt x="859948" y="567986"/>
                  </a:lnTo>
                  <a:lnTo>
                    <a:pt x="807537" y="582471"/>
                  </a:lnTo>
                  <a:lnTo>
                    <a:pt x="752139" y="594061"/>
                  </a:lnTo>
                  <a:lnTo>
                    <a:pt x="694100" y="602569"/>
                  </a:lnTo>
                  <a:lnTo>
                    <a:pt x="633771" y="607811"/>
                  </a:lnTo>
                  <a:lnTo>
                    <a:pt x="571500" y="609600"/>
                  </a:lnTo>
                  <a:lnTo>
                    <a:pt x="509228" y="607811"/>
                  </a:lnTo>
                  <a:lnTo>
                    <a:pt x="448899" y="602569"/>
                  </a:lnTo>
                  <a:lnTo>
                    <a:pt x="390860" y="594061"/>
                  </a:lnTo>
                  <a:lnTo>
                    <a:pt x="335462" y="582471"/>
                  </a:lnTo>
                  <a:lnTo>
                    <a:pt x="283051" y="567986"/>
                  </a:lnTo>
                  <a:lnTo>
                    <a:pt x="233978" y="550791"/>
                  </a:lnTo>
                  <a:lnTo>
                    <a:pt x="188590" y="531074"/>
                  </a:lnTo>
                  <a:lnTo>
                    <a:pt x="147236" y="509018"/>
                  </a:lnTo>
                  <a:lnTo>
                    <a:pt x="110265" y="484811"/>
                  </a:lnTo>
                  <a:lnTo>
                    <a:pt x="78025" y="458639"/>
                  </a:lnTo>
                  <a:lnTo>
                    <a:pt x="50866" y="430687"/>
                  </a:lnTo>
                  <a:lnTo>
                    <a:pt x="13181" y="37018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5816" y="1047982"/>
            <a:ext cx="8062595" cy="479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ts val="3195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Đối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với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 </a:t>
            </a:r>
            <a:r>
              <a:rPr sz="2800" spc="-30" dirty="0">
                <a:latin typeface="Segoe UI"/>
                <a:cs typeface="Segoe UI"/>
              </a:rPr>
              <a:t>thủy,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ép kiểu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tự động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xảy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ra</a:t>
            </a:r>
            <a:endParaRPr sz="2800">
              <a:latin typeface="Segoe UI"/>
              <a:cs typeface="Segoe UI"/>
            </a:endParaRPr>
          </a:p>
          <a:p>
            <a:pPr marL="355600">
              <a:lnSpc>
                <a:spcPts val="3195"/>
              </a:lnSpc>
            </a:pPr>
            <a:r>
              <a:rPr sz="2800" spc="-5" dirty="0">
                <a:latin typeface="Segoe UI"/>
                <a:cs typeface="Segoe UI"/>
              </a:rPr>
              <a:t>theo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chiều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mũi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tên</a:t>
            </a:r>
            <a:endParaRPr sz="2800">
              <a:latin typeface="Segoe UI"/>
              <a:cs typeface="Segoe UI"/>
            </a:endParaRPr>
          </a:p>
          <a:p>
            <a:pPr marR="5628640" algn="r">
              <a:lnSpc>
                <a:spcPct val="100000"/>
              </a:lnSpc>
              <a:spcBef>
                <a:spcPts val="2205"/>
              </a:spcBef>
            </a:pPr>
            <a:r>
              <a:rPr sz="1600" spc="-5" dirty="0">
                <a:latin typeface="Calibri"/>
                <a:cs typeface="Calibri"/>
              </a:rPr>
              <a:t>char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libri"/>
              <a:cs typeface="Calibri"/>
            </a:endParaRPr>
          </a:p>
          <a:p>
            <a:pPr marL="3322954">
              <a:lnSpc>
                <a:spcPct val="100000"/>
              </a:lnSpc>
              <a:spcBef>
                <a:spcPts val="5"/>
              </a:spcBef>
              <a:tabLst>
                <a:tab pos="4612005" algn="l"/>
                <a:tab pos="5956300" algn="l"/>
                <a:tab pos="7215505" algn="l"/>
              </a:tabLst>
            </a:pPr>
            <a:r>
              <a:rPr sz="1600" spc="-5" dirty="0">
                <a:latin typeface="Calibri"/>
                <a:cs typeface="Calibri"/>
              </a:rPr>
              <a:t>int	long	float	double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libri"/>
              <a:cs typeface="Calibri"/>
            </a:endParaRPr>
          </a:p>
          <a:p>
            <a:pPr marR="5594985" algn="r">
              <a:lnSpc>
                <a:spcPct val="100000"/>
              </a:lnSpc>
              <a:tabLst>
                <a:tab pos="1337945" algn="l"/>
              </a:tabLst>
            </a:pPr>
            <a:r>
              <a:rPr sz="1600" spc="-10" dirty="0">
                <a:latin typeface="Calibri"/>
                <a:cs typeface="Calibri"/>
              </a:rPr>
              <a:t>byte	short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5;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Segoe UI"/>
                <a:cs typeface="Segoe UI"/>
              </a:rPr>
              <a:t>double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9.4;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2004060" algn="l"/>
              </a:tabLst>
            </a:pPr>
            <a:r>
              <a:rPr sz="2400" dirty="0">
                <a:latin typeface="Segoe UI"/>
                <a:cs typeface="Segoe UI"/>
              </a:rPr>
              <a:t>b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 a;	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//ép</a:t>
            </a:r>
            <a:r>
              <a:rPr sz="2400" i="1" spc="-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kiểu</a:t>
            </a:r>
            <a:r>
              <a:rPr sz="2400" i="1" spc="-2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tự</a:t>
            </a:r>
            <a:r>
              <a:rPr sz="2400" i="1" spc="-3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động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Segoe UI"/>
                <a:cs typeface="Segoe UI"/>
              </a:rPr>
              <a:t>a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(int)</a:t>
            </a:r>
            <a:r>
              <a:rPr sz="2400" dirty="0">
                <a:latin typeface="Segoe UI"/>
                <a:cs typeface="Segoe UI"/>
              </a:rPr>
              <a:t>b;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//ép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kiểu</a:t>
            </a:r>
            <a:r>
              <a:rPr sz="2400" i="1" spc="-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tường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minh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phần</a:t>
            </a:r>
            <a:r>
              <a:rPr sz="2400" i="1" spc="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thập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phân</a:t>
            </a:r>
            <a:r>
              <a:rPr sz="2400" i="1" spc="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sẽ</a:t>
            </a:r>
            <a:r>
              <a:rPr sz="2400" i="1" spc="-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bị bỏ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81200" y="2279650"/>
            <a:ext cx="5480685" cy="1200150"/>
            <a:chOff x="1981200" y="2279650"/>
            <a:chExt cx="5480685" cy="1200150"/>
          </a:xfrm>
        </p:grpSpPr>
        <p:sp>
          <p:nvSpPr>
            <p:cNvPr id="19" name="object 19"/>
            <p:cNvSpPr/>
            <p:nvPr/>
          </p:nvSpPr>
          <p:spPr>
            <a:xfrm>
              <a:off x="1981200" y="342900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21029" y="33845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3083813"/>
              <a:ext cx="207010" cy="345440"/>
            </a:xfrm>
            <a:custGeom>
              <a:avLst/>
              <a:gdLst/>
              <a:ahLst/>
              <a:cxnLst/>
              <a:rect l="l" t="t" r="r" b="b"/>
              <a:pathLst>
                <a:path w="207010" h="345439">
                  <a:moveTo>
                    <a:pt x="0" y="345186"/>
                  </a:moveTo>
                  <a:lnTo>
                    <a:pt x="206654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82176" y="3083811"/>
              <a:ext cx="77470" cy="88265"/>
            </a:xfrm>
            <a:custGeom>
              <a:avLst/>
              <a:gdLst/>
              <a:ahLst/>
              <a:cxnLst/>
              <a:rect l="l" t="t" r="r" b="b"/>
              <a:pathLst>
                <a:path w="77470" h="88264">
                  <a:moveTo>
                    <a:pt x="76276" y="88214"/>
                  </a:moveTo>
                  <a:lnTo>
                    <a:pt x="77279" y="0"/>
                  </a:lnTo>
                  <a:lnTo>
                    <a:pt x="0" y="4255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1520" y="285750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78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6109" y="28130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2800" y="2286000"/>
              <a:ext cx="207010" cy="345440"/>
            </a:xfrm>
            <a:custGeom>
              <a:avLst/>
              <a:gdLst/>
              <a:ahLst/>
              <a:cxnLst/>
              <a:rect l="l" t="t" r="r" b="b"/>
              <a:pathLst>
                <a:path w="207010" h="345439">
                  <a:moveTo>
                    <a:pt x="0" y="0"/>
                  </a:moveTo>
                  <a:lnTo>
                    <a:pt x="206654" y="345186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82176" y="2542974"/>
              <a:ext cx="77470" cy="88265"/>
            </a:xfrm>
            <a:custGeom>
              <a:avLst/>
              <a:gdLst/>
              <a:ahLst/>
              <a:cxnLst/>
              <a:rect l="l" t="t" r="r" b="b"/>
              <a:pathLst>
                <a:path w="77470" h="88264">
                  <a:moveTo>
                    <a:pt x="76276" y="0"/>
                  </a:moveTo>
                  <a:lnTo>
                    <a:pt x="77279" y="88214"/>
                  </a:lnTo>
                  <a:lnTo>
                    <a:pt x="0" y="45656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97879" y="285750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78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2469" y="28130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54240" y="285750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78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8829" y="28130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5536" y="192024"/>
              <a:ext cx="690371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190" y="281939"/>
              <a:ext cx="135788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2088" y="281939"/>
              <a:ext cx="129233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7925" y="281939"/>
              <a:ext cx="117195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3369" y="281939"/>
              <a:ext cx="1016507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3366" y="281939"/>
              <a:ext cx="1568195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3524" y="281939"/>
              <a:ext cx="1147572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22295" y="283114"/>
            <a:ext cx="5984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</a:t>
            </a:r>
            <a:r>
              <a:rPr spc="-10" dirty="0"/>
              <a:t>HUYỂN</a:t>
            </a:r>
            <a:r>
              <a:rPr spc="155" dirty="0"/>
              <a:t> </a:t>
            </a:r>
            <a:r>
              <a:rPr spc="-10" dirty="0"/>
              <a:t>CHUỖI</a:t>
            </a:r>
            <a:r>
              <a:rPr spc="135" dirty="0"/>
              <a:t> </a:t>
            </a:r>
            <a:r>
              <a:rPr spc="-10" dirty="0"/>
              <a:t>SANG</a:t>
            </a:r>
            <a:r>
              <a:rPr spc="150" dirty="0"/>
              <a:t> </a:t>
            </a:r>
            <a:r>
              <a:rPr spc="-5" dirty="0"/>
              <a:t>KIỂU</a:t>
            </a:r>
            <a:r>
              <a:rPr spc="135" dirty="0"/>
              <a:t> </a:t>
            </a:r>
            <a:r>
              <a:rPr spc="-10" dirty="0"/>
              <a:t>NGUYÊN</a:t>
            </a:r>
            <a:r>
              <a:rPr spc="135" dirty="0"/>
              <a:t> </a:t>
            </a:r>
            <a:r>
              <a:rPr spc="-10" dirty="0"/>
              <a:t>THỦY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2045207" y="2917346"/>
            <a:ext cx="200660" cy="60833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4"/>
              </a:spcBef>
            </a:pP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?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5207" y="5404514"/>
            <a:ext cx="200660" cy="60833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4"/>
              </a:spcBef>
            </a:pP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?</a:t>
            </a:r>
            <a:endParaRPr sz="36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21554" y="1209675"/>
            <a:ext cx="3905250" cy="3448050"/>
            <a:chOff x="4821554" y="1209675"/>
            <a:chExt cx="3905250" cy="344805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5196" y="1222692"/>
              <a:ext cx="3886121" cy="34289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26317" y="1214437"/>
              <a:ext cx="3895725" cy="3438525"/>
            </a:xfrm>
            <a:custGeom>
              <a:avLst/>
              <a:gdLst/>
              <a:ahLst/>
              <a:cxnLst/>
              <a:rect l="l" t="t" r="r" b="b"/>
              <a:pathLst>
                <a:path w="3895725" h="3438525">
                  <a:moveTo>
                    <a:pt x="0" y="0"/>
                  </a:moveTo>
                  <a:lnTo>
                    <a:pt x="3895725" y="0"/>
                  </a:lnTo>
                  <a:lnTo>
                    <a:pt x="3895725" y="3438525"/>
                  </a:lnTo>
                  <a:lnTo>
                    <a:pt x="0" y="3438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981200" y="3048000"/>
            <a:ext cx="765175" cy="462280"/>
          </a:xfrm>
          <a:custGeom>
            <a:avLst/>
            <a:gdLst/>
            <a:ahLst/>
            <a:cxnLst/>
            <a:rect l="l" t="t" r="r" b="b"/>
            <a:pathLst>
              <a:path w="765175" h="462279">
                <a:moveTo>
                  <a:pt x="764959" y="0"/>
                </a:moveTo>
                <a:lnTo>
                  <a:pt x="0" y="0"/>
                </a:lnTo>
                <a:lnTo>
                  <a:pt x="0" y="461670"/>
                </a:lnTo>
                <a:lnTo>
                  <a:pt x="764959" y="461670"/>
                </a:lnTo>
                <a:lnTo>
                  <a:pt x="764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1200" y="5558129"/>
            <a:ext cx="340360" cy="462280"/>
          </a:xfrm>
          <a:custGeom>
            <a:avLst/>
            <a:gdLst/>
            <a:ahLst/>
            <a:cxnLst/>
            <a:rect l="l" t="t" r="r" b="b"/>
            <a:pathLst>
              <a:path w="340360" h="462279">
                <a:moveTo>
                  <a:pt x="340156" y="0"/>
                </a:moveTo>
                <a:lnTo>
                  <a:pt x="0" y="0"/>
                </a:lnTo>
                <a:lnTo>
                  <a:pt x="0" y="461670"/>
                </a:lnTo>
                <a:lnTo>
                  <a:pt x="340156" y="461670"/>
                </a:lnTo>
                <a:lnTo>
                  <a:pt x="340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7716" y="1002790"/>
            <a:ext cx="4263390" cy="49688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4335" marR="1486535" indent="-394335">
              <a:lnSpc>
                <a:spcPct val="119200"/>
              </a:lnSpc>
              <a:spcBef>
                <a:spcPts val="140"/>
              </a:spcBef>
              <a:buClr>
                <a:srgbClr val="FF5A33"/>
              </a:buClr>
              <a:buFont typeface="Wingdings"/>
              <a:buChar char=""/>
              <a:tabLst>
                <a:tab pos="394335" algn="l"/>
              </a:tabLst>
            </a:pPr>
            <a:r>
              <a:rPr sz="2800" spc="-10" dirty="0">
                <a:latin typeface="Segoe UI"/>
                <a:cs typeface="Segoe UI"/>
              </a:rPr>
              <a:t>Xét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biểu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1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String</a:t>
            </a:r>
            <a:r>
              <a:rPr sz="2400" dirty="0">
                <a:latin typeface="Segoe UI"/>
                <a:cs typeface="Segoe UI"/>
              </a:rPr>
              <a:t> a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“3”;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String </a:t>
            </a:r>
            <a:r>
              <a:rPr sz="2400" dirty="0">
                <a:latin typeface="Segoe UI"/>
                <a:cs typeface="Segoe UI"/>
              </a:rPr>
              <a:t>b = </a:t>
            </a:r>
            <a:r>
              <a:rPr sz="2400" spc="-5" dirty="0">
                <a:latin typeface="Segoe UI"/>
                <a:cs typeface="Segoe UI"/>
              </a:rPr>
              <a:t>“4”;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String</a:t>
            </a:r>
            <a:r>
              <a:rPr sz="2400" dirty="0">
                <a:latin typeface="Segoe UI"/>
                <a:cs typeface="Segoe UI"/>
              </a:rPr>
              <a:t> 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 +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b;</a:t>
            </a:r>
            <a:endParaRPr sz="2400">
              <a:latin typeface="Segoe UI"/>
              <a:cs typeface="Segoe UI"/>
            </a:endParaRPr>
          </a:p>
          <a:p>
            <a:pPr marL="508000" algn="just">
              <a:lnSpc>
                <a:spcPct val="100000"/>
              </a:lnSpc>
              <a:spcBef>
                <a:spcPts val="2030"/>
              </a:spcBef>
            </a:pPr>
            <a:r>
              <a:rPr sz="2400" dirty="0">
                <a:latin typeface="Segoe UI"/>
                <a:cs typeface="Segoe UI"/>
              </a:rPr>
              <a:t>=&gt;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3600" b="1" spc="-7" baseline="5787" dirty="0">
                <a:solidFill>
                  <a:srgbClr val="FF0000"/>
                </a:solidFill>
                <a:latin typeface="Calibri"/>
                <a:cs typeface="Calibri"/>
              </a:rPr>
              <a:t>“34”</a:t>
            </a:r>
            <a:endParaRPr sz="3600" baseline="5787">
              <a:latin typeface="Calibri"/>
              <a:cs typeface="Calibri"/>
            </a:endParaRPr>
          </a:p>
          <a:p>
            <a:pPr marL="393700" indent="-343535" algn="just">
              <a:lnSpc>
                <a:spcPct val="100000"/>
              </a:lnSpc>
              <a:spcBef>
                <a:spcPts val="930"/>
              </a:spcBef>
              <a:buClr>
                <a:srgbClr val="FF5A33"/>
              </a:buClr>
              <a:buFont typeface="Wingdings"/>
              <a:buChar char=""/>
              <a:tabLst>
                <a:tab pos="394335" algn="l"/>
              </a:tabLst>
            </a:pPr>
            <a:r>
              <a:rPr sz="2800" spc="-10" dirty="0">
                <a:latin typeface="Segoe UI"/>
                <a:cs typeface="Segoe UI"/>
              </a:rPr>
              <a:t>Xét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biểu thức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2</a:t>
            </a:r>
            <a:endParaRPr sz="2800">
              <a:latin typeface="Segoe UI"/>
              <a:cs typeface="Segoe UI"/>
            </a:endParaRPr>
          </a:p>
          <a:p>
            <a:pPr marL="508000" marR="30480" algn="just">
              <a:lnSpc>
                <a:spcPct val="120000"/>
              </a:lnSpc>
              <a:spcBef>
                <a:spcPts val="15"/>
              </a:spcBef>
            </a:pPr>
            <a:r>
              <a:rPr sz="2400" spc="-5" dirty="0">
                <a:latin typeface="Segoe UI"/>
                <a:cs typeface="Segoe UI"/>
              </a:rPr>
              <a:t>int </a:t>
            </a:r>
            <a:r>
              <a:rPr sz="2400" dirty="0">
                <a:latin typeface="Segoe UI"/>
                <a:cs typeface="Segoe UI"/>
              </a:rPr>
              <a:t>a = </a:t>
            </a:r>
            <a:r>
              <a:rPr sz="2400" spc="-15" dirty="0">
                <a:latin typeface="Segoe UI"/>
                <a:cs typeface="Segoe UI"/>
              </a:rPr>
              <a:t>Integer.parseInt(“3”);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int </a:t>
            </a:r>
            <a:r>
              <a:rPr sz="2400" dirty="0">
                <a:latin typeface="Segoe UI"/>
                <a:cs typeface="Segoe UI"/>
              </a:rPr>
              <a:t>b = </a:t>
            </a:r>
            <a:r>
              <a:rPr sz="2400" spc="-15" dirty="0">
                <a:latin typeface="Segoe UI"/>
                <a:cs typeface="Segoe UI"/>
              </a:rPr>
              <a:t>Integer.parseInt(“4”);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 a +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b;</a:t>
            </a:r>
            <a:endParaRPr sz="2400">
              <a:latin typeface="Segoe UI"/>
              <a:cs typeface="Segoe UI"/>
            </a:endParaRPr>
          </a:p>
          <a:p>
            <a:pPr marL="508000" algn="just">
              <a:lnSpc>
                <a:spcPct val="100000"/>
              </a:lnSpc>
              <a:spcBef>
                <a:spcPts val="2030"/>
              </a:spcBef>
            </a:pPr>
            <a:r>
              <a:rPr sz="2400" dirty="0">
                <a:latin typeface="Segoe UI"/>
                <a:cs typeface="Segoe UI"/>
              </a:rPr>
              <a:t>=&gt;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3600" b="1" baseline="1157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3600" baseline="115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1084" y="192024"/>
              <a:ext cx="669035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3403" y="281939"/>
              <a:ext cx="60655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4968" y="281939"/>
              <a:ext cx="122833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5272" y="281939"/>
              <a:ext cx="885444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3996" y="192024"/>
              <a:ext cx="793994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1283" y="281939"/>
              <a:ext cx="1295399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8648" y="281939"/>
              <a:ext cx="746759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7368" y="281939"/>
              <a:ext cx="1083554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4420" y="281939"/>
              <a:ext cx="836675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3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</a:t>
            </a:r>
            <a:r>
              <a:rPr spc="-5" dirty="0"/>
              <a:t>Ử</a:t>
            </a:r>
            <a:r>
              <a:rPr spc="135" dirty="0"/>
              <a:t> </a:t>
            </a:r>
            <a:r>
              <a:rPr spc="-10" dirty="0"/>
              <a:t>DỤNG</a:t>
            </a:r>
            <a:r>
              <a:rPr spc="125" dirty="0"/>
              <a:t> </a:t>
            </a:r>
            <a:r>
              <a:rPr spc="-55" dirty="0"/>
              <a:t>TRY</a:t>
            </a:r>
            <a:r>
              <a:rPr sz="2800" spc="-55" dirty="0"/>
              <a:t>…</a:t>
            </a:r>
            <a:r>
              <a:rPr spc="-55" dirty="0"/>
              <a:t>CATCH</a:t>
            </a:r>
            <a:r>
              <a:rPr spc="120" dirty="0"/>
              <a:t> </a:t>
            </a:r>
            <a:r>
              <a:rPr spc="-5" dirty="0"/>
              <a:t>ĐỂ</a:t>
            </a:r>
            <a:r>
              <a:rPr spc="130" dirty="0"/>
              <a:t> </a:t>
            </a:r>
            <a:r>
              <a:rPr spc="-5" dirty="0"/>
              <a:t>KIỂM</a:t>
            </a:r>
            <a:r>
              <a:rPr spc="135" dirty="0"/>
              <a:t> </a:t>
            </a:r>
            <a:r>
              <a:rPr spc="-5" dirty="0"/>
              <a:t>LỖI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535816" y="850603"/>
            <a:ext cx="7950834" cy="34112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Xét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trường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hợp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dirty="0">
                <a:latin typeface="Segoe UI"/>
                <a:cs typeface="Segoe UI"/>
              </a:rPr>
              <a:t> 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b="1" spc="-15" dirty="0">
                <a:solidFill>
                  <a:srgbClr val="3333FF"/>
                </a:solidFill>
                <a:latin typeface="Segoe UI"/>
                <a:cs typeface="Segoe UI"/>
              </a:rPr>
              <a:t>scanner.nextInt()</a:t>
            </a:r>
            <a:r>
              <a:rPr sz="2400" spc="-15" dirty="0">
                <a:latin typeface="Segoe UI"/>
                <a:cs typeface="Segoe UI"/>
              </a:rPr>
              <a:t>;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i="1" spc="-10" dirty="0">
                <a:solidFill>
                  <a:srgbClr val="00B050"/>
                </a:solidFill>
                <a:latin typeface="Segoe UI"/>
                <a:cs typeface="Segoe UI"/>
              </a:rPr>
              <a:t>hoặc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b="1" spc="-15" dirty="0">
                <a:solidFill>
                  <a:srgbClr val="3333FF"/>
                </a:solidFill>
                <a:latin typeface="Segoe UI"/>
                <a:cs typeface="Segoe UI"/>
              </a:rPr>
              <a:t>Integer.parseInt(s)</a:t>
            </a:r>
            <a:r>
              <a:rPr sz="2400" spc="-15" dirty="0">
                <a:latin typeface="Segoe UI"/>
                <a:cs typeface="Segoe UI"/>
              </a:rPr>
              <a:t>;</a:t>
            </a:r>
            <a:endParaRPr sz="2400">
              <a:latin typeface="Segoe UI"/>
              <a:cs typeface="Segoe UI"/>
            </a:endParaRPr>
          </a:p>
          <a:p>
            <a:pPr marL="355600" marR="5080" indent="-343535">
              <a:lnSpc>
                <a:spcPts val="3030"/>
              </a:lnSpc>
              <a:spcBef>
                <a:spcPts val="6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Điều</a:t>
            </a:r>
            <a:r>
              <a:rPr sz="2800" spc="-5" dirty="0">
                <a:latin typeface="Segoe UI"/>
                <a:cs typeface="Segoe UI"/>
              </a:rPr>
              <a:t> gì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sẽ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xảy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ra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khi người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dùng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Segoe UI"/>
                <a:cs typeface="Segoe UI"/>
              </a:rPr>
              <a:t>nhập</a:t>
            </a:r>
            <a:r>
              <a:rPr sz="2800" b="1" spc="3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Segoe UI"/>
                <a:cs typeface="Segoe UI"/>
              </a:rPr>
              <a:t>không </a:t>
            </a:r>
            <a:r>
              <a:rPr sz="2800" b="1" spc="-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Segoe UI"/>
                <a:cs typeface="Segoe UI"/>
              </a:rPr>
              <a:t>phải</a:t>
            </a:r>
            <a:r>
              <a:rPr sz="2800" b="1" spc="3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F3300"/>
                </a:solidFill>
                <a:latin typeface="Segoe UI"/>
                <a:cs typeface="Segoe UI"/>
              </a:rPr>
              <a:t>số </a:t>
            </a:r>
            <a:r>
              <a:rPr sz="2800" dirty="0">
                <a:latin typeface="Segoe UI"/>
                <a:cs typeface="Segoe UI"/>
              </a:rPr>
              <a:t>hoặc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chuỗi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Segoe UI"/>
                <a:cs typeface="Segoe UI"/>
              </a:rPr>
              <a:t>s</a:t>
            </a:r>
            <a:r>
              <a:rPr sz="2800" b="1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Segoe UI"/>
                <a:cs typeface="Segoe UI"/>
              </a:rPr>
              <a:t>không</a:t>
            </a:r>
            <a:r>
              <a:rPr sz="2800" b="1" spc="40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Segoe UI"/>
                <a:cs typeface="Segoe UI"/>
              </a:rPr>
              <a:t>phải</a:t>
            </a:r>
            <a:r>
              <a:rPr sz="2800" b="1" spc="40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Segoe UI"/>
                <a:cs typeface="Segoe UI"/>
              </a:rPr>
              <a:t>là</a:t>
            </a:r>
            <a:r>
              <a:rPr sz="2800" b="1" spc="1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Segoe UI"/>
                <a:cs typeface="Segoe UI"/>
              </a:rPr>
              <a:t>chuỗi</a:t>
            </a:r>
            <a:r>
              <a:rPr sz="2800" b="1" spc="3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Segoe UI"/>
                <a:cs typeface="Segoe UI"/>
              </a:rPr>
              <a:t>chứa </a:t>
            </a:r>
            <a:r>
              <a:rPr sz="2800" b="1" spc="-75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F3300"/>
                </a:solidFill>
                <a:latin typeface="Segoe UI"/>
                <a:cs typeface="Segoe UI"/>
              </a:rPr>
              <a:t>số</a:t>
            </a:r>
            <a:endParaRPr sz="2800">
              <a:latin typeface="Segoe UI"/>
              <a:cs typeface="Segoe UI"/>
            </a:endParaRPr>
          </a:p>
          <a:p>
            <a:pPr marL="356870" indent="-344170">
              <a:lnSpc>
                <a:spcPct val="100000"/>
              </a:lnSpc>
              <a:spcBef>
                <a:spcPts val="280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Hãy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lệnh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3333FF"/>
                </a:solidFill>
                <a:latin typeface="Segoe UI"/>
                <a:cs typeface="Segoe UI"/>
              </a:rPr>
              <a:t>try…catch</a:t>
            </a:r>
            <a:r>
              <a:rPr sz="2800" b="1" spc="10" dirty="0">
                <a:solidFill>
                  <a:srgbClr val="3333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kiểm </a:t>
            </a:r>
            <a:r>
              <a:rPr sz="2800" spc="-10" dirty="0">
                <a:latin typeface="Segoe UI"/>
                <a:cs typeface="Segoe UI"/>
              </a:rPr>
              <a:t>soát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024" y="4194064"/>
            <a:ext cx="1127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egoe UI"/>
                <a:cs typeface="Segoe UI"/>
              </a:rPr>
              <a:t>lỗi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trên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9800" y="4419600"/>
            <a:ext cx="4915535" cy="224726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try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48640" marR="126364" indent="-63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dirty="0">
                <a:latin typeface="Calibri"/>
                <a:cs typeface="Calibri"/>
              </a:rPr>
              <a:t> a = </a:t>
            </a:r>
            <a:r>
              <a:rPr sz="2000" spc="-20" dirty="0">
                <a:latin typeface="Calibri"/>
                <a:cs typeface="Calibri"/>
              </a:rPr>
              <a:t>scanner.nextInt();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System.out.println(“Bạn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đã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nhập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đúng”);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549275" marR="167640" indent="-457834">
              <a:lnSpc>
                <a:spcPct val="100000"/>
              </a:lnSpc>
            </a:pPr>
            <a:r>
              <a:rPr sz="2000" b="1" spc="-15" dirty="0">
                <a:solidFill>
                  <a:srgbClr val="3333FF"/>
                </a:solidFill>
                <a:latin typeface="Calibri"/>
                <a:cs typeface="Calibri"/>
              </a:rPr>
              <a:t>catch</a:t>
            </a:r>
            <a:r>
              <a:rPr sz="2000" b="1" spc="42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33FF"/>
                </a:solidFill>
                <a:latin typeface="Calibri"/>
                <a:cs typeface="Calibri"/>
              </a:rPr>
              <a:t>(Exception</a:t>
            </a:r>
            <a:r>
              <a:rPr sz="2000" b="1" spc="43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33FF"/>
                </a:solidFill>
                <a:latin typeface="Calibri"/>
                <a:cs typeface="Calibri"/>
              </a:rPr>
              <a:t>ex)</a:t>
            </a:r>
            <a:r>
              <a:rPr sz="2000" spc="-10" dirty="0">
                <a:latin typeface="Calibri"/>
                <a:cs typeface="Calibri"/>
              </a:rPr>
              <a:t>{ </a:t>
            </a:r>
            <a:r>
              <a:rPr sz="2000" spc="-5" dirty="0">
                <a:latin typeface="Calibri"/>
                <a:cs typeface="Calibri"/>
              </a:rPr>
              <a:t> System.out.println(“Vui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lòng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nhập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số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!”);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155" y="283114"/>
            <a:ext cx="5962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L</a:t>
            </a:r>
            <a:r>
              <a:rPr spc="-10" dirty="0"/>
              <a:t>ỚP</a:t>
            </a:r>
            <a:r>
              <a:rPr spc="155" dirty="0"/>
              <a:t> </a:t>
            </a:r>
            <a:r>
              <a:rPr spc="-20" dirty="0"/>
              <a:t>BAO</a:t>
            </a:r>
            <a:r>
              <a:rPr spc="150" dirty="0"/>
              <a:t> </a:t>
            </a:r>
            <a:r>
              <a:rPr spc="-5" dirty="0"/>
              <a:t>KIỂU</a:t>
            </a:r>
            <a:r>
              <a:rPr spc="135" dirty="0"/>
              <a:t> </a:t>
            </a:r>
            <a:r>
              <a:rPr spc="-10" dirty="0"/>
              <a:t>NGUYÊN</a:t>
            </a:r>
            <a:r>
              <a:rPr spc="150" dirty="0"/>
              <a:t> </a:t>
            </a:r>
            <a:r>
              <a:rPr spc="-10" dirty="0"/>
              <a:t>THỦY</a:t>
            </a:r>
            <a:r>
              <a:rPr spc="145" dirty="0"/>
              <a:t> </a:t>
            </a:r>
            <a:r>
              <a:rPr sz="2800" spc="-10" dirty="0"/>
              <a:t>(W</a:t>
            </a:r>
            <a:r>
              <a:rPr spc="-10" dirty="0"/>
              <a:t>RAPPER</a:t>
            </a:r>
            <a:r>
              <a:rPr sz="2800" spc="-10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6136" y="1090593"/>
            <a:ext cx="4113529" cy="523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Tương ứng với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mỗi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thủy </a:t>
            </a:r>
            <a:r>
              <a:rPr sz="2800" spc="-25" dirty="0">
                <a:latin typeface="Segoe UI"/>
                <a:cs typeface="Segoe UI"/>
              </a:rPr>
              <a:t>Java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 </a:t>
            </a:r>
            <a:r>
              <a:rPr sz="2800" spc="-5" dirty="0">
                <a:latin typeface="Segoe UI"/>
                <a:cs typeface="Segoe UI"/>
              </a:rPr>
              <a:t> nghĩa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bao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để 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bao </a:t>
            </a:r>
            <a:r>
              <a:rPr sz="2800" spc="-10" dirty="0">
                <a:latin typeface="Segoe UI"/>
                <a:cs typeface="Segoe UI"/>
              </a:rPr>
              <a:t>giá </a:t>
            </a:r>
            <a:r>
              <a:rPr sz="2800" spc="-5" dirty="0">
                <a:latin typeface="Segoe UI"/>
                <a:cs typeface="Segoe UI"/>
              </a:rPr>
              <a:t>trị của kiểu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 thủy tương ứng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gọi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bao </a:t>
            </a:r>
            <a:r>
              <a:rPr sz="2800" spc="-5" dirty="0">
                <a:latin typeface="Segoe UI"/>
                <a:cs typeface="Segoe UI"/>
              </a:rPr>
              <a:t>kiểu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 thủy</a:t>
            </a:r>
            <a:endParaRPr sz="2800">
              <a:latin typeface="Segoe UI"/>
              <a:cs typeface="Segoe UI"/>
            </a:endParaRPr>
          </a:p>
          <a:p>
            <a:pPr marL="355600" marR="15875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Rất nhiều hàm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Java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làm việc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với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 mà không làm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việc với kiểu nguyên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thủy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1524000"/>
            <a:ext cx="3886200" cy="41910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999490">
              <a:lnSpc>
                <a:spcPts val="3560"/>
              </a:lnSpc>
            </a:pPr>
            <a:r>
              <a:rPr sz="4500" baseline="1851" dirty="0">
                <a:latin typeface="Segoe UI"/>
                <a:cs typeface="Segoe UI"/>
              </a:rPr>
              <a:t>b</a:t>
            </a:r>
            <a:r>
              <a:rPr sz="4500" spc="15" baseline="1851" dirty="0">
                <a:latin typeface="Segoe UI"/>
                <a:cs typeface="Segoe UI"/>
              </a:rPr>
              <a:t>y</a:t>
            </a:r>
            <a:r>
              <a:rPr sz="4500" spc="-37" baseline="1851" dirty="0">
                <a:latin typeface="Segoe UI"/>
                <a:cs typeface="Segoe UI"/>
              </a:rPr>
              <a:t>t</a:t>
            </a:r>
            <a:r>
              <a:rPr sz="4500" baseline="1851" dirty="0">
                <a:latin typeface="Segoe UI"/>
                <a:cs typeface="Segoe UI"/>
              </a:rPr>
              <a:t>e</a:t>
            </a:r>
            <a:r>
              <a:rPr sz="4500" spc="-855" baseline="1851" dirty="0">
                <a:latin typeface="Segoe UI"/>
                <a:cs typeface="Segoe UI"/>
              </a:rPr>
              <a:t> </a:t>
            </a:r>
            <a:r>
              <a:rPr sz="2700" dirty="0">
                <a:solidFill>
                  <a:srgbClr val="FF6600"/>
                </a:solidFill>
                <a:latin typeface="Wingdings"/>
                <a:cs typeface="Wingdings"/>
              </a:rPr>
              <a:t></a:t>
            </a:r>
            <a:r>
              <a:rPr sz="2700" spc="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sz="2700" spc="10" dirty="0">
                <a:latin typeface="Segoe UI"/>
                <a:cs typeface="Segoe UI"/>
              </a:rPr>
              <a:t>y</a:t>
            </a:r>
            <a:r>
              <a:rPr sz="2700" spc="-30" dirty="0">
                <a:latin typeface="Segoe UI"/>
                <a:cs typeface="Segoe UI"/>
              </a:rPr>
              <a:t>te</a:t>
            </a:r>
            <a:endParaRPr sz="2700">
              <a:latin typeface="Segoe UI"/>
              <a:cs typeface="Segoe UI"/>
            </a:endParaRPr>
          </a:p>
          <a:p>
            <a:pPr marL="863600">
              <a:lnSpc>
                <a:spcPts val="3515"/>
              </a:lnSpc>
            </a:pPr>
            <a:r>
              <a:rPr sz="4500" spc="-7" baseline="2777" dirty="0">
                <a:latin typeface="Segoe UI"/>
                <a:cs typeface="Segoe UI"/>
              </a:rPr>
              <a:t>s</a:t>
            </a:r>
            <a:r>
              <a:rPr sz="4500" spc="-15" baseline="2777" dirty="0">
                <a:latin typeface="Segoe UI"/>
                <a:cs typeface="Segoe UI"/>
              </a:rPr>
              <a:t>ho</a:t>
            </a:r>
            <a:r>
              <a:rPr sz="4500" spc="120" baseline="2777" dirty="0">
                <a:latin typeface="Segoe UI"/>
                <a:cs typeface="Segoe UI"/>
              </a:rPr>
              <a:t>r</a:t>
            </a:r>
            <a:r>
              <a:rPr sz="4500" baseline="2777" dirty="0">
                <a:latin typeface="Segoe UI"/>
                <a:cs typeface="Segoe UI"/>
              </a:rPr>
              <a:t>t</a:t>
            </a:r>
            <a:r>
              <a:rPr sz="4500" spc="-855" baseline="2777" dirty="0">
                <a:latin typeface="Segoe UI"/>
                <a:cs typeface="Segoe UI"/>
              </a:rPr>
              <a:t> </a:t>
            </a:r>
            <a:r>
              <a:rPr sz="2700" dirty="0">
                <a:solidFill>
                  <a:srgbClr val="FF6600"/>
                </a:solidFill>
                <a:latin typeface="Wingdings"/>
                <a:cs typeface="Wingdings"/>
              </a:rPr>
              <a:t></a:t>
            </a:r>
            <a:r>
              <a:rPr sz="2700" spc="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S</a:t>
            </a:r>
            <a:r>
              <a:rPr sz="2700" spc="-10" dirty="0">
                <a:latin typeface="Segoe UI"/>
                <a:cs typeface="Segoe UI"/>
              </a:rPr>
              <a:t>h</a:t>
            </a:r>
            <a:r>
              <a:rPr sz="2700" dirty="0">
                <a:latin typeface="Segoe UI"/>
                <a:cs typeface="Segoe UI"/>
              </a:rPr>
              <a:t>o</a:t>
            </a:r>
            <a:r>
              <a:rPr sz="2700" spc="65" dirty="0">
                <a:latin typeface="Segoe UI"/>
                <a:cs typeface="Segoe UI"/>
              </a:rPr>
              <a:t>r</a:t>
            </a:r>
            <a:r>
              <a:rPr sz="2700" dirty="0">
                <a:latin typeface="Segoe UI"/>
                <a:cs typeface="Segoe UI"/>
              </a:rPr>
              <a:t>t</a:t>
            </a:r>
            <a:endParaRPr sz="2700">
              <a:latin typeface="Segoe UI"/>
              <a:cs typeface="Segoe UI"/>
            </a:endParaRPr>
          </a:p>
          <a:p>
            <a:pPr marL="981075" marR="485140" indent="316865">
              <a:lnSpc>
                <a:spcPts val="3520"/>
              </a:lnSpc>
              <a:spcBef>
                <a:spcPts val="140"/>
              </a:spcBef>
            </a:pPr>
            <a:r>
              <a:rPr sz="4500" spc="7" baseline="3703" dirty="0">
                <a:latin typeface="Segoe UI"/>
                <a:cs typeface="Segoe UI"/>
              </a:rPr>
              <a:t>i</a:t>
            </a:r>
            <a:r>
              <a:rPr sz="4500" spc="-15" baseline="3703" dirty="0">
                <a:latin typeface="Segoe UI"/>
                <a:cs typeface="Segoe UI"/>
              </a:rPr>
              <a:t>n</a:t>
            </a:r>
            <a:r>
              <a:rPr sz="4500" baseline="3703" dirty="0">
                <a:latin typeface="Segoe UI"/>
                <a:cs typeface="Segoe UI"/>
              </a:rPr>
              <a:t>t</a:t>
            </a:r>
            <a:r>
              <a:rPr sz="4500" spc="-855" baseline="3703" dirty="0">
                <a:latin typeface="Segoe UI"/>
                <a:cs typeface="Segoe UI"/>
              </a:rPr>
              <a:t> </a:t>
            </a:r>
            <a:r>
              <a:rPr sz="2700" dirty="0">
                <a:solidFill>
                  <a:srgbClr val="FF6600"/>
                </a:solidFill>
                <a:latin typeface="Wingdings"/>
                <a:cs typeface="Wingdings"/>
              </a:rPr>
              <a:t></a:t>
            </a:r>
            <a:r>
              <a:rPr sz="2700" spc="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In</a:t>
            </a:r>
            <a:r>
              <a:rPr sz="2700" b="1" spc="-10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sz="2700" b="1" dirty="0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sz="2700" b="1" dirty="0">
                <a:solidFill>
                  <a:srgbClr val="FF0000"/>
                </a:solidFill>
                <a:latin typeface="Segoe UI"/>
                <a:cs typeface="Segoe UI"/>
              </a:rPr>
              <a:t>er  </a:t>
            </a:r>
            <a:r>
              <a:rPr sz="4500" spc="7" baseline="3703" dirty="0">
                <a:latin typeface="Segoe UI"/>
                <a:cs typeface="Segoe UI"/>
              </a:rPr>
              <a:t>l</a:t>
            </a:r>
            <a:r>
              <a:rPr sz="4500" spc="-15" baseline="3703" dirty="0">
                <a:latin typeface="Segoe UI"/>
                <a:cs typeface="Segoe UI"/>
              </a:rPr>
              <a:t>on</a:t>
            </a:r>
            <a:r>
              <a:rPr sz="4500" baseline="3703" dirty="0">
                <a:latin typeface="Segoe UI"/>
                <a:cs typeface="Segoe UI"/>
              </a:rPr>
              <a:t>g</a:t>
            </a:r>
            <a:r>
              <a:rPr sz="4500" spc="-862" baseline="3703" dirty="0">
                <a:latin typeface="Segoe UI"/>
                <a:cs typeface="Segoe UI"/>
              </a:rPr>
              <a:t> </a:t>
            </a:r>
            <a:r>
              <a:rPr sz="2700" dirty="0">
                <a:solidFill>
                  <a:srgbClr val="FF6600"/>
                </a:solidFill>
                <a:latin typeface="Wingdings"/>
                <a:cs typeface="Wingdings"/>
              </a:rPr>
              <a:t></a:t>
            </a:r>
            <a:r>
              <a:rPr sz="2700" spc="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L</a:t>
            </a:r>
            <a:r>
              <a:rPr sz="2700" dirty="0">
                <a:latin typeface="Segoe UI"/>
                <a:cs typeface="Segoe UI"/>
              </a:rPr>
              <a:t>o</a:t>
            </a:r>
            <a:r>
              <a:rPr sz="2700" spc="-10" dirty="0">
                <a:latin typeface="Segoe UI"/>
                <a:cs typeface="Segoe UI"/>
              </a:rPr>
              <a:t>n</a:t>
            </a:r>
            <a:r>
              <a:rPr sz="2700" dirty="0">
                <a:latin typeface="Segoe UI"/>
                <a:cs typeface="Segoe UI"/>
              </a:rPr>
              <a:t>g  </a:t>
            </a:r>
            <a:r>
              <a:rPr sz="4500" spc="-7" baseline="4629" dirty="0">
                <a:latin typeface="Segoe UI"/>
                <a:cs typeface="Segoe UI"/>
              </a:rPr>
              <a:t>f</a:t>
            </a:r>
            <a:r>
              <a:rPr sz="4500" spc="7" baseline="4629" dirty="0">
                <a:latin typeface="Segoe UI"/>
                <a:cs typeface="Segoe UI"/>
              </a:rPr>
              <a:t>l</a:t>
            </a:r>
            <a:r>
              <a:rPr sz="4500" spc="-67" baseline="4629" dirty="0">
                <a:latin typeface="Segoe UI"/>
                <a:cs typeface="Segoe UI"/>
              </a:rPr>
              <a:t>o</a:t>
            </a:r>
            <a:r>
              <a:rPr sz="4500" spc="-7" baseline="4629" dirty="0">
                <a:latin typeface="Segoe UI"/>
                <a:cs typeface="Segoe UI"/>
              </a:rPr>
              <a:t>a</a:t>
            </a:r>
            <a:r>
              <a:rPr sz="4500" baseline="4629" dirty="0">
                <a:latin typeface="Segoe UI"/>
                <a:cs typeface="Segoe UI"/>
              </a:rPr>
              <a:t>t</a:t>
            </a:r>
            <a:r>
              <a:rPr sz="4500" spc="-855" baseline="4629" dirty="0">
                <a:latin typeface="Segoe UI"/>
                <a:cs typeface="Segoe UI"/>
              </a:rPr>
              <a:t> </a:t>
            </a:r>
            <a:r>
              <a:rPr sz="2700" dirty="0">
                <a:solidFill>
                  <a:srgbClr val="FF6600"/>
                </a:solidFill>
                <a:latin typeface="Wingdings"/>
                <a:cs typeface="Wingdings"/>
              </a:rPr>
              <a:t></a:t>
            </a:r>
            <a:r>
              <a:rPr sz="2700" spc="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F</a:t>
            </a:r>
            <a:r>
              <a:rPr sz="2700" spc="-10" dirty="0">
                <a:latin typeface="Segoe UI"/>
                <a:cs typeface="Segoe UI"/>
              </a:rPr>
              <a:t>l</a:t>
            </a:r>
            <a:r>
              <a:rPr sz="2700" spc="-40" dirty="0">
                <a:latin typeface="Segoe UI"/>
                <a:cs typeface="Segoe UI"/>
              </a:rPr>
              <a:t>o</a:t>
            </a:r>
            <a:r>
              <a:rPr sz="2700" spc="-5" dirty="0">
                <a:latin typeface="Segoe UI"/>
                <a:cs typeface="Segoe UI"/>
              </a:rPr>
              <a:t>at</a:t>
            </a:r>
            <a:endParaRPr sz="2700">
              <a:latin typeface="Segoe UI"/>
              <a:cs typeface="Segoe UI"/>
            </a:endParaRPr>
          </a:p>
          <a:p>
            <a:pPr marL="557530">
              <a:lnSpc>
                <a:spcPts val="3360"/>
              </a:lnSpc>
            </a:pPr>
            <a:r>
              <a:rPr sz="4500" spc="-7" baseline="5555" dirty="0">
                <a:latin typeface="Segoe UI"/>
                <a:cs typeface="Segoe UI"/>
              </a:rPr>
              <a:t>d</a:t>
            </a:r>
            <a:r>
              <a:rPr sz="4500" spc="-15" baseline="5555" dirty="0">
                <a:latin typeface="Segoe UI"/>
                <a:cs typeface="Segoe UI"/>
              </a:rPr>
              <a:t>ou</a:t>
            </a:r>
            <a:r>
              <a:rPr sz="4500" baseline="5555" dirty="0">
                <a:latin typeface="Segoe UI"/>
                <a:cs typeface="Segoe UI"/>
              </a:rPr>
              <a:t>b</a:t>
            </a:r>
            <a:r>
              <a:rPr sz="4500" spc="7" baseline="5555" dirty="0">
                <a:latin typeface="Segoe UI"/>
                <a:cs typeface="Segoe UI"/>
              </a:rPr>
              <a:t>l</a:t>
            </a:r>
            <a:r>
              <a:rPr sz="4500" baseline="5555" dirty="0">
                <a:latin typeface="Segoe UI"/>
                <a:cs typeface="Segoe UI"/>
              </a:rPr>
              <a:t>e</a:t>
            </a:r>
            <a:r>
              <a:rPr sz="4500" spc="-855" baseline="5555" dirty="0">
                <a:latin typeface="Segoe UI"/>
                <a:cs typeface="Segoe UI"/>
              </a:rPr>
              <a:t> </a:t>
            </a:r>
            <a:r>
              <a:rPr sz="2700" dirty="0">
                <a:solidFill>
                  <a:srgbClr val="FF6600"/>
                </a:solidFill>
                <a:latin typeface="Wingdings"/>
                <a:cs typeface="Wingdings"/>
              </a:rPr>
              <a:t></a:t>
            </a:r>
            <a:r>
              <a:rPr sz="2700" spc="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sz="2700" dirty="0">
                <a:latin typeface="Segoe UI"/>
                <a:cs typeface="Segoe UI"/>
              </a:rPr>
              <a:t>o</a:t>
            </a:r>
            <a:r>
              <a:rPr sz="2700" spc="-10" dirty="0">
                <a:latin typeface="Segoe UI"/>
                <a:cs typeface="Segoe UI"/>
              </a:rPr>
              <a:t>u</a:t>
            </a:r>
            <a:r>
              <a:rPr sz="2700" spc="-5" dirty="0">
                <a:latin typeface="Segoe UI"/>
                <a:cs typeface="Segoe UI"/>
              </a:rPr>
              <a:t>b</a:t>
            </a:r>
            <a:r>
              <a:rPr sz="2700" spc="-10" dirty="0">
                <a:latin typeface="Segoe UI"/>
                <a:cs typeface="Segoe UI"/>
              </a:rPr>
              <a:t>l</a:t>
            </a:r>
            <a:r>
              <a:rPr sz="2700" dirty="0">
                <a:latin typeface="Segoe UI"/>
                <a:cs typeface="Segoe UI"/>
              </a:rPr>
              <a:t>e</a:t>
            </a:r>
            <a:endParaRPr sz="2700">
              <a:latin typeface="Segoe UI"/>
              <a:cs typeface="Segoe UI"/>
            </a:endParaRPr>
          </a:p>
          <a:p>
            <a:pPr marL="1019175">
              <a:lnSpc>
                <a:spcPts val="3515"/>
              </a:lnSpc>
            </a:pPr>
            <a:r>
              <a:rPr sz="4500" spc="-15" baseline="5555" dirty="0">
                <a:latin typeface="Segoe UI"/>
                <a:cs typeface="Segoe UI"/>
              </a:rPr>
              <a:t>ch</a:t>
            </a:r>
            <a:r>
              <a:rPr sz="4500" spc="-7" baseline="5555" dirty="0">
                <a:latin typeface="Segoe UI"/>
                <a:cs typeface="Segoe UI"/>
              </a:rPr>
              <a:t>a</a:t>
            </a:r>
            <a:r>
              <a:rPr sz="4500" baseline="5555" dirty="0">
                <a:latin typeface="Segoe UI"/>
                <a:cs typeface="Segoe UI"/>
              </a:rPr>
              <a:t>r</a:t>
            </a:r>
            <a:r>
              <a:rPr sz="4500" spc="-862" baseline="5555" dirty="0">
                <a:latin typeface="Segoe UI"/>
                <a:cs typeface="Segoe UI"/>
              </a:rPr>
              <a:t> </a:t>
            </a:r>
            <a:r>
              <a:rPr sz="2700" dirty="0">
                <a:solidFill>
                  <a:srgbClr val="FF6600"/>
                </a:solidFill>
                <a:latin typeface="Wingdings"/>
                <a:cs typeface="Wingdings"/>
              </a:rPr>
              <a:t></a:t>
            </a:r>
            <a:r>
              <a:rPr sz="2700" spc="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Segoe UI"/>
                <a:cs typeface="Segoe UI"/>
              </a:rPr>
              <a:t>Ch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700" b="1" spc="5" dirty="0">
                <a:solidFill>
                  <a:srgbClr val="FF0000"/>
                </a:solidFill>
                <a:latin typeface="Segoe UI"/>
                <a:cs typeface="Segoe UI"/>
              </a:rPr>
              <a:t>r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700" b="1" dirty="0">
                <a:solidFill>
                  <a:srgbClr val="FF0000"/>
                </a:solidFill>
                <a:latin typeface="Segoe UI"/>
                <a:cs typeface="Segoe UI"/>
              </a:rPr>
              <a:t>c</a:t>
            </a:r>
            <a:r>
              <a:rPr sz="2700" b="1" spc="-10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sz="2700" b="1" dirty="0">
                <a:solidFill>
                  <a:srgbClr val="FF0000"/>
                </a:solidFill>
                <a:latin typeface="Segoe UI"/>
                <a:cs typeface="Segoe UI"/>
              </a:rPr>
              <a:t>er</a:t>
            </a:r>
            <a:endParaRPr sz="2700">
              <a:latin typeface="Segoe UI"/>
              <a:cs typeface="Segoe UI"/>
            </a:endParaRPr>
          </a:p>
          <a:p>
            <a:pPr marL="365760">
              <a:lnSpc>
                <a:spcPts val="3560"/>
              </a:lnSpc>
            </a:pPr>
            <a:r>
              <a:rPr sz="4500" baseline="6481" dirty="0">
                <a:latin typeface="Segoe UI"/>
                <a:cs typeface="Segoe UI"/>
              </a:rPr>
              <a:t>b</a:t>
            </a:r>
            <a:r>
              <a:rPr sz="4500" spc="-15" baseline="6481" dirty="0">
                <a:latin typeface="Segoe UI"/>
                <a:cs typeface="Segoe UI"/>
              </a:rPr>
              <a:t>oo</a:t>
            </a:r>
            <a:r>
              <a:rPr sz="4500" spc="7" baseline="6481" dirty="0">
                <a:latin typeface="Segoe UI"/>
                <a:cs typeface="Segoe UI"/>
              </a:rPr>
              <a:t>l</a:t>
            </a:r>
            <a:r>
              <a:rPr sz="4500" baseline="6481" dirty="0">
                <a:latin typeface="Segoe UI"/>
                <a:cs typeface="Segoe UI"/>
              </a:rPr>
              <a:t>e</a:t>
            </a:r>
            <a:r>
              <a:rPr sz="4500" spc="-7" baseline="6481" dirty="0">
                <a:latin typeface="Segoe UI"/>
                <a:cs typeface="Segoe UI"/>
              </a:rPr>
              <a:t>a</a:t>
            </a:r>
            <a:r>
              <a:rPr sz="4500" baseline="6481" dirty="0">
                <a:latin typeface="Segoe UI"/>
                <a:cs typeface="Segoe UI"/>
              </a:rPr>
              <a:t>n</a:t>
            </a:r>
            <a:r>
              <a:rPr sz="4500" spc="-869" baseline="6481" dirty="0">
                <a:latin typeface="Segoe UI"/>
                <a:cs typeface="Segoe UI"/>
              </a:rPr>
              <a:t> </a:t>
            </a:r>
            <a:r>
              <a:rPr sz="2700" dirty="0">
                <a:solidFill>
                  <a:srgbClr val="FF6600"/>
                </a:solidFill>
                <a:latin typeface="Wingdings"/>
                <a:cs typeface="Wingdings"/>
              </a:rPr>
              <a:t></a:t>
            </a:r>
            <a:r>
              <a:rPr sz="2700" spc="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sz="2700" dirty="0">
                <a:latin typeface="Segoe UI"/>
                <a:cs typeface="Segoe UI"/>
              </a:rPr>
              <a:t>oo</a:t>
            </a:r>
            <a:r>
              <a:rPr sz="2700" spc="-10" dirty="0">
                <a:latin typeface="Segoe UI"/>
                <a:cs typeface="Segoe UI"/>
              </a:rPr>
              <a:t>l</a:t>
            </a:r>
            <a:r>
              <a:rPr sz="2700" dirty="0">
                <a:latin typeface="Segoe UI"/>
                <a:cs typeface="Segoe UI"/>
              </a:rPr>
              <a:t>e</a:t>
            </a:r>
            <a:r>
              <a:rPr sz="2700" spc="-5" dirty="0">
                <a:latin typeface="Segoe UI"/>
                <a:cs typeface="Segoe UI"/>
              </a:rPr>
              <a:t>an</a:t>
            </a:r>
            <a:endParaRPr sz="27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81727" y="1464564"/>
            <a:ext cx="3595370" cy="716280"/>
            <a:chOff x="4681727" y="1464564"/>
            <a:chExt cx="3595370" cy="7162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1727" y="1464564"/>
              <a:ext cx="2241803" cy="7162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262" y="1464564"/>
              <a:ext cx="1592579" cy="716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1800</Words>
  <Application>Microsoft Macintosh PowerPoint</Application>
  <PresentationFormat>On-screen Show (4:3)</PresentationFormat>
  <Paragraphs>295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Constantia</vt:lpstr>
      <vt:lpstr>Lucida Console</vt:lpstr>
      <vt:lpstr>Segoe UI</vt:lpstr>
      <vt:lpstr>Times New Roman</vt:lpstr>
      <vt:lpstr>Wingdings</vt:lpstr>
      <vt:lpstr>Office Theme</vt:lpstr>
      <vt:lpstr>PowerPoint Presentation</vt:lpstr>
      <vt:lpstr>MỤC TIÊU</vt:lpstr>
      <vt:lpstr>KIỂU DỮ LIỆU NGUYÊN THỦY</vt:lpstr>
      <vt:lpstr>KIỂU NGUYÊN THỦY</vt:lpstr>
      <vt:lpstr>GIÁ TRỊ HẰNG (LITERAL)</vt:lpstr>
      <vt:lpstr>QUI LUẬT ÉP KIỂU</vt:lpstr>
      <vt:lpstr>CHUYỂN CHUỖI SANG KIỂU NGUYÊN THỦY</vt:lpstr>
      <vt:lpstr>SỬ DỤNG TRY…CATCH ĐỂ KIỂM LỖI</vt:lpstr>
      <vt:lpstr>LỚP BAO KIỂU NGUYÊN THỦY (WRAPPER)</vt:lpstr>
      <vt:lpstr>BAO (BOXING)/MỞ BAO(UNBOXING)</vt:lpstr>
      <vt:lpstr>BOXING/UNBOXING</vt:lpstr>
      <vt:lpstr>TOÁN TỬ &amp; BIỂU THỨC</vt:lpstr>
      <vt:lpstr>TOÁN TỬ SỐ HỌC</vt:lpstr>
      <vt:lpstr>TOÁN TỬ SO SÁNH</vt:lpstr>
      <vt:lpstr>TOÁN TỬ LOGIC</vt:lpstr>
      <vt:lpstr>TOÁN TỬ ĐIỀU KIỆN</vt:lpstr>
      <vt:lpstr>LỆNH IF</vt:lpstr>
      <vt:lpstr>LỆNH IF</vt:lpstr>
      <vt:lpstr>PowerPoint Presentation</vt:lpstr>
      <vt:lpstr>LỆNH IF…ELSE</vt:lpstr>
      <vt:lpstr>LỆNH IF…ELSE</vt:lpstr>
      <vt:lpstr>PowerPoint Presentation</vt:lpstr>
      <vt:lpstr>NHIỀU LỆNH IF</vt:lpstr>
      <vt:lpstr>NHIỀU LỆNH IF</vt:lpstr>
      <vt:lpstr>PowerPoint Presentation</vt:lpstr>
      <vt:lpstr>TÍNH THUẾ THU NHẬP</vt:lpstr>
      <vt:lpstr>LỆNH SWITCH</vt:lpstr>
      <vt:lpstr>VÍ DỤ LỆNH SWITCH</vt:lpstr>
      <vt:lpstr>PowerPoint Presentation</vt:lpstr>
      <vt:lpstr>TỔ CHỨC CHƯƠNG TRÌNH</vt:lpstr>
      <vt:lpstr>THIẾT KẾ THỰC ĐƠN</vt:lpstr>
      <vt:lpstr>PowerPoint Presentation</vt:lpstr>
      <vt:lpstr>TỔNG KẾT NỘI DUNG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created xsi:type="dcterms:W3CDTF">2024-01-23T21:13:48Z</dcterms:created>
  <dcterms:modified xsi:type="dcterms:W3CDTF">2024-01-23T21:33:38Z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2024-01-23T00:00:00Z</vt:filetime>
  </property>
</Properties>
</file>