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95"/>
  </p:normalViewPr>
  <p:slideViewPr>
    <p:cSldViewPr>
      <p:cViewPr varScale="1">
        <p:scale>
          <a:sx n="101" d="100"/>
          <a:sy n="101" d="100"/>
        </p:scale>
        <p:origin x="52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0" y="2551010"/>
            <a:ext cx="6400800" cy="3265170"/>
          </a:xfrm>
          <a:custGeom>
            <a:avLst/>
            <a:gdLst/>
            <a:ahLst/>
            <a:cxnLst/>
            <a:rect l="l" t="t" r="r" b="b"/>
            <a:pathLst>
              <a:path w="6400800" h="3265170">
                <a:moveTo>
                  <a:pt x="6400800" y="0"/>
                </a:moveTo>
                <a:lnTo>
                  <a:pt x="0" y="0"/>
                </a:lnTo>
                <a:lnTo>
                  <a:pt x="0" y="3264763"/>
                </a:lnTo>
                <a:lnTo>
                  <a:pt x="6400800" y="3264763"/>
                </a:lnTo>
                <a:lnTo>
                  <a:pt x="640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7479" y="2575400"/>
            <a:ext cx="3426041" cy="2852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4445" y="617582"/>
            <a:ext cx="5443441" cy="28254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082" y="283114"/>
            <a:ext cx="806983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3274567"/>
            <a:ext cx="4485005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2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53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53.png"/><Relationship Id="rId10" Type="http://schemas.openxmlformats.org/officeDocument/2006/relationships/image" Target="../media/image83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53.png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54.png"/><Relationship Id="rId7" Type="http://schemas.openxmlformats.org/officeDocument/2006/relationships/image" Target="../media/image97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3724134" y="2667000"/>
            <a:ext cx="4516755" cy="12868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600" b="1" spc="10" dirty="0">
                <a:solidFill>
                  <a:srgbClr val="FF5A33"/>
                </a:solidFill>
                <a:latin typeface="Segoe UI"/>
                <a:cs typeface="Segoe UI"/>
              </a:rPr>
              <a:t>L</a:t>
            </a:r>
            <a:r>
              <a:rPr sz="2850" b="1" spc="10" dirty="0">
                <a:solidFill>
                  <a:srgbClr val="FF5A33"/>
                </a:solidFill>
                <a:latin typeface="Segoe UI"/>
                <a:cs typeface="Segoe UI"/>
              </a:rPr>
              <a:t>ẬP</a:t>
            </a:r>
            <a:r>
              <a:rPr sz="2850" b="1" spc="18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50" b="1" spc="15" dirty="0">
                <a:solidFill>
                  <a:srgbClr val="FF5A33"/>
                </a:solidFill>
                <a:latin typeface="Segoe UI"/>
                <a:cs typeface="Segoe UI"/>
              </a:rPr>
              <a:t>TRÌNH</a:t>
            </a:r>
            <a:r>
              <a:rPr sz="2850" b="1" spc="16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spc="-90" dirty="0">
                <a:solidFill>
                  <a:srgbClr val="FF5A33"/>
                </a:solidFill>
                <a:latin typeface="Segoe UI"/>
                <a:cs typeface="Segoe UI"/>
              </a:rPr>
              <a:t>J</a:t>
            </a:r>
            <a:r>
              <a:rPr sz="2850" b="1" spc="-90" dirty="0">
                <a:solidFill>
                  <a:srgbClr val="FF5A33"/>
                </a:solidFill>
                <a:latin typeface="Segoe UI"/>
                <a:cs typeface="Segoe UI"/>
              </a:rPr>
              <a:t>AVA</a:t>
            </a:r>
            <a:r>
              <a:rPr sz="2850" b="1" spc="17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FF5A33"/>
                </a:solidFill>
                <a:latin typeface="Segoe UI"/>
                <a:cs typeface="Segoe UI"/>
              </a:rPr>
              <a:t>1</a:t>
            </a:r>
            <a:endParaRPr sz="3600" dirty="0">
              <a:latin typeface="Segoe UI"/>
              <a:cs typeface="Segoe UI"/>
            </a:endParaRPr>
          </a:p>
          <a:p>
            <a:pPr marL="12700">
              <a:spcBef>
                <a:spcPts val="375"/>
              </a:spcBef>
            </a:pPr>
            <a:r>
              <a:rPr lang="en-US" sz="1750" b="1" spc="140" dirty="0">
                <a:solidFill>
                  <a:srgbClr val="FF5A33"/>
                </a:solidFill>
                <a:latin typeface="Segoe UI"/>
                <a:cs typeface="Segoe UI"/>
              </a:rPr>
              <a:t>BÀI 3: MẢNG VÀ LỆNH LẶP</a:t>
            </a:r>
          </a:p>
          <a:p>
            <a:pPr marL="12700">
              <a:spcBef>
                <a:spcPts val="375"/>
              </a:spcBef>
            </a:pPr>
            <a:endParaRPr sz="1750" dirty="0">
              <a:latin typeface="Segoe UI"/>
              <a:cs typeface="Segoe UI"/>
            </a:endParaRPr>
          </a:p>
        </p:txBody>
      </p:sp>
      <p:pic>
        <p:nvPicPr>
          <p:cNvPr id="31" name="object 4">
            <a:extLst>
              <a:ext uri="{FF2B5EF4-FFF2-40B4-BE49-F238E27FC236}">
                <a16:creationId xmlns:a16="http://schemas.microsoft.com/office/drawing/2014/main" id="{6F6E332B-00F4-EBAD-6772-36455B47C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55876"/>
            <a:ext cx="2746247" cy="27462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0691" y="192024"/>
              <a:ext cx="650748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4721" y="281939"/>
              <a:ext cx="979932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8143" y="281939"/>
              <a:ext cx="905255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6884" y="281939"/>
              <a:ext cx="934211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1281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</a:t>
            </a:r>
            <a:r>
              <a:rPr spc="-5" dirty="0"/>
              <a:t>ỆNH</a:t>
            </a:r>
            <a:r>
              <a:rPr spc="100" dirty="0"/>
              <a:t> </a:t>
            </a:r>
            <a:r>
              <a:rPr spc="-10" dirty="0"/>
              <a:t>LẶP</a:t>
            </a:r>
            <a:r>
              <a:rPr spc="114" dirty="0"/>
              <a:t> </a:t>
            </a:r>
            <a:r>
              <a:rPr spc="-10" dirty="0"/>
              <a:t>FOR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535816" y="1002790"/>
            <a:ext cx="5739130" cy="2295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Cú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pháp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0000FF"/>
                </a:solidFill>
                <a:latin typeface="Segoe UI"/>
                <a:cs typeface="Segoe UI"/>
              </a:rPr>
              <a:t>for</a:t>
            </a:r>
            <a:r>
              <a:rPr sz="2400" b="1" spc="-15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</a:t>
            </a:r>
            <a:r>
              <a:rPr sz="2400" b="1" spc="-5" dirty="0">
                <a:solidFill>
                  <a:srgbClr val="FF3300"/>
                </a:solidFill>
                <a:latin typeface="Segoe UI"/>
                <a:cs typeface="Segoe UI"/>
              </a:rPr>
              <a:t>khởi</a:t>
            </a:r>
            <a:r>
              <a:rPr sz="2400" b="1" spc="15" dirty="0">
                <a:solidFill>
                  <a:srgbClr val="FF330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Segoe UI"/>
                <a:cs typeface="Segoe UI"/>
              </a:rPr>
              <a:t>đầu</a:t>
            </a:r>
            <a:r>
              <a:rPr sz="2400" b="1" spc="-15" dirty="0">
                <a:solidFill>
                  <a:srgbClr val="FF3300"/>
                </a:solidFill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;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Segoe UI"/>
                <a:cs typeface="Segoe UI"/>
              </a:rPr>
              <a:t>điều</a:t>
            </a:r>
            <a:r>
              <a:rPr sz="2400" b="1" spc="10" dirty="0">
                <a:solidFill>
                  <a:srgbClr val="FF330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Segoe UI"/>
                <a:cs typeface="Segoe UI"/>
              </a:rPr>
              <a:t>kiện</a:t>
            </a:r>
            <a:r>
              <a:rPr sz="2400" spc="-5" dirty="0">
                <a:latin typeface="Segoe UI"/>
                <a:cs typeface="Segoe UI"/>
              </a:rPr>
              <a:t>;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Segoe UI"/>
                <a:cs typeface="Segoe UI"/>
              </a:rPr>
              <a:t>bước</a:t>
            </a:r>
            <a:r>
              <a:rPr sz="2400" b="1" spc="-15" dirty="0">
                <a:solidFill>
                  <a:srgbClr val="FF330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Segoe UI"/>
                <a:cs typeface="Segoe UI"/>
              </a:rPr>
              <a:t>nhảy</a:t>
            </a:r>
            <a:r>
              <a:rPr sz="2400" spc="-5" dirty="0">
                <a:latin typeface="Segoe UI"/>
                <a:cs typeface="Segoe UI"/>
              </a:rPr>
              <a:t>){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Segoe UI"/>
                <a:cs typeface="Segoe UI"/>
              </a:rPr>
              <a:t>//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công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việc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Diễn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giải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"/>
              <a:tabLst>
                <a:tab pos="299720" algn="l"/>
              </a:tabLst>
            </a:pPr>
            <a:r>
              <a:rPr dirty="0"/>
              <a:t>B1:</a:t>
            </a:r>
            <a:r>
              <a:rPr spc="-5" dirty="0"/>
              <a:t> </a:t>
            </a:r>
            <a:r>
              <a:rPr dirty="0"/>
              <a:t>Thực </a:t>
            </a:r>
            <a:r>
              <a:rPr spc="-5" dirty="0"/>
              <a:t>hiện</a:t>
            </a:r>
            <a:r>
              <a:rPr spc="5" dirty="0"/>
              <a:t> </a:t>
            </a:r>
            <a:r>
              <a:rPr spc="-5" dirty="0"/>
              <a:t>&lt;&lt;khởi đầu&gt;&gt;</a:t>
            </a: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299720" algn="l"/>
              </a:tabLst>
            </a:pPr>
            <a:r>
              <a:rPr dirty="0"/>
              <a:t>B2:</a:t>
            </a:r>
            <a:r>
              <a:rPr spc="-5" dirty="0"/>
              <a:t> Kiểm</a:t>
            </a:r>
            <a:r>
              <a:rPr spc="-10" dirty="0"/>
              <a:t> </a:t>
            </a:r>
            <a:r>
              <a:rPr dirty="0"/>
              <a:t>tra</a:t>
            </a:r>
            <a:r>
              <a:rPr spc="-5" dirty="0"/>
              <a:t> &lt;&lt;điều</a:t>
            </a:r>
            <a:r>
              <a:rPr spc="-25" dirty="0"/>
              <a:t> </a:t>
            </a:r>
            <a:r>
              <a:rPr spc="-5" dirty="0"/>
              <a:t>kiện&gt;&gt;</a:t>
            </a:r>
          </a:p>
          <a:p>
            <a:pPr marL="697865" lvl="1" indent="-228600">
              <a:lnSpc>
                <a:spcPct val="100000"/>
              </a:lnSpc>
              <a:spcBef>
                <a:spcPts val="484"/>
              </a:spcBef>
              <a:buClr>
                <a:srgbClr val="FF5A33"/>
              </a:buClr>
              <a:buFont typeface="Wingdings"/>
              <a:buChar char=""/>
              <a:tabLst>
                <a:tab pos="698500" algn="l"/>
              </a:tabLst>
            </a:pPr>
            <a:r>
              <a:rPr sz="2000" spc="-35" dirty="0">
                <a:latin typeface="Segoe UI"/>
                <a:cs typeface="Segoe UI"/>
              </a:rPr>
              <a:t>True: </a:t>
            </a:r>
            <a:r>
              <a:rPr sz="2000" dirty="0">
                <a:latin typeface="Segoe UI"/>
                <a:cs typeface="Segoe UI"/>
              </a:rPr>
              <a:t>B3</a:t>
            </a:r>
            <a:endParaRPr sz="2000">
              <a:latin typeface="Segoe UI"/>
              <a:cs typeface="Segoe UI"/>
            </a:endParaRPr>
          </a:p>
          <a:p>
            <a:pPr marL="697865" lvl="1" indent="-228600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698500" algn="l"/>
              </a:tabLst>
            </a:pPr>
            <a:r>
              <a:rPr sz="2000" spc="-15" dirty="0">
                <a:latin typeface="Segoe UI"/>
                <a:cs typeface="Segoe UI"/>
              </a:rPr>
              <a:t>False: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kết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5" dirty="0">
                <a:latin typeface="Segoe UI"/>
                <a:cs typeface="Segoe UI"/>
              </a:rPr>
              <a:t>thúc</a:t>
            </a:r>
            <a:endParaRPr sz="20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570"/>
              </a:spcBef>
              <a:buClr>
                <a:srgbClr val="FF5A33"/>
              </a:buClr>
              <a:buFont typeface="Wingdings"/>
              <a:buChar char=""/>
              <a:tabLst>
                <a:tab pos="299720" algn="l"/>
              </a:tabLst>
            </a:pPr>
            <a:r>
              <a:rPr dirty="0"/>
              <a:t>B3:</a:t>
            </a:r>
            <a:r>
              <a:rPr spc="-5" dirty="0"/>
              <a:t> </a:t>
            </a:r>
            <a:r>
              <a:rPr dirty="0"/>
              <a:t>Thực</a:t>
            </a:r>
            <a:r>
              <a:rPr spc="-5" dirty="0"/>
              <a:t> hiện</a:t>
            </a:r>
            <a:r>
              <a:rPr spc="10" dirty="0"/>
              <a:t> </a:t>
            </a:r>
            <a:r>
              <a:rPr dirty="0"/>
              <a:t>&lt;&lt;</a:t>
            </a:r>
            <a:r>
              <a:rPr spc="-25" dirty="0"/>
              <a:t> </a:t>
            </a:r>
            <a:r>
              <a:rPr spc="-5" dirty="0"/>
              <a:t>công</a:t>
            </a:r>
            <a:r>
              <a:rPr spc="15" dirty="0"/>
              <a:t> </a:t>
            </a:r>
            <a:r>
              <a:rPr spc="-5" dirty="0"/>
              <a:t>việc </a:t>
            </a:r>
            <a:r>
              <a:rPr dirty="0"/>
              <a:t>&gt;&gt;</a:t>
            </a: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299720" algn="l"/>
              </a:tabLst>
            </a:pPr>
            <a:r>
              <a:rPr dirty="0"/>
              <a:t>B4:</a:t>
            </a:r>
            <a:r>
              <a:rPr spc="-10" dirty="0"/>
              <a:t> </a:t>
            </a:r>
            <a:r>
              <a:rPr dirty="0"/>
              <a:t>Thực</a:t>
            </a:r>
            <a:r>
              <a:rPr spc="-5" dirty="0"/>
              <a:t> hiện</a:t>
            </a:r>
            <a:r>
              <a:rPr spc="5" dirty="0"/>
              <a:t> </a:t>
            </a:r>
            <a:r>
              <a:rPr dirty="0"/>
              <a:t>&lt;&lt;bước</a:t>
            </a:r>
            <a:r>
              <a:rPr spc="-20" dirty="0"/>
              <a:t> </a:t>
            </a:r>
            <a:r>
              <a:rPr spc="-5" dirty="0"/>
              <a:t>nhảy&gt;&gt;</a:t>
            </a:r>
          </a:p>
          <a:p>
            <a:pPr marL="299085" indent="-28702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299720" algn="l"/>
              </a:tabLst>
            </a:pPr>
            <a:r>
              <a:rPr dirty="0"/>
              <a:t>B5:</a:t>
            </a:r>
            <a:r>
              <a:rPr spc="-15" dirty="0"/>
              <a:t> </a:t>
            </a:r>
            <a:r>
              <a:rPr spc="-70" dirty="0"/>
              <a:t>Trở</a:t>
            </a:r>
            <a:r>
              <a:rPr spc="-20" dirty="0"/>
              <a:t> </a:t>
            </a:r>
            <a:r>
              <a:rPr spc="-5" dirty="0"/>
              <a:t>lại</a:t>
            </a:r>
            <a:r>
              <a:rPr spc="5" dirty="0"/>
              <a:t> </a:t>
            </a:r>
            <a:r>
              <a:rPr dirty="0"/>
              <a:t>B2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5848961" y="1196352"/>
            <a:ext cx="2311400" cy="2478405"/>
            <a:chOff x="5848961" y="1196352"/>
            <a:chExt cx="2311400" cy="247840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9983" y="1196352"/>
              <a:ext cx="551687" cy="5516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6063" y="1219199"/>
              <a:ext cx="457196" cy="457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776061" y="1219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5" y="66955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4"/>
                  </a:lnTo>
                  <a:lnTo>
                    <a:pt x="356411" y="39041"/>
                  </a:lnTo>
                  <a:lnTo>
                    <a:pt x="390244" y="66955"/>
                  </a:lnTo>
                  <a:lnTo>
                    <a:pt x="418158" y="100788"/>
                  </a:lnTo>
                  <a:lnTo>
                    <a:pt x="439235" y="139619"/>
                  </a:lnTo>
                  <a:lnTo>
                    <a:pt x="452555" y="182529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1" y="418158"/>
                  </a:lnTo>
                  <a:lnTo>
                    <a:pt x="317580" y="439235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5"/>
                  </a:lnTo>
                  <a:lnTo>
                    <a:pt x="100788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1661" y="3003500"/>
              <a:ext cx="2286000" cy="658495"/>
            </a:xfrm>
            <a:custGeom>
              <a:avLst/>
              <a:gdLst/>
              <a:ahLst/>
              <a:cxnLst/>
              <a:rect l="l" t="t" r="r" b="b"/>
              <a:pathLst>
                <a:path w="2286000" h="658495">
                  <a:moveTo>
                    <a:pt x="0" y="329184"/>
                  </a:moveTo>
                  <a:lnTo>
                    <a:pt x="1143000" y="0"/>
                  </a:lnTo>
                  <a:lnTo>
                    <a:pt x="2286000" y="329184"/>
                  </a:lnTo>
                  <a:lnTo>
                    <a:pt x="1143000" y="658368"/>
                  </a:lnTo>
                  <a:lnTo>
                    <a:pt x="0" y="329184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733031" y="5923788"/>
            <a:ext cx="595630" cy="546100"/>
            <a:chOff x="6733031" y="5923788"/>
            <a:chExt cx="595630" cy="54610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3031" y="5923788"/>
              <a:ext cx="545591" cy="5455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45832" y="612774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49"/>
                  </a:lnTo>
                  <a:lnTo>
                    <a:pt x="76200" y="8889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55207" y="3167583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Điều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kiện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18861" y="2048868"/>
            <a:ext cx="1371600" cy="582295"/>
          </a:xfrm>
          <a:custGeom>
            <a:avLst/>
            <a:gdLst/>
            <a:ahLst/>
            <a:cxnLst/>
            <a:rect l="l" t="t" r="r" b="b"/>
            <a:pathLst>
              <a:path w="1371600" h="582294">
                <a:moveTo>
                  <a:pt x="0" y="97027"/>
                </a:moveTo>
                <a:lnTo>
                  <a:pt x="7625" y="59257"/>
                </a:lnTo>
                <a:lnTo>
                  <a:pt x="28421" y="28416"/>
                </a:lnTo>
                <a:lnTo>
                  <a:pt x="59262" y="7623"/>
                </a:lnTo>
                <a:lnTo>
                  <a:pt x="97028" y="0"/>
                </a:lnTo>
                <a:lnTo>
                  <a:pt x="1274572" y="0"/>
                </a:lnTo>
                <a:lnTo>
                  <a:pt x="1312337" y="7623"/>
                </a:lnTo>
                <a:lnTo>
                  <a:pt x="1343178" y="28416"/>
                </a:lnTo>
                <a:lnTo>
                  <a:pt x="1363974" y="59257"/>
                </a:lnTo>
                <a:lnTo>
                  <a:pt x="1371600" y="97027"/>
                </a:lnTo>
                <a:lnTo>
                  <a:pt x="1371600" y="485139"/>
                </a:lnTo>
                <a:lnTo>
                  <a:pt x="1363974" y="522905"/>
                </a:lnTo>
                <a:lnTo>
                  <a:pt x="1343178" y="553746"/>
                </a:lnTo>
                <a:lnTo>
                  <a:pt x="1312337" y="574542"/>
                </a:lnTo>
                <a:lnTo>
                  <a:pt x="1274572" y="582167"/>
                </a:lnTo>
                <a:lnTo>
                  <a:pt x="97028" y="582167"/>
                </a:lnTo>
                <a:lnTo>
                  <a:pt x="59262" y="574542"/>
                </a:lnTo>
                <a:lnTo>
                  <a:pt x="28421" y="553746"/>
                </a:lnTo>
                <a:lnTo>
                  <a:pt x="7625" y="522905"/>
                </a:lnTo>
                <a:lnTo>
                  <a:pt x="0" y="485139"/>
                </a:lnTo>
                <a:lnTo>
                  <a:pt x="0" y="97027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76164" y="2174849"/>
            <a:ext cx="85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Khởi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đầu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53449" y="1670843"/>
            <a:ext cx="101600" cy="372745"/>
            <a:chOff x="6953449" y="1670843"/>
            <a:chExt cx="101600" cy="372745"/>
          </a:xfrm>
        </p:grpSpPr>
        <p:sp>
          <p:nvSpPr>
            <p:cNvPr id="22" name="object 22"/>
            <p:cNvSpPr/>
            <p:nvPr/>
          </p:nvSpPr>
          <p:spPr>
            <a:xfrm>
              <a:off x="7003919" y="1677193"/>
              <a:ext cx="1905" cy="360045"/>
            </a:xfrm>
            <a:custGeom>
              <a:avLst/>
              <a:gdLst/>
              <a:ahLst/>
              <a:cxnLst/>
              <a:rect l="l" t="t" r="r" b="b"/>
              <a:pathLst>
                <a:path w="1904" h="360044">
                  <a:moveTo>
                    <a:pt x="1536" y="0"/>
                  </a:moveTo>
                  <a:lnTo>
                    <a:pt x="0" y="359892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59799" y="1960698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80"/>
                  </a:moveTo>
                  <a:lnTo>
                    <a:pt x="44119" y="7639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012940" y="3599179"/>
            <a:ext cx="415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tr</a:t>
            </a:r>
            <a:r>
              <a:rPr sz="1800" dirty="0">
                <a:latin typeface="Calibri"/>
                <a:cs typeface="Calibri"/>
              </a:rPr>
              <a:t>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03692" y="3001162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u="sng" spc="-5" dirty="0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l</a:t>
            </a:r>
            <a:r>
              <a:rPr sz="1800" u="sng" dirty="0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1361" y="3656312"/>
            <a:ext cx="2006600" cy="973455"/>
            <a:chOff x="6001361" y="3656312"/>
            <a:chExt cx="2006600" cy="973455"/>
          </a:xfrm>
        </p:grpSpPr>
        <p:sp>
          <p:nvSpPr>
            <p:cNvPr id="27" name="object 27"/>
            <p:cNvSpPr/>
            <p:nvPr/>
          </p:nvSpPr>
          <p:spPr>
            <a:xfrm>
              <a:off x="7003919" y="3662662"/>
              <a:ext cx="1905" cy="360045"/>
            </a:xfrm>
            <a:custGeom>
              <a:avLst/>
              <a:gdLst/>
              <a:ahLst/>
              <a:cxnLst/>
              <a:rect l="l" t="t" r="r" b="b"/>
              <a:pathLst>
                <a:path w="1904" h="360045">
                  <a:moveTo>
                    <a:pt x="1536" y="0"/>
                  </a:moveTo>
                  <a:lnTo>
                    <a:pt x="0" y="359892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59799" y="3946166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80"/>
                  </a:moveTo>
                  <a:lnTo>
                    <a:pt x="44119" y="7639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14061" y="4034335"/>
              <a:ext cx="1981200" cy="582295"/>
            </a:xfrm>
            <a:custGeom>
              <a:avLst/>
              <a:gdLst/>
              <a:ahLst/>
              <a:cxnLst/>
              <a:rect l="l" t="t" r="r" b="b"/>
              <a:pathLst>
                <a:path w="1981200" h="582295">
                  <a:moveTo>
                    <a:pt x="1884172" y="0"/>
                  </a:moveTo>
                  <a:lnTo>
                    <a:pt x="97028" y="0"/>
                  </a:lnTo>
                  <a:lnTo>
                    <a:pt x="59262" y="7623"/>
                  </a:lnTo>
                  <a:lnTo>
                    <a:pt x="28421" y="28416"/>
                  </a:lnTo>
                  <a:lnTo>
                    <a:pt x="7625" y="59257"/>
                  </a:lnTo>
                  <a:lnTo>
                    <a:pt x="0" y="97027"/>
                  </a:lnTo>
                  <a:lnTo>
                    <a:pt x="0" y="485139"/>
                  </a:lnTo>
                  <a:lnTo>
                    <a:pt x="7625" y="522905"/>
                  </a:lnTo>
                  <a:lnTo>
                    <a:pt x="28421" y="553746"/>
                  </a:lnTo>
                  <a:lnTo>
                    <a:pt x="59262" y="574542"/>
                  </a:lnTo>
                  <a:lnTo>
                    <a:pt x="97028" y="582167"/>
                  </a:lnTo>
                  <a:lnTo>
                    <a:pt x="1884172" y="582167"/>
                  </a:lnTo>
                  <a:lnTo>
                    <a:pt x="1921937" y="574542"/>
                  </a:lnTo>
                  <a:lnTo>
                    <a:pt x="1952778" y="553746"/>
                  </a:lnTo>
                  <a:lnTo>
                    <a:pt x="1973574" y="522905"/>
                  </a:lnTo>
                  <a:lnTo>
                    <a:pt x="1981200" y="485139"/>
                  </a:lnTo>
                  <a:lnTo>
                    <a:pt x="1981200" y="97027"/>
                  </a:lnTo>
                  <a:lnTo>
                    <a:pt x="1973574" y="59257"/>
                  </a:lnTo>
                  <a:lnTo>
                    <a:pt x="1952778" y="28416"/>
                  </a:lnTo>
                  <a:lnTo>
                    <a:pt x="1921937" y="7623"/>
                  </a:lnTo>
                  <a:lnTo>
                    <a:pt x="1884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14061" y="4034335"/>
              <a:ext cx="1981200" cy="582295"/>
            </a:xfrm>
            <a:custGeom>
              <a:avLst/>
              <a:gdLst/>
              <a:ahLst/>
              <a:cxnLst/>
              <a:rect l="l" t="t" r="r" b="b"/>
              <a:pathLst>
                <a:path w="1981200" h="582295">
                  <a:moveTo>
                    <a:pt x="0" y="97027"/>
                  </a:moveTo>
                  <a:lnTo>
                    <a:pt x="7625" y="59257"/>
                  </a:lnTo>
                  <a:lnTo>
                    <a:pt x="28421" y="28416"/>
                  </a:lnTo>
                  <a:lnTo>
                    <a:pt x="59262" y="7623"/>
                  </a:lnTo>
                  <a:lnTo>
                    <a:pt x="97028" y="0"/>
                  </a:lnTo>
                  <a:lnTo>
                    <a:pt x="1884172" y="0"/>
                  </a:lnTo>
                  <a:lnTo>
                    <a:pt x="1921937" y="7623"/>
                  </a:lnTo>
                  <a:lnTo>
                    <a:pt x="1952778" y="28416"/>
                  </a:lnTo>
                  <a:lnTo>
                    <a:pt x="1973574" y="59257"/>
                  </a:lnTo>
                  <a:lnTo>
                    <a:pt x="1981200" y="97027"/>
                  </a:lnTo>
                  <a:lnTo>
                    <a:pt x="1981200" y="485139"/>
                  </a:lnTo>
                  <a:lnTo>
                    <a:pt x="1973574" y="522905"/>
                  </a:lnTo>
                  <a:lnTo>
                    <a:pt x="1952778" y="553746"/>
                  </a:lnTo>
                  <a:lnTo>
                    <a:pt x="1921937" y="574542"/>
                  </a:lnTo>
                  <a:lnTo>
                    <a:pt x="1884172" y="582167"/>
                  </a:lnTo>
                  <a:lnTo>
                    <a:pt x="97028" y="582167"/>
                  </a:lnTo>
                  <a:lnTo>
                    <a:pt x="59262" y="574542"/>
                  </a:lnTo>
                  <a:lnTo>
                    <a:pt x="28421" y="553746"/>
                  </a:lnTo>
                  <a:lnTo>
                    <a:pt x="7625" y="522905"/>
                  </a:lnTo>
                  <a:lnTo>
                    <a:pt x="0" y="485139"/>
                  </a:lnTo>
                  <a:lnTo>
                    <a:pt x="0" y="97027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47238" y="4160318"/>
            <a:ext cx="91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Công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việc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01361" y="2625478"/>
            <a:ext cx="2006600" cy="2958465"/>
            <a:chOff x="6001361" y="2625478"/>
            <a:chExt cx="2006600" cy="2958465"/>
          </a:xfrm>
        </p:grpSpPr>
        <p:sp>
          <p:nvSpPr>
            <p:cNvPr id="33" name="object 33"/>
            <p:cNvSpPr/>
            <p:nvPr/>
          </p:nvSpPr>
          <p:spPr>
            <a:xfrm>
              <a:off x="7003919" y="2631828"/>
              <a:ext cx="1905" cy="360045"/>
            </a:xfrm>
            <a:custGeom>
              <a:avLst/>
              <a:gdLst/>
              <a:ahLst/>
              <a:cxnLst/>
              <a:rect l="l" t="t" r="r" b="b"/>
              <a:pathLst>
                <a:path w="1904" h="360044">
                  <a:moveTo>
                    <a:pt x="1536" y="0"/>
                  </a:moveTo>
                  <a:lnTo>
                    <a:pt x="0" y="359892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59799" y="2915332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80"/>
                  </a:moveTo>
                  <a:lnTo>
                    <a:pt x="44119" y="7639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14061" y="4988970"/>
              <a:ext cx="1981200" cy="582295"/>
            </a:xfrm>
            <a:custGeom>
              <a:avLst/>
              <a:gdLst/>
              <a:ahLst/>
              <a:cxnLst/>
              <a:rect l="l" t="t" r="r" b="b"/>
              <a:pathLst>
                <a:path w="1981200" h="582295">
                  <a:moveTo>
                    <a:pt x="1884172" y="0"/>
                  </a:moveTo>
                  <a:lnTo>
                    <a:pt x="97028" y="0"/>
                  </a:lnTo>
                  <a:lnTo>
                    <a:pt x="59262" y="7623"/>
                  </a:lnTo>
                  <a:lnTo>
                    <a:pt x="28421" y="28416"/>
                  </a:lnTo>
                  <a:lnTo>
                    <a:pt x="7625" y="59257"/>
                  </a:lnTo>
                  <a:lnTo>
                    <a:pt x="0" y="97027"/>
                  </a:lnTo>
                  <a:lnTo>
                    <a:pt x="0" y="485139"/>
                  </a:lnTo>
                  <a:lnTo>
                    <a:pt x="7625" y="522905"/>
                  </a:lnTo>
                  <a:lnTo>
                    <a:pt x="28421" y="553746"/>
                  </a:lnTo>
                  <a:lnTo>
                    <a:pt x="59262" y="574542"/>
                  </a:lnTo>
                  <a:lnTo>
                    <a:pt x="97028" y="582167"/>
                  </a:lnTo>
                  <a:lnTo>
                    <a:pt x="1884172" y="582167"/>
                  </a:lnTo>
                  <a:lnTo>
                    <a:pt x="1921937" y="574542"/>
                  </a:lnTo>
                  <a:lnTo>
                    <a:pt x="1952778" y="553746"/>
                  </a:lnTo>
                  <a:lnTo>
                    <a:pt x="1973574" y="522905"/>
                  </a:lnTo>
                  <a:lnTo>
                    <a:pt x="1981200" y="485139"/>
                  </a:lnTo>
                  <a:lnTo>
                    <a:pt x="1981200" y="97027"/>
                  </a:lnTo>
                  <a:lnTo>
                    <a:pt x="1973574" y="59257"/>
                  </a:lnTo>
                  <a:lnTo>
                    <a:pt x="1952778" y="28416"/>
                  </a:lnTo>
                  <a:lnTo>
                    <a:pt x="1921937" y="7623"/>
                  </a:lnTo>
                  <a:lnTo>
                    <a:pt x="1884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14061" y="4988970"/>
              <a:ext cx="1981200" cy="582295"/>
            </a:xfrm>
            <a:custGeom>
              <a:avLst/>
              <a:gdLst/>
              <a:ahLst/>
              <a:cxnLst/>
              <a:rect l="l" t="t" r="r" b="b"/>
              <a:pathLst>
                <a:path w="1981200" h="582295">
                  <a:moveTo>
                    <a:pt x="0" y="97027"/>
                  </a:moveTo>
                  <a:lnTo>
                    <a:pt x="7625" y="59257"/>
                  </a:lnTo>
                  <a:lnTo>
                    <a:pt x="28421" y="28416"/>
                  </a:lnTo>
                  <a:lnTo>
                    <a:pt x="59262" y="7623"/>
                  </a:lnTo>
                  <a:lnTo>
                    <a:pt x="97028" y="0"/>
                  </a:lnTo>
                  <a:lnTo>
                    <a:pt x="1884172" y="0"/>
                  </a:lnTo>
                  <a:lnTo>
                    <a:pt x="1921937" y="7623"/>
                  </a:lnTo>
                  <a:lnTo>
                    <a:pt x="1952778" y="28416"/>
                  </a:lnTo>
                  <a:lnTo>
                    <a:pt x="1973574" y="59257"/>
                  </a:lnTo>
                  <a:lnTo>
                    <a:pt x="1981200" y="97027"/>
                  </a:lnTo>
                  <a:lnTo>
                    <a:pt x="1981200" y="485139"/>
                  </a:lnTo>
                  <a:lnTo>
                    <a:pt x="1973574" y="522905"/>
                  </a:lnTo>
                  <a:lnTo>
                    <a:pt x="1952778" y="553746"/>
                  </a:lnTo>
                  <a:lnTo>
                    <a:pt x="1921937" y="574542"/>
                  </a:lnTo>
                  <a:lnTo>
                    <a:pt x="1884172" y="582167"/>
                  </a:lnTo>
                  <a:lnTo>
                    <a:pt x="97028" y="582167"/>
                  </a:lnTo>
                  <a:lnTo>
                    <a:pt x="59262" y="574542"/>
                  </a:lnTo>
                  <a:lnTo>
                    <a:pt x="28421" y="553746"/>
                  </a:lnTo>
                  <a:lnTo>
                    <a:pt x="7625" y="522905"/>
                  </a:lnTo>
                  <a:lnTo>
                    <a:pt x="0" y="485139"/>
                  </a:lnTo>
                  <a:lnTo>
                    <a:pt x="0" y="97027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495424" y="5114951"/>
            <a:ext cx="1017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Bước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nhảy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626711" y="3281888"/>
            <a:ext cx="1428750" cy="2004695"/>
            <a:chOff x="5626711" y="3281888"/>
            <a:chExt cx="1428750" cy="2004695"/>
          </a:xfrm>
        </p:grpSpPr>
        <p:sp>
          <p:nvSpPr>
            <p:cNvPr id="39" name="object 39"/>
            <p:cNvSpPr/>
            <p:nvPr/>
          </p:nvSpPr>
          <p:spPr>
            <a:xfrm>
              <a:off x="7003919" y="4617295"/>
              <a:ext cx="1905" cy="360045"/>
            </a:xfrm>
            <a:custGeom>
              <a:avLst/>
              <a:gdLst/>
              <a:ahLst/>
              <a:cxnLst/>
              <a:rect l="l" t="t" r="r" b="b"/>
              <a:pathLst>
                <a:path w="1904" h="360045">
                  <a:moveTo>
                    <a:pt x="1536" y="0"/>
                  </a:moveTo>
                  <a:lnTo>
                    <a:pt x="0" y="359892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59799" y="4900800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80"/>
                  </a:moveTo>
                  <a:lnTo>
                    <a:pt x="44119" y="7639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33061" y="3332684"/>
              <a:ext cx="381000" cy="1947545"/>
            </a:xfrm>
            <a:custGeom>
              <a:avLst/>
              <a:gdLst/>
              <a:ahLst/>
              <a:cxnLst/>
              <a:rect l="l" t="t" r="r" b="b"/>
              <a:pathLst>
                <a:path w="381000" h="1947545">
                  <a:moveTo>
                    <a:pt x="381000" y="1947367"/>
                  </a:moveTo>
                  <a:lnTo>
                    <a:pt x="0" y="1947367"/>
                  </a:lnTo>
                  <a:lnTo>
                    <a:pt x="0" y="0"/>
                  </a:lnTo>
                  <a:lnTo>
                    <a:pt x="216026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72886" y="3288238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78939" y="5399023"/>
            <a:ext cx="337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Bảng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cửu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chương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với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lệnh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lặp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sp>
          <p:nvSpPr>
            <p:cNvPr id="4" name="object 4"/>
            <p:cNvSpPr/>
            <p:nvPr/>
          </p:nvSpPr>
          <p:spPr>
            <a:xfrm>
              <a:off x="457200" y="83820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6003" y="192024"/>
              <a:ext cx="650748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0033" y="281939"/>
              <a:ext cx="979932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3453" y="281939"/>
              <a:ext cx="1293865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6623" y="192024"/>
              <a:ext cx="868679" cy="7894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8581" y="281939"/>
              <a:ext cx="1842516" cy="64007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816" y="283114"/>
            <a:ext cx="8069580" cy="2198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927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L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ỆNH</a:t>
            </a:r>
            <a:r>
              <a:rPr sz="2250" b="1" spc="114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dirty="0">
                <a:solidFill>
                  <a:srgbClr val="FF5A33"/>
                </a:solidFill>
                <a:latin typeface="Segoe UI"/>
                <a:cs typeface="Segoe UI"/>
              </a:rPr>
              <a:t>BREAK</a:t>
            </a:r>
            <a:r>
              <a:rPr sz="2250" b="1" spc="10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&amp;</a:t>
            </a:r>
            <a:r>
              <a:rPr sz="2800" b="1" spc="-3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CONTINUE</a:t>
            </a:r>
            <a:endParaRPr sz="225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300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b="1" spc="-10" dirty="0">
                <a:solidFill>
                  <a:srgbClr val="0000FF"/>
                </a:solidFill>
                <a:latin typeface="Segoe UI"/>
                <a:cs typeface="Segoe UI"/>
              </a:rPr>
              <a:t>break </a:t>
            </a:r>
            <a:r>
              <a:rPr sz="2800" spc="-5" dirty="0">
                <a:latin typeface="Segoe UI"/>
                <a:cs typeface="Segoe UI"/>
              </a:rPr>
              <a:t>dùng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ngắt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lệnh lặp</a:t>
            </a:r>
            <a:endParaRPr sz="2800">
              <a:latin typeface="Segoe UI"/>
              <a:cs typeface="Segoe UI"/>
            </a:endParaRPr>
          </a:p>
          <a:p>
            <a:pPr marL="356235" marR="612140" indent="-344170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b="1" spc="-5" dirty="0">
                <a:solidFill>
                  <a:srgbClr val="0000FF"/>
                </a:solidFill>
                <a:latin typeface="Segoe UI"/>
                <a:cs typeface="Segoe UI"/>
              </a:rPr>
              <a:t>continue</a:t>
            </a:r>
            <a:r>
              <a:rPr sz="2800" b="1" spc="25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dùng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 thực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hiện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lần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lặp tiếp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theo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ngay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lặp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tức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1927" y="2654300"/>
            <a:ext cx="3606800" cy="3787140"/>
            <a:chOff x="901927" y="2654300"/>
            <a:chExt cx="3606800" cy="378714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6366" y="3253801"/>
              <a:ext cx="2102353" cy="244859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14627" y="2667000"/>
              <a:ext cx="3581400" cy="3761740"/>
            </a:xfrm>
            <a:custGeom>
              <a:avLst/>
              <a:gdLst/>
              <a:ahLst/>
              <a:cxnLst/>
              <a:rect l="l" t="t" r="r" b="b"/>
              <a:pathLst>
                <a:path w="3581400" h="3761740">
                  <a:moveTo>
                    <a:pt x="0" y="0"/>
                  </a:moveTo>
                  <a:lnTo>
                    <a:pt x="3581400" y="0"/>
                  </a:lnTo>
                  <a:lnTo>
                    <a:pt x="3581400" y="3055404"/>
                  </a:lnTo>
                  <a:lnTo>
                    <a:pt x="3526019" y="3055779"/>
                  </a:lnTo>
                  <a:lnTo>
                    <a:pt x="3471780" y="3056892"/>
                  </a:lnTo>
                  <a:lnTo>
                    <a:pt x="3418658" y="3058723"/>
                  </a:lnTo>
                  <a:lnTo>
                    <a:pt x="3366629" y="3061251"/>
                  </a:lnTo>
                  <a:lnTo>
                    <a:pt x="3315669" y="3064455"/>
                  </a:lnTo>
                  <a:lnTo>
                    <a:pt x="3265754" y="3068316"/>
                  </a:lnTo>
                  <a:lnTo>
                    <a:pt x="3216858" y="3072814"/>
                  </a:lnTo>
                  <a:lnTo>
                    <a:pt x="3168958" y="3077927"/>
                  </a:lnTo>
                  <a:lnTo>
                    <a:pt x="3122030" y="3083636"/>
                  </a:lnTo>
                  <a:lnTo>
                    <a:pt x="3076049" y="3089920"/>
                  </a:lnTo>
                  <a:lnTo>
                    <a:pt x="3030991" y="3096760"/>
                  </a:lnTo>
                  <a:lnTo>
                    <a:pt x="2986831" y="3104135"/>
                  </a:lnTo>
                  <a:lnTo>
                    <a:pt x="2943546" y="3112024"/>
                  </a:lnTo>
                  <a:lnTo>
                    <a:pt x="2901111" y="3120407"/>
                  </a:lnTo>
                  <a:lnTo>
                    <a:pt x="2859502" y="3129265"/>
                  </a:lnTo>
                  <a:lnTo>
                    <a:pt x="2818694" y="3138576"/>
                  </a:lnTo>
                  <a:lnTo>
                    <a:pt x="2778663" y="3148321"/>
                  </a:lnTo>
                  <a:lnTo>
                    <a:pt x="2739386" y="3158479"/>
                  </a:lnTo>
                  <a:lnTo>
                    <a:pt x="2700837" y="3169030"/>
                  </a:lnTo>
                  <a:lnTo>
                    <a:pt x="2662992" y="3179954"/>
                  </a:lnTo>
                  <a:lnTo>
                    <a:pt x="2625828" y="3191230"/>
                  </a:lnTo>
                  <a:lnTo>
                    <a:pt x="2589319" y="3202838"/>
                  </a:lnTo>
                  <a:lnTo>
                    <a:pt x="2518171" y="3226970"/>
                  </a:lnTo>
                  <a:lnTo>
                    <a:pt x="2449356" y="3252187"/>
                  </a:lnTo>
                  <a:lnTo>
                    <a:pt x="2382677" y="3278327"/>
                  </a:lnTo>
                  <a:lnTo>
                    <a:pt x="2317942" y="3305228"/>
                  </a:lnTo>
                  <a:lnTo>
                    <a:pt x="2254955" y="3332727"/>
                  </a:lnTo>
                  <a:lnTo>
                    <a:pt x="2193523" y="3360663"/>
                  </a:lnTo>
                  <a:lnTo>
                    <a:pt x="2133451" y="3388873"/>
                  </a:lnTo>
                  <a:lnTo>
                    <a:pt x="2074544" y="3417195"/>
                  </a:lnTo>
                  <a:lnTo>
                    <a:pt x="2016610" y="3445467"/>
                  </a:lnTo>
                  <a:lnTo>
                    <a:pt x="1959452" y="3473526"/>
                  </a:lnTo>
                  <a:lnTo>
                    <a:pt x="1931104" y="3487425"/>
                  </a:lnTo>
                  <a:lnTo>
                    <a:pt x="1874748" y="3514862"/>
                  </a:lnTo>
                  <a:lnTo>
                    <a:pt x="1818683" y="3541680"/>
                  </a:lnTo>
                  <a:lnTo>
                    <a:pt x="1762716" y="3567719"/>
                  </a:lnTo>
                  <a:lnTo>
                    <a:pt x="1706651" y="3592815"/>
                  </a:lnTo>
                  <a:lnTo>
                    <a:pt x="1650295" y="3616806"/>
                  </a:lnTo>
                  <a:lnTo>
                    <a:pt x="1593453" y="3639531"/>
                  </a:lnTo>
                  <a:lnTo>
                    <a:pt x="1535931" y="3660826"/>
                  </a:lnTo>
                  <a:lnTo>
                    <a:pt x="1477535" y="3680531"/>
                  </a:lnTo>
                  <a:lnTo>
                    <a:pt x="1418070" y="3698482"/>
                  </a:lnTo>
                  <a:lnTo>
                    <a:pt x="1357342" y="3714517"/>
                  </a:lnTo>
                  <a:lnTo>
                    <a:pt x="1295157" y="3728475"/>
                  </a:lnTo>
                  <a:lnTo>
                    <a:pt x="1231320" y="3740193"/>
                  </a:lnTo>
                  <a:lnTo>
                    <a:pt x="1165638" y="3749508"/>
                  </a:lnTo>
                  <a:lnTo>
                    <a:pt x="1097915" y="3756259"/>
                  </a:lnTo>
                  <a:lnTo>
                    <a:pt x="1027958" y="3760283"/>
                  </a:lnTo>
                  <a:lnTo>
                    <a:pt x="955571" y="3761418"/>
                  </a:lnTo>
                  <a:lnTo>
                    <a:pt x="918407" y="3760852"/>
                  </a:lnTo>
                  <a:lnTo>
                    <a:pt x="842013" y="3757350"/>
                  </a:lnTo>
                  <a:lnTo>
                    <a:pt x="802736" y="3754374"/>
                  </a:lnTo>
                  <a:lnTo>
                    <a:pt x="762705" y="3750554"/>
                  </a:lnTo>
                  <a:lnTo>
                    <a:pt x="721897" y="3745869"/>
                  </a:lnTo>
                  <a:lnTo>
                    <a:pt x="680288" y="3740301"/>
                  </a:lnTo>
                  <a:lnTo>
                    <a:pt x="637853" y="3733827"/>
                  </a:lnTo>
                  <a:lnTo>
                    <a:pt x="594568" y="3726429"/>
                  </a:lnTo>
                  <a:lnTo>
                    <a:pt x="550408" y="3718085"/>
                  </a:lnTo>
                  <a:lnTo>
                    <a:pt x="505350" y="3708776"/>
                  </a:lnTo>
                  <a:lnTo>
                    <a:pt x="459369" y="3698481"/>
                  </a:lnTo>
                  <a:lnTo>
                    <a:pt x="412441" y="3687180"/>
                  </a:lnTo>
                  <a:lnTo>
                    <a:pt x="364541" y="3674853"/>
                  </a:lnTo>
                  <a:lnTo>
                    <a:pt x="315645" y="3661479"/>
                  </a:lnTo>
                  <a:lnTo>
                    <a:pt x="265730" y="3647038"/>
                  </a:lnTo>
                  <a:lnTo>
                    <a:pt x="214770" y="3631510"/>
                  </a:lnTo>
                  <a:lnTo>
                    <a:pt x="162741" y="3614874"/>
                  </a:lnTo>
                  <a:lnTo>
                    <a:pt x="109619" y="3597111"/>
                  </a:lnTo>
                  <a:lnTo>
                    <a:pt x="55380" y="3578200"/>
                  </a:lnTo>
                  <a:lnTo>
                    <a:pt x="0" y="355812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016500" y="2654300"/>
            <a:ext cx="3606800" cy="3787140"/>
            <a:chOff x="5016500" y="2654300"/>
            <a:chExt cx="3606800" cy="378714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29559" y="3266094"/>
              <a:ext cx="2282447" cy="229698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29200" y="2667000"/>
              <a:ext cx="3581400" cy="3761740"/>
            </a:xfrm>
            <a:custGeom>
              <a:avLst/>
              <a:gdLst/>
              <a:ahLst/>
              <a:cxnLst/>
              <a:rect l="l" t="t" r="r" b="b"/>
              <a:pathLst>
                <a:path w="3581400" h="3761740">
                  <a:moveTo>
                    <a:pt x="0" y="0"/>
                  </a:moveTo>
                  <a:lnTo>
                    <a:pt x="3581400" y="0"/>
                  </a:lnTo>
                  <a:lnTo>
                    <a:pt x="3581400" y="3055404"/>
                  </a:lnTo>
                  <a:lnTo>
                    <a:pt x="3526019" y="3055779"/>
                  </a:lnTo>
                  <a:lnTo>
                    <a:pt x="3471780" y="3056892"/>
                  </a:lnTo>
                  <a:lnTo>
                    <a:pt x="3418658" y="3058723"/>
                  </a:lnTo>
                  <a:lnTo>
                    <a:pt x="3366629" y="3061251"/>
                  </a:lnTo>
                  <a:lnTo>
                    <a:pt x="3315669" y="3064455"/>
                  </a:lnTo>
                  <a:lnTo>
                    <a:pt x="3265754" y="3068316"/>
                  </a:lnTo>
                  <a:lnTo>
                    <a:pt x="3216858" y="3072814"/>
                  </a:lnTo>
                  <a:lnTo>
                    <a:pt x="3168958" y="3077927"/>
                  </a:lnTo>
                  <a:lnTo>
                    <a:pt x="3122030" y="3083636"/>
                  </a:lnTo>
                  <a:lnTo>
                    <a:pt x="3076049" y="3089920"/>
                  </a:lnTo>
                  <a:lnTo>
                    <a:pt x="3030991" y="3096760"/>
                  </a:lnTo>
                  <a:lnTo>
                    <a:pt x="2986831" y="3104135"/>
                  </a:lnTo>
                  <a:lnTo>
                    <a:pt x="2943546" y="3112024"/>
                  </a:lnTo>
                  <a:lnTo>
                    <a:pt x="2901111" y="3120407"/>
                  </a:lnTo>
                  <a:lnTo>
                    <a:pt x="2859502" y="3129265"/>
                  </a:lnTo>
                  <a:lnTo>
                    <a:pt x="2818694" y="3138576"/>
                  </a:lnTo>
                  <a:lnTo>
                    <a:pt x="2778663" y="3148321"/>
                  </a:lnTo>
                  <a:lnTo>
                    <a:pt x="2739386" y="3158479"/>
                  </a:lnTo>
                  <a:lnTo>
                    <a:pt x="2700837" y="3169030"/>
                  </a:lnTo>
                  <a:lnTo>
                    <a:pt x="2662992" y="3179954"/>
                  </a:lnTo>
                  <a:lnTo>
                    <a:pt x="2625828" y="3191230"/>
                  </a:lnTo>
                  <a:lnTo>
                    <a:pt x="2589319" y="3202838"/>
                  </a:lnTo>
                  <a:lnTo>
                    <a:pt x="2518171" y="3226970"/>
                  </a:lnTo>
                  <a:lnTo>
                    <a:pt x="2449356" y="3252187"/>
                  </a:lnTo>
                  <a:lnTo>
                    <a:pt x="2382677" y="3278327"/>
                  </a:lnTo>
                  <a:lnTo>
                    <a:pt x="2317942" y="3305228"/>
                  </a:lnTo>
                  <a:lnTo>
                    <a:pt x="2254955" y="3332727"/>
                  </a:lnTo>
                  <a:lnTo>
                    <a:pt x="2193523" y="3360663"/>
                  </a:lnTo>
                  <a:lnTo>
                    <a:pt x="2133451" y="3388873"/>
                  </a:lnTo>
                  <a:lnTo>
                    <a:pt x="2074544" y="3417195"/>
                  </a:lnTo>
                  <a:lnTo>
                    <a:pt x="2016610" y="3445467"/>
                  </a:lnTo>
                  <a:lnTo>
                    <a:pt x="1959452" y="3473526"/>
                  </a:lnTo>
                  <a:lnTo>
                    <a:pt x="1931104" y="3487425"/>
                  </a:lnTo>
                  <a:lnTo>
                    <a:pt x="1874748" y="3514862"/>
                  </a:lnTo>
                  <a:lnTo>
                    <a:pt x="1818683" y="3541680"/>
                  </a:lnTo>
                  <a:lnTo>
                    <a:pt x="1762716" y="3567719"/>
                  </a:lnTo>
                  <a:lnTo>
                    <a:pt x="1706651" y="3592815"/>
                  </a:lnTo>
                  <a:lnTo>
                    <a:pt x="1650295" y="3616806"/>
                  </a:lnTo>
                  <a:lnTo>
                    <a:pt x="1593453" y="3639531"/>
                  </a:lnTo>
                  <a:lnTo>
                    <a:pt x="1535931" y="3660826"/>
                  </a:lnTo>
                  <a:lnTo>
                    <a:pt x="1477535" y="3680531"/>
                  </a:lnTo>
                  <a:lnTo>
                    <a:pt x="1418070" y="3698482"/>
                  </a:lnTo>
                  <a:lnTo>
                    <a:pt x="1357342" y="3714517"/>
                  </a:lnTo>
                  <a:lnTo>
                    <a:pt x="1295157" y="3728475"/>
                  </a:lnTo>
                  <a:lnTo>
                    <a:pt x="1231320" y="3740193"/>
                  </a:lnTo>
                  <a:lnTo>
                    <a:pt x="1165638" y="3749508"/>
                  </a:lnTo>
                  <a:lnTo>
                    <a:pt x="1097915" y="3756259"/>
                  </a:lnTo>
                  <a:lnTo>
                    <a:pt x="1027958" y="3760283"/>
                  </a:lnTo>
                  <a:lnTo>
                    <a:pt x="955571" y="3761418"/>
                  </a:lnTo>
                  <a:lnTo>
                    <a:pt x="918407" y="3760852"/>
                  </a:lnTo>
                  <a:lnTo>
                    <a:pt x="842013" y="3757350"/>
                  </a:lnTo>
                  <a:lnTo>
                    <a:pt x="802736" y="3754374"/>
                  </a:lnTo>
                  <a:lnTo>
                    <a:pt x="762705" y="3750554"/>
                  </a:lnTo>
                  <a:lnTo>
                    <a:pt x="721897" y="3745869"/>
                  </a:lnTo>
                  <a:lnTo>
                    <a:pt x="680288" y="3740301"/>
                  </a:lnTo>
                  <a:lnTo>
                    <a:pt x="637853" y="3733827"/>
                  </a:lnTo>
                  <a:lnTo>
                    <a:pt x="594568" y="3726429"/>
                  </a:lnTo>
                  <a:lnTo>
                    <a:pt x="550408" y="3718085"/>
                  </a:lnTo>
                  <a:lnTo>
                    <a:pt x="505350" y="3708776"/>
                  </a:lnTo>
                  <a:lnTo>
                    <a:pt x="459369" y="3698481"/>
                  </a:lnTo>
                  <a:lnTo>
                    <a:pt x="412441" y="3687180"/>
                  </a:lnTo>
                  <a:lnTo>
                    <a:pt x="364541" y="3674853"/>
                  </a:lnTo>
                  <a:lnTo>
                    <a:pt x="315645" y="3661479"/>
                  </a:lnTo>
                  <a:lnTo>
                    <a:pt x="265730" y="3647038"/>
                  </a:lnTo>
                  <a:lnTo>
                    <a:pt x="214770" y="3631510"/>
                  </a:lnTo>
                  <a:lnTo>
                    <a:pt x="162741" y="3614874"/>
                  </a:lnTo>
                  <a:lnTo>
                    <a:pt x="109619" y="3597111"/>
                  </a:lnTo>
                  <a:lnTo>
                    <a:pt x="55380" y="3578200"/>
                  </a:lnTo>
                  <a:lnTo>
                    <a:pt x="0" y="355812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239" y="192024"/>
              <a:ext cx="705611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3130" y="281939"/>
              <a:ext cx="473957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2108" y="281939"/>
              <a:ext cx="800100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7221" y="281939"/>
              <a:ext cx="1293875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1000" y="283114"/>
            <a:ext cx="1876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V</a:t>
            </a:r>
            <a:r>
              <a:rPr spc="-5" dirty="0"/>
              <a:t>Í</a:t>
            </a:r>
            <a:r>
              <a:rPr spc="110" dirty="0"/>
              <a:t> </a:t>
            </a:r>
            <a:r>
              <a:rPr spc="-5" dirty="0"/>
              <a:t>DỤ</a:t>
            </a:r>
            <a:r>
              <a:rPr spc="110" dirty="0"/>
              <a:t> </a:t>
            </a:r>
            <a:r>
              <a:rPr dirty="0"/>
              <a:t>BREAK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535816" y="1002790"/>
            <a:ext cx="5859145" cy="460184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Ví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dụ: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latin typeface="Segoe UI"/>
                <a:cs typeface="Segoe UI"/>
              </a:rPr>
              <a:t>int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diem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0;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Segoe UI"/>
                <a:cs typeface="Segoe UI"/>
              </a:rPr>
              <a:t>while(true){</a:t>
            </a:r>
            <a:endParaRPr sz="2400">
              <a:latin typeface="Segoe UI"/>
              <a:cs typeface="Segoe UI"/>
            </a:endParaRPr>
          </a:p>
          <a:p>
            <a:pPr marL="927100" marR="1566545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latin typeface="Segoe UI"/>
                <a:cs typeface="Segoe UI"/>
              </a:rPr>
              <a:t>diem </a:t>
            </a:r>
            <a:r>
              <a:rPr sz="2000" dirty="0">
                <a:latin typeface="Segoe UI"/>
                <a:cs typeface="Segoe UI"/>
              </a:rPr>
              <a:t>= </a:t>
            </a:r>
            <a:r>
              <a:rPr sz="2000" spc="-10" dirty="0">
                <a:latin typeface="Segoe UI"/>
                <a:cs typeface="Segoe UI"/>
              </a:rPr>
              <a:t>scanner.nextInt(); </a:t>
            </a:r>
            <a:r>
              <a:rPr sz="2000" spc="-5" dirty="0">
                <a:latin typeface="Segoe UI"/>
                <a:cs typeface="Segoe UI"/>
              </a:rPr>
              <a:t> if(diem</a:t>
            </a:r>
            <a:r>
              <a:rPr sz="2000" dirty="0">
                <a:latin typeface="Segoe UI"/>
                <a:cs typeface="Segoe UI"/>
              </a:rPr>
              <a:t> &gt;=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0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&amp;&amp;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diem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&lt;=10){</a:t>
            </a:r>
            <a:endParaRPr sz="2000">
              <a:latin typeface="Segoe UI"/>
              <a:cs typeface="Segoe UI"/>
            </a:endParaRPr>
          </a:p>
          <a:p>
            <a:pPr marL="13843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Segoe UI"/>
                <a:cs typeface="Segoe UI"/>
              </a:rPr>
              <a:t>break;</a:t>
            </a:r>
            <a:endParaRPr sz="18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latin typeface="Segoe UI"/>
                <a:cs typeface="Segoe UI"/>
              </a:rPr>
              <a:t>}</a:t>
            </a:r>
            <a:endParaRPr sz="20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Segoe UI"/>
                <a:cs typeface="Segoe UI"/>
              </a:rPr>
              <a:t>System.out.println(“Điểm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phải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từ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0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đến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10”);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Diễn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giải: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Nhập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điểm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hợp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lệ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(từ </a:t>
            </a:r>
            <a:r>
              <a:rPr sz="2400" dirty="0">
                <a:latin typeface="Segoe UI"/>
                <a:cs typeface="Segoe UI"/>
              </a:rPr>
              <a:t>0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10)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1484" y="192024"/>
              <a:ext cx="809243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4011" y="281939"/>
              <a:ext cx="101193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79432" y="281939"/>
              <a:ext cx="729987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4443" y="281939"/>
              <a:ext cx="676655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5348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M</a:t>
            </a:r>
            <a:r>
              <a:rPr spc="-10" dirty="0"/>
              <a:t>ẢNG</a:t>
            </a:r>
            <a:r>
              <a:rPr spc="105" dirty="0"/>
              <a:t> </a:t>
            </a:r>
            <a:r>
              <a:rPr spc="-5" dirty="0"/>
              <a:t>LÀ</a:t>
            </a:r>
            <a:r>
              <a:rPr spc="110" dirty="0"/>
              <a:t> </a:t>
            </a:r>
            <a:r>
              <a:rPr spc="-5" dirty="0"/>
              <a:t>GÌ</a:t>
            </a:r>
            <a:endParaRPr sz="28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05255" y="2064664"/>
            <a:ext cx="4920335" cy="9143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7492" y="1124327"/>
            <a:ext cx="7781290" cy="51111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6235" marR="17145" indent="-344170">
              <a:lnSpc>
                <a:spcPts val="3030"/>
              </a:lnSpc>
              <a:spcBef>
                <a:spcPts val="4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Mảng </a:t>
            </a:r>
            <a:r>
              <a:rPr sz="2800" spc="-10" dirty="0">
                <a:latin typeface="Segoe UI"/>
                <a:cs typeface="Segoe UI"/>
              </a:rPr>
              <a:t>là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cấu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trúc</a:t>
            </a:r>
            <a:r>
              <a:rPr sz="2800" spc="-10" dirty="0">
                <a:latin typeface="Segoe UI"/>
                <a:cs typeface="Segoe UI"/>
              </a:rPr>
              <a:t> lưu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trữ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nhiều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phần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tử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cùng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kiểu dữ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liệu</a:t>
            </a:r>
            <a:endParaRPr sz="2800">
              <a:latin typeface="Segoe UI"/>
              <a:cs typeface="Segoe UI"/>
            </a:endParaRPr>
          </a:p>
          <a:p>
            <a:pPr marL="6339205" marR="556895">
              <a:lnSpc>
                <a:spcPct val="133000"/>
              </a:lnSpc>
              <a:spcBef>
                <a:spcPts val="8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Indices 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356870" marR="5080" indent="-343535">
              <a:lnSpc>
                <a:spcPts val="3030"/>
              </a:lnSpc>
              <a:spcBef>
                <a:spcPts val="15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5" dirty="0">
                <a:latin typeface="Segoe UI"/>
                <a:cs typeface="Segoe UI"/>
              </a:rPr>
              <a:t>Để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truy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xuất 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phần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cần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biết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chỉ 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(index).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Chỉ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được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đánh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</a:t>
            </a:r>
            <a:r>
              <a:rPr sz="2800" dirty="0">
                <a:latin typeface="Segoe UI"/>
                <a:cs typeface="Segoe UI"/>
              </a:rPr>
              <a:t> 0.</a:t>
            </a:r>
            <a:endParaRPr sz="2800">
              <a:latin typeface="Segoe UI"/>
              <a:cs typeface="Segoe UI"/>
            </a:endParaRPr>
          </a:p>
          <a:p>
            <a:pPr marL="356870" indent="-343535">
              <a:lnSpc>
                <a:spcPct val="100000"/>
              </a:lnSpc>
              <a:spcBef>
                <a:spcPts val="285"/>
              </a:spcBef>
              <a:buClr>
                <a:srgbClr val="FF5A33"/>
              </a:buClr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thao tác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mảng</a:t>
            </a:r>
            <a:endParaRPr sz="2800">
              <a:latin typeface="Segoe UI"/>
              <a:cs typeface="Segoe UI"/>
            </a:endParaRPr>
          </a:p>
          <a:p>
            <a:pPr marL="755650" lvl="1" indent="-287020">
              <a:lnSpc>
                <a:spcPct val="100000"/>
              </a:lnSpc>
              <a:spcBef>
                <a:spcPts val="300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5" dirty="0">
                <a:latin typeface="Segoe UI"/>
                <a:cs typeface="Segoe UI"/>
              </a:rPr>
              <a:t>Khai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báo</a:t>
            </a:r>
            <a:endParaRPr sz="2400">
              <a:latin typeface="Segoe UI"/>
              <a:cs typeface="Segoe UI"/>
            </a:endParaRPr>
          </a:p>
          <a:p>
            <a:pPr marL="755650" lvl="1" indent="-287020">
              <a:lnSpc>
                <a:spcPct val="100000"/>
              </a:lnSpc>
              <a:spcBef>
                <a:spcPts val="28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55" dirty="0">
                <a:latin typeface="Segoe UI"/>
                <a:cs typeface="Segoe UI"/>
              </a:rPr>
              <a:t>Truy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xuất (đọc/ghi)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phần tử</a:t>
            </a:r>
            <a:endParaRPr sz="2400">
              <a:latin typeface="Segoe UI"/>
              <a:cs typeface="Segoe UI"/>
            </a:endParaRPr>
          </a:p>
          <a:p>
            <a:pPr marL="755650" lvl="1" indent="-287020">
              <a:lnSpc>
                <a:spcPct val="100000"/>
              </a:lnSpc>
              <a:spcBef>
                <a:spcPts val="290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5" dirty="0">
                <a:latin typeface="Segoe UI"/>
                <a:cs typeface="Segoe UI"/>
              </a:rPr>
              <a:t>Lấy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phần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tử</a:t>
            </a:r>
            <a:endParaRPr sz="2400">
              <a:latin typeface="Segoe UI"/>
              <a:cs typeface="Segoe UI"/>
            </a:endParaRPr>
          </a:p>
          <a:p>
            <a:pPr marL="755650" lvl="1" indent="-287020">
              <a:lnSpc>
                <a:spcPct val="100000"/>
              </a:lnSpc>
              <a:spcBef>
                <a:spcPts val="290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5" dirty="0">
                <a:latin typeface="Segoe UI"/>
                <a:cs typeface="Segoe UI"/>
              </a:rPr>
              <a:t>Duyệt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mảng</a:t>
            </a:r>
            <a:endParaRPr sz="2400">
              <a:latin typeface="Segoe UI"/>
              <a:cs typeface="Segoe UI"/>
            </a:endParaRPr>
          </a:p>
          <a:p>
            <a:pPr marL="755650" lvl="1" indent="-287020">
              <a:lnSpc>
                <a:spcPct val="100000"/>
              </a:lnSpc>
              <a:spcBef>
                <a:spcPts val="28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5" dirty="0">
                <a:latin typeface="Segoe UI"/>
                <a:cs typeface="Segoe UI"/>
              </a:rPr>
              <a:t>Sắp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xếp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phần tử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mảng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66506" y="2249318"/>
            <a:ext cx="483870" cy="466725"/>
            <a:chOff x="6166506" y="2249318"/>
            <a:chExt cx="483870" cy="466725"/>
          </a:xfrm>
        </p:grpSpPr>
        <p:sp>
          <p:nvSpPr>
            <p:cNvPr id="11" name="object 11"/>
            <p:cNvSpPr/>
            <p:nvPr/>
          </p:nvSpPr>
          <p:spPr>
            <a:xfrm>
              <a:off x="6172862" y="2300122"/>
              <a:ext cx="477520" cy="0"/>
            </a:xfrm>
            <a:custGeom>
              <a:avLst/>
              <a:gdLst/>
              <a:ahLst/>
              <a:cxnLst/>
              <a:rect l="l" t="t" r="r" b="b"/>
              <a:pathLst>
                <a:path w="477520">
                  <a:moveTo>
                    <a:pt x="47727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72856" y="2255668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2862" y="2665042"/>
              <a:ext cx="477520" cy="0"/>
            </a:xfrm>
            <a:custGeom>
              <a:avLst/>
              <a:gdLst/>
              <a:ahLst/>
              <a:cxnLst/>
              <a:rect l="l" t="t" r="r" b="b"/>
              <a:pathLst>
                <a:path w="477520">
                  <a:moveTo>
                    <a:pt x="47727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2856" y="2620589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0548" y="192024"/>
              <a:ext cx="699515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3344" y="281939"/>
              <a:ext cx="89153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9897" y="281939"/>
              <a:ext cx="982970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16365" y="281939"/>
              <a:ext cx="1284731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47308" y="283114"/>
            <a:ext cx="2459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K</a:t>
            </a:r>
            <a:r>
              <a:rPr spc="-10" dirty="0"/>
              <a:t>HAI</a:t>
            </a:r>
            <a:r>
              <a:rPr spc="114" dirty="0"/>
              <a:t> </a:t>
            </a:r>
            <a:r>
              <a:rPr spc="-10" dirty="0"/>
              <a:t>BÁO</a:t>
            </a:r>
            <a:r>
              <a:rPr spc="114" dirty="0"/>
              <a:t> </a:t>
            </a:r>
            <a:r>
              <a:rPr spc="-10" dirty="0"/>
              <a:t>MẢNG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535816" y="1002790"/>
            <a:ext cx="7688580" cy="398017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Khai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báo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không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khởi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tạo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solidFill>
                  <a:srgbClr val="0000FF"/>
                </a:solidFill>
                <a:latin typeface="Segoe UI"/>
                <a:cs typeface="Segoe UI"/>
              </a:rPr>
              <a:t>int[]</a:t>
            </a:r>
            <a:r>
              <a:rPr sz="2400" spc="15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a;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//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mảng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 số</a:t>
            </a:r>
            <a:r>
              <a:rPr sz="2400" i="1" spc="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nguyên</a:t>
            </a:r>
            <a:r>
              <a:rPr sz="2400" i="1" spc="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chưa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biết 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số</a:t>
            </a:r>
            <a:r>
              <a:rPr sz="2400" i="1" spc="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phần</a:t>
            </a:r>
            <a:r>
              <a:rPr sz="2400" i="1" spc="1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tử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int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Segoe UI"/>
                <a:cs typeface="Segoe UI"/>
              </a:rPr>
              <a:t>b[]</a:t>
            </a:r>
            <a:r>
              <a:rPr sz="2400" spc="-5" dirty="0">
                <a:latin typeface="Segoe UI"/>
                <a:cs typeface="Segoe UI"/>
              </a:rPr>
              <a:t>;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//</a:t>
            </a:r>
            <a:r>
              <a:rPr sz="2400" i="1" spc="1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mảng</a:t>
            </a:r>
            <a:r>
              <a:rPr sz="2400" i="1" spc="1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số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 nguyên</a:t>
            </a:r>
            <a:r>
              <a:rPr sz="2400" i="1" spc="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chưa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biết</a:t>
            </a:r>
            <a:r>
              <a:rPr sz="2400" i="1" spc="1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số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 phần</a:t>
            </a:r>
            <a:r>
              <a:rPr sz="2400" i="1" spc="1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tử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15" dirty="0">
                <a:latin typeface="Segoe UI"/>
                <a:cs typeface="Segoe UI"/>
              </a:rPr>
              <a:t>String[]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Segoe UI"/>
                <a:cs typeface="Segoe UI"/>
              </a:rPr>
              <a:t>new</a:t>
            </a:r>
            <a:r>
              <a:rPr sz="240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Segoe UI"/>
                <a:cs typeface="Segoe UI"/>
              </a:rPr>
              <a:t>String[5]</a:t>
            </a:r>
            <a:r>
              <a:rPr sz="2400" spc="-10" dirty="0">
                <a:latin typeface="Segoe UI"/>
                <a:cs typeface="Segoe UI"/>
              </a:rPr>
              <a:t>;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//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mảng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chứa</a:t>
            </a:r>
            <a:r>
              <a:rPr sz="2400" i="1" spc="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5</a:t>
            </a:r>
            <a:r>
              <a:rPr sz="2400" i="1" spc="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chuỗi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Khai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báo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khởi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tạo</a:t>
            </a:r>
            <a:endParaRPr sz="2800">
              <a:latin typeface="Segoe UI"/>
              <a:cs typeface="Segoe U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double[]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d1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Segoe UI"/>
                <a:cs typeface="Segoe UI"/>
              </a:rPr>
              <a:t>new</a:t>
            </a:r>
            <a:r>
              <a:rPr sz="2400" spc="-1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Segoe UI"/>
                <a:cs typeface="Segoe UI"/>
              </a:rPr>
              <a:t>double[]{2,</a:t>
            </a:r>
            <a:r>
              <a:rPr sz="2400" spc="45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00FF"/>
                </a:solidFill>
                <a:latin typeface="Segoe UI"/>
                <a:cs typeface="Segoe UI"/>
              </a:rPr>
              <a:t>3,</a:t>
            </a:r>
            <a:r>
              <a:rPr sz="2400" spc="1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00FF"/>
                </a:solidFill>
                <a:latin typeface="Segoe UI"/>
                <a:cs typeface="Segoe UI"/>
              </a:rPr>
              <a:t>4,</a:t>
            </a:r>
            <a:r>
              <a:rPr sz="2400" spc="1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00FF"/>
                </a:solidFill>
                <a:latin typeface="Segoe UI"/>
                <a:cs typeface="Segoe UI"/>
              </a:rPr>
              <a:t>5,</a:t>
            </a:r>
            <a:r>
              <a:rPr sz="2400" spc="15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Segoe UI"/>
                <a:cs typeface="Segoe UI"/>
              </a:rPr>
              <a:t>6}</a:t>
            </a:r>
            <a:r>
              <a:rPr sz="2400" spc="-5" dirty="0">
                <a:latin typeface="Segoe UI"/>
                <a:cs typeface="Segoe UI"/>
              </a:rPr>
              <a:t>;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//</a:t>
            </a:r>
            <a:r>
              <a:rPr sz="2400" i="1" spc="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mảng</a:t>
            </a:r>
            <a:r>
              <a:rPr sz="2400" i="1" spc="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số </a:t>
            </a:r>
            <a:r>
              <a:rPr sz="2400" i="1" spc="-64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thực,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 5</a:t>
            </a:r>
            <a:r>
              <a:rPr sz="2400" i="1" spc="1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phần</a:t>
            </a:r>
            <a:r>
              <a:rPr sz="2400" i="1" spc="1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tử,</a:t>
            </a:r>
            <a:r>
              <a:rPr sz="2400" i="1" spc="-1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đã</a:t>
            </a:r>
            <a:r>
              <a:rPr sz="2400" i="1" spc="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được</a:t>
            </a:r>
            <a:r>
              <a:rPr sz="2400" i="1" spc="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10" dirty="0">
                <a:solidFill>
                  <a:srgbClr val="00B050"/>
                </a:solidFill>
                <a:latin typeface="Segoe UI"/>
                <a:cs typeface="Segoe UI"/>
              </a:rPr>
              <a:t>khởi</a:t>
            </a:r>
            <a:r>
              <a:rPr sz="2400" i="1" spc="1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tạo</a:t>
            </a:r>
            <a:endParaRPr sz="2400">
              <a:latin typeface="Segoe UI"/>
              <a:cs typeface="Segoe UI"/>
            </a:endParaRPr>
          </a:p>
          <a:p>
            <a:pPr marL="756285" marR="38100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double[]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d2 = </a:t>
            </a:r>
            <a:r>
              <a:rPr sz="2400" spc="-5" dirty="0">
                <a:solidFill>
                  <a:srgbClr val="0000FF"/>
                </a:solidFill>
                <a:latin typeface="Segoe UI"/>
                <a:cs typeface="Segoe UI"/>
              </a:rPr>
              <a:t>{2,</a:t>
            </a:r>
            <a:r>
              <a:rPr sz="2400" spc="5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00FF"/>
                </a:solidFill>
                <a:latin typeface="Segoe UI"/>
                <a:cs typeface="Segoe UI"/>
              </a:rPr>
              <a:t>3,</a:t>
            </a:r>
            <a:r>
              <a:rPr sz="2400" spc="2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00FF"/>
                </a:solidFill>
                <a:latin typeface="Segoe UI"/>
                <a:cs typeface="Segoe UI"/>
              </a:rPr>
              <a:t>4,</a:t>
            </a:r>
            <a:r>
              <a:rPr sz="2400" spc="5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00FF"/>
                </a:solidFill>
                <a:latin typeface="Segoe UI"/>
                <a:cs typeface="Segoe UI"/>
              </a:rPr>
              <a:t>5,</a:t>
            </a:r>
            <a:r>
              <a:rPr sz="2400" spc="1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Segoe UI"/>
                <a:cs typeface="Segoe UI"/>
              </a:rPr>
              <a:t>6}</a:t>
            </a:r>
            <a:r>
              <a:rPr sz="2400" spc="-5" dirty="0">
                <a:latin typeface="Segoe UI"/>
                <a:cs typeface="Segoe UI"/>
              </a:rPr>
              <a:t>;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//</a:t>
            </a:r>
            <a:r>
              <a:rPr sz="2400" i="1" spc="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mảng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 số</a:t>
            </a:r>
            <a:r>
              <a:rPr sz="2400" i="1" spc="1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thực,</a:t>
            </a:r>
            <a:r>
              <a:rPr sz="2400" i="1" dirty="0">
                <a:solidFill>
                  <a:srgbClr val="00B050"/>
                </a:solidFill>
                <a:latin typeface="Segoe UI"/>
                <a:cs typeface="Segoe UI"/>
              </a:rPr>
              <a:t> 5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phần </a:t>
            </a:r>
            <a:r>
              <a:rPr sz="2400" i="1" spc="-64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tử,</a:t>
            </a:r>
            <a:r>
              <a:rPr sz="2400" i="1" spc="-1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đã</a:t>
            </a:r>
            <a:r>
              <a:rPr sz="2400" i="1" spc="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được</a:t>
            </a:r>
            <a:r>
              <a:rPr sz="2400" i="1" spc="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10" dirty="0">
                <a:solidFill>
                  <a:srgbClr val="00B050"/>
                </a:solidFill>
                <a:latin typeface="Segoe UI"/>
                <a:cs typeface="Segoe UI"/>
              </a:rPr>
              <a:t>khởi</a:t>
            </a:r>
            <a:r>
              <a:rPr sz="2400" i="1" spc="15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Segoe UI"/>
                <a:cs typeface="Segoe UI"/>
              </a:rPr>
              <a:t>tạo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4772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6235" y="281939"/>
              <a:ext cx="947927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9173" y="281939"/>
              <a:ext cx="1144523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5664" y="281939"/>
              <a:ext cx="94029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0980" y="281939"/>
              <a:ext cx="1202435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26907" y="281939"/>
              <a:ext cx="774191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91532" y="283114"/>
            <a:ext cx="37166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</a:t>
            </a:r>
            <a:r>
              <a:rPr spc="-5" dirty="0"/>
              <a:t>RUY</a:t>
            </a:r>
            <a:r>
              <a:rPr spc="130" dirty="0"/>
              <a:t> </a:t>
            </a:r>
            <a:r>
              <a:rPr spc="-10" dirty="0"/>
              <a:t>XUẤT</a:t>
            </a:r>
            <a:r>
              <a:rPr spc="125" dirty="0"/>
              <a:t> </a:t>
            </a:r>
            <a:r>
              <a:rPr spc="-10" dirty="0"/>
              <a:t>CÁC</a:t>
            </a:r>
            <a:r>
              <a:rPr spc="140" dirty="0"/>
              <a:t> </a:t>
            </a:r>
            <a:r>
              <a:rPr spc="-10" dirty="0"/>
              <a:t>PHẦN</a:t>
            </a:r>
            <a:r>
              <a:rPr spc="135" dirty="0"/>
              <a:t> </a:t>
            </a:r>
            <a:r>
              <a:rPr spc="-5" dirty="0"/>
              <a:t>TỬ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35816" y="1090593"/>
            <a:ext cx="8009890" cy="3575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5080" indent="-34417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Sử dụng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chỉ số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</a:t>
            </a: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index</a:t>
            </a:r>
            <a:r>
              <a:rPr sz="2800" spc="-5" dirty="0">
                <a:latin typeface="Segoe UI"/>
                <a:cs typeface="Segoe UI"/>
              </a:rPr>
              <a:t>)</a:t>
            </a:r>
            <a:r>
              <a:rPr sz="2800" spc="4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 phân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biệt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phần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tử.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Chỉ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mảng </a:t>
            </a:r>
            <a:r>
              <a:rPr sz="2800" spc="-10" dirty="0">
                <a:latin typeface="Segoe UI"/>
                <a:cs typeface="Segoe UI"/>
              </a:rPr>
              <a:t>tính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</a:t>
            </a:r>
            <a:r>
              <a:rPr sz="2800" dirty="0">
                <a:latin typeface="Segoe UI"/>
                <a:cs typeface="Segoe UI"/>
              </a:rPr>
              <a:t> 0.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int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a[]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{4,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3, 5,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7};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  <a:tab pos="2938780" algn="l"/>
              </a:tabLst>
            </a:pPr>
            <a:r>
              <a:rPr sz="2400" spc="-5" dirty="0">
                <a:latin typeface="Segoe UI"/>
                <a:cs typeface="Segoe UI"/>
              </a:rPr>
              <a:t>a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[2]</a:t>
            </a:r>
            <a:r>
              <a:rPr sz="2400" b="1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a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[1]</a:t>
            </a:r>
            <a:r>
              <a:rPr sz="2400" b="1" spc="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*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4;	</a:t>
            </a:r>
            <a:r>
              <a:rPr sz="2400" dirty="0">
                <a:solidFill>
                  <a:srgbClr val="00B050"/>
                </a:solidFill>
                <a:latin typeface="Segoe UI"/>
                <a:cs typeface="Segoe UI"/>
              </a:rPr>
              <a:t>//</a:t>
            </a:r>
            <a:r>
              <a:rPr sz="2400" spc="-10" dirty="0">
                <a:solidFill>
                  <a:srgbClr val="00B05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Segoe UI"/>
                <a:cs typeface="Segoe UI"/>
              </a:rPr>
              <a:t>45*4=180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Sau</a:t>
            </a:r>
            <a:r>
              <a:rPr sz="2400" dirty="0">
                <a:latin typeface="Segoe UI"/>
                <a:cs typeface="Segoe UI"/>
              </a:rPr>
              <a:t> phép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gán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này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mảng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{4,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3, </a:t>
            </a:r>
            <a:r>
              <a:rPr sz="2400" dirty="0">
                <a:solidFill>
                  <a:srgbClr val="FF5A33"/>
                </a:solidFill>
                <a:latin typeface="Segoe UI"/>
                <a:cs typeface="Segoe UI"/>
              </a:rPr>
              <a:t>12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7};</a:t>
            </a:r>
            <a:endParaRPr sz="2400">
              <a:latin typeface="Segoe UI"/>
              <a:cs typeface="Segoe UI"/>
            </a:endParaRPr>
          </a:p>
          <a:p>
            <a:pPr marL="355600" marR="6985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Sử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thuộc</a:t>
            </a:r>
            <a:r>
              <a:rPr sz="2800" spc="-10" dirty="0">
                <a:latin typeface="Segoe UI"/>
                <a:cs typeface="Segoe UI"/>
              </a:rPr>
              <a:t> tính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length</a:t>
            </a:r>
            <a:r>
              <a:rPr sz="2800" b="1" spc="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lấy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phần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mảng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a.</a:t>
            </a:r>
            <a:r>
              <a:rPr sz="2400" spc="-5" dirty="0">
                <a:solidFill>
                  <a:srgbClr val="FF5A33"/>
                </a:solidFill>
                <a:latin typeface="Segoe UI"/>
                <a:cs typeface="Segoe UI"/>
              </a:rPr>
              <a:t>length</a:t>
            </a:r>
            <a:r>
              <a:rPr sz="2400" spc="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-5" dirty="0">
                <a:latin typeface="Segoe UI"/>
                <a:cs typeface="Segoe UI"/>
              </a:rPr>
              <a:t> là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9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1815" y="192024"/>
              <a:ext cx="653795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8895" y="281939"/>
              <a:ext cx="78638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8764" y="281939"/>
              <a:ext cx="1132331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48576" y="283114"/>
            <a:ext cx="1458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F</a:t>
            </a:r>
            <a:r>
              <a:rPr spc="-10" dirty="0"/>
              <a:t>OR</a:t>
            </a:r>
            <a:r>
              <a:rPr spc="75" dirty="0"/>
              <a:t> </a:t>
            </a:r>
            <a:r>
              <a:rPr spc="-10" dirty="0"/>
              <a:t>EACH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816" y="1002790"/>
            <a:ext cx="5175250" cy="134683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Cú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pháp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0000FF"/>
                </a:solidFill>
                <a:latin typeface="Segoe UI"/>
                <a:cs typeface="Segoe UI"/>
              </a:rPr>
              <a:t>for</a:t>
            </a:r>
            <a:r>
              <a:rPr sz="2400" b="1" spc="-2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&lt;&lt;kiểu&gt;&gt;</a:t>
            </a:r>
            <a:r>
              <a:rPr sz="2400" b="1" spc="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: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&lt;&lt;tập hợp&gt;&gt;</a:t>
            </a:r>
            <a:r>
              <a:rPr sz="2400" spc="-5" dirty="0">
                <a:latin typeface="Segoe UI"/>
                <a:cs typeface="Segoe UI"/>
              </a:rPr>
              <a:t>){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Segoe UI"/>
                <a:cs typeface="Segoe UI"/>
              </a:rPr>
              <a:t>//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Xử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lý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phần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tử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x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396744"/>
            <a:ext cx="4548505" cy="2488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219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Diễn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giải:</a:t>
            </a:r>
            <a:endParaRPr sz="2800">
              <a:latin typeface="Segoe UI"/>
              <a:cs typeface="Segoe UI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3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For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each được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sử </a:t>
            </a:r>
            <a:r>
              <a:rPr sz="2400" spc="-5" dirty="0">
                <a:latin typeface="Segoe UI"/>
                <a:cs typeface="Segoe UI"/>
              </a:rPr>
              <a:t>dụng </a:t>
            </a:r>
            <a:r>
              <a:rPr sz="2400" dirty="0">
                <a:latin typeface="Segoe UI"/>
                <a:cs typeface="Segoe UI"/>
              </a:rPr>
              <a:t>để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duyệt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tập</a:t>
            </a:r>
            <a:r>
              <a:rPr sz="2400" spc="-5" dirty="0">
                <a:latin typeface="Segoe UI"/>
                <a:cs typeface="Segoe UI"/>
              </a:rPr>
              <a:t> hợp.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Mỗi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lần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lấy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phần tử từ tập </a:t>
            </a:r>
            <a:r>
              <a:rPr sz="2400" spc="-5" dirty="0">
                <a:latin typeface="Segoe UI"/>
                <a:cs typeface="Segoe UI"/>
              </a:rPr>
              <a:t>hợp </a:t>
            </a:r>
            <a:r>
              <a:rPr sz="2400" spc="-25" dirty="0">
                <a:latin typeface="Segoe UI"/>
                <a:cs typeface="Segoe UI"/>
              </a:rPr>
              <a:t>và </a:t>
            </a:r>
            <a:r>
              <a:rPr sz="2400" dirty="0">
                <a:latin typeface="Segoe UI"/>
                <a:cs typeface="Segoe UI"/>
              </a:rPr>
              <a:t>xử </a:t>
            </a:r>
            <a:r>
              <a:rPr sz="2400" spc="-10" dirty="0">
                <a:latin typeface="Segoe UI"/>
                <a:cs typeface="Segoe UI"/>
              </a:rPr>
              <a:t>lý 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phần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tử </a:t>
            </a:r>
            <a:r>
              <a:rPr sz="2400" spc="-5" dirty="0">
                <a:latin typeface="Segoe UI"/>
                <a:cs typeface="Segoe UI"/>
              </a:rPr>
              <a:t>đó.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73700" y="1408175"/>
            <a:ext cx="3258820" cy="1729105"/>
            <a:chOff x="5473700" y="1408175"/>
            <a:chExt cx="3258820" cy="172910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5080" y="1408175"/>
              <a:ext cx="551687" cy="4922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0800" y="1430464"/>
              <a:ext cx="457200" cy="39833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00800" y="1430458"/>
              <a:ext cx="457200" cy="398780"/>
            </a:xfrm>
            <a:custGeom>
              <a:avLst/>
              <a:gdLst/>
              <a:ahLst/>
              <a:cxnLst/>
              <a:rect l="l" t="t" r="r" b="b"/>
              <a:pathLst>
                <a:path w="457200" h="398780">
                  <a:moveTo>
                    <a:pt x="0" y="199174"/>
                  </a:moveTo>
                  <a:lnTo>
                    <a:pt x="6037" y="153507"/>
                  </a:lnTo>
                  <a:lnTo>
                    <a:pt x="23235" y="111585"/>
                  </a:lnTo>
                  <a:lnTo>
                    <a:pt x="50221" y="74603"/>
                  </a:lnTo>
                  <a:lnTo>
                    <a:pt x="85623" y="43758"/>
                  </a:lnTo>
                  <a:lnTo>
                    <a:pt x="128068" y="20245"/>
                  </a:lnTo>
                  <a:lnTo>
                    <a:pt x="176184" y="5260"/>
                  </a:lnTo>
                  <a:lnTo>
                    <a:pt x="228600" y="0"/>
                  </a:lnTo>
                  <a:lnTo>
                    <a:pt x="281015" y="5260"/>
                  </a:lnTo>
                  <a:lnTo>
                    <a:pt x="329131" y="20245"/>
                  </a:lnTo>
                  <a:lnTo>
                    <a:pt x="371576" y="43758"/>
                  </a:lnTo>
                  <a:lnTo>
                    <a:pt x="406978" y="74603"/>
                  </a:lnTo>
                  <a:lnTo>
                    <a:pt x="433964" y="111585"/>
                  </a:lnTo>
                  <a:lnTo>
                    <a:pt x="451162" y="153507"/>
                  </a:lnTo>
                  <a:lnTo>
                    <a:pt x="457200" y="199174"/>
                  </a:lnTo>
                  <a:lnTo>
                    <a:pt x="451162" y="244840"/>
                  </a:lnTo>
                  <a:lnTo>
                    <a:pt x="433964" y="286763"/>
                  </a:lnTo>
                  <a:lnTo>
                    <a:pt x="406978" y="323744"/>
                  </a:lnTo>
                  <a:lnTo>
                    <a:pt x="371576" y="354589"/>
                  </a:lnTo>
                  <a:lnTo>
                    <a:pt x="329131" y="378102"/>
                  </a:lnTo>
                  <a:lnTo>
                    <a:pt x="281015" y="393087"/>
                  </a:lnTo>
                  <a:lnTo>
                    <a:pt x="228600" y="398348"/>
                  </a:lnTo>
                  <a:lnTo>
                    <a:pt x="176184" y="393087"/>
                  </a:lnTo>
                  <a:lnTo>
                    <a:pt x="128068" y="378102"/>
                  </a:lnTo>
                  <a:lnTo>
                    <a:pt x="85623" y="354589"/>
                  </a:lnTo>
                  <a:lnTo>
                    <a:pt x="50221" y="323744"/>
                  </a:lnTo>
                  <a:lnTo>
                    <a:pt x="23235" y="286763"/>
                  </a:lnTo>
                  <a:lnTo>
                    <a:pt x="6037" y="244840"/>
                  </a:lnTo>
                  <a:lnTo>
                    <a:pt x="0" y="199174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86400" y="2152679"/>
              <a:ext cx="2286000" cy="971550"/>
            </a:xfrm>
            <a:custGeom>
              <a:avLst/>
              <a:gdLst/>
              <a:ahLst/>
              <a:cxnLst/>
              <a:rect l="l" t="t" r="r" b="b"/>
              <a:pathLst>
                <a:path w="2286000" h="971550">
                  <a:moveTo>
                    <a:pt x="0" y="485762"/>
                  </a:moveTo>
                  <a:lnTo>
                    <a:pt x="1143000" y="0"/>
                  </a:lnTo>
                  <a:lnTo>
                    <a:pt x="2286000" y="485762"/>
                  </a:lnTo>
                  <a:lnTo>
                    <a:pt x="1143000" y="971524"/>
                  </a:lnTo>
                  <a:lnTo>
                    <a:pt x="0" y="485762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86927" y="2418583"/>
              <a:ext cx="545591" cy="48615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189122" y="2336181"/>
            <a:ext cx="8807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Hết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phần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9838" y="2610501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tử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78605" y="1822450"/>
            <a:ext cx="101600" cy="324485"/>
            <a:chOff x="6578605" y="1822450"/>
            <a:chExt cx="101600" cy="324485"/>
          </a:xfrm>
        </p:grpSpPr>
        <p:sp>
          <p:nvSpPr>
            <p:cNvPr id="18" name="object 18"/>
            <p:cNvSpPr/>
            <p:nvPr/>
          </p:nvSpPr>
          <p:spPr>
            <a:xfrm>
              <a:off x="6629400" y="1828800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0"/>
                  </a:moveTo>
                  <a:lnTo>
                    <a:pt x="0" y="311315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84955" y="2063911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662535" y="3065779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74902" y="2354148"/>
            <a:ext cx="415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tr</a:t>
            </a:r>
            <a:r>
              <a:rPr sz="1800" dirty="0">
                <a:latin typeface="Calibri"/>
                <a:cs typeface="Calibri"/>
              </a:rPr>
              <a:t>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8800" y="3558796"/>
            <a:ext cx="1981200" cy="899160"/>
          </a:xfrm>
          <a:custGeom>
            <a:avLst/>
            <a:gdLst/>
            <a:ahLst/>
            <a:cxnLst/>
            <a:rect l="l" t="t" r="r" b="b"/>
            <a:pathLst>
              <a:path w="1981200" h="899160">
                <a:moveTo>
                  <a:pt x="0" y="149821"/>
                </a:moveTo>
                <a:lnTo>
                  <a:pt x="7638" y="102468"/>
                </a:lnTo>
                <a:lnTo>
                  <a:pt x="28908" y="61340"/>
                </a:lnTo>
                <a:lnTo>
                  <a:pt x="61340" y="28908"/>
                </a:lnTo>
                <a:lnTo>
                  <a:pt x="102468" y="7638"/>
                </a:lnTo>
                <a:lnTo>
                  <a:pt x="149821" y="0"/>
                </a:lnTo>
                <a:lnTo>
                  <a:pt x="1831378" y="0"/>
                </a:lnTo>
                <a:lnTo>
                  <a:pt x="1878731" y="7638"/>
                </a:lnTo>
                <a:lnTo>
                  <a:pt x="1919859" y="28908"/>
                </a:lnTo>
                <a:lnTo>
                  <a:pt x="1952291" y="61340"/>
                </a:lnTo>
                <a:lnTo>
                  <a:pt x="1973561" y="102468"/>
                </a:lnTo>
                <a:lnTo>
                  <a:pt x="1981200" y="149821"/>
                </a:lnTo>
                <a:lnTo>
                  <a:pt x="1981200" y="749084"/>
                </a:lnTo>
                <a:lnTo>
                  <a:pt x="1973561" y="796437"/>
                </a:lnTo>
                <a:lnTo>
                  <a:pt x="1952291" y="837565"/>
                </a:lnTo>
                <a:lnTo>
                  <a:pt x="1919859" y="869997"/>
                </a:lnTo>
                <a:lnTo>
                  <a:pt x="1878731" y="891267"/>
                </a:lnTo>
                <a:lnTo>
                  <a:pt x="1831378" y="898906"/>
                </a:lnTo>
                <a:lnTo>
                  <a:pt x="149821" y="898906"/>
                </a:lnTo>
                <a:lnTo>
                  <a:pt x="102468" y="891267"/>
                </a:lnTo>
                <a:lnTo>
                  <a:pt x="61340" y="869997"/>
                </a:lnTo>
                <a:lnTo>
                  <a:pt x="28908" y="837565"/>
                </a:lnTo>
                <a:lnTo>
                  <a:pt x="7638" y="796437"/>
                </a:lnTo>
                <a:lnTo>
                  <a:pt x="0" y="749084"/>
                </a:lnTo>
                <a:lnTo>
                  <a:pt x="0" y="149821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60762" y="3705989"/>
            <a:ext cx="1537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5080" indent="-38989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Lấy </a:t>
            </a:r>
            <a:r>
              <a:rPr sz="1800" dirty="0">
                <a:latin typeface="Calibri"/>
                <a:cs typeface="Calibri"/>
              </a:rPr>
              <a:t>phần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tử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từ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tập</a:t>
            </a:r>
            <a:r>
              <a:rPr sz="1800" dirty="0">
                <a:latin typeface="Calibri"/>
                <a:cs typeface="Calibri"/>
              </a:rPr>
              <a:t> hợp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38800" y="4892295"/>
            <a:ext cx="1981200" cy="899160"/>
          </a:xfrm>
          <a:custGeom>
            <a:avLst/>
            <a:gdLst/>
            <a:ahLst/>
            <a:cxnLst/>
            <a:rect l="l" t="t" r="r" b="b"/>
            <a:pathLst>
              <a:path w="1981200" h="899160">
                <a:moveTo>
                  <a:pt x="0" y="149821"/>
                </a:moveTo>
                <a:lnTo>
                  <a:pt x="7638" y="102468"/>
                </a:lnTo>
                <a:lnTo>
                  <a:pt x="28908" y="61340"/>
                </a:lnTo>
                <a:lnTo>
                  <a:pt x="61340" y="28908"/>
                </a:lnTo>
                <a:lnTo>
                  <a:pt x="102468" y="7638"/>
                </a:lnTo>
                <a:lnTo>
                  <a:pt x="149821" y="0"/>
                </a:lnTo>
                <a:lnTo>
                  <a:pt x="1831378" y="0"/>
                </a:lnTo>
                <a:lnTo>
                  <a:pt x="1878731" y="7638"/>
                </a:lnTo>
                <a:lnTo>
                  <a:pt x="1919859" y="28908"/>
                </a:lnTo>
                <a:lnTo>
                  <a:pt x="1952291" y="61340"/>
                </a:lnTo>
                <a:lnTo>
                  <a:pt x="1973561" y="102468"/>
                </a:lnTo>
                <a:lnTo>
                  <a:pt x="1981200" y="149821"/>
                </a:lnTo>
                <a:lnTo>
                  <a:pt x="1981200" y="749084"/>
                </a:lnTo>
                <a:lnTo>
                  <a:pt x="1973561" y="796437"/>
                </a:lnTo>
                <a:lnTo>
                  <a:pt x="1952291" y="837565"/>
                </a:lnTo>
                <a:lnTo>
                  <a:pt x="1919859" y="869997"/>
                </a:lnTo>
                <a:lnTo>
                  <a:pt x="1878731" y="891267"/>
                </a:lnTo>
                <a:lnTo>
                  <a:pt x="1831378" y="898906"/>
                </a:lnTo>
                <a:lnTo>
                  <a:pt x="149821" y="898906"/>
                </a:lnTo>
                <a:lnTo>
                  <a:pt x="102468" y="891267"/>
                </a:lnTo>
                <a:lnTo>
                  <a:pt x="61340" y="869997"/>
                </a:lnTo>
                <a:lnTo>
                  <a:pt x="28908" y="837565"/>
                </a:lnTo>
                <a:lnTo>
                  <a:pt x="7638" y="796437"/>
                </a:lnTo>
                <a:lnTo>
                  <a:pt x="0" y="749084"/>
                </a:lnTo>
                <a:lnTo>
                  <a:pt x="0" y="149821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14104" y="5176649"/>
            <a:ext cx="1428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Xử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lý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phần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tử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51448" y="2586943"/>
            <a:ext cx="2972435" cy="3439795"/>
            <a:chOff x="5251448" y="2586943"/>
            <a:chExt cx="2972435" cy="3439795"/>
          </a:xfrm>
        </p:grpSpPr>
        <p:sp>
          <p:nvSpPr>
            <p:cNvPr id="27" name="object 27"/>
            <p:cNvSpPr/>
            <p:nvPr/>
          </p:nvSpPr>
          <p:spPr>
            <a:xfrm>
              <a:off x="6629400" y="4457701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2021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84955" y="4803527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57798" y="2638439"/>
              <a:ext cx="1371600" cy="3381375"/>
            </a:xfrm>
            <a:custGeom>
              <a:avLst/>
              <a:gdLst/>
              <a:ahLst/>
              <a:cxnLst/>
              <a:rect l="l" t="t" r="r" b="b"/>
              <a:pathLst>
                <a:path w="1371600" h="3381375">
                  <a:moveTo>
                    <a:pt x="1371600" y="3152762"/>
                  </a:moveTo>
                  <a:lnTo>
                    <a:pt x="1371600" y="3381375"/>
                  </a:lnTo>
                  <a:lnTo>
                    <a:pt x="0" y="3381375"/>
                  </a:lnTo>
                  <a:lnTo>
                    <a:pt x="0" y="0"/>
                  </a:lnTo>
                  <a:lnTo>
                    <a:pt x="216027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97622" y="2593983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88900"/>
                  </a:moveTo>
                  <a:lnTo>
                    <a:pt x="76200" y="44462"/>
                  </a:lnTo>
                  <a:lnTo>
                    <a:pt x="12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72400" y="2637590"/>
              <a:ext cx="445134" cy="1270"/>
            </a:xfrm>
            <a:custGeom>
              <a:avLst/>
              <a:gdLst/>
              <a:ahLst/>
              <a:cxnLst/>
              <a:rect l="l" t="t" r="r" b="b"/>
              <a:pathLst>
                <a:path w="445134" h="1269">
                  <a:moveTo>
                    <a:pt x="0" y="850"/>
                  </a:moveTo>
                  <a:lnTo>
                    <a:pt x="444627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40735" y="2593293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4" h="88900">
                  <a:moveTo>
                    <a:pt x="177" y="88900"/>
                  </a:moveTo>
                  <a:lnTo>
                    <a:pt x="76288" y="44297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29400" y="3124202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202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84955" y="3470027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sp>
          <p:nvSpPr>
            <p:cNvPr id="4" name="object 4"/>
            <p:cNvSpPr/>
            <p:nvPr/>
          </p:nvSpPr>
          <p:spPr>
            <a:xfrm>
              <a:off x="457200" y="83820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6039" y="192024"/>
              <a:ext cx="731519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0839" y="281939"/>
              <a:ext cx="1082039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16365" y="281939"/>
              <a:ext cx="1284731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816" y="283114"/>
            <a:ext cx="8070850" cy="1685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D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UYỆT</a:t>
            </a:r>
            <a:r>
              <a:rPr sz="2250" b="1" spc="8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MẢNG</a:t>
            </a:r>
            <a:endParaRPr sz="225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300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2 vòng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lặp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thường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được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 dụng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duyệt mảng</a:t>
            </a:r>
            <a:endParaRPr sz="28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Segoe UI"/>
                <a:cs typeface="Segoe UI"/>
              </a:rPr>
              <a:t>là </a:t>
            </a:r>
            <a:r>
              <a:rPr sz="2800" dirty="0">
                <a:latin typeface="Segoe UI"/>
                <a:cs typeface="Segoe UI"/>
              </a:rPr>
              <a:t>for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for-each.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2438400"/>
            <a:ext cx="4088765" cy="181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2800" spc="-15" dirty="0">
                <a:latin typeface="Calibri"/>
                <a:cs typeface="Calibri"/>
              </a:rPr>
              <a:t>int[]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{4,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9};</a:t>
            </a:r>
            <a:endParaRPr sz="2800">
              <a:latin typeface="Calibri"/>
              <a:cs typeface="Calibri"/>
            </a:endParaRPr>
          </a:p>
          <a:p>
            <a:pPr marL="496570" marR="88265" indent="-405765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for(int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i=0;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i&lt;</a:t>
            </a:r>
            <a:r>
              <a:rPr sz="2800" b="1" spc="-10" dirty="0">
                <a:solidFill>
                  <a:srgbClr val="FF5A33"/>
                </a:solidFill>
                <a:latin typeface="Calibri"/>
                <a:cs typeface="Calibri"/>
              </a:rPr>
              <a:t>a.length</a:t>
            </a:r>
            <a:r>
              <a:rPr sz="2800" spc="-10" dirty="0">
                <a:latin typeface="Calibri"/>
                <a:cs typeface="Calibri"/>
              </a:rPr>
              <a:t>;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i++){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System.out.println(</a:t>
            </a:r>
            <a:r>
              <a:rPr sz="2800" b="1" spc="-10" dirty="0">
                <a:solidFill>
                  <a:srgbClr val="FF5A33"/>
                </a:solidFill>
                <a:latin typeface="Calibri"/>
                <a:cs typeface="Calibri"/>
              </a:rPr>
              <a:t>a[i]</a:t>
            </a:r>
            <a:r>
              <a:rPr sz="2800" spc="-10" dirty="0"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0600" y="4492028"/>
            <a:ext cx="3755390" cy="181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5"/>
              </a:spcBef>
            </a:pPr>
            <a:r>
              <a:rPr sz="2800" spc="-15" dirty="0">
                <a:latin typeface="Calibri"/>
                <a:cs typeface="Calibri"/>
              </a:rPr>
              <a:t>int[]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{4,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9};</a:t>
            </a:r>
            <a:endParaRPr sz="2800">
              <a:latin typeface="Calibri"/>
              <a:cs typeface="Calibri"/>
            </a:endParaRPr>
          </a:p>
          <a:p>
            <a:pPr marL="496570" marR="126364" indent="-405765">
              <a:lnSpc>
                <a:spcPct val="100000"/>
              </a:lnSpc>
            </a:pP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8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){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System.out.println(x);</a:t>
            </a:r>
            <a:endParaRPr sz="2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6844" y="4782311"/>
            <a:ext cx="4137660" cy="1443355"/>
            <a:chOff x="656844" y="4782311"/>
            <a:chExt cx="4137660" cy="14433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6744" y="5160594"/>
              <a:ext cx="800193" cy="47648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6844" y="4782311"/>
              <a:ext cx="1644383" cy="14432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06511" y="5426798"/>
              <a:ext cx="170405" cy="6896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232" y="4782311"/>
              <a:ext cx="1036307" cy="14432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21852" y="5163273"/>
              <a:ext cx="1273400" cy="47380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5544" y="4782311"/>
              <a:ext cx="2164079" cy="14432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89684" y="5400006"/>
              <a:ext cx="1198880" cy="3810"/>
            </a:xfrm>
            <a:custGeom>
              <a:avLst/>
              <a:gdLst/>
              <a:ahLst/>
              <a:cxnLst/>
              <a:rect l="l" t="t" r="r" b="b"/>
              <a:pathLst>
                <a:path w="1198879" h="3810">
                  <a:moveTo>
                    <a:pt x="0" y="3733"/>
                  </a:moveTo>
                  <a:lnTo>
                    <a:pt x="1198346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11688" y="5355796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279" y="88900"/>
                  </a:moveTo>
                  <a:lnTo>
                    <a:pt x="76339" y="4420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009304" y="2724911"/>
            <a:ext cx="3434079" cy="1443355"/>
            <a:chOff x="5009304" y="2724911"/>
            <a:chExt cx="3434079" cy="144335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3665" y="3095154"/>
              <a:ext cx="1578740" cy="5950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93892" y="2724911"/>
              <a:ext cx="2449055" cy="144321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015658" y="3346340"/>
              <a:ext cx="1289050" cy="0"/>
            </a:xfrm>
            <a:custGeom>
              <a:avLst/>
              <a:gdLst/>
              <a:ahLst/>
              <a:cxnLst/>
              <a:rect l="l" t="t" r="r" b="b"/>
              <a:pathLst>
                <a:path w="1289050">
                  <a:moveTo>
                    <a:pt x="1288719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15654" y="330188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6039" y="192024"/>
              <a:ext cx="73151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0839" y="281939"/>
              <a:ext cx="108203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6365" y="281939"/>
              <a:ext cx="1284731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22795" y="283114"/>
            <a:ext cx="19837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D</a:t>
            </a:r>
            <a:r>
              <a:rPr spc="-10" dirty="0"/>
              <a:t>UYỆT</a:t>
            </a:r>
            <a:r>
              <a:rPr spc="80" dirty="0"/>
              <a:t> </a:t>
            </a:r>
            <a:r>
              <a:rPr spc="-10" dirty="0"/>
              <a:t>MẢNG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816" y="1002790"/>
            <a:ext cx="6973570" cy="14198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Ví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sau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tính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tổng 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chẵn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mảng.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Lấy </a:t>
            </a:r>
            <a:r>
              <a:rPr sz="2400" dirty="0">
                <a:latin typeface="Segoe UI"/>
                <a:cs typeface="Segoe UI"/>
              </a:rPr>
              <a:t>từng phần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tử từ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mảng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với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for-each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Nếu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chẵn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thì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cộng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vào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tổng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85875" y="2581275"/>
            <a:ext cx="6038850" cy="3587750"/>
            <a:chOff x="1285875" y="2581275"/>
            <a:chExt cx="6038850" cy="35877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489" y="2706100"/>
              <a:ext cx="5791680" cy="333758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90637" y="2586037"/>
              <a:ext cx="6029325" cy="3578225"/>
            </a:xfrm>
            <a:custGeom>
              <a:avLst/>
              <a:gdLst/>
              <a:ahLst/>
              <a:cxnLst/>
              <a:rect l="l" t="t" r="r" b="b"/>
              <a:pathLst>
                <a:path w="6029325" h="3578225">
                  <a:moveTo>
                    <a:pt x="0" y="0"/>
                  </a:moveTo>
                  <a:lnTo>
                    <a:pt x="6029325" y="0"/>
                  </a:lnTo>
                  <a:lnTo>
                    <a:pt x="6029325" y="3577716"/>
                  </a:lnTo>
                  <a:lnTo>
                    <a:pt x="0" y="357771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5720" y="192024"/>
              <a:ext cx="809243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8248" y="281939"/>
              <a:ext cx="76809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1355" y="281939"/>
              <a:ext cx="999743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1797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M</a:t>
            </a:r>
            <a:r>
              <a:rPr spc="-10" dirty="0"/>
              <a:t>ỤC</a:t>
            </a:r>
            <a:r>
              <a:rPr spc="80" dirty="0"/>
              <a:t> </a:t>
            </a:r>
            <a:r>
              <a:rPr spc="-5" dirty="0"/>
              <a:t>TIÊU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535816" y="1002790"/>
            <a:ext cx="6950075" cy="368744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Kết thúc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bài</a:t>
            </a:r>
            <a:r>
              <a:rPr sz="2800" spc="-5" dirty="0">
                <a:latin typeface="Segoe UI"/>
                <a:cs typeface="Segoe UI"/>
              </a:rPr>
              <a:t> học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này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bạn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 khả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năng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Hiểu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cấu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trúc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lệnh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lặp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sử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lệnh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lặp</a:t>
            </a:r>
            <a:endParaRPr sz="24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spc="-5" dirty="0">
                <a:latin typeface="Segoe UI"/>
                <a:cs typeface="Segoe UI"/>
              </a:rPr>
              <a:t>While</a:t>
            </a:r>
            <a:endParaRPr sz="20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75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spc="-5" dirty="0">
                <a:latin typeface="Segoe UI"/>
                <a:cs typeface="Segoe UI"/>
              </a:rPr>
              <a:t>Do…while</a:t>
            </a:r>
            <a:endParaRPr sz="2000">
              <a:latin typeface="Segoe UI"/>
              <a:cs typeface="Segoe UI"/>
            </a:endParaRPr>
          </a:p>
          <a:p>
            <a:pPr marL="1155065" lvl="2" indent="-229235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700" algn="l"/>
              </a:tabLst>
            </a:pPr>
            <a:r>
              <a:rPr sz="2000" dirty="0">
                <a:latin typeface="Segoe UI"/>
                <a:cs typeface="Segoe UI"/>
              </a:rPr>
              <a:t>For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Hiểu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áp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lệnh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ngắt vòng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lặp</a:t>
            </a:r>
            <a:endParaRPr sz="24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spc="-5" dirty="0">
                <a:latin typeface="Segoe UI"/>
                <a:cs typeface="Segoe UI"/>
              </a:rPr>
              <a:t>Break</a:t>
            </a:r>
            <a:endParaRPr sz="20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dirty="0">
                <a:latin typeface="Segoe UI"/>
                <a:cs typeface="Segoe UI"/>
              </a:rPr>
              <a:t>Countinue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Hiểu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sử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mảng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0860" y="3376646"/>
            <a:ext cx="3663101" cy="348135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90547" y="4585207"/>
            <a:ext cx="277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Nhập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mảng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số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nguyên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0547" y="4950967"/>
            <a:ext cx="3819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xuất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trung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bình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cộng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Xuất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lập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phương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phần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tử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6800"/>
            <a:ext cx="8229600" cy="4707890"/>
          </a:xfrm>
          <a:custGeom>
            <a:avLst/>
            <a:gdLst/>
            <a:ahLst/>
            <a:cxnLst/>
            <a:rect l="l" t="t" r="r" b="b"/>
            <a:pathLst>
              <a:path w="8229600" h="4707890">
                <a:moveTo>
                  <a:pt x="0" y="0"/>
                </a:moveTo>
                <a:lnTo>
                  <a:pt x="8229600" y="0"/>
                </a:lnTo>
                <a:lnTo>
                  <a:pt x="8229600" y="3824147"/>
                </a:lnTo>
                <a:lnTo>
                  <a:pt x="8165639" y="3824265"/>
                </a:lnTo>
                <a:lnTo>
                  <a:pt x="8102342" y="3824617"/>
                </a:lnTo>
                <a:lnTo>
                  <a:pt x="8039701" y="3825200"/>
                </a:lnTo>
                <a:lnTo>
                  <a:pt x="7977708" y="3826011"/>
                </a:lnTo>
                <a:lnTo>
                  <a:pt x="7916357" y="3827046"/>
                </a:lnTo>
                <a:lnTo>
                  <a:pt x="7855641" y="3828302"/>
                </a:lnTo>
                <a:lnTo>
                  <a:pt x="7795553" y="3829776"/>
                </a:lnTo>
                <a:lnTo>
                  <a:pt x="7736085" y="3831466"/>
                </a:lnTo>
                <a:lnTo>
                  <a:pt x="7677232" y="3833367"/>
                </a:lnTo>
                <a:lnTo>
                  <a:pt x="7618986" y="3835476"/>
                </a:lnTo>
                <a:lnTo>
                  <a:pt x="7561339" y="3837791"/>
                </a:lnTo>
                <a:lnTo>
                  <a:pt x="7504286" y="3840309"/>
                </a:lnTo>
                <a:lnTo>
                  <a:pt x="7447818" y="3843025"/>
                </a:lnTo>
                <a:lnTo>
                  <a:pt x="7391930" y="3845938"/>
                </a:lnTo>
                <a:lnTo>
                  <a:pt x="7336613" y="3849043"/>
                </a:lnTo>
                <a:lnTo>
                  <a:pt x="7281862" y="3852337"/>
                </a:lnTo>
                <a:lnTo>
                  <a:pt x="7227669" y="3855819"/>
                </a:lnTo>
                <a:lnTo>
                  <a:pt x="7174027" y="3859483"/>
                </a:lnTo>
                <a:lnTo>
                  <a:pt x="7120929" y="3863327"/>
                </a:lnTo>
                <a:lnTo>
                  <a:pt x="7068368" y="3867348"/>
                </a:lnTo>
                <a:lnTo>
                  <a:pt x="7016338" y="3871543"/>
                </a:lnTo>
                <a:lnTo>
                  <a:pt x="6964830" y="3875909"/>
                </a:lnTo>
                <a:lnTo>
                  <a:pt x="6913839" y="3880442"/>
                </a:lnTo>
                <a:lnTo>
                  <a:pt x="6863357" y="3885139"/>
                </a:lnTo>
                <a:lnTo>
                  <a:pt x="6813378" y="3889997"/>
                </a:lnTo>
                <a:lnTo>
                  <a:pt x="6763894" y="3895013"/>
                </a:lnTo>
                <a:lnTo>
                  <a:pt x="6714898" y="3900184"/>
                </a:lnTo>
                <a:lnTo>
                  <a:pt x="6666383" y="3905506"/>
                </a:lnTo>
                <a:lnTo>
                  <a:pt x="6618343" y="3910976"/>
                </a:lnTo>
                <a:lnTo>
                  <a:pt x="6570771" y="3916592"/>
                </a:lnTo>
                <a:lnTo>
                  <a:pt x="6523658" y="3922349"/>
                </a:lnTo>
                <a:lnTo>
                  <a:pt x="6477000" y="3928246"/>
                </a:lnTo>
                <a:lnTo>
                  <a:pt x="6430787" y="3934278"/>
                </a:lnTo>
                <a:lnTo>
                  <a:pt x="6385014" y="3940442"/>
                </a:lnTo>
                <a:lnTo>
                  <a:pt x="6339674" y="3946736"/>
                </a:lnTo>
                <a:lnTo>
                  <a:pt x="6294759" y="3953156"/>
                </a:lnTo>
                <a:lnTo>
                  <a:pt x="6250263" y="3959699"/>
                </a:lnTo>
                <a:lnTo>
                  <a:pt x="6206179" y="3966362"/>
                </a:lnTo>
                <a:lnTo>
                  <a:pt x="6162499" y="3973141"/>
                </a:lnTo>
                <a:lnTo>
                  <a:pt x="6119217" y="3980034"/>
                </a:lnTo>
                <a:lnTo>
                  <a:pt x="6076325" y="3987037"/>
                </a:lnTo>
                <a:lnTo>
                  <a:pt x="6033817" y="3994147"/>
                </a:lnTo>
                <a:lnTo>
                  <a:pt x="5991686" y="4001361"/>
                </a:lnTo>
                <a:lnTo>
                  <a:pt x="5949925" y="4008676"/>
                </a:lnTo>
                <a:lnTo>
                  <a:pt x="5908526" y="4016088"/>
                </a:lnTo>
                <a:lnTo>
                  <a:pt x="5867483" y="4023595"/>
                </a:lnTo>
                <a:lnTo>
                  <a:pt x="5826789" y="4031193"/>
                </a:lnTo>
                <a:lnTo>
                  <a:pt x="5786437" y="4038879"/>
                </a:lnTo>
                <a:lnTo>
                  <a:pt x="5746420" y="4046650"/>
                </a:lnTo>
                <a:lnTo>
                  <a:pt x="5706730" y="4054503"/>
                </a:lnTo>
                <a:lnTo>
                  <a:pt x="5667362" y="4062434"/>
                </a:lnTo>
                <a:lnTo>
                  <a:pt x="5628307" y="4070441"/>
                </a:lnTo>
                <a:lnTo>
                  <a:pt x="5589559" y="4078519"/>
                </a:lnTo>
                <a:lnTo>
                  <a:pt x="5551112" y="4086667"/>
                </a:lnTo>
                <a:lnTo>
                  <a:pt x="5512957" y="4094881"/>
                </a:lnTo>
                <a:lnTo>
                  <a:pt x="5475089" y="4103157"/>
                </a:lnTo>
                <a:lnTo>
                  <a:pt x="5437499" y="4111493"/>
                </a:lnTo>
                <a:lnTo>
                  <a:pt x="5400182" y="4119885"/>
                </a:lnTo>
                <a:lnTo>
                  <a:pt x="5326335" y="4136826"/>
                </a:lnTo>
                <a:lnTo>
                  <a:pt x="5253493" y="4153954"/>
                </a:lnTo>
                <a:lnTo>
                  <a:pt x="5181600" y="4171244"/>
                </a:lnTo>
                <a:lnTo>
                  <a:pt x="5110599" y="4188671"/>
                </a:lnTo>
                <a:lnTo>
                  <a:pt x="5040436" y="4206209"/>
                </a:lnTo>
                <a:lnTo>
                  <a:pt x="4971054" y="4223832"/>
                </a:lnTo>
                <a:lnTo>
                  <a:pt x="4902398" y="4241516"/>
                </a:lnTo>
                <a:lnTo>
                  <a:pt x="4834411" y="4259235"/>
                </a:lnTo>
                <a:lnTo>
                  <a:pt x="4767039" y="4276964"/>
                </a:lnTo>
                <a:lnTo>
                  <a:pt x="4700224" y="4294677"/>
                </a:lnTo>
                <a:lnTo>
                  <a:pt x="4633912" y="4312349"/>
                </a:lnTo>
                <a:lnTo>
                  <a:pt x="4568046" y="4329954"/>
                </a:lnTo>
                <a:lnTo>
                  <a:pt x="4535263" y="4338724"/>
                </a:lnTo>
                <a:lnTo>
                  <a:pt x="4502571" y="4347467"/>
                </a:lnTo>
                <a:lnTo>
                  <a:pt x="4437431" y="4364864"/>
                </a:lnTo>
                <a:lnTo>
                  <a:pt x="4372570" y="4382117"/>
                </a:lnTo>
                <a:lnTo>
                  <a:pt x="4307932" y="4399203"/>
                </a:lnTo>
                <a:lnTo>
                  <a:pt x="4243461" y="4416095"/>
                </a:lnTo>
                <a:lnTo>
                  <a:pt x="4179103" y="4432769"/>
                </a:lnTo>
                <a:lnTo>
                  <a:pt x="4114800" y="4449198"/>
                </a:lnTo>
                <a:lnTo>
                  <a:pt x="4050496" y="4465358"/>
                </a:lnTo>
                <a:lnTo>
                  <a:pt x="3986138" y="4481224"/>
                </a:lnTo>
                <a:lnTo>
                  <a:pt x="3921667" y="4496768"/>
                </a:lnTo>
                <a:lnTo>
                  <a:pt x="3857029" y="4511968"/>
                </a:lnTo>
                <a:lnTo>
                  <a:pt x="3792168" y="4526796"/>
                </a:lnTo>
                <a:lnTo>
                  <a:pt x="3727028" y="4541228"/>
                </a:lnTo>
                <a:lnTo>
                  <a:pt x="3661553" y="4555238"/>
                </a:lnTo>
                <a:lnTo>
                  <a:pt x="3595687" y="4568801"/>
                </a:lnTo>
                <a:lnTo>
                  <a:pt x="3529375" y="4581891"/>
                </a:lnTo>
                <a:lnTo>
                  <a:pt x="3462560" y="4594484"/>
                </a:lnTo>
                <a:lnTo>
                  <a:pt x="3395188" y="4606553"/>
                </a:lnTo>
                <a:lnTo>
                  <a:pt x="3327201" y="4618074"/>
                </a:lnTo>
                <a:lnTo>
                  <a:pt x="3258545" y="4629021"/>
                </a:lnTo>
                <a:lnTo>
                  <a:pt x="3189163" y="4639368"/>
                </a:lnTo>
                <a:lnTo>
                  <a:pt x="3119000" y="4649091"/>
                </a:lnTo>
                <a:lnTo>
                  <a:pt x="3048000" y="4658163"/>
                </a:lnTo>
                <a:lnTo>
                  <a:pt x="2976106" y="4666560"/>
                </a:lnTo>
                <a:lnTo>
                  <a:pt x="2903264" y="4674256"/>
                </a:lnTo>
                <a:lnTo>
                  <a:pt x="2829417" y="4681225"/>
                </a:lnTo>
                <a:lnTo>
                  <a:pt x="2754510" y="4687443"/>
                </a:lnTo>
                <a:lnTo>
                  <a:pt x="2678487" y="4692884"/>
                </a:lnTo>
                <a:lnTo>
                  <a:pt x="2640040" y="4695305"/>
                </a:lnTo>
                <a:lnTo>
                  <a:pt x="2601292" y="4697523"/>
                </a:lnTo>
                <a:lnTo>
                  <a:pt x="2562237" y="4699533"/>
                </a:lnTo>
                <a:lnTo>
                  <a:pt x="2522869" y="4701334"/>
                </a:lnTo>
                <a:lnTo>
                  <a:pt x="2483179" y="4702921"/>
                </a:lnTo>
                <a:lnTo>
                  <a:pt x="2443162" y="4704291"/>
                </a:lnTo>
                <a:lnTo>
                  <a:pt x="2402810" y="4705442"/>
                </a:lnTo>
                <a:lnTo>
                  <a:pt x="2362116" y="4706370"/>
                </a:lnTo>
                <a:lnTo>
                  <a:pt x="2321073" y="4707072"/>
                </a:lnTo>
                <a:lnTo>
                  <a:pt x="2279674" y="4707545"/>
                </a:lnTo>
                <a:lnTo>
                  <a:pt x="2237913" y="4707786"/>
                </a:lnTo>
                <a:lnTo>
                  <a:pt x="2195782" y="4707791"/>
                </a:lnTo>
                <a:lnTo>
                  <a:pt x="2153274" y="4707558"/>
                </a:lnTo>
                <a:lnTo>
                  <a:pt x="2110382" y="4707082"/>
                </a:lnTo>
                <a:lnTo>
                  <a:pt x="2067100" y="4706362"/>
                </a:lnTo>
                <a:lnTo>
                  <a:pt x="2023420" y="4705394"/>
                </a:lnTo>
                <a:lnTo>
                  <a:pt x="1979336" y="4704174"/>
                </a:lnTo>
                <a:lnTo>
                  <a:pt x="1934840" y="4702699"/>
                </a:lnTo>
                <a:lnTo>
                  <a:pt x="1889925" y="4700967"/>
                </a:lnTo>
                <a:lnTo>
                  <a:pt x="1844585" y="4698974"/>
                </a:lnTo>
                <a:lnTo>
                  <a:pt x="1798812" y="4696717"/>
                </a:lnTo>
                <a:lnTo>
                  <a:pt x="1752600" y="4694193"/>
                </a:lnTo>
                <a:lnTo>
                  <a:pt x="1705941" y="4691398"/>
                </a:lnTo>
                <a:lnTo>
                  <a:pt x="1658828" y="4688330"/>
                </a:lnTo>
                <a:lnTo>
                  <a:pt x="1611256" y="4684985"/>
                </a:lnTo>
                <a:lnTo>
                  <a:pt x="1563216" y="4681360"/>
                </a:lnTo>
                <a:lnTo>
                  <a:pt x="1514701" y="4677452"/>
                </a:lnTo>
                <a:lnTo>
                  <a:pt x="1465705" y="4673258"/>
                </a:lnTo>
                <a:lnTo>
                  <a:pt x="1416221" y="4668774"/>
                </a:lnTo>
                <a:lnTo>
                  <a:pt x="1366242" y="4663998"/>
                </a:lnTo>
                <a:lnTo>
                  <a:pt x="1315760" y="4658926"/>
                </a:lnTo>
                <a:lnTo>
                  <a:pt x="1264769" y="4653555"/>
                </a:lnTo>
                <a:lnTo>
                  <a:pt x="1213261" y="4647882"/>
                </a:lnTo>
                <a:lnTo>
                  <a:pt x="1161231" y="4641904"/>
                </a:lnTo>
                <a:lnTo>
                  <a:pt x="1108670" y="4635617"/>
                </a:lnTo>
                <a:lnTo>
                  <a:pt x="1055572" y="4629019"/>
                </a:lnTo>
                <a:lnTo>
                  <a:pt x="1001930" y="4622106"/>
                </a:lnTo>
                <a:lnTo>
                  <a:pt x="947737" y="4614875"/>
                </a:lnTo>
                <a:lnTo>
                  <a:pt x="892986" y="4607322"/>
                </a:lnTo>
                <a:lnTo>
                  <a:pt x="837669" y="4599446"/>
                </a:lnTo>
                <a:lnTo>
                  <a:pt x="781781" y="4591242"/>
                </a:lnTo>
                <a:lnTo>
                  <a:pt x="725313" y="4582707"/>
                </a:lnTo>
                <a:lnTo>
                  <a:pt x="668260" y="4573838"/>
                </a:lnTo>
                <a:lnTo>
                  <a:pt x="610613" y="4564633"/>
                </a:lnTo>
                <a:lnTo>
                  <a:pt x="552367" y="4555087"/>
                </a:lnTo>
                <a:lnTo>
                  <a:pt x="493514" y="4545198"/>
                </a:lnTo>
                <a:lnTo>
                  <a:pt x="434046" y="4534962"/>
                </a:lnTo>
                <a:lnTo>
                  <a:pt x="373958" y="4524377"/>
                </a:lnTo>
                <a:lnTo>
                  <a:pt x="313242" y="4513438"/>
                </a:lnTo>
                <a:lnTo>
                  <a:pt x="251891" y="4502144"/>
                </a:lnTo>
                <a:lnTo>
                  <a:pt x="189898" y="4490491"/>
                </a:lnTo>
                <a:lnTo>
                  <a:pt x="127257" y="4478475"/>
                </a:lnTo>
                <a:lnTo>
                  <a:pt x="63960" y="4466094"/>
                </a:lnTo>
                <a:lnTo>
                  <a:pt x="0" y="445334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273292" y="192024"/>
            <a:ext cx="4528185" cy="789940"/>
            <a:chOff x="4273292" y="192024"/>
            <a:chExt cx="4528185" cy="789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3292" y="192024"/>
              <a:ext cx="678179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753" y="281939"/>
              <a:ext cx="1013450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1700" y="281939"/>
              <a:ext cx="912866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8065" y="281939"/>
              <a:ext cx="1284721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76288" y="281939"/>
              <a:ext cx="1237487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7260" y="281939"/>
              <a:ext cx="973835" cy="6400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80052" y="283114"/>
            <a:ext cx="4121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T</a:t>
            </a:r>
            <a:r>
              <a:rPr spc="-20" dirty="0"/>
              <a:t>HAO</a:t>
            </a:r>
            <a:r>
              <a:rPr spc="135" dirty="0"/>
              <a:t> </a:t>
            </a:r>
            <a:r>
              <a:rPr spc="-50" dirty="0"/>
              <a:t>TÁC</a:t>
            </a:r>
            <a:r>
              <a:rPr spc="140" dirty="0"/>
              <a:t> </a:t>
            </a:r>
            <a:r>
              <a:rPr spc="-10" dirty="0"/>
              <a:t>MẢNG</a:t>
            </a:r>
            <a:r>
              <a:rPr spc="130" dirty="0"/>
              <a:t> </a:t>
            </a:r>
            <a:r>
              <a:rPr spc="-10" dirty="0"/>
              <a:t>NÂNG</a:t>
            </a:r>
            <a:r>
              <a:rPr spc="135" dirty="0"/>
              <a:t> </a:t>
            </a:r>
            <a:r>
              <a:rPr spc="-35" dirty="0"/>
              <a:t>CAO</a:t>
            </a:r>
            <a:endParaRPr sz="2800"/>
          </a:p>
        </p:txBody>
      </p:sp>
      <p:grpSp>
        <p:nvGrpSpPr>
          <p:cNvPr id="11" name="object 11"/>
          <p:cNvGrpSpPr/>
          <p:nvPr/>
        </p:nvGrpSpPr>
        <p:grpSpPr>
          <a:xfrm>
            <a:off x="661987" y="1300162"/>
            <a:ext cx="7253605" cy="3433445"/>
            <a:chOff x="661987" y="1300162"/>
            <a:chExt cx="7253605" cy="343344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1987" y="1300162"/>
              <a:ext cx="6753225" cy="31527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57762" y="2065210"/>
              <a:ext cx="2952750" cy="2571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48237" y="2055685"/>
              <a:ext cx="2962275" cy="266700"/>
            </a:xfrm>
            <a:custGeom>
              <a:avLst/>
              <a:gdLst/>
              <a:ahLst/>
              <a:cxnLst/>
              <a:rect l="l" t="t" r="r" b="b"/>
              <a:pathLst>
                <a:path w="2962275" h="266700">
                  <a:moveTo>
                    <a:pt x="0" y="0"/>
                  </a:moveTo>
                  <a:lnTo>
                    <a:pt x="2962275" y="0"/>
                  </a:lnTo>
                  <a:lnTo>
                    <a:pt x="2962275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57762" y="2849689"/>
              <a:ext cx="2943225" cy="2571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948237" y="2840164"/>
              <a:ext cx="2952750" cy="266700"/>
            </a:xfrm>
            <a:custGeom>
              <a:avLst/>
              <a:gdLst/>
              <a:ahLst/>
              <a:cxnLst/>
              <a:rect l="l" t="t" r="r" b="b"/>
              <a:pathLst>
                <a:path w="2952750" h="266700">
                  <a:moveTo>
                    <a:pt x="0" y="0"/>
                  </a:moveTo>
                  <a:lnTo>
                    <a:pt x="2952750" y="0"/>
                  </a:lnTo>
                  <a:lnTo>
                    <a:pt x="295275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05162" y="3662362"/>
              <a:ext cx="2133587" cy="2571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95637" y="3652837"/>
              <a:ext cx="2143125" cy="266700"/>
            </a:xfrm>
            <a:custGeom>
              <a:avLst/>
              <a:gdLst/>
              <a:ahLst/>
              <a:cxnLst/>
              <a:rect l="l" t="t" r="r" b="b"/>
              <a:pathLst>
                <a:path w="2143125" h="266700">
                  <a:moveTo>
                    <a:pt x="0" y="0"/>
                  </a:moveTo>
                  <a:lnTo>
                    <a:pt x="2143125" y="0"/>
                  </a:lnTo>
                  <a:lnTo>
                    <a:pt x="2143125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67287" y="4490275"/>
              <a:ext cx="2914650" cy="2095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48237" y="4461700"/>
              <a:ext cx="2943225" cy="266700"/>
            </a:xfrm>
            <a:custGeom>
              <a:avLst/>
              <a:gdLst/>
              <a:ahLst/>
              <a:cxnLst/>
              <a:rect l="l" t="t" r="r" b="b"/>
              <a:pathLst>
                <a:path w="2943225" h="266700">
                  <a:moveTo>
                    <a:pt x="0" y="0"/>
                  </a:moveTo>
                  <a:lnTo>
                    <a:pt x="2943225" y="0"/>
                  </a:lnTo>
                  <a:lnTo>
                    <a:pt x="2943225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644900" y="5324475"/>
            <a:ext cx="5051425" cy="1133475"/>
            <a:chOff x="3644900" y="5324475"/>
            <a:chExt cx="5051425" cy="1133475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24362" y="5338762"/>
              <a:ext cx="4267200" cy="11144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414837" y="5329237"/>
              <a:ext cx="4276725" cy="1123950"/>
            </a:xfrm>
            <a:custGeom>
              <a:avLst/>
              <a:gdLst/>
              <a:ahLst/>
              <a:cxnLst/>
              <a:rect l="l" t="t" r="r" b="b"/>
              <a:pathLst>
                <a:path w="4276725" h="1123950">
                  <a:moveTo>
                    <a:pt x="0" y="0"/>
                  </a:moveTo>
                  <a:lnTo>
                    <a:pt x="4276725" y="0"/>
                  </a:lnTo>
                  <a:lnTo>
                    <a:pt x="4276725" y="1123950"/>
                  </a:lnTo>
                  <a:lnTo>
                    <a:pt x="0" y="11239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57600" y="5715000"/>
              <a:ext cx="731520" cy="546100"/>
            </a:xfrm>
            <a:custGeom>
              <a:avLst/>
              <a:gdLst/>
              <a:ahLst/>
              <a:cxnLst/>
              <a:rect l="l" t="t" r="r" b="b"/>
              <a:pathLst>
                <a:path w="731520" h="546100">
                  <a:moveTo>
                    <a:pt x="136398" y="0"/>
                  </a:moveTo>
                  <a:lnTo>
                    <a:pt x="0" y="0"/>
                  </a:lnTo>
                  <a:lnTo>
                    <a:pt x="0" y="477393"/>
                  </a:lnTo>
                  <a:lnTo>
                    <a:pt x="595122" y="477393"/>
                  </a:lnTo>
                  <a:lnTo>
                    <a:pt x="595122" y="545592"/>
                  </a:lnTo>
                  <a:lnTo>
                    <a:pt x="731520" y="409194"/>
                  </a:lnTo>
                  <a:lnTo>
                    <a:pt x="595122" y="272796"/>
                  </a:lnTo>
                  <a:lnTo>
                    <a:pt x="595122" y="340995"/>
                  </a:lnTo>
                  <a:lnTo>
                    <a:pt x="136398" y="340995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57600" y="5715000"/>
              <a:ext cx="731520" cy="546100"/>
            </a:xfrm>
            <a:custGeom>
              <a:avLst/>
              <a:gdLst/>
              <a:ahLst/>
              <a:cxnLst/>
              <a:rect l="l" t="t" r="r" b="b"/>
              <a:pathLst>
                <a:path w="731520" h="546100">
                  <a:moveTo>
                    <a:pt x="136398" y="0"/>
                  </a:moveTo>
                  <a:lnTo>
                    <a:pt x="136398" y="340995"/>
                  </a:lnTo>
                  <a:lnTo>
                    <a:pt x="595122" y="340995"/>
                  </a:lnTo>
                  <a:lnTo>
                    <a:pt x="595122" y="272796"/>
                  </a:lnTo>
                  <a:lnTo>
                    <a:pt x="731520" y="409194"/>
                  </a:lnTo>
                  <a:lnTo>
                    <a:pt x="595122" y="545592"/>
                  </a:lnTo>
                  <a:lnTo>
                    <a:pt x="595122" y="477393"/>
                  </a:lnTo>
                  <a:lnTo>
                    <a:pt x="0" y="477393"/>
                  </a:lnTo>
                  <a:lnTo>
                    <a:pt x="0" y="0"/>
                  </a:lnTo>
                  <a:lnTo>
                    <a:pt x="136398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1592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3055" y="281939"/>
              <a:ext cx="1013447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0003" y="281939"/>
              <a:ext cx="912863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16365" y="281939"/>
              <a:ext cx="1284731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93715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T</a:t>
            </a:r>
            <a:r>
              <a:rPr spc="-20" dirty="0"/>
              <a:t>HAO</a:t>
            </a:r>
            <a:r>
              <a:rPr spc="114" dirty="0"/>
              <a:t> </a:t>
            </a:r>
            <a:r>
              <a:rPr spc="-50" dirty="0"/>
              <a:t>TÁC</a:t>
            </a:r>
            <a:r>
              <a:rPr spc="114" dirty="0"/>
              <a:t> </a:t>
            </a:r>
            <a:r>
              <a:rPr spc="-10" dirty="0"/>
              <a:t>MẢNG</a:t>
            </a:r>
            <a:endParaRPr sz="28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343" y="1086574"/>
            <a:ext cx="8241311" cy="528129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78939" y="2710938"/>
            <a:ext cx="4311650" cy="2936240"/>
          </a:xfrm>
          <a:prstGeom prst="rect">
            <a:avLst/>
          </a:prstGeom>
        </p:spPr>
        <p:txBody>
          <a:bodyPr vert="horz" wrap="square" lIns="0" tIns="365125" rIns="0" bIns="0" rtlCol="0">
            <a:spAutoFit/>
          </a:bodyPr>
          <a:lstStyle/>
          <a:p>
            <a:pPr marL="1477645" algn="ctr">
              <a:lnSpc>
                <a:spcPct val="100000"/>
              </a:lnSpc>
              <a:spcBef>
                <a:spcPts val="287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 marR="6985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Nhập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mảng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SV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và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xuất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tăng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dần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alphabet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200400"/>
            <a:ext cx="5105400" cy="3385820"/>
          </a:xfrm>
          <a:custGeom>
            <a:avLst/>
            <a:gdLst/>
            <a:ahLst/>
            <a:cxnLst/>
            <a:rect l="l" t="t" r="r" b="b"/>
            <a:pathLst>
              <a:path w="5105400" h="3385820">
                <a:moveTo>
                  <a:pt x="0" y="0"/>
                </a:moveTo>
                <a:lnTo>
                  <a:pt x="5105400" y="0"/>
                </a:lnTo>
                <a:lnTo>
                  <a:pt x="5105400" y="2749867"/>
                </a:lnTo>
                <a:lnTo>
                  <a:pt x="5043140" y="2750077"/>
                </a:lnTo>
                <a:lnTo>
                  <a:pt x="4981892" y="2750700"/>
                </a:lnTo>
                <a:lnTo>
                  <a:pt x="4921640" y="2751728"/>
                </a:lnTo>
                <a:lnTo>
                  <a:pt x="4862367" y="2753151"/>
                </a:lnTo>
                <a:lnTo>
                  <a:pt x="4804054" y="2754961"/>
                </a:lnTo>
                <a:lnTo>
                  <a:pt x="4746687" y="2757150"/>
                </a:lnTo>
                <a:lnTo>
                  <a:pt x="4690247" y="2759707"/>
                </a:lnTo>
                <a:lnTo>
                  <a:pt x="4634719" y="2762624"/>
                </a:lnTo>
                <a:lnTo>
                  <a:pt x="4580084" y="2765893"/>
                </a:lnTo>
                <a:lnTo>
                  <a:pt x="4526327" y="2769503"/>
                </a:lnTo>
                <a:lnTo>
                  <a:pt x="4473430" y="2773448"/>
                </a:lnTo>
                <a:lnTo>
                  <a:pt x="4421376" y="2777717"/>
                </a:lnTo>
                <a:lnTo>
                  <a:pt x="4370149" y="2782301"/>
                </a:lnTo>
                <a:lnTo>
                  <a:pt x="4319732" y="2787193"/>
                </a:lnTo>
                <a:lnTo>
                  <a:pt x="4270108" y="2792382"/>
                </a:lnTo>
                <a:lnTo>
                  <a:pt x="4221259" y="2797860"/>
                </a:lnTo>
                <a:lnTo>
                  <a:pt x="4173170" y="2803619"/>
                </a:lnTo>
                <a:lnTo>
                  <a:pt x="4125823" y="2809648"/>
                </a:lnTo>
                <a:lnTo>
                  <a:pt x="4079201" y="2815940"/>
                </a:lnTo>
                <a:lnTo>
                  <a:pt x="4033288" y="2822485"/>
                </a:lnTo>
                <a:lnTo>
                  <a:pt x="3988067" y="2829275"/>
                </a:lnTo>
                <a:lnTo>
                  <a:pt x="3943520" y="2836301"/>
                </a:lnTo>
                <a:lnTo>
                  <a:pt x="3899631" y="2843553"/>
                </a:lnTo>
                <a:lnTo>
                  <a:pt x="3856384" y="2851023"/>
                </a:lnTo>
                <a:lnTo>
                  <a:pt x="3813760" y="2858703"/>
                </a:lnTo>
                <a:lnTo>
                  <a:pt x="3771744" y="2866582"/>
                </a:lnTo>
                <a:lnTo>
                  <a:pt x="3730318" y="2874652"/>
                </a:lnTo>
                <a:lnTo>
                  <a:pt x="3689466" y="2882905"/>
                </a:lnTo>
                <a:lnTo>
                  <a:pt x="3649170" y="2891331"/>
                </a:lnTo>
                <a:lnTo>
                  <a:pt x="3609415" y="2899922"/>
                </a:lnTo>
                <a:lnTo>
                  <a:pt x="3570182" y="2908668"/>
                </a:lnTo>
                <a:lnTo>
                  <a:pt x="3531455" y="2917561"/>
                </a:lnTo>
                <a:lnTo>
                  <a:pt x="3493218" y="2926592"/>
                </a:lnTo>
                <a:lnTo>
                  <a:pt x="3455453" y="2935752"/>
                </a:lnTo>
                <a:lnTo>
                  <a:pt x="3418143" y="2945032"/>
                </a:lnTo>
                <a:lnTo>
                  <a:pt x="3344823" y="2963917"/>
                </a:lnTo>
                <a:lnTo>
                  <a:pt x="3273122" y="2983175"/>
                </a:lnTo>
                <a:lnTo>
                  <a:pt x="3202905" y="3002735"/>
                </a:lnTo>
                <a:lnTo>
                  <a:pt x="3134038" y="3022527"/>
                </a:lnTo>
                <a:lnTo>
                  <a:pt x="3066386" y="3042479"/>
                </a:lnTo>
                <a:lnTo>
                  <a:pt x="2999814" y="3062521"/>
                </a:lnTo>
                <a:lnTo>
                  <a:pt x="2934186" y="3082580"/>
                </a:lnTo>
                <a:lnTo>
                  <a:pt x="2869368" y="3102586"/>
                </a:lnTo>
                <a:lnTo>
                  <a:pt x="2805224" y="3122467"/>
                </a:lnTo>
                <a:lnTo>
                  <a:pt x="2773363" y="3132339"/>
                </a:lnTo>
                <a:lnTo>
                  <a:pt x="2709979" y="3151901"/>
                </a:lnTo>
                <a:lnTo>
                  <a:pt x="2646932" y="3171161"/>
                </a:lnTo>
                <a:lnTo>
                  <a:pt x="2584088" y="3190047"/>
                </a:lnTo>
                <a:lnTo>
                  <a:pt x="2521311" y="3208489"/>
                </a:lnTo>
                <a:lnTo>
                  <a:pt x="2458467" y="3226415"/>
                </a:lnTo>
                <a:lnTo>
                  <a:pt x="2395420" y="3243755"/>
                </a:lnTo>
                <a:lnTo>
                  <a:pt x="2332036" y="3260437"/>
                </a:lnTo>
                <a:lnTo>
                  <a:pt x="2268179" y="3276390"/>
                </a:lnTo>
                <a:lnTo>
                  <a:pt x="2203715" y="3291543"/>
                </a:lnTo>
                <a:lnTo>
                  <a:pt x="2138509" y="3305825"/>
                </a:lnTo>
                <a:lnTo>
                  <a:pt x="2072426" y="3319165"/>
                </a:lnTo>
                <a:lnTo>
                  <a:pt x="2005330" y="3331491"/>
                </a:lnTo>
                <a:lnTo>
                  <a:pt x="1937087" y="3342732"/>
                </a:lnTo>
                <a:lnTo>
                  <a:pt x="1867563" y="3352818"/>
                </a:lnTo>
                <a:lnTo>
                  <a:pt x="1796621" y="3361677"/>
                </a:lnTo>
                <a:lnTo>
                  <a:pt x="1724127" y="3369239"/>
                </a:lnTo>
                <a:lnTo>
                  <a:pt x="1649946" y="3375431"/>
                </a:lnTo>
                <a:lnTo>
                  <a:pt x="1573944" y="3380183"/>
                </a:lnTo>
                <a:lnTo>
                  <a:pt x="1535217" y="3381996"/>
                </a:lnTo>
                <a:lnTo>
                  <a:pt x="1495984" y="3383423"/>
                </a:lnTo>
                <a:lnTo>
                  <a:pt x="1456229" y="3384454"/>
                </a:lnTo>
                <a:lnTo>
                  <a:pt x="1415933" y="3385081"/>
                </a:lnTo>
                <a:lnTo>
                  <a:pt x="1375081" y="3385295"/>
                </a:lnTo>
                <a:lnTo>
                  <a:pt x="1333655" y="3385086"/>
                </a:lnTo>
                <a:lnTo>
                  <a:pt x="1291639" y="3384446"/>
                </a:lnTo>
                <a:lnTo>
                  <a:pt x="1249015" y="3383366"/>
                </a:lnTo>
                <a:lnTo>
                  <a:pt x="1205768" y="3381836"/>
                </a:lnTo>
                <a:lnTo>
                  <a:pt x="1161879" y="3379850"/>
                </a:lnTo>
                <a:lnTo>
                  <a:pt x="1117332" y="3377396"/>
                </a:lnTo>
                <a:lnTo>
                  <a:pt x="1072111" y="3374467"/>
                </a:lnTo>
                <a:lnTo>
                  <a:pt x="1026198" y="3371053"/>
                </a:lnTo>
                <a:lnTo>
                  <a:pt x="979576" y="3367145"/>
                </a:lnTo>
                <a:lnTo>
                  <a:pt x="932229" y="3362736"/>
                </a:lnTo>
                <a:lnTo>
                  <a:pt x="884140" y="3357815"/>
                </a:lnTo>
                <a:lnTo>
                  <a:pt x="835291" y="3352374"/>
                </a:lnTo>
                <a:lnTo>
                  <a:pt x="785667" y="3346404"/>
                </a:lnTo>
                <a:lnTo>
                  <a:pt x="735250" y="3339897"/>
                </a:lnTo>
                <a:lnTo>
                  <a:pt x="684023" y="3332842"/>
                </a:lnTo>
                <a:lnTo>
                  <a:pt x="631969" y="3325232"/>
                </a:lnTo>
                <a:lnTo>
                  <a:pt x="579072" y="3317057"/>
                </a:lnTo>
                <a:lnTo>
                  <a:pt x="525315" y="3308309"/>
                </a:lnTo>
                <a:lnTo>
                  <a:pt x="470680" y="3298979"/>
                </a:lnTo>
                <a:lnTo>
                  <a:pt x="415152" y="3289057"/>
                </a:lnTo>
                <a:lnTo>
                  <a:pt x="358712" y="3278535"/>
                </a:lnTo>
                <a:lnTo>
                  <a:pt x="301345" y="3267405"/>
                </a:lnTo>
                <a:lnTo>
                  <a:pt x="243032" y="3255656"/>
                </a:lnTo>
                <a:lnTo>
                  <a:pt x="183759" y="3243280"/>
                </a:lnTo>
                <a:lnTo>
                  <a:pt x="123507" y="3230269"/>
                </a:lnTo>
                <a:lnTo>
                  <a:pt x="62259" y="3216614"/>
                </a:lnTo>
                <a:lnTo>
                  <a:pt x="0" y="320230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239508" y="192024"/>
            <a:ext cx="3561715" cy="789940"/>
            <a:chOff x="5239508" y="192024"/>
            <a:chExt cx="3561715" cy="789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9508" y="192024"/>
              <a:ext cx="678179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0969" y="281939"/>
              <a:ext cx="1175003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9460" y="281939"/>
              <a:ext cx="1178051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1000" y="281939"/>
              <a:ext cx="918972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1939" y="281939"/>
              <a:ext cx="899159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46267" y="283114"/>
            <a:ext cx="3161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T</a:t>
            </a:r>
            <a:r>
              <a:rPr spc="-10" dirty="0"/>
              <a:t>HUẬT</a:t>
            </a:r>
            <a:r>
              <a:rPr spc="125" dirty="0"/>
              <a:t> </a:t>
            </a:r>
            <a:r>
              <a:rPr spc="-35" dirty="0"/>
              <a:t>TOÁN</a:t>
            </a:r>
            <a:r>
              <a:rPr spc="125" dirty="0"/>
              <a:t> </a:t>
            </a:r>
            <a:r>
              <a:rPr spc="-10" dirty="0"/>
              <a:t>SẮP</a:t>
            </a:r>
            <a:r>
              <a:rPr spc="114" dirty="0"/>
              <a:t> </a:t>
            </a:r>
            <a:r>
              <a:rPr dirty="0"/>
              <a:t>XẾP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307340" y="1079304"/>
            <a:ext cx="6925309" cy="19291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dirty="0">
                <a:latin typeface="Segoe UI"/>
                <a:cs typeface="Segoe UI"/>
              </a:rPr>
              <a:t>Arrays.sort(mảng) </a:t>
            </a:r>
            <a:r>
              <a:rPr sz="2800" spc="-5" dirty="0">
                <a:latin typeface="Segoe UI"/>
                <a:cs typeface="Segoe UI"/>
              </a:rPr>
              <a:t>không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thể thực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hiện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Sắp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xếp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giảm</a:t>
            </a:r>
            <a:endParaRPr sz="2400">
              <a:latin typeface="Segoe UI"/>
              <a:cs typeface="Segoe UI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-5" dirty="0">
                <a:latin typeface="Segoe UI"/>
                <a:cs typeface="Segoe UI"/>
              </a:rPr>
              <a:t> kiểu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so </a:t>
            </a:r>
            <a:r>
              <a:rPr sz="2400" spc="-5" dirty="0">
                <a:latin typeface="Segoe UI"/>
                <a:cs typeface="Segoe UI"/>
              </a:rPr>
              <a:t>sánh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Giải pháp: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tự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xây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dựng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thuật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toán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sắp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xếp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3818" y="3396043"/>
            <a:ext cx="7560945" cy="2941320"/>
            <a:chOff x="833818" y="3396043"/>
            <a:chExt cx="7560945" cy="294132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3818" y="3396043"/>
              <a:ext cx="4438650" cy="26193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21544" y="4355591"/>
              <a:ext cx="4860925" cy="1969135"/>
            </a:xfrm>
            <a:custGeom>
              <a:avLst/>
              <a:gdLst/>
              <a:ahLst/>
              <a:cxnLst/>
              <a:rect l="l" t="t" r="r" b="b"/>
              <a:pathLst>
                <a:path w="4860925" h="1969135">
                  <a:moveTo>
                    <a:pt x="0" y="0"/>
                  </a:moveTo>
                  <a:lnTo>
                    <a:pt x="1685455" y="597407"/>
                  </a:lnTo>
                  <a:lnTo>
                    <a:pt x="1050455" y="597407"/>
                  </a:lnTo>
                  <a:lnTo>
                    <a:pt x="1050455" y="1969007"/>
                  </a:lnTo>
                  <a:lnTo>
                    <a:pt x="4860455" y="1969007"/>
                  </a:lnTo>
                  <a:lnTo>
                    <a:pt x="4860455" y="597407"/>
                  </a:lnTo>
                  <a:lnTo>
                    <a:pt x="2637955" y="597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1544" y="4355591"/>
              <a:ext cx="4860925" cy="1969135"/>
            </a:xfrm>
            <a:custGeom>
              <a:avLst/>
              <a:gdLst/>
              <a:ahLst/>
              <a:cxnLst/>
              <a:rect l="l" t="t" r="r" b="b"/>
              <a:pathLst>
                <a:path w="4860925" h="1969135">
                  <a:moveTo>
                    <a:pt x="1050455" y="597407"/>
                  </a:moveTo>
                  <a:lnTo>
                    <a:pt x="1685455" y="597407"/>
                  </a:lnTo>
                  <a:lnTo>
                    <a:pt x="0" y="0"/>
                  </a:lnTo>
                  <a:lnTo>
                    <a:pt x="2637955" y="597407"/>
                  </a:lnTo>
                  <a:lnTo>
                    <a:pt x="4860455" y="597407"/>
                  </a:lnTo>
                  <a:lnTo>
                    <a:pt x="4860455" y="826007"/>
                  </a:lnTo>
                  <a:lnTo>
                    <a:pt x="4860455" y="1168907"/>
                  </a:lnTo>
                  <a:lnTo>
                    <a:pt x="4860455" y="1969007"/>
                  </a:lnTo>
                  <a:lnTo>
                    <a:pt x="2637955" y="1969007"/>
                  </a:lnTo>
                  <a:lnTo>
                    <a:pt x="1685455" y="1969007"/>
                  </a:lnTo>
                  <a:lnTo>
                    <a:pt x="1050455" y="1969007"/>
                  </a:lnTo>
                  <a:lnTo>
                    <a:pt x="1050455" y="1168907"/>
                  </a:lnTo>
                  <a:lnTo>
                    <a:pt x="1050455" y="826007"/>
                  </a:lnTo>
                  <a:lnTo>
                    <a:pt x="1050455" y="597407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677314" y="5057647"/>
            <a:ext cx="35998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5" dirty="0">
                <a:latin typeface="Calibri"/>
                <a:cs typeface="Calibri"/>
              </a:rPr>
              <a:t> thay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đổi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toán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sánh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thành </a:t>
            </a:r>
            <a:r>
              <a:rPr sz="2400" dirty="0">
                <a:latin typeface="Calibri"/>
                <a:cs typeface="Calibri"/>
              </a:rPr>
              <a:t>&lt; thì </a:t>
            </a:r>
            <a:r>
              <a:rPr sz="2400" spc="-5" dirty="0">
                <a:latin typeface="Calibri"/>
                <a:cs typeface="Calibri"/>
              </a:rPr>
              <a:t>thuật </a:t>
            </a:r>
            <a:r>
              <a:rPr sz="2400" spc="-10" dirty="0">
                <a:latin typeface="Calibri"/>
                <a:cs typeface="Calibri"/>
              </a:rPr>
              <a:t>toán </a:t>
            </a:r>
            <a:r>
              <a:rPr sz="2400" spc="-25" dirty="0">
                <a:latin typeface="Calibri"/>
                <a:cs typeface="Calibri"/>
              </a:rPr>
              <a:t>trở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thành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sắp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xếp </a:t>
            </a:r>
            <a:r>
              <a:rPr sz="2400" spc="-10" dirty="0">
                <a:latin typeface="Calibri"/>
                <a:cs typeface="Calibri"/>
              </a:rPr>
              <a:t>tăng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dần.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78941" y="3064255"/>
            <a:ext cx="4311650" cy="2647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7645" algn="ctr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3335" marR="1254125" indent="-1270">
              <a:lnSpc>
                <a:spcPct val="100000"/>
              </a:lnSpc>
              <a:spcBef>
                <a:spcPts val="205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Nhập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mảng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họ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tên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điểm.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Xuất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mảng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giảm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theo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điểm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6319" y="2441105"/>
            <a:ext cx="2624886" cy="441689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69076" y="192024"/>
            <a:ext cx="4732020" cy="789940"/>
            <a:chOff x="4069076" y="192024"/>
            <a:chExt cx="473202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076" y="192024"/>
              <a:ext cx="678179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0536" y="281939"/>
              <a:ext cx="102869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1200" y="281939"/>
              <a:ext cx="888491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1656" y="281939"/>
              <a:ext cx="915923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1072" y="281939"/>
              <a:ext cx="1228343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2903" y="281939"/>
              <a:ext cx="856487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4403" y="281939"/>
              <a:ext cx="996695" cy="64007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75835" y="283114"/>
            <a:ext cx="4330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</a:t>
            </a:r>
            <a:r>
              <a:rPr spc="-5" dirty="0"/>
              <a:t>ỔNG</a:t>
            </a:r>
            <a:r>
              <a:rPr spc="120" dirty="0"/>
              <a:t> </a:t>
            </a:r>
            <a:r>
              <a:rPr spc="-5" dirty="0"/>
              <a:t>KẾT</a:t>
            </a:r>
            <a:r>
              <a:rPr spc="125" dirty="0"/>
              <a:t> </a:t>
            </a:r>
            <a:r>
              <a:rPr spc="-5" dirty="0"/>
              <a:t>NỘI</a:t>
            </a:r>
            <a:r>
              <a:rPr spc="135" dirty="0"/>
              <a:t> </a:t>
            </a:r>
            <a:r>
              <a:rPr spc="-10" dirty="0"/>
              <a:t>DUNG</a:t>
            </a:r>
            <a:r>
              <a:rPr spc="135" dirty="0"/>
              <a:t> </a:t>
            </a:r>
            <a:r>
              <a:rPr spc="-5" dirty="0"/>
              <a:t>BÀI</a:t>
            </a:r>
            <a:r>
              <a:rPr spc="140" dirty="0"/>
              <a:t> </a:t>
            </a:r>
            <a:r>
              <a:rPr spc="-10" dirty="0"/>
              <a:t>HỌC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535816" y="1002790"/>
            <a:ext cx="3642995" cy="419735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dirty="0">
                <a:latin typeface="Segoe UI"/>
                <a:cs typeface="Segoe UI"/>
              </a:rPr>
              <a:t>Loop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10" dirty="0">
                <a:latin typeface="Segoe UI"/>
                <a:cs typeface="Segoe UI"/>
              </a:rPr>
              <a:t>While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Do…while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For(;điều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kiện;)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For(phần</a:t>
            </a:r>
            <a:r>
              <a:rPr sz="2400" dirty="0">
                <a:latin typeface="Segoe UI"/>
                <a:cs typeface="Segoe UI"/>
              </a:rPr>
              <a:t> tử: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tập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hợp)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Ngắt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10" dirty="0">
                <a:latin typeface="Segoe UI"/>
                <a:cs typeface="Segoe UI"/>
              </a:rPr>
              <a:t>Break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Continue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Mảng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3765" y="281939"/>
              <a:ext cx="1126235" cy="6400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967" y="281939"/>
              <a:ext cx="90525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8036" y="192024"/>
              <a:ext cx="870203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1523" y="281939"/>
              <a:ext cx="1179575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27852" y="283114"/>
            <a:ext cx="2677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LỆNH</a:t>
            </a:r>
            <a:r>
              <a:rPr spc="100" dirty="0"/>
              <a:t> </a:t>
            </a:r>
            <a:r>
              <a:rPr spc="-10" dirty="0"/>
              <a:t>LẶP</a:t>
            </a:r>
            <a:r>
              <a:rPr spc="125" dirty="0"/>
              <a:t> </a:t>
            </a:r>
            <a:r>
              <a:rPr sz="2800" spc="-5" dirty="0"/>
              <a:t>&amp;</a:t>
            </a:r>
            <a:r>
              <a:rPr sz="2800" spc="-20" dirty="0"/>
              <a:t> </a:t>
            </a:r>
            <a:r>
              <a:rPr spc="-10" dirty="0"/>
              <a:t>NGẮT</a:t>
            </a:r>
            <a:endParaRPr sz="28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38727" y="1485899"/>
            <a:ext cx="2145791" cy="100279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98550" y="1806702"/>
            <a:ext cx="142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Lệnh</a:t>
            </a:r>
            <a:r>
              <a:rPr sz="1800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lặp/ngắt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0520" y="3631691"/>
            <a:ext cx="1999614" cy="704215"/>
            <a:chOff x="350520" y="3631691"/>
            <a:chExt cx="1999614" cy="70421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520" y="3631691"/>
              <a:ext cx="1999487" cy="704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6240" y="3657599"/>
              <a:ext cx="1904999" cy="6096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96240" y="3657600"/>
            <a:ext cx="1905000" cy="609600"/>
          </a:xfrm>
          <a:prstGeom prst="rect">
            <a:avLst/>
          </a:prstGeom>
          <a:ln w="9525">
            <a:solidFill>
              <a:srgbClr val="BE4B48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z="1800" spc="-5" dirty="0">
                <a:latin typeface="Segoe UI"/>
                <a:cs typeface="Segoe UI"/>
              </a:rPr>
              <a:t>While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53639" y="3631691"/>
            <a:ext cx="1999614" cy="704215"/>
            <a:chOff x="2453639" y="3631691"/>
            <a:chExt cx="1999614" cy="70421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3639" y="3631691"/>
              <a:ext cx="1999487" cy="7040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9360" y="3657599"/>
              <a:ext cx="1904999" cy="6096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499360" y="3657600"/>
            <a:ext cx="1905000" cy="609600"/>
          </a:xfrm>
          <a:prstGeom prst="rect">
            <a:avLst/>
          </a:prstGeom>
          <a:ln w="9525">
            <a:solidFill>
              <a:srgbClr val="4A7EBB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1270"/>
              </a:spcBef>
            </a:pPr>
            <a:r>
              <a:rPr sz="1800" spc="-5" dirty="0">
                <a:latin typeface="Segoe UI"/>
                <a:cs typeface="Segoe UI"/>
              </a:rPr>
              <a:t>Do..While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59808" y="3637800"/>
            <a:ext cx="1993391" cy="69797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79846" y="3806444"/>
            <a:ext cx="350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59880" y="3634740"/>
            <a:ext cx="2021205" cy="704215"/>
            <a:chOff x="6659880" y="3634740"/>
            <a:chExt cx="2021205" cy="70421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59880" y="3634740"/>
              <a:ext cx="1999487" cy="70408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97980" y="3738367"/>
              <a:ext cx="1982711" cy="5654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05600" y="3657600"/>
              <a:ext cx="1905000" cy="6096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05600" y="3657600"/>
              <a:ext cx="1905000" cy="609600"/>
            </a:xfrm>
            <a:custGeom>
              <a:avLst/>
              <a:gdLst/>
              <a:ahLst/>
              <a:cxnLst/>
              <a:rect l="l" t="t" r="r" b="b"/>
              <a:pathLst>
                <a:path w="1905000" h="609600">
                  <a:moveTo>
                    <a:pt x="0" y="0"/>
                  </a:moveTo>
                  <a:lnTo>
                    <a:pt x="1905000" y="0"/>
                  </a:lnTo>
                  <a:lnTo>
                    <a:pt x="1905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05600" y="3657600"/>
            <a:ext cx="1905000" cy="609600"/>
          </a:xfrm>
          <a:prstGeom prst="rect">
            <a:avLst/>
          </a:prstGeom>
          <a:ln w="9525">
            <a:solidFill>
              <a:srgbClr val="98B954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270"/>
              </a:spcBef>
            </a:pP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Break/Continue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97943" y="2413507"/>
            <a:ext cx="6410960" cy="1238250"/>
            <a:chOff x="1297943" y="2413507"/>
            <a:chExt cx="6410960" cy="1238250"/>
          </a:xfrm>
        </p:grpSpPr>
        <p:sp>
          <p:nvSpPr>
            <p:cNvPr id="27" name="object 27"/>
            <p:cNvSpPr/>
            <p:nvPr/>
          </p:nvSpPr>
          <p:spPr>
            <a:xfrm>
              <a:off x="1348740" y="2419857"/>
              <a:ext cx="3261360" cy="1225550"/>
            </a:xfrm>
            <a:custGeom>
              <a:avLst/>
              <a:gdLst/>
              <a:ahLst/>
              <a:cxnLst/>
              <a:rect l="l" t="t" r="r" b="b"/>
              <a:pathLst>
                <a:path w="3261360" h="1225550">
                  <a:moveTo>
                    <a:pt x="3261360" y="0"/>
                  </a:moveTo>
                  <a:lnTo>
                    <a:pt x="3261360" y="618871"/>
                  </a:lnTo>
                  <a:lnTo>
                    <a:pt x="0" y="618871"/>
                  </a:lnTo>
                  <a:lnTo>
                    <a:pt x="0" y="122516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04293" y="35688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10100" y="2419857"/>
              <a:ext cx="3048000" cy="1225550"/>
            </a:xfrm>
            <a:custGeom>
              <a:avLst/>
              <a:gdLst/>
              <a:ahLst/>
              <a:cxnLst/>
              <a:rect l="l" t="t" r="r" b="b"/>
              <a:pathLst>
                <a:path w="3048000" h="1225550">
                  <a:moveTo>
                    <a:pt x="0" y="0"/>
                  </a:moveTo>
                  <a:lnTo>
                    <a:pt x="0" y="618871"/>
                  </a:lnTo>
                  <a:lnTo>
                    <a:pt x="3048000" y="618871"/>
                  </a:lnTo>
                  <a:lnTo>
                    <a:pt x="3048000" y="1225169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13646" y="35688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0"/>
                  </a:moveTo>
                  <a:lnTo>
                    <a:pt x="44450" y="7620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51860" y="2419857"/>
              <a:ext cx="1158240" cy="1225550"/>
            </a:xfrm>
            <a:custGeom>
              <a:avLst/>
              <a:gdLst/>
              <a:ahLst/>
              <a:cxnLst/>
              <a:rect l="l" t="t" r="r" b="b"/>
              <a:pathLst>
                <a:path w="1158239" h="1225550">
                  <a:moveTo>
                    <a:pt x="1158239" y="0"/>
                  </a:moveTo>
                  <a:lnTo>
                    <a:pt x="1158239" y="618871"/>
                  </a:lnTo>
                  <a:lnTo>
                    <a:pt x="0" y="618871"/>
                  </a:lnTo>
                  <a:lnTo>
                    <a:pt x="0" y="122516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07413" y="35688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10100" y="2419857"/>
              <a:ext cx="944880" cy="1225550"/>
            </a:xfrm>
            <a:custGeom>
              <a:avLst/>
              <a:gdLst/>
              <a:ahLst/>
              <a:cxnLst/>
              <a:rect l="l" t="t" r="r" b="b"/>
              <a:pathLst>
                <a:path w="944879" h="1225550">
                  <a:moveTo>
                    <a:pt x="0" y="0"/>
                  </a:moveTo>
                  <a:lnTo>
                    <a:pt x="0" y="618871"/>
                  </a:lnTo>
                  <a:lnTo>
                    <a:pt x="944880" y="618871"/>
                  </a:lnTo>
                  <a:lnTo>
                    <a:pt x="944880" y="122516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10526" y="35688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0"/>
                  </a:moveTo>
                  <a:lnTo>
                    <a:pt x="44450" y="7620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7792" y="192024"/>
              <a:ext cx="650747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821" y="281939"/>
              <a:ext cx="979931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5244" y="281939"/>
              <a:ext cx="905255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3988" y="281939"/>
              <a:ext cx="1277111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94552" y="283114"/>
            <a:ext cx="2411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</a:t>
            </a:r>
            <a:r>
              <a:rPr spc="-5" dirty="0"/>
              <a:t>ỆNH</a:t>
            </a:r>
            <a:r>
              <a:rPr spc="105" dirty="0"/>
              <a:t> </a:t>
            </a:r>
            <a:r>
              <a:rPr spc="-10" dirty="0"/>
              <a:t>LẶP</a:t>
            </a:r>
            <a:r>
              <a:rPr spc="120" dirty="0"/>
              <a:t> </a:t>
            </a:r>
            <a:r>
              <a:rPr spc="-10" dirty="0"/>
              <a:t>WHILE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535816" y="1002790"/>
            <a:ext cx="4010025" cy="346773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Cú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pháp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0000FF"/>
                </a:solidFill>
                <a:latin typeface="Segoe UI"/>
                <a:cs typeface="Segoe UI"/>
              </a:rPr>
              <a:t>while</a:t>
            </a:r>
            <a:r>
              <a:rPr sz="2400" b="1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&lt;&lt;điều</a:t>
            </a:r>
            <a:r>
              <a:rPr sz="2400" b="1" spc="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kiện&gt;&gt;</a:t>
            </a:r>
            <a:r>
              <a:rPr sz="2400" spc="-5" dirty="0">
                <a:latin typeface="Segoe UI"/>
                <a:cs typeface="Segoe UI"/>
              </a:rPr>
              <a:t>)</a:t>
            </a:r>
            <a:r>
              <a:rPr sz="2400" dirty="0">
                <a:latin typeface="Segoe UI"/>
                <a:cs typeface="Segoe UI"/>
              </a:rPr>
              <a:t> {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Segoe UI"/>
                <a:cs typeface="Segoe UI"/>
              </a:rPr>
              <a:t>//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công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việc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Diễn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giải:</a:t>
            </a:r>
            <a:endParaRPr sz="2800">
              <a:latin typeface="Segoe UI"/>
              <a:cs typeface="Segoe U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Thực </a:t>
            </a:r>
            <a:r>
              <a:rPr sz="2400" spc="-5" dirty="0">
                <a:latin typeface="Segoe UI"/>
                <a:cs typeface="Segoe UI"/>
              </a:rPr>
              <a:t>hiện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việc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 </a:t>
            </a:r>
            <a:r>
              <a:rPr sz="2400" spc="-5" dirty="0">
                <a:latin typeface="Segoe UI"/>
                <a:cs typeface="Segoe UI"/>
              </a:rPr>
              <a:t>khi </a:t>
            </a:r>
            <a:r>
              <a:rPr sz="2400" dirty="0">
                <a:latin typeface="Segoe UI"/>
                <a:cs typeface="Segoe UI"/>
              </a:rPr>
              <a:t>biểu thức </a:t>
            </a:r>
            <a:r>
              <a:rPr sz="2400" spc="-5" dirty="0">
                <a:latin typeface="Segoe UI"/>
                <a:cs typeface="Segoe UI"/>
              </a:rPr>
              <a:t>điều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kiện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-5" dirty="0">
                <a:latin typeface="Segoe UI"/>
                <a:cs typeface="Segoe UI"/>
              </a:rPr>
              <a:t> là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true.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06700" y="1283220"/>
            <a:ext cx="3225800" cy="2093595"/>
            <a:chOff x="5006700" y="1283220"/>
            <a:chExt cx="3225800" cy="209359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4406" y="1283220"/>
              <a:ext cx="553204" cy="5516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91008" y="1306283"/>
              <a:ext cx="457194" cy="457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390999" y="130628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5" y="66955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4"/>
                  </a:lnTo>
                  <a:lnTo>
                    <a:pt x="356411" y="39041"/>
                  </a:lnTo>
                  <a:lnTo>
                    <a:pt x="390244" y="66955"/>
                  </a:lnTo>
                  <a:lnTo>
                    <a:pt x="418158" y="100788"/>
                  </a:lnTo>
                  <a:lnTo>
                    <a:pt x="439235" y="139619"/>
                  </a:lnTo>
                  <a:lnTo>
                    <a:pt x="452555" y="182529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1" y="418158"/>
                  </a:lnTo>
                  <a:lnTo>
                    <a:pt x="317580" y="439235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5"/>
                  </a:lnTo>
                  <a:lnTo>
                    <a:pt x="100788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9400" y="2455382"/>
              <a:ext cx="3200400" cy="908685"/>
            </a:xfrm>
            <a:custGeom>
              <a:avLst/>
              <a:gdLst/>
              <a:ahLst/>
              <a:cxnLst/>
              <a:rect l="l" t="t" r="r" b="b"/>
              <a:pathLst>
                <a:path w="3200400" h="908685">
                  <a:moveTo>
                    <a:pt x="0" y="454151"/>
                  </a:moveTo>
                  <a:lnTo>
                    <a:pt x="1600200" y="0"/>
                  </a:lnTo>
                  <a:lnTo>
                    <a:pt x="3200400" y="454151"/>
                  </a:lnTo>
                  <a:lnTo>
                    <a:pt x="1600200" y="908303"/>
                  </a:lnTo>
                  <a:lnTo>
                    <a:pt x="0" y="454151"/>
                  </a:lnTo>
                  <a:close/>
                </a:path>
              </a:pathLst>
            </a:custGeom>
            <a:ln w="25399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348979" y="5477256"/>
            <a:ext cx="594360" cy="546100"/>
            <a:chOff x="6348979" y="5477256"/>
            <a:chExt cx="594360" cy="54610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8979" y="5477256"/>
              <a:ext cx="544059" cy="54559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60772" y="568143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70146" y="2744433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Điều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kiện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48000" y="4201888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0" y="152400"/>
                </a:moveTo>
                <a:lnTo>
                  <a:pt x="7769" y="104226"/>
                </a:lnTo>
                <a:lnTo>
                  <a:pt x="29405" y="62391"/>
                </a:lnTo>
                <a:lnTo>
                  <a:pt x="62396" y="29402"/>
                </a:lnTo>
                <a:lnTo>
                  <a:pt x="104231" y="7768"/>
                </a:lnTo>
                <a:lnTo>
                  <a:pt x="152400" y="0"/>
                </a:lnTo>
                <a:lnTo>
                  <a:pt x="2590800" y="0"/>
                </a:lnTo>
                <a:lnTo>
                  <a:pt x="2638968" y="7768"/>
                </a:lnTo>
                <a:lnTo>
                  <a:pt x="2680803" y="29402"/>
                </a:lnTo>
                <a:lnTo>
                  <a:pt x="2713794" y="62391"/>
                </a:lnTo>
                <a:lnTo>
                  <a:pt x="2735430" y="104226"/>
                </a:lnTo>
                <a:lnTo>
                  <a:pt x="2743200" y="152400"/>
                </a:lnTo>
                <a:lnTo>
                  <a:pt x="2743200" y="762000"/>
                </a:lnTo>
                <a:lnTo>
                  <a:pt x="2735430" y="810168"/>
                </a:lnTo>
                <a:lnTo>
                  <a:pt x="2713794" y="852003"/>
                </a:lnTo>
                <a:lnTo>
                  <a:pt x="2680803" y="884994"/>
                </a:lnTo>
                <a:lnTo>
                  <a:pt x="2638968" y="906630"/>
                </a:lnTo>
                <a:lnTo>
                  <a:pt x="2590800" y="914400"/>
                </a:lnTo>
                <a:lnTo>
                  <a:pt x="152400" y="914400"/>
                </a:lnTo>
                <a:lnTo>
                  <a:pt x="104231" y="906630"/>
                </a:lnTo>
                <a:lnTo>
                  <a:pt x="62396" y="884994"/>
                </a:lnTo>
                <a:lnTo>
                  <a:pt x="29405" y="852003"/>
                </a:lnTo>
                <a:lnTo>
                  <a:pt x="7769" y="810168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61288" y="4493985"/>
            <a:ext cx="91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Công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việc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4449" y="1757930"/>
            <a:ext cx="1885950" cy="2907665"/>
            <a:chOff x="4784449" y="1757930"/>
            <a:chExt cx="1885950" cy="2907665"/>
          </a:xfrm>
        </p:grpSpPr>
        <p:sp>
          <p:nvSpPr>
            <p:cNvPr id="21" name="object 21"/>
            <p:cNvSpPr/>
            <p:nvPr/>
          </p:nvSpPr>
          <p:spPr>
            <a:xfrm>
              <a:off x="6618831" y="3364480"/>
              <a:ext cx="1905" cy="826135"/>
            </a:xfrm>
            <a:custGeom>
              <a:avLst/>
              <a:gdLst/>
              <a:ahLst/>
              <a:cxnLst/>
              <a:rect l="l" t="t" r="r" b="b"/>
              <a:pathLst>
                <a:path w="1904" h="826135">
                  <a:moveTo>
                    <a:pt x="1562" y="0"/>
                  </a:moveTo>
                  <a:lnTo>
                    <a:pt x="0" y="825627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74528" y="4113815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177"/>
                  </a:moveTo>
                  <a:lnTo>
                    <a:pt x="44297" y="7628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90799" y="2909534"/>
              <a:ext cx="457200" cy="1750060"/>
            </a:xfrm>
            <a:custGeom>
              <a:avLst/>
              <a:gdLst/>
              <a:ahLst/>
              <a:cxnLst/>
              <a:rect l="l" t="t" r="r" b="b"/>
              <a:pathLst>
                <a:path w="457200" h="1750060">
                  <a:moveTo>
                    <a:pt x="457200" y="1749551"/>
                  </a:moveTo>
                  <a:lnTo>
                    <a:pt x="0" y="1749551"/>
                  </a:lnTo>
                  <a:lnTo>
                    <a:pt x="0" y="0"/>
                  </a:lnTo>
                  <a:lnTo>
                    <a:pt x="216027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30625" y="2865088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18832" y="1764280"/>
              <a:ext cx="1905" cy="679450"/>
            </a:xfrm>
            <a:custGeom>
              <a:avLst/>
              <a:gdLst/>
              <a:ahLst/>
              <a:cxnLst/>
              <a:rect l="l" t="t" r="r" b="b"/>
              <a:pathLst>
                <a:path w="1904" h="679450">
                  <a:moveTo>
                    <a:pt x="1562" y="0"/>
                  </a:moveTo>
                  <a:lnTo>
                    <a:pt x="0" y="679323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74564" y="2367304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203"/>
                  </a:moveTo>
                  <a:lnTo>
                    <a:pt x="44272" y="7630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652735" y="3370579"/>
            <a:ext cx="415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tr</a:t>
            </a:r>
            <a:r>
              <a:rPr sz="1800" dirty="0">
                <a:latin typeface="Calibri"/>
                <a:cs typeface="Calibri"/>
              </a:rPr>
              <a:t>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46178" y="261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u="sng" dirty="0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a</a:t>
            </a:r>
            <a:r>
              <a:rPr sz="1800" u="sng" spc="-5" dirty="0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l</a:t>
            </a:r>
            <a:r>
              <a:rPr sz="1800" u="sng" dirty="0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7792" y="192024"/>
              <a:ext cx="650747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821" y="281939"/>
              <a:ext cx="979931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5244" y="281939"/>
              <a:ext cx="905255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3988" y="281939"/>
              <a:ext cx="1277111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94552" y="283114"/>
            <a:ext cx="2411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</a:t>
            </a:r>
            <a:r>
              <a:rPr spc="-5" dirty="0"/>
              <a:t>ỆNH</a:t>
            </a:r>
            <a:r>
              <a:rPr spc="105" dirty="0"/>
              <a:t> </a:t>
            </a:r>
            <a:r>
              <a:rPr spc="-10" dirty="0"/>
              <a:t>LẶP</a:t>
            </a:r>
            <a:r>
              <a:rPr spc="120" dirty="0"/>
              <a:t> </a:t>
            </a:r>
            <a:r>
              <a:rPr spc="-10" dirty="0"/>
              <a:t>WHILE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535816" y="1002790"/>
            <a:ext cx="4838700" cy="39065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Ví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dụ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latin typeface="Segoe UI"/>
                <a:cs typeface="Segoe UI"/>
              </a:rPr>
              <a:t>int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1;</a:t>
            </a:r>
            <a:endParaRPr sz="2400">
              <a:latin typeface="Segoe UI"/>
              <a:cs typeface="Segoe UI"/>
            </a:endParaRPr>
          </a:p>
          <a:p>
            <a:pPr marL="927100" marR="5080" indent="-457200">
              <a:lnSpc>
                <a:spcPct val="118400"/>
              </a:lnSpc>
              <a:spcBef>
                <a:spcPts val="45"/>
              </a:spcBef>
            </a:pPr>
            <a:r>
              <a:rPr sz="2400" spc="-5" dirty="0">
                <a:latin typeface="Segoe UI"/>
                <a:cs typeface="Segoe UI"/>
              </a:rPr>
              <a:t>while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&lt; 20)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{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System.out.println(“Hello </a:t>
            </a:r>
            <a:r>
              <a:rPr sz="2000" spc="-15" dirty="0">
                <a:latin typeface="Segoe UI"/>
                <a:cs typeface="Segoe UI"/>
              </a:rPr>
              <a:t>World </a:t>
            </a:r>
            <a:r>
              <a:rPr sz="2000" spc="-10" dirty="0">
                <a:latin typeface="Segoe UI"/>
                <a:cs typeface="Segoe UI"/>
              </a:rPr>
              <a:t>!”); </a:t>
            </a:r>
            <a:r>
              <a:rPr sz="2000" spc="-53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i++;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Diễn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giải:</a:t>
            </a:r>
            <a:endParaRPr sz="2800">
              <a:latin typeface="Segoe UI"/>
              <a:cs typeface="Segoe UI"/>
            </a:endParaRPr>
          </a:p>
          <a:p>
            <a:pPr marL="756285" marR="36512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Đoạn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mã </a:t>
            </a:r>
            <a:r>
              <a:rPr sz="2400" spc="-10" dirty="0">
                <a:latin typeface="Segoe UI"/>
                <a:cs typeface="Segoe UI"/>
              </a:rPr>
              <a:t>trên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xuất </a:t>
            </a:r>
            <a:r>
              <a:rPr sz="2400" dirty="0">
                <a:latin typeface="Segoe UI"/>
                <a:cs typeface="Segoe UI"/>
              </a:rPr>
              <a:t>19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dòng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Hello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World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ra</a:t>
            </a:r>
            <a:r>
              <a:rPr sz="2400" spc="-5" dirty="0">
                <a:latin typeface="Segoe UI"/>
                <a:cs typeface="Segoe UI"/>
              </a:rPr>
              <a:t> màn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11901" y="1234439"/>
            <a:ext cx="2420620" cy="2249805"/>
            <a:chOff x="6311901" y="1234439"/>
            <a:chExt cx="2420620" cy="224980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6079" y="1234439"/>
              <a:ext cx="551687" cy="5532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1801" y="1258100"/>
              <a:ext cx="457198" cy="4571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781801" y="125809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5" y="66955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4"/>
                  </a:lnTo>
                  <a:lnTo>
                    <a:pt x="356411" y="39041"/>
                  </a:lnTo>
                  <a:lnTo>
                    <a:pt x="390244" y="66955"/>
                  </a:lnTo>
                  <a:lnTo>
                    <a:pt x="418158" y="100788"/>
                  </a:lnTo>
                  <a:lnTo>
                    <a:pt x="439235" y="139619"/>
                  </a:lnTo>
                  <a:lnTo>
                    <a:pt x="452555" y="182529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1" y="418158"/>
                  </a:lnTo>
                  <a:lnTo>
                    <a:pt x="317580" y="439235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5"/>
                  </a:lnTo>
                  <a:lnTo>
                    <a:pt x="100788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86927" y="2916932"/>
              <a:ext cx="545591" cy="54406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24601" y="2858295"/>
              <a:ext cx="1371600" cy="612775"/>
            </a:xfrm>
            <a:custGeom>
              <a:avLst/>
              <a:gdLst/>
              <a:ahLst/>
              <a:cxnLst/>
              <a:rect l="l" t="t" r="r" b="b"/>
              <a:pathLst>
                <a:path w="1371600" h="612775">
                  <a:moveTo>
                    <a:pt x="0" y="306324"/>
                  </a:moveTo>
                  <a:lnTo>
                    <a:pt x="685800" y="0"/>
                  </a:lnTo>
                  <a:lnTo>
                    <a:pt x="1371600" y="306324"/>
                  </a:lnTo>
                  <a:lnTo>
                    <a:pt x="685800" y="612648"/>
                  </a:lnTo>
                  <a:lnTo>
                    <a:pt x="0" y="306324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98723" y="2999517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&lt;20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43601" y="4001293"/>
            <a:ext cx="2133600" cy="612775"/>
          </a:xfrm>
          <a:custGeom>
            <a:avLst/>
            <a:gdLst/>
            <a:ahLst/>
            <a:cxnLst/>
            <a:rect l="l" t="t" r="r" b="b"/>
            <a:pathLst>
              <a:path w="2133600" h="612775">
                <a:moveTo>
                  <a:pt x="0" y="612648"/>
                </a:moveTo>
                <a:lnTo>
                  <a:pt x="426720" y="0"/>
                </a:lnTo>
                <a:lnTo>
                  <a:pt x="2133600" y="0"/>
                </a:lnTo>
                <a:lnTo>
                  <a:pt x="1706880" y="612648"/>
                </a:lnTo>
                <a:lnTo>
                  <a:pt x="0" y="612648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14159" y="4005357"/>
            <a:ext cx="59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Hello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rl</a:t>
            </a: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24601" y="4915696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295400" y="0"/>
                </a:lnTo>
                <a:lnTo>
                  <a:pt x="1325062" y="5987"/>
                </a:lnTo>
                <a:lnTo>
                  <a:pt x="1349282" y="22317"/>
                </a:lnTo>
                <a:lnTo>
                  <a:pt x="1365612" y="46537"/>
                </a:lnTo>
                <a:lnTo>
                  <a:pt x="1371600" y="76200"/>
                </a:lnTo>
                <a:lnTo>
                  <a:pt x="1371600" y="381000"/>
                </a:lnTo>
                <a:lnTo>
                  <a:pt x="1365612" y="410656"/>
                </a:lnTo>
                <a:lnTo>
                  <a:pt x="1349282" y="434878"/>
                </a:lnTo>
                <a:lnTo>
                  <a:pt x="1325062" y="451210"/>
                </a:lnTo>
                <a:lnTo>
                  <a:pt x="129540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56000" y="4979193"/>
            <a:ext cx="309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15" dirty="0">
                <a:latin typeface="Calibri"/>
                <a:cs typeface="Calibri"/>
              </a:rPr>
              <a:t>++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63439" y="1709737"/>
            <a:ext cx="2560955" cy="3441065"/>
            <a:chOff x="5663439" y="1709737"/>
            <a:chExt cx="2560955" cy="3441065"/>
          </a:xfrm>
        </p:grpSpPr>
        <p:sp>
          <p:nvSpPr>
            <p:cNvPr id="21" name="object 21"/>
            <p:cNvSpPr/>
            <p:nvPr/>
          </p:nvSpPr>
          <p:spPr>
            <a:xfrm>
              <a:off x="7009658" y="1716087"/>
              <a:ext cx="1905" cy="368935"/>
            </a:xfrm>
            <a:custGeom>
              <a:avLst/>
              <a:gdLst/>
              <a:ahLst/>
              <a:cxnLst/>
              <a:rect l="l" t="t" r="r" b="b"/>
              <a:pathLst>
                <a:path w="1904" h="368935">
                  <a:moveTo>
                    <a:pt x="1536" y="0"/>
                  </a:moveTo>
                  <a:lnTo>
                    <a:pt x="0" y="368427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65529" y="2008121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80"/>
                  </a:moveTo>
                  <a:lnTo>
                    <a:pt x="44132" y="7639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43601" y="2096296"/>
              <a:ext cx="2133600" cy="457200"/>
            </a:xfrm>
            <a:custGeom>
              <a:avLst/>
              <a:gdLst/>
              <a:ahLst/>
              <a:cxnLst/>
              <a:rect l="l" t="t" r="r" b="b"/>
              <a:pathLst>
                <a:path w="2133600" h="457200">
                  <a:moveTo>
                    <a:pt x="0" y="76200"/>
                  </a:moveTo>
                  <a:lnTo>
                    <a:pt x="5987" y="46537"/>
                  </a:lnTo>
                  <a:lnTo>
                    <a:pt x="22317" y="22317"/>
                  </a:lnTo>
                  <a:lnTo>
                    <a:pt x="46537" y="5987"/>
                  </a:lnTo>
                  <a:lnTo>
                    <a:pt x="76200" y="0"/>
                  </a:lnTo>
                  <a:lnTo>
                    <a:pt x="2057400" y="0"/>
                  </a:lnTo>
                  <a:lnTo>
                    <a:pt x="2087062" y="5987"/>
                  </a:lnTo>
                  <a:lnTo>
                    <a:pt x="2111282" y="22317"/>
                  </a:lnTo>
                  <a:lnTo>
                    <a:pt x="2127612" y="46537"/>
                  </a:lnTo>
                  <a:lnTo>
                    <a:pt x="2133600" y="76200"/>
                  </a:lnTo>
                  <a:lnTo>
                    <a:pt x="2133600" y="381000"/>
                  </a:lnTo>
                  <a:lnTo>
                    <a:pt x="2127612" y="410656"/>
                  </a:lnTo>
                  <a:lnTo>
                    <a:pt x="2111282" y="434878"/>
                  </a:lnTo>
                  <a:lnTo>
                    <a:pt x="2087062" y="451210"/>
                  </a:lnTo>
                  <a:lnTo>
                    <a:pt x="2057400" y="457200"/>
                  </a:lnTo>
                  <a:lnTo>
                    <a:pt x="76200" y="457200"/>
                  </a:lnTo>
                  <a:lnTo>
                    <a:pt x="46537" y="451210"/>
                  </a:lnTo>
                  <a:lnTo>
                    <a:pt x="22317" y="434878"/>
                  </a:lnTo>
                  <a:lnTo>
                    <a:pt x="5987" y="410656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09645" y="3471735"/>
              <a:ext cx="1905" cy="518159"/>
            </a:xfrm>
            <a:custGeom>
              <a:avLst/>
              <a:gdLst/>
              <a:ahLst/>
              <a:cxnLst/>
              <a:rect l="l" t="t" r="r" b="b"/>
              <a:pathLst>
                <a:path w="1904" h="518160">
                  <a:moveTo>
                    <a:pt x="1549" y="0"/>
                  </a:moveTo>
                  <a:lnTo>
                    <a:pt x="0" y="51777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65425" y="3913183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266"/>
                  </a:moveTo>
                  <a:lnTo>
                    <a:pt x="44221" y="76326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10401" y="4613941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0"/>
                  </a:moveTo>
                  <a:lnTo>
                    <a:pt x="0" y="28917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65955" y="4826923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69789" y="3164617"/>
              <a:ext cx="668020" cy="1979930"/>
            </a:xfrm>
            <a:custGeom>
              <a:avLst/>
              <a:gdLst/>
              <a:ahLst/>
              <a:cxnLst/>
              <a:rect l="l" t="t" r="r" b="b"/>
              <a:pathLst>
                <a:path w="668020" h="1979929">
                  <a:moveTo>
                    <a:pt x="667512" y="1979676"/>
                  </a:moveTo>
                  <a:lnTo>
                    <a:pt x="0" y="1979676"/>
                  </a:lnTo>
                  <a:lnTo>
                    <a:pt x="0" y="0"/>
                  </a:lnTo>
                  <a:lnTo>
                    <a:pt x="642239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35825" y="312017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96201" y="3164619"/>
              <a:ext cx="521334" cy="1905"/>
            </a:xfrm>
            <a:custGeom>
              <a:avLst/>
              <a:gdLst/>
              <a:ahLst/>
              <a:cxnLst/>
              <a:rect l="l" t="t" r="r" b="b"/>
              <a:pathLst>
                <a:path w="521334" h="1905">
                  <a:moveTo>
                    <a:pt x="-6350" y="793"/>
                  </a:moveTo>
                  <a:lnTo>
                    <a:pt x="527176" y="793"/>
                  </a:lnTo>
                </a:path>
              </a:pathLst>
            </a:custGeom>
            <a:ln w="14287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40830" y="312175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55968" y="2159793"/>
            <a:ext cx="30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=1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959272" y="2547937"/>
            <a:ext cx="101600" cy="305435"/>
            <a:chOff x="6959272" y="2547937"/>
            <a:chExt cx="101600" cy="305435"/>
          </a:xfrm>
        </p:grpSpPr>
        <p:sp>
          <p:nvSpPr>
            <p:cNvPr id="34" name="object 34"/>
            <p:cNvSpPr/>
            <p:nvPr/>
          </p:nvSpPr>
          <p:spPr>
            <a:xfrm>
              <a:off x="7009670" y="2554287"/>
              <a:ext cx="1905" cy="292735"/>
            </a:xfrm>
            <a:custGeom>
              <a:avLst/>
              <a:gdLst/>
              <a:ahLst/>
              <a:cxnLst/>
              <a:rect l="l" t="t" r="r" b="b"/>
              <a:pathLst>
                <a:path w="1904" h="292735">
                  <a:moveTo>
                    <a:pt x="1524" y="0"/>
                  </a:moveTo>
                  <a:lnTo>
                    <a:pt x="0" y="292227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65622" y="2770079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469"/>
                  </a:moveTo>
                  <a:lnTo>
                    <a:pt x="44056" y="76441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043535" y="3370579"/>
            <a:ext cx="415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tr</a:t>
            </a:r>
            <a:r>
              <a:rPr sz="1800" dirty="0">
                <a:latin typeface="Calibri"/>
                <a:cs typeface="Calibri"/>
              </a:rPr>
              <a:t>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89101" y="2887776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78939" y="4818379"/>
            <a:ext cx="3223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Xuất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bảng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cửu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chương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trung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bình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cộng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số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chia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hết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3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từ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27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đến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250.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7127" y="192024"/>
              <a:ext cx="650748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1156" y="281939"/>
              <a:ext cx="979931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4579" y="281939"/>
              <a:ext cx="905255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3320" y="281939"/>
              <a:ext cx="800091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6699" y="192024"/>
              <a:ext cx="794004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3988" y="281939"/>
              <a:ext cx="1277111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53888" y="283114"/>
            <a:ext cx="3152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</a:t>
            </a:r>
            <a:r>
              <a:rPr spc="-5" dirty="0"/>
              <a:t>ỆNH</a:t>
            </a:r>
            <a:r>
              <a:rPr spc="114" dirty="0"/>
              <a:t> </a:t>
            </a:r>
            <a:r>
              <a:rPr spc="-10" dirty="0"/>
              <a:t>LẶP</a:t>
            </a:r>
            <a:r>
              <a:rPr spc="125" dirty="0"/>
              <a:t> </a:t>
            </a:r>
            <a:r>
              <a:rPr spc="-20" dirty="0"/>
              <a:t>DO</a:t>
            </a:r>
            <a:r>
              <a:rPr sz="2800" spc="-20" dirty="0"/>
              <a:t>…</a:t>
            </a:r>
            <a:r>
              <a:rPr spc="-20" dirty="0"/>
              <a:t>WHILE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35816" y="1002790"/>
            <a:ext cx="4424680" cy="46380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Cú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pháp: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b="1" dirty="0">
                <a:solidFill>
                  <a:srgbClr val="0000FF"/>
                </a:solidFill>
                <a:latin typeface="Segoe UI"/>
                <a:cs typeface="Segoe UI"/>
              </a:rPr>
              <a:t>do</a:t>
            </a:r>
            <a:r>
              <a:rPr sz="2400" b="1" spc="-55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{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Segoe UI"/>
                <a:cs typeface="Segoe UI"/>
              </a:rPr>
              <a:t>//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công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việc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0000FF"/>
                </a:solidFill>
                <a:latin typeface="Segoe UI"/>
                <a:cs typeface="Segoe UI"/>
              </a:rPr>
              <a:t>while </a:t>
            </a:r>
            <a:r>
              <a:rPr sz="2400" spc="-5" dirty="0">
                <a:latin typeface="Segoe UI"/>
                <a:cs typeface="Segoe UI"/>
              </a:rPr>
              <a:t>(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&lt;&lt;điều</a:t>
            </a:r>
            <a:r>
              <a:rPr sz="2400" b="1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kiện&gt;&gt;</a:t>
            </a:r>
            <a:r>
              <a:rPr sz="2400" spc="-5" dirty="0">
                <a:latin typeface="Segoe UI"/>
                <a:cs typeface="Segoe UI"/>
              </a:rPr>
              <a:t>);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Diễn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giải:</a:t>
            </a:r>
            <a:endParaRPr sz="2800">
              <a:latin typeface="Segoe UI"/>
              <a:cs typeface="Segoe U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Tương</a:t>
            </a:r>
            <a:r>
              <a:rPr sz="2400" dirty="0">
                <a:latin typeface="Segoe UI"/>
                <a:cs typeface="Segoe UI"/>
              </a:rPr>
              <a:t> tự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lệnh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lặp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while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</a:t>
            </a:r>
            <a:r>
              <a:rPr sz="2400" dirty="0">
                <a:latin typeface="Segoe UI"/>
                <a:cs typeface="Segoe UI"/>
              </a:rPr>
              <a:t> ở</a:t>
            </a:r>
            <a:r>
              <a:rPr sz="2400" spc="-5" dirty="0">
                <a:latin typeface="Segoe UI"/>
                <a:cs typeface="Segoe UI"/>
              </a:rPr>
              <a:t> chỗ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điều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kiện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kiểm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</a:t>
            </a:r>
            <a:r>
              <a:rPr sz="2400" spc="-5" dirty="0">
                <a:latin typeface="Segoe UI"/>
                <a:cs typeface="Segoe UI"/>
              </a:rPr>
              <a:t> sau,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nghĩa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công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việc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dirty="0">
                <a:latin typeface="Segoe UI"/>
                <a:cs typeface="Segoe UI"/>
              </a:rPr>
              <a:t> thực</a:t>
            </a:r>
            <a:r>
              <a:rPr sz="2400" spc="-5" dirty="0">
                <a:latin typeface="Segoe UI"/>
                <a:cs typeface="Segoe UI"/>
              </a:rPr>
              <a:t> hiện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ít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nhất </a:t>
            </a:r>
            <a:r>
              <a:rPr sz="2400" spc="-6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lần.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97500" y="1501139"/>
            <a:ext cx="3225800" cy="4739640"/>
            <a:chOff x="5397500" y="1501139"/>
            <a:chExt cx="3225800" cy="473964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6080" y="1501139"/>
              <a:ext cx="551687" cy="5516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81800" y="1523999"/>
              <a:ext cx="457200" cy="4572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81800" y="1523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5" y="66955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4"/>
                  </a:lnTo>
                  <a:lnTo>
                    <a:pt x="356411" y="39041"/>
                  </a:lnTo>
                  <a:lnTo>
                    <a:pt x="390244" y="66955"/>
                  </a:lnTo>
                  <a:lnTo>
                    <a:pt x="418158" y="100788"/>
                  </a:lnTo>
                  <a:lnTo>
                    <a:pt x="439235" y="139619"/>
                  </a:lnTo>
                  <a:lnTo>
                    <a:pt x="452555" y="182529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1" y="418158"/>
                  </a:lnTo>
                  <a:lnTo>
                    <a:pt x="317580" y="439235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5"/>
                  </a:lnTo>
                  <a:lnTo>
                    <a:pt x="100788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0200" y="4169663"/>
              <a:ext cx="3200400" cy="908685"/>
            </a:xfrm>
            <a:custGeom>
              <a:avLst/>
              <a:gdLst/>
              <a:ahLst/>
              <a:cxnLst/>
              <a:rect l="l" t="t" r="r" b="b"/>
              <a:pathLst>
                <a:path w="3200400" h="908685">
                  <a:moveTo>
                    <a:pt x="0" y="454151"/>
                  </a:moveTo>
                  <a:lnTo>
                    <a:pt x="1600200" y="0"/>
                  </a:lnTo>
                  <a:lnTo>
                    <a:pt x="3200400" y="454151"/>
                  </a:lnTo>
                  <a:lnTo>
                    <a:pt x="1600200" y="908303"/>
                  </a:lnTo>
                  <a:lnTo>
                    <a:pt x="0" y="454151"/>
                  </a:lnTo>
                  <a:close/>
                </a:path>
              </a:pathLst>
            </a:custGeom>
            <a:ln w="25399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39127" y="5695187"/>
              <a:ext cx="545591" cy="54559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560946" y="4458716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Điều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kiện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0" y="2618234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0" y="152400"/>
                </a:moveTo>
                <a:lnTo>
                  <a:pt x="7769" y="104226"/>
                </a:lnTo>
                <a:lnTo>
                  <a:pt x="29405" y="62391"/>
                </a:lnTo>
                <a:lnTo>
                  <a:pt x="62396" y="29402"/>
                </a:lnTo>
                <a:lnTo>
                  <a:pt x="104231" y="7768"/>
                </a:lnTo>
                <a:lnTo>
                  <a:pt x="152400" y="0"/>
                </a:lnTo>
                <a:lnTo>
                  <a:pt x="1676400" y="0"/>
                </a:lnTo>
                <a:lnTo>
                  <a:pt x="1724568" y="7768"/>
                </a:lnTo>
                <a:lnTo>
                  <a:pt x="1766403" y="29402"/>
                </a:lnTo>
                <a:lnTo>
                  <a:pt x="1799394" y="62391"/>
                </a:lnTo>
                <a:lnTo>
                  <a:pt x="1821030" y="104226"/>
                </a:lnTo>
                <a:lnTo>
                  <a:pt x="1828800" y="152400"/>
                </a:lnTo>
                <a:lnTo>
                  <a:pt x="1828800" y="762000"/>
                </a:lnTo>
                <a:lnTo>
                  <a:pt x="1821030" y="810168"/>
                </a:lnTo>
                <a:lnTo>
                  <a:pt x="1799394" y="852003"/>
                </a:lnTo>
                <a:lnTo>
                  <a:pt x="1766403" y="884994"/>
                </a:lnTo>
                <a:lnTo>
                  <a:pt x="1724568" y="906630"/>
                </a:lnTo>
                <a:lnTo>
                  <a:pt x="1676400" y="914400"/>
                </a:lnTo>
                <a:lnTo>
                  <a:pt x="152400" y="914400"/>
                </a:lnTo>
                <a:lnTo>
                  <a:pt x="104231" y="906630"/>
                </a:lnTo>
                <a:lnTo>
                  <a:pt x="62396" y="884994"/>
                </a:lnTo>
                <a:lnTo>
                  <a:pt x="29405" y="852003"/>
                </a:lnTo>
                <a:lnTo>
                  <a:pt x="7769" y="810168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52088" y="2910332"/>
            <a:ext cx="91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Công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việc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75250" y="1974850"/>
            <a:ext cx="1885950" cy="2655570"/>
            <a:chOff x="5175250" y="1974850"/>
            <a:chExt cx="1885950" cy="2655570"/>
          </a:xfrm>
        </p:grpSpPr>
        <p:sp>
          <p:nvSpPr>
            <p:cNvPr id="21" name="object 21"/>
            <p:cNvSpPr/>
            <p:nvPr/>
          </p:nvSpPr>
          <p:spPr>
            <a:xfrm>
              <a:off x="7010400" y="3532632"/>
              <a:ext cx="0" cy="624840"/>
            </a:xfrm>
            <a:custGeom>
              <a:avLst/>
              <a:gdLst/>
              <a:ahLst/>
              <a:cxnLst/>
              <a:rect l="l" t="t" r="r" b="b"/>
              <a:pathLst>
                <a:path h="624839">
                  <a:moveTo>
                    <a:pt x="0" y="0"/>
                  </a:moveTo>
                  <a:lnTo>
                    <a:pt x="0" y="62445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65955" y="4080893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81600" y="3075432"/>
              <a:ext cx="902335" cy="1548765"/>
            </a:xfrm>
            <a:custGeom>
              <a:avLst/>
              <a:gdLst/>
              <a:ahLst/>
              <a:cxnLst/>
              <a:rect l="l" t="t" r="r" b="b"/>
              <a:pathLst>
                <a:path w="902335" h="1548764">
                  <a:moveTo>
                    <a:pt x="228600" y="1548383"/>
                  </a:moveTo>
                  <a:lnTo>
                    <a:pt x="0" y="1548383"/>
                  </a:lnTo>
                  <a:lnTo>
                    <a:pt x="0" y="0"/>
                  </a:lnTo>
                  <a:lnTo>
                    <a:pt x="901826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07229" y="3030985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10400" y="1981200"/>
              <a:ext cx="0" cy="624840"/>
            </a:xfrm>
            <a:custGeom>
              <a:avLst/>
              <a:gdLst/>
              <a:ahLst/>
              <a:cxnLst/>
              <a:rect l="l" t="t" r="r" b="b"/>
              <a:pathLst>
                <a:path h="624839">
                  <a:moveTo>
                    <a:pt x="0" y="0"/>
                  </a:moveTo>
                  <a:lnTo>
                    <a:pt x="0" y="62445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65955" y="2529461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60340" y="4208779"/>
            <a:ext cx="415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tr</a:t>
            </a:r>
            <a:r>
              <a:rPr sz="1800" dirty="0">
                <a:latin typeface="Calibri"/>
                <a:cs typeface="Calibri"/>
              </a:rPr>
              <a:t>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89140" y="5047056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959031" y="5072411"/>
            <a:ext cx="101600" cy="637540"/>
            <a:chOff x="6959031" y="5072411"/>
            <a:chExt cx="101600" cy="637540"/>
          </a:xfrm>
        </p:grpSpPr>
        <p:sp>
          <p:nvSpPr>
            <p:cNvPr id="30" name="object 30"/>
            <p:cNvSpPr/>
            <p:nvPr/>
          </p:nvSpPr>
          <p:spPr>
            <a:xfrm>
              <a:off x="7009631" y="5078761"/>
              <a:ext cx="1905" cy="624840"/>
            </a:xfrm>
            <a:custGeom>
              <a:avLst/>
              <a:gdLst/>
              <a:ahLst/>
              <a:cxnLst/>
              <a:rect l="l" t="t" r="r" b="b"/>
              <a:pathLst>
                <a:path w="1904" h="624839">
                  <a:moveTo>
                    <a:pt x="1562" y="0"/>
                  </a:moveTo>
                  <a:lnTo>
                    <a:pt x="0" y="624458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65381" y="5626905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228"/>
                  </a:moveTo>
                  <a:lnTo>
                    <a:pt x="44259" y="76314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7127" y="192024"/>
              <a:ext cx="650748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1156" y="281939"/>
              <a:ext cx="979931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4579" y="281939"/>
              <a:ext cx="905255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3320" y="281939"/>
              <a:ext cx="800091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6699" y="192024"/>
              <a:ext cx="794004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3988" y="281939"/>
              <a:ext cx="1277111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53888" y="283114"/>
            <a:ext cx="3152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L</a:t>
            </a:r>
            <a:r>
              <a:rPr spc="-5" dirty="0"/>
              <a:t>ỆNH</a:t>
            </a:r>
            <a:r>
              <a:rPr spc="114" dirty="0"/>
              <a:t> </a:t>
            </a:r>
            <a:r>
              <a:rPr spc="-10" dirty="0"/>
              <a:t>LẶP</a:t>
            </a:r>
            <a:r>
              <a:rPr spc="125" dirty="0"/>
              <a:t> </a:t>
            </a:r>
            <a:r>
              <a:rPr spc="-20" dirty="0"/>
              <a:t>DO</a:t>
            </a:r>
            <a:r>
              <a:rPr sz="2800" spc="-20" dirty="0"/>
              <a:t>…</a:t>
            </a:r>
            <a:r>
              <a:rPr spc="-20" dirty="0"/>
              <a:t>WHILE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35816" y="1002790"/>
            <a:ext cx="5203825" cy="398017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Ví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dụ</a:t>
            </a:r>
            <a:endParaRPr sz="2800">
              <a:latin typeface="Segoe UI"/>
              <a:cs typeface="Segoe UI"/>
            </a:endParaRPr>
          </a:p>
          <a:p>
            <a:pPr marL="469900" marR="3253740">
              <a:lnSpc>
                <a:spcPct val="120000"/>
              </a:lnSpc>
              <a:spcBef>
                <a:spcPts val="20"/>
              </a:spcBef>
            </a:pPr>
            <a:r>
              <a:rPr sz="2400" spc="-5" dirty="0">
                <a:latin typeface="Segoe UI"/>
                <a:cs typeface="Segoe UI"/>
              </a:rPr>
              <a:t>int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so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=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-1;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 {</a:t>
            </a:r>
            <a:endParaRPr sz="24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Segoe UI"/>
                <a:cs typeface="Segoe UI"/>
              </a:rPr>
              <a:t>so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=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scanner.nextDouble();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Segoe UI"/>
                <a:cs typeface="Segoe UI"/>
              </a:rPr>
              <a:t>while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(so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&lt;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0);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Diễn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giải:</a:t>
            </a:r>
            <a:endParaRPr sz="2800">
              <a:latin typeface="Segoe UI"/>
              <a:cs typeface="Segoe U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Đoạn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mã </a:t>
            </a:r>
            <a:r>
              <a:rPr sz="2400" spc="-10" dirty="0">
                <a:latin typeface="Segoe UI"/>
                <a:cs typeface="Segoe UI"/>
              </a:rPr>
              <a:t>trên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phép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nhập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nguyên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dương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</a:t>
            </a:r>
            <a:r>
              <a:rPr sz="2400" spc="-15" dirty="0">
                <a:latin typeface="Segoe UI"/>
                <a:cs typeface="Segoe UI"/>
              </a:rPr>
              <a:t> bàn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phím.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88100" y="1272540"/>
            <a:ext cx="2159000" cy="4739640"/>
            <a:chOff x="6388100" y="1272540"/>
            <a:chExt cx="2159000" cy="473964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93280" y="1272540"/>
              <a:ext cx="551687" cy="5516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9000" y="1295400"/>
              <a:ext cx="457200" cy="4572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239000" y="1295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5" y="66955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4"/>
                  </a:lnTo>
                  <a:lnTo>
                    <a:pt x="356411" y="39041"/>
                  </a:lnTo>
                  <a:lnTo>
                    <a:pt x="390244" y="66955"/>
                  </a:lnTo>
                  <a:lnTo>
                    <a:pt x="418158" y="100788"/>
                  </a:lnTo>
                  <a:lnTo>
                    <a:pt x="439235" y="139619"/>
                  </a:lnTo>
                  <a:lnTo>
                    <a:pt x="452555" y="182529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1" y="418158"/>
                  </a:lnTo>
                  <a:lnTo>
                    <a:pt x="317580" y="439235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5"/>
                  </a:lnTo>
                  <a:lnTo>
                    <a:pt x="100788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96327" y="5466588"/>
              <a:ext cx="545591" cy="54559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00800" y="4458699"/>
              <a:ext cx="2133600" cy="658495"/>
            </a:xfrm>
            <a:custGeom>
              <a:avLst/>
              <a:gdLst/>
              <a:ahLst/>
              <a:cxnLst/>
              <a:rect l="l" t="t" r="r" b="b"/>
              <a:pathLst>
                <a:path w="2133600" h="658495">
                  <a:moveTo>
                    <a:pt x="0" y="329183"/>
                  </a:moveTo>
                  <a:lnTo>
                    <a:pt x="1066800" y="0"/>
                  </a:lnTo>
                  <a:lnTo>
                    <a:pt x="2133600" y="329183"/>
                  </a:lnTo>
                  <a:lnTo>
                    <a:pt x="1066800" y="658367"/>
                  </a:lnTo>
                  <a:lnTo>
                    <a:pt x="0" y="329183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73626" y="4622783"/>
            <a:ext cx="586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Số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53200" y="3352802"/>
            <a:ext cx="1828800" cy="664845"/>
          </a:xfrm>
          <a:custGeom>
            <a:avLst/>
            <a:gdLst/>
            <a:ahLst/>
            <a:cxnLst/>
            <a:rect l="l" t="t" r="r" b="b"/>
            <a:pathLst>
              <a:path w="1828800" h="664845">
                <a:moveTo>
                  <a:pt x="0" y="110744"/>
                </a:moveTo>
                <a:lnTo>
                  <a:pt x="8702" y="67637"/>
                </a:lnTo>
                <a:lnTo>
                  <a:pt x="32435" y="32435"/>
                </a:lnTo>
                <a:lnTo>
                  <a:pt x="67637" y="8702"/>
                </a:lnTo>
                <a:lnTo>
                  <a:pt x="110744" y="0"/>
                </a:lnTo>
                <a:lnTo>
                  <a:pt x="1718056" y="0"/>
                </a:lnTo>
                <a:lnTo>
                  <a:pt x="1761162" y="8702"/>
                </a:lnTo>
                <a:lnTo>
                  <a:pt x="1796364" y="32435"/>
                </a:lnTo>
                <a:lnTo>
                  <a:pt x="1820097" y="67637"/>
                </a:lnTo>
                <a:lnTo>
                  <a:pt x="1828800" y="110744"/>
                </a:lnTo>
                <a:lnTo>
                  <a:pt x="1828800" y="553720"/>
                </a:lnTo>
                <a:lnTo>
                  <a:pt x="1820097" y="596826"/>
                </a:lnTo>
                <a:lnTo>
                  <a:pt x="1796364" y="632028"/>
                </a:lnTo>
                <a:lnTo>
                  <a:pt x="1761162" y="655761"/>
                </a:lnTo>
                <a:lnTo>
                  <a:pt x="1718056" y="664464"/>
                </a:lnTo>
                <a:lnTo>
                  <a:pt x="110744" y="664464"/>
                </a:lnTo>
                <a:lnTo>
                  <a:pt x="67637" y="655761"/>
                </a:lnTo>
                <a:lnTo>
                  <a:pt x="32435" y="632028"/>
                </a:lnTo>
                <a:lnTo>
                  <a:pt x="8702" y="596826"/>
                </a:lnTo>
                <a:lnTo>
                  <a:pt x="0" y="553720"/>
                </a:lnTo>
                <a:lnTo>
                  <a:pt x="0" y="110744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74947" y="3519932"/>
            <a:ext cx="78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Nhập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số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65850" y="1746250"/>
            <a:ext cx="1352550" cy="3048000"/>
            <a:chOff x="6165850" y="1746250"/>
            <a:chExt cx="1352550" cy="3048000"/>
          </a:xfrm>
        </p:grpSpPr>
        <p:sp>
          <p:nvSpPr>
            <p:cNvPr id="21" name="object 21"/>
            <p:cNvSpPr/>
            <p:nvPr/>
          </p:nvSpPr>
          <p:spPr>
            <a:xfrm>
              <a:off x="7467600" y="1752600"/>
              <a:ext cx="0" cy="466090"/>
            </a:xfrm>
            <a:custGeom>
              <a:avLst/>
              <a:gdLst/>
              <a:ahLst/>
              <a:cxnLst/>
              <a:rect l="l" t="t" r="r" b="b"/>
              <a:pathLst>
                <a:path h="466089">
                  <a:moveTo>
                    <a:pt x="0" y="0"/>
                  </a:moveTo>
                  <a:lnTo>
                    <a:pt x="0" y="465963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3155" y="2142365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67600" y="4017264"/>
              <a:ext cx="0" cy="429259"/>
            </a:xfrm>
            <a:custGeom>
              <a:avLst/>
              <a:gdLst/>
              <a:ahLst/>
              <a:cxnLst/>
              <a:rect l="l" t="t" r="r" b="b"/>
              <a:pathLst>
                <a:path h="429260">
                  <a:moveTo>
                    <a:pt x="0" y="0"/>
                  </a:moveTo>
                  <a:lnTo>
                    <a:pt x="0" y="428866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23155" y="43699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72200" y="3685028"/>
              <a:ext cx="368935" cy="1102995"/>
            </a:xfrm>
            <a:custGeom>
              <a:avLst/>
              <a:gdLst/>
              <a:ahLst/>
              <a:cxnLst/>
              <a:rect l="l" t="t" r="r" b="b"/>
              <a:pathLst>
                <a:path w="368934" h="1102995">
                  <a:moveTo>
                    <a:pt x="228600" y="1102855"/>
                  </a:moveTo>
                  <a:lnTo>
                    <a:pt x="0" y="1102855"/>
                  </a:lnTo>
                  <a:lnTo>
                    <a:pt x="0" y="0"/>
                  </a:lnTo>
                  <a:lnTo>
                    <a:pt x="368427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64429" y="3640585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129134" y="4742179"/>
            <a:ext cx="415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tr</a:t>
            </a:r>
            <a:r>
              <a:rPr sz="1800" dirty="0">
                <a:latin typeface="Calibri"/>
                <a:cs typeface="Calibri"/>
              </a:rPr>
              <a:t>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0330" y="5046903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40500" y="2218437"/>
            <a:ext cx="1854200" cy="3261995"/>
            <a:chOff x="6540500" y="2218437"/>
            <a:chExt cx="1854200" cy="3261995"/>
          </a:xfrm>
        </p:grpSpPr>
        <p:sp>
          <p:nvSpPr>
            <p:cNvPr id="30" name="object 30"/>
            <p:cNvSpPr/>
            <p:nvPr/>
          </p:nvSpPr>
          <p:spPr>
            <a:xfrm>
              <a:off x="6553200" y="2231137"/>
              <a:ext cx="1828800" cy="664845"/>
            </a:xfrm>
            <a:custGeom>
              <a:avLst/>
              <a:gdLst/>
              <a:ahLst/>
              <a:cxnLst/>
              <a:rect l="l" t="t" r="r" b="b"/>
              <a:pathLst>
                <a:path w="1828800" h="664844">
                  <a:moveTo>
                    <a:pt x="0" y="110744"/>
                  </a:moveTo>
                  <a:lnTo>
                    <a:pt x="8702" y="67637"/>
                  </a:lnTo>
                  <a:lnTo>
                    <a:pt x="32435" y="32435"/>
                  </a:lnTo>
                  <a:lnTo>
                    <a:pt x="67637" y="8702"/>
                  </a:lnTo>
                  <a:lnTo>
                    <a:pt x="110744" y="0"/>
                  </a:lnTo>
                  <a:lnTo>
                    <a:pt x="1718056" y="0"/>
                  </a:lnTo>
                  <a:lnTo>
                    <a:pt x="1761162" y="8702"/>
                  </a:lnTo>
                  <a:lnTo>
                    <a:pt x="1796364" y="32435"/>
                  </a:lnTo>
                  <a:lnTo>
                    <a:pt x="1820097" y="67637"/>
                  </a:lnTo>
                  <a:lnTo>
                    <a:pt x="1828800" y="110744"/>
                  </a:lnTo>
                  <a:lnTo>
                    <a:pt x="1828800" y="553720"/>
                  </a:lnTo>
                  <a:lnTo>
                    <a:pt x="1820097" y="596826"/>
                  </a:lnTo>
                  <a:lnTo>
                    <a:pt x="1796364" y="632028"/>
                  </a:lnTo>
                  <a:lnTo>
                    <a:pt x="1761162" y="655761"/>
                  </a:lnTo>
                  <a:lnTo>
                    <a:pt x="1718056" y="664464"/>
                  </a:lnTo>
                  <a:lnTo>
                    <a:pt x="110744" y="664464"/>
                  </a:lnTo>
                  <a:lnTo>
                    <a:pt x="67637" y="655761"/>
                  </a:lnTo>
                  <a:lnTo>
                    <a:pt x="32435" y="632028"/>
                  </a:lnTo>
                  <a:lnTo>
                    <a:pt x="8702" y="596826"/>
                  </a:lnTo>
                  <a:lnTo>
                    <a:pt x="0" y="553720"/>
                  </a:lnTo>
                  <a:lnTo>
                    <a:pt x="0" y="110744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67600" y="5117067"/>
              <a:ext cx="0" cy="356870"/>
            </a:xfrm>
            <a:custGeom>
              <a:avLst/>
              <a:gdLst/>
              <a:ahLst/>
              <a:cxnLst/>
              <a:rect l="l" t="t" r="r" b="b"/>
              <a:pathLst>
                <a:path h="356870">
                  <a:moveTo>
                    <a:pt x="0" y="0"/>
                  </a:moveTo>
                  <a:lnTo>
                    <a:pt x="0" y="356755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23155" y="53976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199915" y="2398267"/>
            <a:ext cx="53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ố</a:t>
            </a:r>
            <a:r>
              <a:rPr sz="1800" dirty="0">
                <a:latin typeface="Calibri"/>
                <a:cs typeface="Calibri"/>
              </a:rPr>
              <a:t>=-1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416805" y="2895600"/>
            <a:ext cx="101600" cy="451484"/>
            <a:chOff x="7416805" y="2895600"/>
            <a:chExt cx="101600" cy="451484"/>
          </a:xfrm>
        </p:grpSpPr>
        <p:sp>
          <p:nvSpPr>
            <p:cNvPr id="35" name="object 35"/>
            <p:cNvSpPr/>
            <p:nvPr/>
          </p:nvSpPr>
          <p:spPr>
            <a:xfrm>
              <a:off x="7467600" y="2895600"/>
              <a:ext cx="0" cy="445134"/>
            </a:xfrm>
            <a:custGeom>
              <a:avLst/>
              <a:gdLst/>
              <a:ahLst/>
              <a:cxnLst/>
              <a:rect l="l" t="t" r="r" b="b"/>
              <a:pathLst>
                <a:path h="445135">
                  <a:moveTo>
                    <a:pt x="0" y="0"/>
                  </a:moveTo>
                  <a:lnTo>
                    <a:pt x="0" y="444627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23155" y="32640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55139" y="5284723"/>
            <a:ext cx="2359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Nhập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điểm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từ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đến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10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1049</Words>
  <Application>Microsoft Macintosh PowerPoint</Application>
  <PresentationFormat>On-screen Show (4:3)</PresentationFormat>
  <Paragraphs>184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Segoe UI</vt:lpstr>
      <vt:lpstr>Wingdings</vt:lpstr>
      <vt:lpstr>Office Theme</vt:lpstr>
      <vt:lpstr>PowerPoint Presentation</vt:lpstr>
      <vt:lpstr>MỤC TIÊU</vt:lpstr>
      <vt:lpstr>LỆNH LẶP &amp; NGẮT</vt:lpstr>
      <vt:lpstr>LỆNH LẶP WHILE</vt:lpstr>
      <vt:lpstr>LỆNH LẶP WHILE</vt:lpstr>
      <vt:lpstr>PowerPoint Presentation</vt:lpstr>
      <vt:lpstr>LỆNH LẶP DO…WHILE</vt:lpstr>
      <vt:lpstr>LỆNH LẶP DO…WHILE</vt:lpstr>
      <vt:lpstr>PowerPoint Presentation</vt:lpstr>
      <vt:lpstr>LỆNH LẶP FOR</vt:lpstr>
      <vt:lpstr>PowerPoint Presentation</vt:lpstr>
      <vt:lpstr>PowerPoint Presentation</vt:lpstr>
      <vt:lpstr>VÍ DỤ BREAK</vt:lpstr>
      <vt:lpstr>MẢNG LÀ GÌ</vt:lpstr>
      <vt:lpstr>KHAI BÁO MẢNG</vt:lpstr>
      <vt:lpstr>TRUY XUẤT CÁC PHẦN TỬ</vt:lpstr>
      <vt:lpstr>FOR EACH</vt:lpstr>
      <vt:lpstr>PowerPoint Presentation</vt:lpstr>
      <vt:lpstr>DUYỆT MẢNG</vt:lpstr>
      <vt:lpstr>PowerPoint Presentation</vt:lpstr>
      <vt:lpstr>THAO TÁC MẢNG NÂNG CAO</vt:lpstr>
      <vt:lpstr>THAO TÁC MẢNG</vt:lpstr>
      <vt:lpstr>PowerPoint Presentation</vt:lpstr>
      <vt:lpstr>THUẬT TOÁN SẮP XẾP</vt:lpstr>
      <vt:lpstr>PowerPoint Presentation</vt:lpstr>
      <vt:lpstr>TỔNG KẾT NỘI DUNG BÀI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created xsi:type="dcterms:W3CDTF">2024-01-23T21:35:15Z</dcterms:created>
  <dcterms:modified xsi:type="dcterms:W3CDTF">2024-01-23T22:10:55Z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2024-01-23T00:00:00Z</vt:filetime>
  </property>
</Properties>
</file>