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5"/>
  </p:normalViewPr>
  <p:slideViewPr>
    <p:cSldViewPr>
      <p:cViewPr varScale="1">
        <p:scale>
          <a:sx n="101" d="100"/>
          <a:sy n="101" d="100"/>
        </p:scale>
        <p:origin x="172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099" y="283114"/>
            <a:ext cx="806780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FF5A3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816" y="1090593"/>
            <a:ext cx="8051800" cy="473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3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77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77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44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3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86.png"/><Relationship Id="rId5" Type="http://schemas.openxmlformats.org/officeDocument/2006/relationships/image" Target="../media/image4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45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5.png"/><Relationship Id="rId7" Type="http://schemas.openxmlformats.org/officeDocument/2006/relationships/image" Target="../media/image9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77.png"/><Relationship Id="rId4" Type="http://schemas.openxmlformats.org/officeDocument/2006/relationships/image" Target="../media/image96.png"/><Relationship Id="rId9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79.png"/><Relationship Id="rId7" Type="http://schemas.openxmlformats.org/officeDocument/2006/relationships/image" Target="../media/image4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9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5" Type="http://schemas.openxmlformats.org/officeDocument/2006/relationships/image" Target="../media/image97.png"/><Relationship Id="rId4" Type="http://schemas.openxmlformats.org/officeDocument/2006/relationships/image" Target="../media/image10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1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image" Target="../media/image18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36.png"/><Relationship Id="rId7" Type="http://schemas.openxmlformats.org/officeDocument/2006/relationships/image" Target="../media/image142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jp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1.png"/><Relationship Id="rId3" Type="http://schemas.openxmlformats.org/officeDocument/2006/relationships/image" Target="../media/image44.png"/><Relationship Id="rId7" Type="http://schemas.openxmlformats.org/officeDocument/2006/relationships/image" Target="../media/image16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3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17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3724134" y="2667000"/>
            <a:ext cx="4516755" cy="10355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600" b="1" spc="10" dirty="0">
                <a:solidFill>
                  <a:srgbClr val="FF5A33"/>
                </a:solidFill>
                <a:latin typeface="Segoe UI"/>
                <a:cs typeface="Segoe UI"/>
              </a:rPr>
              <a:t>L</a:t>
            </a:r>
            <a:r>
              <a:rPr sz="2850" b="1" spc="10" dirty="0">
                <a:solidFill>
                  <a:srgbClr val="FF5A33"/>
                </a:solidFill>
                <a:latin typeface="Segoe UI"/>
                <a:cs typeface="Segoe UI"/>
              </a:rPr>
              <a:t>ẬP</a:t>
            </a:r>
            <a:r>
              <a:rPr sz="2850" b="1" spc="18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50" b="1" spc="15" dirty="0">
                <a:solidFill>
                  <a:srgbClr val="FF5A33"/>
                </a:solidFill>
                <a:latin typeface="Segoe UI"/>
                <a:cs typeface="Segoe UI"/>
              </a:rPr>
              <a:t>TRÌNH</a:t>
            </a:r>
            <a:r>
              <a:rPr sz="2850" b="1" spc="16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spc="-90" dirty="0">
                <a:solidFill>
                  <a:srgbClr val="FF5A33"/>
                </a:solidFill>
                <a:latin typeface="Segoe UI"/>
                <a:cs typeface="Segoe UI"/>
              </a:rPr>
              <a:t>J</a:t>
            </a:r>
            <a:r>
              <a:rPr sz="2850" b="1" spc="-90" dirty="0">
                <a:solidFill>
                  <a:srgbClr val="FF5A33"/>
                </a:solidFill>
                <a:latin typeface="Segoe UI"/>
                <a:cs typeface="Segoe UI"/>
              </a:rPr>
              <a:t>AVA</a:t>
            </a:r>
            <a:r>
              <a:rPr sz="2850" b="1" spc="17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3600" b="1" dirty="0">
                <a:solidFill>
                  <a:srgbClr val="FF5A33"/>
                </a:solidFill>
                <a:latin typeface="Segoe UI"/>
                <a:cs typeface="Segoe UI"/>
              </a:rPr>
              <a:t>1</a:t>
            </a:r>
            <a:endParaRPr sz="3600" dirty="0">
              <a:latin typeface="Segoe UI"/>
              <a:cs typeface="Segoe UI"/>
            </a:endParaRPr>
          </a:p>
          <a:p>
            <a:pPr marL="12700">
              <a:spcBef>
                <a:spcPts val="375"/>
              </a:spcBef>
            </a:pPr>
            <a:r>
              <a:rPr lang="en-US" sz="1750" b="1" spc="140" dirty="0">
                <a:solidFill>
                  <a:srgbClr val="FF5A33"/>
                </a:solidFill>
                <a:latin typeface="Segoe UI"/>
                <a:cs typeface="Segoe UI"/>
              </a:rPr>
              <a:t>BÀI</a:t>
            </a:r>
            <a:r>
              <a:rPr kumimoji="0" lang="vi-VN" sz="2200" b="1" i="0" u="none" strike="noStrike" kern="1200" cap="none" spc="-5" normalizeH="0" baseline="0" noProof="0" dirty="0">
                <a:ln>
                  <a:noFill/>
                </a:ln>
                <a:solidFill>
                  <a:srgbClr val="FF5A3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4:</a:t>
            </a: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FF5A3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vi-VN" sz="2200" b="1" i="0" u="none" strike="noStrike" kern="1200" cap="none" spc="5" normalizeH="0" baseline="0" noProof="0" dirty="0">
                <a:ln>
                  <a:noFill/>
                </a:ln>
                <a:solidFill>
                  <a:srgbClr val="FF5A3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L</a:t>
            </a:r>
            <a:r>
              <a:rPr kumimoji="0" lang="vi-VN" sz="1750" b="1" i="0" u="none" strike="noStrike" kern="1200" cap="none" spc="5" normalizeH="0" baseline="0" noProof="0" dirty="0">
                <a:ln>
                  <a:noFill/>
                </a:ln>
                <a:solidFill>
                  <a:srgbClr val="FF5A3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ỚP</a:t>
            </a:r>
            <a:r>
              <a:rPr kumimoji="0" lang="vi-VN" sz="1750" b="1" i="0" u="none" strike="noStrike" kern="1200" cap="none" spc="95" normalizeH="0" baseline="0" noProof="0" dirty="0">
                <a:ln>
                  <a:noFill/>
                </a:ln>
                <a:solidFill>
                  <a:srgbClr val="FF5A3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vi-VN" sz="1750" b="1" i="0" u="none" strike="noStrike" kern="1200" cap="none" spc="-45" normalizeH="0" baseline="0" noProof="0" dirty="0">
                <a:ln>
                  <a:noFill/>
                </a:ln>
                <a:solidFill>
                  <a:srgbClr val="FF5A3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VÀ</a:t>
            </a:r>
            <a:r>
              <a:rPr kumimoji="0" lang="vi-VN" sz="1750" b="1" i="0" u="none" strike="noStrike" kern="1200" cap="none" spc="114" normalizeH="0" baseline="0" noProof="0" dirty="0">
                <a:ln>
                  <a:noFill/>
                </a:ln>
                <a:solidFill>
                  <a:srgbClr val="FF5A3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vi-VN" sz="1750" b="1" i="0" u="none" strike="noStrike" kern="1200" cap="none" spc="0" normalizeH="0" baseline="0" noProof="0" dirty="0">
                <a:ln>
                  <a:noFill/>
                </a:ln>
                <a:solidFill>
                  <a:srgbClr val="FF5A3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ĐỐI</a:t>
            </a:r>
            <a:r>
              <a:rPr kumimoji="0" lang="vi-VN" sz="1750" b="1" i="0" u="none" strike="noStrike" kern="1200" cap="none" spc="135" normalizeH="0" baseline="0" noProof="0" dirty="0">
                <a:ln>
                  <a:noFill/>
                </a:ln>
                <a:solidFill>
                  <a:srgbClr val="FF5A3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 </a:t>
            </a:r>
            <a:r>
              <a:rPr kumimoji="0" lang="vi-VN" sz="1750" b="1" i="0" u="none" strike="noStrike" kern="1200" cap="none" spc="5" normalizeH="0" baseline="0" noProof="0" dirty="0">
                <a:ln>
                  <a:noFill/>
                </a:ln>
                <a:solidFill>
                  <a:srgbClr val="FF5A33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TƯỢNG</a:t>
            </a:r>
            <a:endParaRPr sz="1750" dirty="0">
              <a:latin typeface="Segoe UI"/>
              <a:cs typeface="Segoe UI"/>
            </a:endParaRPr>
          </a:p>
        </p:txBody>
      </p:sp>
      <p:pic>
        <p:nvPicPr>
          <p:cNvPr id="31" name="object 4">
            <a:extLst>
              <a:ext uri="{FF2B5EF4-FFF2-40B4-BE49-F238E27FC236}">
                <a16:creationId xmlns:a16="http://schemas.microsoft.com/office/drawing/2014/main" id="{6F6E332B-00F4-EBAD-6772-36455B47C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55876"/>
            <a:ext cx="2746247" cy="27462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7612" y="1598612"/>
            <a:ext cx="6937375" cy="1527175"/>
            <a:chOff x="1217612" y="1598612"/>
            <a:chExt cx="6937375" cy="1527175"/>
          </a:xfrm>
        </p:grpSpPr>
        <p:sp>
          <p:nvSpPr>
            <p:cNvPr id="3" name="object 3"/>
            <p:cNvSpPr/>
            <p:nvPr/>
          </p:nvSpPr>
          <p:spPr>
            <a:xfrm>
              <a:off x="1219200" y="1600200"/>
              <a:ext cx="6934200" cy="1524000"/>
            </a:xfrm>
            <a:custGeom>
              <a:avLst/>
              <a:gdLst/>
              <a:ahLst/>
              <a:cxnLst/>
              <a:rect l="l" t="t" r="r" b="b"/>
              <a:pathLst>
                <a:path w="6934200" h="1524000">
                  <a:moveTo>
                    <a:pt x="6934200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6934200" y="1524000"/>
                  </a:lnTo>
                  <a:lnTo>
                    <a:pt x="6934200" y="0"/>
                  </a:lnTo>
                  <a:close/>
                </a:path>
              </a:pathLst>
            </a:custGeom>
            <a:solidFill>
              <a:srgbClr val="E6E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19200" y="1600200"/>
              <a:ext cx="6934200" cy="1524000"/>
            </a:xfrm>
            <a:custGeom>
              <a:avLst/>
              <a:gdLst/>
              <a:ahLst/>
              <a:cxnLst/>
              <a:rect l="l" t="t" r="r" b="b"/>
              <a:pathLst>
                <a:path w="6934200" h="1524000">
                  <a:moveTo>
                    <a:pt x="0" y="0"/>
                  </a:moveTo>
                  <a:lnTo>
                    <a:pt x="6934200" y="0"/>
                  </a:lnTo>
                  <a:lnTo>
                    <a:pt x="69342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85D8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596127" y="192024"/>
            <a:ext cx="3205480" cy="789940"/>
            <a:chOff x="5596127" y="192024"/>
            <a:chExt cx="3205480" cy="7899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6127" y="192024"/>
              <a:ext cx="731519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0927" y="281939"/>
              <a:ext cx="917435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1863" y="281939"/>
              <a:ext cx="1319771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6660" y="281939"/>
              <a:ext cx="1234439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802884" y="283114"/>
            <a:ext cx="2804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Đ</a:t>
            </a:r>
            <a:r>
              <a:rPr spc="-5" dirty="0"/>
              <a:t>ỊNH</a:t>
            </a:r>
            <a:r>
              <a:rPr spc="105" dirty="0"/>
              <a:t> </a:t>
            </a:r>
            <a:r>
              <a:rPr spc="-10" dirty="0"/>
              <a:t>NGHĨA</a:t>
            </a:r>
            <a:r>
              <a:rPr spc="114" dirty="0"/>
              <a:t> </a:t>
            </a:r>
            <a:r>
              <a:rPr spc="5" dirty="0"/>
              <a:t>CLASS</a:t>
            </a:r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457200" y="1066800"/>
            <a:ext cx="8229600" cy="5257800"/>
          </a:xfrm>
          <a:custGeom>
            <a:avLst/>
            <a:gdLst/>
            <a:ahLst/>
            <a:cxnLst/>
            <a:rect l="l" t="t" r="r" b="b"/>
            <a:pathLst>
              <a:path w="8229600" h="5257800">
                <a:moveTo>
                  <a:pt x="0" y="0"/>
                </a:moveTo>
                <a:lnTo>
                  <a:pt x="8229600" y="0"/>
                </a:lnTo>
                <a:lnTo>
                  <a:pt x="8229600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1011427"/>
            <a:ext cx="345947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0000CC"/>
                </a:solidFill>
                <a:latin typeface="Segoe UI"/>
                <a:cs typeface="Segoe UI"/>
              </a:rPr>
              <a:t>class</a:t>
            </a:r>
            <a:r>
              <a:rPr sz="2600" b="1" spc="-65" dirty="0">
                <a:solidFill>
                  <a:srgbClr val="0000CC"/>
                </a:solidFill>
                <a:latin typeface="Segoe UI"/>
                <a:cs typeface="Segoe U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Segoe UI"/>
                <a:cs typeface="Segoe UI"/>
              </a:rPr>
              <a:t>&lt;&lt;ClassName&gt;&gt;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1328577"/>
            <a:ext cx="1257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Segoe UI"/>
                <a:cs typeface="Segoe UI"/>
              </a:rPr>
              <a:t>{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347" y="1724765"/>
            <a:ext cx="3632835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5" dirty="0">
                <a:solidFill>
                  <a:srgbClr val="0000CC"/>
                </a:solidFill>
                <a:latin typeface="Segoe UI"/>
                <a:cs typeface="Segoe UI"/>
              </a:rPr>
              <a:t>&lt;&lt;type&gt;&gt;</a:t>
            </a:r>
            <a:r>
              <a:rPr sz="2600" b="1" spc="-65" dirty="0">
                <a:solidFill>
                  <a:srgbClr val="0000CC"/>
                </a:solidFill>
                <a:latin typeface="Segoe UI"/>
                <a:cs typeface="Segoe U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Segoe UI"/>
                <a:cs typeface="Segoe UI"/>
              </a:rPr>
              <a:t>&lt;&lt;field1&gt;&gt;</a:t>
            </a:r>
            <a:r>
              <a:rPr sz="2600" spc="-5" dirty="0">
                <a:latin typeface="Segoe UI"/>
                <a:cs typeface="Segoe UI"/>
              </a:rPr>
              <a:t>;</a:t>
            </a:r>
            <a:endParaRPr sz="2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Segoe UI"/>
                <a:cs typeface="Segoe UI"/>
              </a:rPr>
              <a:t>…</a:t>
            </a:r>
            <a:endParaRPr sz="2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Segoe UI"/>
                <a:cs typeface="Segoe UI"/>
              </a:rPr>
              <a:t>&lt;&lt;type&gt;&gt;</a:t>
            </a:r>
            <a:r>
              <a:rPr sz="2600" spc="-5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&lt;&lt;fieldN&gt;&gt;;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6152" y="3276600"/>
            <a:ext cx="6929120" cy="2667000"/>
          </a:xfrm>
          <a:prstGeom prst="rect">
            <a:avLst/>
          </a:prstGeom>
          <a:solidFill>
            <a:srgbClr val="EBF1DE"/>
          </a:solidFill>
          <a:ln w="3175">
            <a:solidFill>
              <a:srgbClr val="385D8A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360"/>
              </a:spcBef>
            </a:pPr>
            <a:r>
              <a:rPr sz="2600" b="1" spc="-5" dirty="0">
                <a:solidFill>
                  <a:srgbClr val="0000CC"/>
                </a:solidFill>
                <a:latin typeface="Segoe UI"/>
                <a:cs typeface="Segoe UI"/>
              </a:rPr>
              <a:t>&lt;&lt;type&gt;&gt;</a:t>
            </a:r>
            <a:r>
              <a:rPr sz="2600" b="1" spc="-30" dirty="0">
                <a:solidFill>
                  <a:srgbClr val="0000CC"/>
                </a:solidFill>
                <a:latin typeface="Segoe UI"/>
                <a:cs typeface="Segoe U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Segoe UI"/>
                <a:cs typeface="Segoe UI"/>
              </a:rPr>
              <a:t>&lt;&lt;method1&gt;&gt;</a:t>
            </a:r>
            <a:r>
              <a:rPr sz="2600" spc="-5" dirty="0">
                <a:latin typeface="Segoe UI"/>
                <a:cs typeface="Segoe UI"/>
              </a:rPr>
              <a:t>(</a:t>
            </a:r>
            <a:r>
              <a:rPr sz="2600" b="1" spc="-5" dirty="0">
                <a:solidFill>
                  <a:srgbClr val="00B050"/>
                </a:solidFill>
                <a:latin typeface="Segoe UI"/>
                <a:cs typeface="Segoe UI"/>
              </a:rPr>
              <a:t>[parameters]</a:t>
            </a:r>
            <a:r>
              <a:rPr sz="2600" spc="-5" dirty="0">
                <a:latin typeface="Segoe UI"/>
                <a:cs typeface="Segoe UI"/>
              </a:rPr>
              <a:t>)</a:t>
            </a:r>
            <a:r>
              <a:rPr sz="2600" spc="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{</a:t>
            </a:r>
            <a:endParaRPr sz="2600">
              <a:latin typeface="Segoe UI"/>
              <a:cs typeface="Segoe UI"/>
            </a:endParaRPr>
          </a:p>
          <a:p>
            <a:pPr marL="1160780">
              <a:lnSpc>
                <a:spcPts val="2810"/>
              </a:lnSpc>
            </a:pPr>
            <a:r>
              <a:rPr sz="2600" dirty="0">
                <a:latin typeface="Segoe UI"/>
                <a:cs typeface="Segoe UI"/>
              </a:rPr>
              <a:t>//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body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spc="-25" dirty="0">
                <a:latin typeface="Segoe UI"/>
                <a:cs typeface="Segoe UI"/>
              </a:rPr>
              <a:t>of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method</a:t>
            </a:r>
            <a:endParaRPr sz="2600">
              <a:latin typeface="Segoe UI"/>
              <a:cs typeface="Segoe UI"/>
            </a:endParaRPr>
          </a:p>
          <a:p>
            <a:pPr marL="246379">
              <a:lnSpc>
                <a:spcPts val="2495"/>
              </a:lnSpc>
            </a:pPr>
            <a:r>
              <a:rPr sz="2600" dirty="0">
                <a:latin typeface="Segoe UI"/>
                <a:cs typeface="Segoe UI"/>
              </a:rPr>
              <a:t>}</a:t>
            </a:r>
            <a:endParaRPr sz="2600">
              <a:latin typeface="Segoe UI"/>
              <a:cs typeface="Segoe UI"/>
            </a:endParaRPr>
          </a:p>
          <a:p>
            <a:pPr marL="246379">
              <a:lnSpc>
                <a:spcPts val="2495"/>
              </a:lnSpc>
            </a:pPr>
            <a:r>
              <a:rPr sz="2600" dirty="0">
                <a:latin typeface="Segoe UI"/>
                <a:cs typeface="Segoe UI"/>
              </a:rPr>
              <a:t>…</a:t>
            </a:r>
            <a:endParaRPr sz="2600">
              <a:latin typeface="Segoe UI"/>
              <a:cs typeface="Segoe UI"/>
            </a:endParaRPr>
          </a:p>
          <a:p>
            <a:pPr marL="246379">
              <a:lnSpc>
                <a:spcPts val="2810"/>
              </a:lnSpc>
            </a:pPr>
            <a:r>
              <a:rPr sz="2600" spc="-5" dirty="0">
                <a:latin typeface="Segoe UI"/>
                <a:cs typeface="Segoe UI"/>
              </a:rPr>
              <a:t>&lt;&lt;type&gt;&gt;</a:t>
            </a:r>
            <a:r>
              <a:rPr sz="2600" spc="-4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&lt;&lt;methodN&gt;&gt;([parameters])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{</a:t>
            </a:r>
            <a:endParaRPr sz="2600">
              <a:latin typeface="Segoe UI"/>
              <a:cs typeface="Segoe UI"/>
            </a:endParaRPr>
          </a:p>
          <a:p>
            <a:pPr marL="1160780">
              <a:lnSpc>
                <a:spcPts val="2810"/>
              </a:lnSpc>
            </a:pPr>
            <a:r>
              <a:rPr sz="2600" dirty="0">
                <a:latin typeface="Segoe UI"/>
                <a:cs typeface="Segoe UI"/>
              </a:rPr>
              <a:t>//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body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spc="-25" dirty="0">
                <a:latin typeface="Segoe UI"/>
                <a:cs typeface="Segoe UI"/>
              </a:rPr>
              <a:t>of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method</a:t>
            </a:r>
            <a:endParaRPr sz="2600">
              <a:latin typeface="Segoe UI"/>
              <a:cs typeface="Segoe UI"/>
            </a:endParaRPr>
          </a:p>
          <a:p>
            <a:pPr marL="246379">
              <a:lnSpc>
                <a:spcPts val="2810"/>
              </a:lnSpc>
            </a:pPr>
            <a:r>
              <a:rPr sz="2600" dirty="0">
                <a:latin typeface="Segoe UI"/>
                <a:cs typeface="Segoe UI"/>
              </a:rPr>
              <a:t>}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609" y="5687639"/>
            <a:ext cx="1257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Segoe UI"/>
                <a:cs typeface="Segoe UI"/>
              </a:rPr>
              <a:t>}</a:t>
            </a:r>
            <a:endParaRPr sz="26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86858" y="1282702"/>
            <a:ext cx="3460750" cy="666115"/>
            <a:chOff x="5086858" y="1282702"/>
            <a:chExt cx="3460750" cy="666115"/>
          </a:xfrm>
        </p:grpSpPr>
        <p:sp>
          <p:nvSpPr>
            <p:cNvPr id="18" name="object 18"/>
            <p:cNvSpPr/>
            <p:nvPr/>
          </p:nvSpPr>
          <p:spPr>
            <a:xfrm>
              <a:off x="5099558" y="1295402"/>
              <a:ext cx="3435350" cy="640715"/>
            </a:xfrm>
            <a:custGeom>
              <a:avLst/>
              <a:gdLst/>
              <a:ahLst/>
              <a:cxnLst/>
              <a:rect l="l" t="t" r="r" b="b"/>
              <a:pathLst>
                <a:path w="3435350" h="640714">
                  <a:moveTo>
                    <a:pt x="3332733" y="0"/>
                  </a:moveTo>
                  <a:lnTo>
                    <a:pt x="641349" y="0"/>
                  </a:lnTo>
                  <a:lnTo>
                    <a:pt x="601606" y="8024"/>
                  </a:lnTo>
                  <a:lnTo>
                    <a:pt x="569150" y="29908"/>
                  </a:lnTo>
                  <a:lnTo>
                    <a:pt x="547266" y="62364"/>
                  </a:lnTo>
                  <a:lnTo>
                    <a:pt x="539241" y="102108"/>
                  </a:lnTo>
                  <a:lnTo>
                    <a:pt x="539241" y="357378"/>
                  </a:lnTo>
                  <a:lnTo>
                    <a:pt x="0" y="640448"/>
                  </a:lnTo>
                  <a:lnTo>
                    <a:pt x="539241" y="510540"/>
                  </a:lnTo>
                  <a:lnTo>
                    <a:pt x="3434841" y="510540"/>
                  </a:lnTo>
                  <a:lnTo>
                    <a:pt x="3434841" y="102108"/>
                  </a:lnTo>
                  <a:lnTo>
                    <a:pt x="3426817" y="62364"/>
                  </a:lnTo>
                  <a:lnTo>
                    <a:pt x="3404933" y="29908"/>
                  </a:lnTo>
                  <a:lnTo>
                    <a:pt x="3372477" y="8024"/>
                  </a:lnTo>
                  <a:lnTo>
                    <a:pt x="3332733" y="0"/>
                  </a:lnTo>
                  <a:close/>
                </a:path>
                <a:path w="3435350" h="640714">
                  <a:moveTo>
                    <a:pt x="3434841" y="510540"/>
                  </a:moveTo>
                  <a:lnTo>
                    <a:pt x="539241" y="510540"/>
                  </a:lnTo>
                  <a:lnTo>
                    <a:pt x="547266" y="550283"/>
                  </a:lnTo>
                  <a:lnTo>
                    <a:pt x="569150" y="582739"/>
                  </a:lnTo>
                  <a:lnTo>
                    <a:pt x="601606" y="604623"/>
                  </a:lnTo>
                  <a:lnTo>
                    <a:pt x="641349" y="612648"/>
                  </a:lnTo>
                  <a:lnTo>
                    <a:pt x="3332733" y="612648"/>
                  </a:lnTo>
                  <a:lnTo>
                    <a:pt x="3372477" y="604623"/>
                  </a:lnTo>
                  <a:lnTo>
                    <a:pt x="3404933" y="582739"/>
                  </a:lnTo>
                  <a:lnTo>
                    <a:pt x="3426817" y="550283"/>
                  </a:lnTo>
                  <a:lnTo>
                    <a:pt x="3434841" y="510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99558" y="1295402"/>
              <a:ext cx="3435350" cy="640715"/>
            </a:xfrm>
            <a:custGeom>
              <a:avLst/>
              <a:gdLst/>
              <a:ahLst/>
              <a:cxnLst/>
              <a:rect l="l" t="t" r="r" b="b"/>
              <a:pathLst>
                <a:path w="3435350" h="640714">
                  <a:moveTo>
                    <a:pt x="539241" y="102108"/>
                  </a:moveTo>
                  <a:lnTo>
                    <a:pt x="547266" y="62364"/>
                  </a:lnTo>
                  <a:lnTo>
                    <a:pt x="569150" y="29908"/>
                  </a:lnTo>
                  <a:lnTo>
                    <a:pt x="601606" y="8024"/>
                  </a:lnTo>
                  <a:lnTo>
                    <a:pt x="641349" y="0"/>
                  </a:lnTo>
                  <a:lnTo>
                    <a:pt x="1021841" y="0"/>
                  </a:lnTo>
                  <a:lnTo>
                    <a:pt x="1745741" y="0"/>
                  </a:lnTo>
                  <a:lnTo>
                    <a:pt x="3332733" y="0"/>
                  </a:lnTo>
                  <a:lnTo>
                    <a:pt x="3372477" y="8024"/>
                  </a:lnTo>
                  <a:lnTo>
                    <a:pt x="3404933" y="29908"/>
                  </a:lnTo>
                  <a:lnTo>
                    <a:pt x="3426817" y="62364"/>
                  </a:lnTo>
                  <a:lnTo>
                    <a:pt x="3434841" y="102108"/>
                  </a:lnTo>
                  <a:lnTo>
                    <a:pt x="3434841" y="357378"/>
                  </a:lnTo>
                  <a:lnTo>
                    <a:pt x="3434841" y="510540"/>
                  </a:lnTo>
                  <a:lnTo>
                    <a:pt x="3426817" y="550283"/>
                  </a:lnTo>
                  <a:lnTo>
                    <a:pt x="3404933" y="582739"/>
                  </a:lnTo>
                  <a:lnTo>
                    <a:pt x="3372477" y="604623"/>
                  </a:lnTo>
                  <a:lnTo>
                    <a:pt x="3332733" y="612648"/>
                  </a:lnTo>
                  <a:lnTo>
                    <a:pt x="1745741" y="612648"/>
                  </a:lnTo>
                  <a:lnTo>
                    <a:pt x="1021841" y="612648"/>
                  </a:lnTo>
                  <a:lnTo>
                    <a:pt x="641349" y="612648"/>
                  </a:lnTo>
                  <a:lnTo>
                    <a:pt x="601606" y="604623"/>
                  </a:lnTo>
                  <a:lnTo>
                    <a:pt x="569150" y="582739"/>
                  </a:lnTo>
                  <a:lnTo>
                    <a:pt x="547266" y="550283"/>
                  </a:lnTo>
                  <a:lnTo>
                    <a:pt x="539241" y="510540"/>
                  </a:lnTo>
                  <a:lnTo>
                    <a:pt x="0" y="640448"/>
                  </a:lnTo>
                  <a:lnTo>
                    <a:pt x="539241" y="357378"/>
                  </a:lnTo>
                  <a:lnTo>
                    <a:pt x="539241" y="102108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40575" y="1436623"/>
            <a:ext cx="189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Khai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báo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 </a:t>
            </a:r>
            <a:r>
              <a:rPr sz="1800" spc="-5" dirty="0">
                <a:latin typeface="Calibri"/>
                <a:cs typeface="Calibri"/>
              </a:rPr>
              <a:t>trường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35244" y="2273302"/>
            <a:ext cx="2921000" cy="1019810"/>
            <a:chOff x="5635244" y="2273302"/>
            <a:chExt cx="2921000" cy="1019810"/>
          </a:xfrm>
        </p:grpSpPr>
        <p:sp>
          <p:nvSpPr>
            <p:cNvPr id="22" name="object 22"/>
            <p:cNvSpPr/>
            <p:nvPr/>
          </p:nvSpPr>
          <p:spPr>
            <a:xfrm>
              <a:off x="5647944" y="2286002"/>
              <a:ext cx="2895600" cy="994410"/>
            </a:xfrm>
            <a:custGeom>
              <a:avLst/>
              <a:gdLst/>
              <a:ahLst/>
              <a:cxnLst/>
              <a:rect l="l" t="t" r="r" b="b"/>
              <a:pathLst>
                <a:path w="2895600" h="994410">
                  <a:moveTo>
                    <a:pt x="1206500" y="612648"/>
                  </a:moveTo>
                  <a:lnTo>
                    <a:pt x="482600" y="612648"/>
                  </a:lnTo>
                  <a:lnTo>
                    <a:pt x="20561" y="994029"/>
                  </a:lnTo>
                  <a:lnTo>
                    <a:pt x="1206500" y="612648"/>
                  </a:lnTo>
                  <a:close/>
                </a:path>
                <a:path w="2895600" h="994410">
                  <a:moveTo>
                    <a:pt x="2793492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510540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7" y="612648"/>
                  </a:lnTo>
                  <a:lnTo>
                    <a:pt x="2793492" y="612648"/>
                  </a:lnTo>
                  <a:lnTo>
                    <a:pt x="2833235" y="604623"/>
                  </a:lnTo>
                  <a:lnTo>
                    <a:pt x="2865691" y="582739"/>
                  </a:lnTo>
                  <a:lnTo>
                    <a:pt x="2887575" y="550283"/>
                  </a:lnTo>
                  <a:lnTo>
                    <a:pt x="2895600" y="510540"/>
                  </a:lnTo>
                  <a:lnTo>
                    <a:pt x="2895600" y="102108"/>
                  </a:lnTo>
                  <a:lnTo>
                    <a:pt x="2887575" y="62364"/>
                  </a:lnTo>
                  <a:lnTo>
                    <a:pt x="2865691" y="29908"/>
                  </a:lnTo>
                  <a:lnTo>
                    <a:pt x="2833235" y="8024"/>
                  </a:lnTo>
                  <a:lnTo>
                    <a:pt x="2793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47944" y="2286002"/>
              <a:ext cx="2895600" cy="994410"/>
            </a:xfrm>
            <a:custGeom>
              <a:avLst/>
              <a:gdLst/>
              <a:ahLst/>
              <a:cxnLst/>
              <a:rect l="l" t="t" r="r" b="b"/>
              <a:pathLst>
                <a:path w="2895600" h="994410">
                  <a:moveTo>
                    <a:pt x="0" y="102108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7" y="0"/>
                  </a:lnTo>
                  <a:lnTo>
                    <a:pt x="482600" y="0"/>
                  </a:lnTo>
                  <a:lnTo>
                    <a:pt x="1206500" y="0"/>
                  </a:lnTo>
                  <a:lnTo>
                    <a:pt x="2793492" y="0"/>
                  </a:lnTo>
                  <a:lnTo>
                    <a:pt x="2833235" y="8024"/>
                  </a:lnTo>
                  <a:lnTo>
                    <a:pt x="2865691" y="29908"/>
                  </a:lnTo>
                  <a:lnTo>
                    <a:pt x="2887575" y="62364"/>
                  </a:lnTo>
                  <a:lnTo>
                    <a:pt x="2895600" y="102108"/>
                  </a:lnTo>
                  <a:lnTo>
                    <a:pt x="2895600" y="357378"/>
                  </a:lnTo>
                  <a:lnTo>
                    <a:pt x="2895600" y="510540"/>
                  </a:lnTo>
                  <a:lnTo>
                    <a:pt x="2887575" y="550283"/>
                  </a:lnTo>
                  <a:lnTo>
                    <a:pt x="2865691" y="582739"/>
                  </a:lnTo>
                  <a:lnTo>
                    <a:pt x="2833235" y="604623"/>
                  </a:lnTo>
                  <a:lnTo>
                    <a:pt x="2793492" y="612648"/>
                  </a:lnTo>
                  <a:lnTo>
                    <a:pt x="1206500" y="612648"/>
                  </a:lnTo>
                  <a:lnTo>
                    <a:pt x="20561" y="994029"/>
                  </a:lnTo>
                  <a:lnTo>
                    <a:pt x="482600" y="612648"/>
                  </a:lnTo>
                  <a:lnTo>
                    <a:pt x="102107" y="612648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40"/>
                  </a:lnTo>
                  <a:lnTo>
                    <a:pt x="0" y="357378"/>
                  </a:lnTo>
                  <a:lnTo>
                    <a:pt x="0" y="102108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66288" y="2427223"/>
            <a:ext cx="2458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Khai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báo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các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phương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thức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219200"/>
            <a:ext cx="8305800" cy="5341620"/>
          </a:xfrm>
          <a:custGeom>
            <a:avLst/>
            <a:gdLst/>
            <a:ahLst/>
            <a:cxnLst/>
            <a:rect l="l" t="t" r="r" b="b"/>
            <a:pathLst>
              <a:path w="8305800" h="5341620">
                <a:moveTo>
                  <a:pt x="0" y="0"/>
                </a:moveTo>
                <a:lnTo>
                  <a:pt x="8305800" y="0"/>
                </a:lnTo>
                <a:lnTo>
                  <a:pt x="8305800" y="4338675"/>
                </a:lnTo>
                <a:lnTo>
                  <a:pt x="8243193" y="4338801"/>
                </a:lnTo>
                <a:lnTo>
                  <a:pt x="8181217" y="4339177"/>
                </a:lnTo>
                <a:lnTo>
                  <a:pt x="8119863" y="4339799"/>
                </a:lnTo>
                <a:lnTo>
                  <a:pt x="8059125" y="4340664"/>
                </a:lnTo>
                <a:lnTo>
                  <a:pt x="7998997" y="4341769"/>
                </a:lnTo>
                <a:lnTo>
                  <a:pt x="7939473" y="4343111"/>
                </a:lnTo>
                <a:lnTo>
                  <a:pt x="7880545" y="4344686"/>
                </a:lnTo>
                <a:lnTo>
                  <a:pt x="7822208" y="4346491"/>
                </a:lnTo>
                <a:lnTo>
                  <a:pt x="7764456" y="4348523"/>
                </a:lnTo>
                <a:lnTo>
                  <a:pt x="7707281" y="4350778"/>
                </a:lnTo>
                <a:lnTo>
                  <a:pt x="7650678" y="4353254"/>
                </a:lnTo>
                <a:lnTo>
                  <a:pt x="7594640" y="4355946"/>
                </a:lnTo>
                <a:lnTo>
                  <a:pt x="7539160" y="4358852"/>
                </a:lnTo>
                <a:lnTo>
                  <a:pt x="7484232" y="4361969"/>
                </a:lnTo>
                <a:lnTo>
                  <a:pt x="7429850" y="4365292"/>
                </a:lnTo>
                <a:lnTo>
                  <a:pt x="7376008" y="4368819"/>
                </a:lnTo>
                <a:lnTo>
                  <a:pt x="7322698" y="4372547"/>
                </a:lnTo>
                <a:lnTo>
                  <a:pt x="7269915" y="4376472"/>
                </a:lnTo>
                <a:lnTo>
                  <a:pt x="7217651" y="4380591"/>
                </a:lnTo>
                <a:lnTo>
                  <a:pt x="7165902" y="4384900"/>
                </a:lnTo>
                <a:lnTo>
                  <a:pt x="7114659" y="4389397"/>
                </a:lnTo>
                <a:lnTo>
                  <a:pt x="7063917" y="4394078"/>
                </a:lnTo>
                <a:lnTo>
                  <a:pt x="7013670" y="4398940"/>
                </a:lnTo>
                <a:lnTo>
                  <a:pt x="6963910" y="4403979"/>
                </a:lnTo>
                <a:lnTo>
                  <a:pt x="6914632" y="4409193"/>
                </a:lnTo>
                <a:lnTo>
                  <a:pt x="6865829" y="4414577"/>
                </a:lnTo>
                <a:lnTo>
                  <a:pt x="6817495" y="4420129"/>
                </a:lnTo>
                <a:lnTo>
                  <a:pt x="6769623" y="4425846"/>
                </a:lnTo>
                <a:lnTo>
                  <a:pt x="6722207" y="4431724"/>
                </a:lnTo>
                <a:lnTo>
                  <a:pt x="6675240" y="4437759"/>
                </a:lnTo>
                <a:lnTo>
                  <a:pt x="6628716" y="4443949"/>
                </a:lnTo>
                <a:lnTo>
                  <a:pt x="6582629" y="4450291"/>
                </a:lnTo>
                <a:lnTo>
                  <a:pt x="6536972" y="4456780"/>
                </a:lnTo>
                <a:lnTo>
                  <a:pt x="6491738" y="4463414"/>
                </a:lnTo>
                <a:lnTo>
                  <a:pt x="6446922" y="4470190"/>
                </a:lnTo>
                <a:lnTo>
                  <a:pt x="6402517" y="4477103"/>
                </a:lnTo>
                <a:lnTo>
                  <a:pt x="6358516" y="4484152"/>
                </a:lnTo>
                <a:lnTo>
                  <a:pt x="6314914" y="4491332"/>
                </a:lnTo>
                <a:lnTo>
                  <a:pt x="6271702" y="4498640"/>
                </a:lnTo>
                <a:lnTo>
                  <a:pt x="6228877" y="4506074"/>
                </a:lnTo>
                <a:lnTo>
                  <a:pt x="6186429" y="4513629"/>
                </a:lnTo>
                <a:lnTo>
                  <a:pt x="6144355" y="4521302"/>
                </a:lnTo>
                <a:lnTo>
                  <a:pt x="6102646" y="4529091"/>
                </a:lnTo>
                <a:lnTo>
                  <a:pt x="6061297" y="4536992"/>
                </a:lnTo>
                <a:lnTo>
                  <a:pt x="6020300" y="4545001"/>
                </a:lnTo>
                <a:lnTo>
                  <a:pt x="5979651" y="4553116"/>
                </a:lnTo>
                <a:lnTo>
                  <a:pt x="5939342" y="4561333"/>
                </a:lnTo>
                <a:lnTo>
                  <a:pt x="5899366" y="4569648"/>
                </a:lnTo>
                <a:lnTo>
                  <a:pt x="5859718" y="4578059"/>
                </a:lnTo>
                <a:lnTo>
                  <a:pt x="5820391" y="4586562"/>
                </a:lnTo>
                <a:lnTo>
                  <a:pt x="5781379" y="4595154"/>
                </a:lnTo>
                <a:lnTo>
                  <a:pt x="5742675" y="4603832"/>
                </a:lnTo>
                <a:lnTo>
                  <a:pt x="5704272" y="4612592"/>
                </a:lnTo>
                <a:lnTo>
                  <a:pt x="5666165" y="4621431"/>
                </a:lnTo>
                <a:lnTo>
                  <a:pt x="5628347" y="4630346"/>
                </a:lnTo>
                <a:lnTo>
                  <a:pt x="5590811" y="4639333"/>
                </a:lnTo>
                <a:lnTo>
                  <a:pt x="5553551" y="4648390"/>
                </a:lnTo>
                <a:lnTo>
                  <a:pt x="5479834" y="4666698"/>
                </a:lnTo>
                <a:lnTo>
                  <a:pt x="5407145" y="4685244"/>
                </a:lnTo>
                <a:lnTo>
                  <a:pt x="5335431" y="4704000"/>
                </a:lnTo>
                <a:lnTo>
                  <a:pt x="5264641" y="4722942"/>
                </a:lnTo>
                <a:lnTo>
                  <a:pt x="5194725" y="4742043"/>
                </a:lnTo>
                <a:lnTo>
                  <a:pt x="5125631" y="4761276"/>
                </a:lnTo>
                <a:lnTo>
                  <a:pt x="5057306" y="4780616"/>
                </a:lnTo>
                <a:lnTo>
                  <a:pt x="4989701" y="4800035"/>
                </a:lnTo>
                <a:lnTo>
                  <a:pt x="4922764" y="4819508"/>
                </a:lnTo>
                <a:lnTo>
                  <a:pt x="4856443" y="4839009"/>
                </a:lnTo>
                <a:lnTo>
                  <a:pt x="4790687" y="4858511"/>
                </a:lnTo>
                <a:lnTo>
                  <a:pt x="4725444" y="4877988"/>
                </a:lnTo>
                <a:lnTo>
                  <a:pt x="4660664" y="4897414"/>
                </a:lnTo>
                <a:lnTo>
                  <a:pt x="4596295" y="4916763"/>
                </a:lnTo>
                <a:lnTo>
                  <a:pt x="4564248" y="4926400"/>
                </a:lnTo>
                <a:lnTo>
                  <a:pt x="4532285" y="4936008"/>
                </a:lnTo>
                <a:lnTo>
                  <a:pt x="4468583" y="4955122"/>
                </a:lnTo>
                <a:lnTo>
                  <a:pt x="4405138" y="4974081"/>
                </a:lnTo>
                <a:lnTo>
                  <a:pt x="4341899" y="4992857"/>
                </a:lnTo>
                <a:lnTo>
                  <a:pt x="4278813" y="5011424"/>
                </a:lnTo>
                <a:lnTo>
                  <a:pt x="4215831" y="5029756"/>
                </a:lnTo>
                <a:lnTo>
                  <a:pt x="4152899" y="5047827"/>
                </a:lnTo>
                <a:lnTo>
                  <a:pt x="4089968" y="5065611"/>
                </a:lnTo>
                <a:lnTo>
                  <a:pt x="4026986" y="5083080"/>
                </a:lnTo>
                <a:lnTo>
                  <a:pt x="3963900" y="5100210"/>
                </a:lnTo>
                <a:lnTo>
                  <a:pt x="3900661" y="5116974"/>
                </a:lnTo>
                <a:lnTo>
                  <a:pt x="3837216" y="5133345"/>
                </a:lnTo>
                <a:lnTo>
                  <a:pt x="3773514" y="5149297"/>
                </a:lnTo>
                <a:lnTo>
                  <a:pt x="3709504" y="5164804"/>
                </a:lnTo>
                <a:lnTo>
                  <a:pt x="3645135" y="5179840"/>
                </a:lnTo>
                <a:lnTo>
                  <a:pt x="3580355" y="5194378"/>
                </a:lnTo>
                <a:lnTo>
                  <a:pt x="3515112" y="5208393"/>
                </a:lnTo>
                <a:lnTo>
                  <a:pt x="3449356" y="5221858"/>
                </a:lnTo>
                <a:lnTo>
                  <a:pt x="3383035" y="5234746"/>
                </a:lnTo>
                <a:lnTo>
                  <a:pt x="3316098" y="5247032"/>
                </a:lnTo>
                <a:lnTo>
                  <a:pt x="3248493" y="5258689"/>
                </a:lnTo>
                <a:lnTo>
                  <a:pt x="3180168" y="5269691"/>
                </a:lnTo>
                <a:lnTo>
                  <a:pt x="3111074" y="5280011"/>
                </a:lnTo>
                <a:lnTo>
                  <a:pt x="3041158" y="5289624"/>
                </a:lnTo>
                <a:lnTo>
                  <a:pt x="2970368" y="5298504"/>
                </a:lnTo>
                <a:lnTo>
                  <a:pt x="2898654" y="5306623"/>
                </a:lnTo>
                <a:lnTo>
                  <a:pt x="2825965" y="5313956"/>
                </a:lnTo>
                <a:lnTo>
                  <a:pt x="2752248" y="5320476"/>
                </a:lnTo>
                <a:lnTo>
                  <a:pt x="2677452" y="5326158"/>
                </a:lnTo>
                <a:lnTo>
                  <a:pt x="2601527" y="5330974"/>
                </a:lnTo>
                <a:lnTo>
                  <a:pt x="2563124" y="5333050"/>
                </a:lnTo>
                <a:lnTo>
                  <a:pt x="2524420" y="5334900"/>
                </a:lnTo>
                <a:lnTo>
                  <a:pt x="2485408" y="5336520"/>
                </a:lnTo>
                <a:lnTo>
                  <a:pt x="2446081" y="5337907"/>
                </a:lnTo>
                <a:lnTo>
                  <a:pt x="2406433" y="5339059"/>
                </a:lnTo>
                <a:lnTo>
                  <a:pt x="2366457" y="5339971"/>
                </a:lnTo>
                <a:lnTo>
                  <a:pt x="2326148" y="5340641"/>
                </a:lnTo>
                <a:lnTo>
                  <a:pt x="2285499" y="5341065"/>
                </a:lnTo>
                <a:lnTo>
                  <a:pt x="2244502" y="5341240"/>
                </a:lnTo>
                <a:lnTo>
                  <a:pt x="2203153" y="5341162"/>
                </a:lnTo>
                <a:lnTo>
                  <a:pt x="2161444" y="5340829"/>
                </a:lnTo>
                <a:lnTo>
                  <a:pt x="2119370" y="5340237"/>
                </a:lnTo>
                <a:lnTo>
                  <a:pt x="2076922" y="5339383"/>
                </a:lnTo>
                <a:lnTo>
                  <a:pt x="2034097" y="5338263"/>
                </a:lnTo>
                <a:lnTo>
                  <a:pt x="1990885" y="5336875"/>
                </a:lnTo>
                <a:lnTo>
                  <a:pt x="1947283" y="5335214"/>
                </a:lnTo>
                <a:lnTo>
                  <a:pt x="1903282" y="5333278"/>
                </a:lnTo>
                <a:lnTo>
                  <a:pt x="1858877" y="5331064"/>
                </a:lnTo>
                <a:lnTo>
                  <a:pt x="1814061" y="5328567"/>
                </a:lnTo>
                <a:lnTo>
                  <a:pt x="1768827" y="5325786"/>
                </a:lnTo>
                <a:lnTo>
                  <a:pt x="1723170" y="5322715"/>
                </a:lnTo>
                <a:lnTo>
                  <a:pt x="1677083" y="5319354"/>
                </a:lnTo>
                <a:lnTo>
                  <a:pt x="1630559" y="5315697"/>
                </a:lnTo>
                <a:lnTo>
                  <a:pt x="1583592" y="5311742"/>
                </a:lnTo>
                <a:lnTo>
                  <a:pt x="1536176" y="5307485"/>
                </a:lnTo>
                <a:lnTo>
                  <a:pt x="1488304" y="5302923"/>
                </a:lnTo>
                <a:lnTo>
                  <a:pt x="1439970" y="5298054"/>
                </a:lnTo>
                <a:lnTo>
                  <a:pt x="1391167" y="5292873"/>
                </a:lnTo>
                <a:lnTo>
                  <a:pt x="1341889" y="5287377"/>
                </a:lnTo>
                <a:lnTo>
                  <a:pt x="1292129" y="5281563"/>
                </a:lnTo>
                <a:lnTo>
                  <a:pt x="1241882" y="5275428"/>
                </a:lnTo>
                <a:lnTo>
                  <a:pt x="1191140" y="5268968"/>
                </a:lnTo>
                <a:lnTo>
                  <a:pt x="1139897" y="5262180"/>
                </a:lnTo>
                <a:lnTo>
                  <a:pt x="1088148" y="5255062"/>
                </a:lnTo>
                <a:lnTo>
                  <a:pt x="1035884" y="5247609"/>
                </a:lnTo>
                <a:lnTo>
                  <a:pt x="983101" y="5239818"/>
                </a:lnTo>
                <a:lnTo>
                  <a:pt x="929791" y="5231686"/>
                </a:lnTo>
                <a:lnTo>
                  <a:pt x="875949" y="5223210"/>
                </a:lnTo>
                <a:lnTo>
                  <a:pt x="821567" y="5214387"/>
                </a:lnTo>
                <a:lnTo>
                  <a:pt x="766639" y="5205212"/>
                </a:lnTo>
                <a:lnTo>
                  <a:pt x="711159" y="5195684"/>
                </a:lnTo>
                <a:lnTo>
                  <a:pt x="655121" y="5185798"/>
                </a:lnTo>
                <a:lnTo>
                  <a:pt x="598518" y="5175552"/>
                </a:lnTo>
                <a:lnTo>
                  <a:pt x="541343" y="5164941"/>
                </a:lnTo>
                <a:lnTo>
                  <a:pt x="483591" y="5153964"/>
                </a:lnTo>
                <a:lnTo>
                  <a:pt x="425254" y="5142616"/>
                </a:lnTo>
                <a:lnTo>
                  <a:pt x="366326" y="5130894"/>
                </a:lnTo>
                <a:lnTo>
                  <a:pt x="306802" y="5118795"/>
                </a:lnTo>
                <a:lnTo>
                  <a:pt x="246674" y="5106316"/>
                </a:lnTo>
                <a:lnTo>
                  <a:pt x="185936" y="5093453"/>
                </a:lnTo>
                <a:lnTo>
                  <a:pt x="124582" y="5080203"/>
                </a:lnTo>
                <a:lnTo>
                  <a:pt x="62606" y="5066563"/>
                </a:lnTo>
                <a:lnTo>
                  <a:pt x="0" y="505252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99527" y="228597"/>
            <a:ext cx="3380740" cy="706120"/>
            <a:chOff x="5399527" y="228597"/>
            <a:chExt cx="3380740" cy="706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9527" y="228597"/>
              <a:ext cx="632459" cy="7056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9461" y="309372"/>
              <a:ext cx="425189" cy="5730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7107" y="309371"/>
              <a:ext cx="716279" cy="5730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5832" y="309372"/>
              <a:ext cx="1008875" cy="5730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7160" y="309371"/>
              <a:ext cx="1181100" cy="5730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0707" y="309371"/>
              <a:ext cx="829055" cy="57302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83428" y="307498"/>
            <a:ext cx="30226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V</a:t>
            </a:r>
            <a:r>
              <a:rPr sz="2000" spc="-5" dirty="0"/>
              <a:t>Í</a:t>
            </a:r>
            <a:r>
              <a:rPr sz="2000" spc="114" dirty="0"/>
              <a:t> </a:t>
            </a:r>
            <a:r>
              <a:rPr sz="2000" dirty="0"/>
              <a:t>DỤ</a:t>
            </a:r>
            <a:r>
              <a:rPr sz="2000" spc="125" dirty="0"/>
              <a:t> </a:t>
            </a:r>
            <a:r>
              <a:rPr sz="2000" spc="-5" dirty="0"/>
              <a:t>ĐỊNH</a:t>
            </a:r>
            <a:r>
              <a:rPr sz="2000" spc="120" dirty="0"/>
              <a:t> </a:t>
            </a:r>
            <a:r>
              <a:rPr sz="2000" spc="-5" dirty="0"/>
              <a:t>NGHĨA</a:t>
            </a:r>
            <a:r>
              <a:rPr sz="2000" spc="114" dirty="0"/>
              <a:t> </a:t>
            </a:r>
            <a:r>
              <a:rPr sz="2000" dirty="0"/>
              <a:t>LỚP</a:t>
            </a:r>
            <a:endParaRPr sz="2000"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35651" y="1700672"/>
            <a:ext cx="1709504" cy="189207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96396" y="1358900"/>
            <a:ext cx="5610860" cy="4325620"/>
            <a:chOff x="596396" y="1358900"/>
            <a:chExt cx="5610860" cy="432562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396" y="1446049"/>
              <a:ext cx="5371861" cy="423792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44102" y="1371600"/>
              <a:ext cx="2550160" cy="612775"/>
            </a:xfrm>
            <a:custGeom>
              <a:avLst/>
              <a:gdLst/>
              <a:ahLst/>
              <a:cxnLst/>
              <a:rect l="l" t="t" r="r" b="b"/>
              <a:pathLst>
                <a:path w="2550160" h="612775">
                  <a:moveTo>
                    <a:pt x="2549867" y="0"/>
                  </a:moveTo>
                  <a:lnTo>
                    <a:pt x="644867" y="0"/>
                  </a:lnTo>
                  <a:lnTo>
                    <a:pt x="644867" y="357378"/>
                  </a:lnTo>
                  <a:lnTo>
                    <a:pt x="0" y="408990"/>
                  </a:lnTo>
                  <a:lnTo>
                    <a:pt x="644867" y="510540"/>
                  </a:lnTo>
                  <a:lnTo>
                    <a:pt x="644867" y="612648"/>
                  </a:lnTo>
                  <a:lnTo>
                    <a:pt x="2549867" y="612648"/>
                  </a:lnTo>
                  <a:lnTo>
                    <a:pt x="2549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44103" y="1371600"/>
              <a:ext cx="2550160" cy="612775"/>
            </a:xfrm>
            <a:custGeom>
              <a:avLst/>
              <a:gdLst/>
              <a:ahLst/>
              <a:cxnLst/>
              <a:rect l="l" t="t" r="r" b="b"/>
              <a:pathLst>
                <a:path w="2550160" h="612775">
                  <a:moveTo>
                    <a:pt x="644867" y="0"/>
                  </a:moveTo>
                  <a:lnTo>
                    <a:pt x="962367" y="0"/>
                  </a:lnTo>
                  <a:lnTo>
                    <a:pt x="1438617" y="0"/>
                  </a:lnTo>
                  <a:lnTo>
                    <a:pt x="2549867" y="0"/>
                  </a:lnTo>
                  <a:lnTo>
                    <a:pt x="2549867" y="357378"/>
                  </a:lnTo>
                  <a:lnTo>
                    <a:pt x="2549867" y="510540"/>
                  </a:lnTo>
                  <a:lnTo>
                    <a:pt x="2549867" y="612648"/>
                  </a:lnTo>
                  <a:lnTo>
                    <a:pt x="1438617" y="612648"/>
                  </a:lnTo>
                  <a:lnTo>
                    <a:pt x="962367" y="612648"/>
                  </a:lnTo>
                  <a:lnTo>
                    <a:pt x="644867" y="612648"/>
                  </a:lnTo>
                  <a:lnTo>
                    <a:pt x="644867" y="510540"/>
                  </a:lnTo>
                  <a:lnTo>
                    <a:pt x="0" y="408990"/>
                  </a:lnTo>
                  <a:lnTo>
                    <a:pt x="644867" y="357378"/>
                  </a:lnTo>
                  <a:lnTo>
                    <a:pt x="644867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91109" y="1512823"/>
            <a:ext cx="700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rư</a:t>
            </a:r>
            <a:r>
              <a:rPr sz="1800" dirty="0">
                <a:latin typeface="Calibri"/>
                <a:cs typeface="Calibri"/>
              </a:rPr>
              <a:t>ờng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52000" y="4178300"/>
            <a:ext cx="4738370" cy="638175"/>
            <a:chOff x="3352000" y="4178300"/>
            <a:chExt cx="4738370" cy="638175"/>
          </a:xfrm>
        </p:grpSpPr>
        <p:sp>
          <p:nvSpPr>
            <p:cNvPr id="18" name="object 18"/>
            <p:cNvSpPr/>
            <p:nvPr/>
          </p:nvSpPr>
          <p:spPr>
            <a:xfrm>
              <a:off x="3364700" y="4191000"/>
              <a:ext cx="4712970" cy="612775"/>
            </a:xfrm>
            <a:custGeom>
              <a:avLst/>
              <a:gdLst/>
              <a:ahLst/>
              <a:cxnLst/>
              <a:rect l="l" t="t" r="r" b="b"/>
              <a:pathLst>
                <a:path w="4712970" h="612775">
                  <a:moveTo>
                    <a:pt x="4712500" y="0"/>
                  </a:moveTo>
                  <a:lnTo>
                    <a:pt x="2807500" y="0"/>
                  </a:lnTo>
                  <a:lnTo>
                    <a:pt x="2807500" y="357378"/>
                  </a:lnTo>
                  <a:lnTo>
                    <a:pt x="0" y="423506"/>
                  </a:lnTo>
                  <a:lnTo>
                    <a:pt x="2807500" y="510540"/>
                  </a:lnTo>
                  <a:lnTo>
                    <a:pt x="2807500" y="612648"/>
                  </a:lnTo>
                  <a:lnTo>
                    <a:pt x="4712500" y="612648"/>
                  </a:lnTo>
                  <a:lnTo>
                    <a:pt x="4712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4700" y="4191000"/>
              <a:ext cx="4712970" cy="612775"/>
            </a:xfrm>
            <a:custGeom>
              <a:avLst/>
              <a:gdLst/>
              <a:ahLst/>
              <a:cxnLst/>
              <a:rect l="l" t="t" r="r" b="b"/>
              <a:pathLst>
                <a:path w="4712970" h="612775">
                  <a:moveTo>
                    <a:pt x="2807500" y="0"/>
                  </a:moveTo>
                  <a:lnTo>
                    <a:pt x="3125000" y="0"/>
                  </a:lnTo>
                  <a:lnTo>
                    <a:pt x="3601250" y="0"/>
                  </a:lnTo>
                  <a:lnTo>
                    <a:pt x="4712500" y="0"/>
                  </a:lnTo>
                  <a:lnTo>
                    <a:pt x="4712500" y="357378"/>
                  </a:lnTo>
                  <a:lnTo>
                    <a:pt x="4712500" y="510540"/>
                  </a:lnTo>
                  <a:lnTo>
                    <a:pt x="4712500" y="612648"/>
                  </a:lnTo>
                  <a:lnTo>
                    <a:pt x="3601250" y="612648"/>
                  </a:lnTo>
                  <a:lnTo>
                    <a:pt x="3125000" y="612648"/>
                  </a:lnTo>
                  <a:lnTo>
                    <a:pt x="2807500" y="612648"/>
                  </a:lnTo>
                  <a:lnTo>
                    <a:pt x="2807500" y="510540"/>
                  </a:lnTo>
                  <a:lnTo>
                    <a:pt x="0" y="423506"/>
                  </a:lnTo>
                  <a:lnTo>
                    <a:pt x="2807500" y="357378"/>
                  </a:lnTo>
                  <a:lnTo>
                    <a:pt x="2807500" y="0"/>
                  </a:lnTo>
                  <a:close/>
                </a:path>
              </a:pathLst>
            </a:custGeom>
            <a:ln w="25399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01542" y="4332223"/>
            <a:ext cx="124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Phương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thức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8600" y="5867400"/>
            <a:ext cx="8598535" cy="369570"/>
          </a:xfrm>
          <a:custGeom>
            <a:avLst/>
            <a:gdLst/>
            <a:ahLst/>
            <a:cxnLst/>
            <a:rect l="l" t="t" r="r" b="b"/>
            <a:pathLst>
              <a:path w="8598535" h="369570">
                <a:moveTo>
                  <a:pt x="8598255" y="0"/>
                </a:moveTo>
                <a:lnTo>
                  <a:pt x="0" y="0"/>
                </a:lnTo>
                <a:lnTo>
                  <a:pt x="0" y="369328"/>
                </a:lnTo>
                <a:lnTo>
                  <a:pt x="8598255" y="369328"/>
                </a:lnTo>
                <a:lnTo>
                  <a:pt x="859825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8600" y="5885179"/>
            <a:ext cx="859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Lớp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có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thuộc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tính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là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fullname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salary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phương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thức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input()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output()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8460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9920" y="281939"/>
              <a:ext cx="800100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3509" y="281939"/>
              <a:ext cx="900683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7683" y="281939"/>
              <a:ext cx="1423415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05220" y="283114"/>
            <a:ext cx="2401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T</a:t>
            </a:r>
            <a:r>
              <a:rPr spc="-10" dirty="0"/>
              <a:t>ẠO</a:t>
            </a:r>
            <a:r>
              <a:rPr spc="114" dirty="0"/>
              <a:t> </a:t>
            </a:r>
            <a:r>
              <a:rPr spc="-5" dirty="0"/>
              <a:t>ĐỐI</a:t>
            </a:r>
            <a:r>
              <a:rPr spc="110" dirty="0"/>
              <a:t> </a:t>
            </a:r>
            <a:r>
              <a:rPr spc="-10" dirty="0"/>
              <a:t>TƯỢNG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535816" y="1090593"/>
            <a:ext cx="78625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Đoạn mã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 dụng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Employee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tạo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nhân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đó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gọi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171" y="3989817"/>
            <a:ext cx="7924165" cy="22244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Chú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ý:</a:t>
            </a:r>
            <a:endParaRPr sz="2800">
              <a:latin typeface="Segoe UI"/>
              <a:cs typeface="Segoe UI"/>
            </a:endParaRPr>
          </a:p>
          <a:p>
            <a:pPr marL="755650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75" dirty="0">
                <a:latin typeface="Segoe UI"/>
                <a:cs typeface="Segoe UI"/>
              </a:rPr>
              <a:t>Toán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tử </a:t>
            </a:r>
            <a:r>
              <a:rPr sz="2400" b="1" spc="-5" dirty="0">
                <a:latin typeface="Segoe UI"/>
                <a:cs typeface="Segoe UI"/>
              </a:rPr>
              <a:t>new</a:t>
            </a:r>
            <a:r>
              <a:rPr sz="2400" b="1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-5" dirty="0">
                <a:latin typeface="Segoe UI"/>
                <a:cs typeface="Segoe UI"/>
              </a:rPr>
              <a:t> dụng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tạo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đối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tượng</a:t>
            </a:r>
            <a:endParaRPr sz="2400">
              <a:latin typeface="Segoe UI"/>
              <a:cs typeface="Segoe UI"/>
            </a:endParaRPr>
          </a:p>
          <a:p>
            <a:pPr marL="755650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5" dirty="0">
                <a:latin typeface="Segoe UI"/>
                <a:cs typeface="Segoe UI"/>
              </a:rPr>
              <a:t>Biến emp chứa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tham chiếu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tới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đối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tượng</a:t>
            </a:r>
            <a:endParaRPr sz="2400">
              <a:latin typeface="Segoe UI"/>
              <a:cs typeface="Segoe UI"/>
            </a:endParaRPr>
          </a:p>
          <a:p>
            <a:pPr marL="755650" marR="5080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5" dirty="0">
                <a:latin typeface="Segoe UI"/>
                <a:cs typeface="Segoe UI"/>
              </a:rPr>
              <a:t>Sử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dấu </a:t>
            </a:r>
            <a:r>
              <a:rPr sz="2400" spc="-5" dirty="0">
                <a:latin typeface="Segoe UI"/>
                <a:cs typeface="Segoe UI"/>
              </a:rPr>
              <a:t>chấm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</a:t>
            </a:r>
            <a:r>
              <a:rPr sz="2400" b="1" spc="-5" dirty="0">
                <a:latin typeface="Segoe UI"/>
                <a:cs typeface="Segoe UI"/>
              </a:rPr>
              <a:t>.</a:t>
            </a:r>
            <a:r>
              <a:rPr sz="2400" spc="-5" dirty="0">
                <a:latin typeface="Segoe UI"/>
                <a:cs typeface="Segoe UI"/>
              </a:rPr>
              <a:t>)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xuất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thành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viên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của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(trường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phương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thức).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4576" y="2251933"/>
            <a:ext cx="5279469" cy="16543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95255" y="2253439"/>
            <a:ext cx="1873924" cy="14067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617582"/>
            <a:ext cx="6400800" cy="5570220"/>
            <a:chOff x="1524000" y="617582"/>
            <a:chExt cx="6400800" cy="5570220"/>
          </a:xfrm>
        </p:grpSpPr>
        <p:sp>
          <p:nvSpPr>
            <p:cNvPr id="3" name="object 3"/>
            <p:cNvSpPr/>
            <p:nvPr/>
          </p:nvSpPr>
          <p:spPr>
            <a:xfrm>
              <a:off x="1524000" y="2551010"/>
              <a:ext cx="6400800" cy="3265170"/>
            </a:xfrm>
            <a:custGeom>
              <a:avLst/>
              <a:gdLst/>
              <a:ahLst/>
              <a:cxnLst/>
              <a:rect l="l" t="t" r="r" b="b"/>
              <a:pathLst>
                <a:path w="6400800" h="3265170">
                  <a:moveTo>
                    <a:pt x="6400800" y="0"/>
                  </a:moveTo>
                  <a:lnTo>
                    <a:pt x="0" y="0"/>
                  </a:lnTo>
                  <a:lnTo>
                    <a:pt x="0" y="3264763"/>
                  </a:lnTo>
                  <a:lnTo>
                    <a:pt x="6400800" y="3264763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7479" y="2575400"/>
              <a:ext cx="3426041" cy="2852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4445" y="617582"/>
              <a:ext cx="5443441" cy="28254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4744" y="3570905"/>
              <a:ext cx="2616709" cy="26167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78711" y="2621003"/>
            <a:ext cx="4312285" cy="3113405"/>
          </a:xfrm>
          <a:prstGeom prst="rect">
            <a:avLst/>
          </a:prstGeom>
        </p:spPr>
        <p:txBody>
          <a:bodyPr vert="horz" wrap="square" lIns="0" tIns="455295" rIns="0" bIns="0" rtlCol="0">
            <a:spAutoFit/>
          </a:bodyPr>
          <a:lstStyle/>
          <a:p>
            <a:pPr marL="1477645" algn="ctr">
              <a:lnSpc>
                <a:spcPct val="100000"/>
              </a:lnSpc>
              <a:spcBef>
                <a:spcPts val="358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  <a:p>
            <a:pPr marL="12700" marR="925830" algn="just">
              <a:lnSpc>
                <a:spcPct val="100000"/>
              </a:lnSpc>
              <a:spcBef>
                <a:spcPts val="545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Tạo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lớp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mô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tả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sinh viên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gồm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họ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tên,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điểm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các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phương thức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nhập,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xuất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xếp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loại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học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lực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0727" y="192024"/>
              <a:ext cx="73151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527" y="281939"/>
              <a:ext cx="91744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6463" y="281939"/>
              <a:ext cx="1319783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1260" y="281939"/>
              <a:ext cx="164895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0667" y="281939"/>
              <a:ext cx="1170431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14400" y="4800600"/>
            <a:ext cx="7696200" cy="182880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80"/>
              </a:spcBef>
            </a:pP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&lt;&lt;kiểu</a:t>
            </a:r>
            <a:r>
              <a:rPr sz="2400" spc="-2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FF"/>
                </a:solidFill>
                <a:latin typeface="Calibri"/>
                <a:cs typeface="Calibri"/>
              </a:rPr>
              <a:t>trả</a:t>
            </a:r>
            <a:r>
              <a:rPr sz="2400" spc="-2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về&gt;&gt;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&lt;&lt;tên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phương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thức&gt;&gt;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[danh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sách</a:t>
            </a:r>
            <a:r>
              <a:rPr sz="240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tham</a:t>
            </a:r>
            <a:r>
              <a:rPr sz="240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số]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00520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//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thân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phương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thức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208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Đ</a:t>
            </a:r>
            <a:r>
              <a:rPr spc="-5" dirty="0"/>
              <a:t>ỊNH</a:t>
            </a:r>
            <a:r>
              <a:rPr spc="125" dirty="0"/>
              <a:t> </a:t>
            </a:r>
            <a:r>
              <a:rPr spc="-10" dirty="0"/>
              <a:t>NGHĨA</a:t>
            </a:r>
            <a:r>
              <a:rPr spc="140" dirty="0"/>
              <a:t> </a:t>
            </a:r>
            <a:r>
              <a:rPr spc="-10" dirty="0"/>
              <a:t>PHƯƠNG</a:t>
            </a:r>
            <a:r>
              <a:rPr spc="105" dirty="0"/>
              <a:t> </a:t>
            </a:r>
            <a:r>
              <a:rPr spc="-10" dirty="0"/>
              <a:t>THỨC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5816" y="1090593"/>
            <a:ext cx="7854950" cy="364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2555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 </a:t>
            </a:r>
            <a:r>
              <a:rPr sz="2800" spc="-10" dirty="0">
                <a:latin typeface="Segoe UI"/>
                <a:cs typeface="Segoe UI"/>
              </a:rPr>
              <a:t>là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mô-đun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mã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thực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hiện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công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việc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cụ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nào</a:t>
            </a:r>
            <a:r>
              <a:rPr sz="2800" spc="-10" dirty="0">
                <a:latin typeface="Segoe UI"/>
                <a:cs typeface="Segoe UI"/>
              </a:rPr>
              <a:t> đó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0" dirty="0">
                <a:latin typeface="Segoe UI"/>
                <a:cs typeface="Segoe UI"/>
              </a:rPr>
              <a:t>Trong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Employee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2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phương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input()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0" dirty="0">
                <a:latin typeface="Segoe UI"/>
                <a:cs typeface="Segoe UI"/>
              </a:rPr>
              <a:t>và</a:t>
            </a:r>
            <a:endParaRPr sz="2400">
              <a:latin typeface="Segoe UI"/>
              <a:cs typeface="Segoe U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Segoe UI"/>
                <a:cs typeface="Segoe UI"/>
              </a:rPr>
              <a:t>output()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 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 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hoặc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nhiều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endParaRPr sz="2800">
              <a:latin typeface="Segoe UI"/>
              <a:cs typeface="Segoe UI"/>
            </a:endParaRPr>
          </a:p>
          <a:p>
            <a:pPr marL="356870" indent="-344170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 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 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kiểu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trả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về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hoặc</a:t>
            </a:r>
            <a:r>
              <a:rPr sz="2800" spc="-10" dirty="0">
                <a:latin typeface="Segoe UI"/>
                <a:cs typeface="Segoe UI"/>
              </a:rPr>
              <a:t> void</a:t>
            </a:r>
            <a:endParaRPr sz="280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r>
              <a:rPr sz="2800" spc="-5" dirty="0">
                <a:latin typeface="Segoe UI"/>
                <a:cs typeface="Segoe UI"/>
              </a:rPr>
              <a:t>(không trả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về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gì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cả)</a:t>
            </a:r>
            <a:endParaRPr sz="28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Cú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pháp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276" y="192024"/>
              <a:ext cx="705611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7167" y="281939"/>
              <a:ext cx="473956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6144" y="281939"/>
              <a:ext cx="80009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1260" y="281939"/>
              <a:ext cx="164895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0667" y="281939"/>
              <a:ext cx="1170431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6951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V</a:t>
            </a:r>
            <a:r>
              <a:rPr spc="-5" dirty="0"/>
              <a:t>Í</a:t>
            </a:r>
            <a:r>
              <a:rPr spc="130" dirty="0"/>
              <a:t> </a:t>
            </a:r>
            <a:r>
              <a:rPr spc="-5" dirty="0"/>
              <a:t>DỤ</a:t>
            </a:r>
            <a:r>
              <a:rPr spc="130" dirty="0"/>
              <a:t> </a:t>
            </a:r>
            <a:r>
              <a:rPr spc="-10" dirty="0"/>
              <a:t>PHƯƠNG</a:t>
            </a:r>
            <a:r>
              <a:rPr spc="95" dirty="0"/>
              <a:t> </a:t>
            </a:r>
            <a:r>
              <a:rPr spc="-10" dirty="0"/>
              <a:t>THỨC</a:t>
            </a:r>
            <a:endParaRPr sz="2800"/>
          </a:p>
        </p:txBody>
      </p:sp>
      <p:grpSp>
        <p:nvGrpSpPr>
          <p:cNvPr id="9" name="object 9"/>
          <p:cNvGrpSpPr/>
          <p:nvPr/>
        </p:nvGrpSpPr>
        <p:grpSpPr>
          <a:xfrm>
            <a:off x="543817" y="1042574"/>
            <a:ext cx="8155940" cy="5416550"/>
            <a:chOff x="543817" y="1042574"/>
            <a:chExt cx="8155940" cy="54165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817" y="1042574"/>
              <a:ext cx="7264351" cy="54165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77858" y="3369825"/>
              <a:ext cx="6009005" cy="915669"/>
            </a:xfrm>
            <a:custGeom>
              <a:avLst/>
              <a:gdLst/>
              <a:ahLst/>
              <a:cxnLst/>
              <a:rect l="l" t="t" r="r" b="b"/>
              <a:pathLst>
                <a:path w="6009005" h="915670">
                  <a:moveTo>
                    <a:pt x="6008941" y="0"/>
                  </a:moveTo>
                  <a:lnTo>
                    <a:pt x="2046541" y="0"/>
                  </a:lnTo>
                  <a:lnTo>
                    <a:pt x="2046541" y="444500"/>
                  </a:lnTo>
                  <a:lnTo>
                    <a:pt x="0" y="915111"/>
                  </a:lnTo>
                  <a:lnTo>
                    <a:pt x="2046541" y="635000"/>
                  </a:lnTo>
                  <a:lnTo>
                    <a:pt x="2046541" y="762000"/>
                  </a:lnTo>
                  <a:lnTo>
                    <a:pt x="6008941" y="762000"/>
                  </a:lnTo>
                  <a:lnTo>
                    <a:pt x="60089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77858" y="3369825"/>
              <a:ext cx="6009005" cy="915669"/>
            </a:xfrm>
            <a:custGeom>
              <a:avLst/>
              <a:gdLst/>
              <a:ahLst/>
              <a:cxnLst/>
              <a:rect l="l" t="t" r="r" b="b"/>
              <a:pathLst>
                <a:path w="6009005" h="915670">
                  <a:moveTo>
                    <a:pt x="2046541" y="0"/>
                  </a:moveTo>
                  <a:lnTo>
                    <a:pt x="2706941" y="0"/>
                  </a:lnTo>
                  <a:lnTo>
                    <a:pt x="3697541" y="0"/>
                  </a:lnTo>
                  <a:lnTo>
                    <a:pt x="6008941" y="0"/>
                  </a:lnTo>
                  <a:lnTo>
                    <a:pt x="6008941" y="444500"/>
                  </a:lnTo>
                  <a:lnTo>
                    <a:pt x="6008941" y="635000"/>
                  </a:lnTo>
                  <a:lnTo>
                    <a:pt x="6008941" y="762000"/>
                  </a:lnTo>
                  <a:lnTo>
                    <a:pt x="3697541" y="762000"/>
                  </a:lnTo>
                  <a:lnTo>
                    <a:pt x="2706941" y="762000"/>
                  </a:lnTo>
                  <a:lnTo>
                    <a:pt x="2046541" y="762000"/>
                  </a:lnTo>
                  <a:lnTo>
                    <a:pt x="2046541" y="635000"/>
                  </a:lnTo>
                  <a:lnTo>
                    <a:pt x="0" y="915111"/>
                  </a:lnTo>
                  <a:lnTo>
                    <a:pt x="2046541" y="444500"/>
                  </a:lnTo>
                  <a:lnTo>
                    <a:pt x="2046541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96737" y="3448565"/>
            <a:ext cx="361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 marR="5080" indent="-1568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Kiểu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trả</a:t>
            </a:r>
            <a:r>
              <a:rPr sz="1800" spc="-5" dirty="0">
                <a:latin typeface="Calibri"/>
                <a:cs typeface="Calibri"/>
              </a:rPr>
              <a:t> về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nên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thân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phương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thức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phải </a:t>
            </a:r>
            <a:r>
              <a:rPr sz="1800" spc="-5" dirty="0">
                <a:latin typeface="Calibri"/>
                <a:cs typeface="Calibri"/>
              </a:rPr>
              <a:t>chứa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lệnh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số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thực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26398" y="1968500"/>
            <a:ext cx="6273165" cy="1007110"/>
            <a:chOff x="2426398" y="1968500"/>
            <a:chExt cx="6273165" cy="1007110"/>
          </a:xfrm>
        </p:grpSpPr>
        <p:sp>
          <p:nvSpPr>
            <p:cNvPr id="15" name="object 15"/>
            <p:cNvSpPr/>
            <p:nvPr/>
          </p:nvSpPr>
          <p:spPr>
            <a:xfrm>
              <a:off x="2439098" y="1981200"/>
              <a:ext cx="6247765" cy="981710"/>
            </a:xfrm>
            <a:custGeom>
              <a:avLst/>
              <a:gdLst/>
              <a:ahLst/>
              <a:cxnLst/>
              <a:rect l="l" t="t" r="r" b="b"/>
              <a:pathLst>
                <a:path w="6247765" h="981710">
                  <a:moveTo>
                    <a:pt x="6247701" y="0"/>
                  </a:moveTo>
                  <a:lnTo>
                    <a:pt x="2132901" y="0"/>
                  </a:lnTo>
                  <a:lnTo>
                    <a:pt x="2132901" y="444500"/>
                  </a:lnTo>
                  <a:lnTo>
                    <a:pt x="0" y="981557"/>
                  </a:lnTo>
                  <a:lnTo>
                    <a:pt x="2132901" y="635000"/>
                  </a:lnTo>
                  <a:lnTo>
                    <a:pt x="2132901" y="762000"/>
                  </a:lnTo>
                  <a:lnTo>
                    <a:pt x="6247701" y="762000"/>
                  </a:lnTo>
                  <a:lnTo>
                    <a:pt x="62477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9098" y="1981200"/>
              <a:ext cx="6247765" cy="981710"/>
            </a:xfrm>
            <a:custGeom>
              <a:avLst/>
              <a:gdLst/>
              <a:ahLst/>
              <a:cxnLst/>
              <a:rect l="l" t="t" r="r" b="b"/>
              <a:pathLst>
                <a:path w="6247765" h="981710">
                  <a:moveTo>
                    <a:pt x="2132901" y="0"/>
                  </a:moveTo>
                  <a:lnTo>
                    <a:pt x="2818701" y="0"/>
                  </a:lnTo>
                  <a:lnTo>
                    <a:pt x="3847401" y="0"/>
                  </a:lnTo>
                  <a:lnTo>
                    <a:pt x="6247701" y="0"/>
                  </a:lnTo>
                  <a:lnTo>
                    <a:pt x="6247701" y="444500"/>
                  </a:lnTo>
                  <a:lnTo>
                    <a:pt x="6247701" y="635000"/>
                  </a:lnTo>
                  <a:lnTo>
                    <a:pt x="6247701" y="762000"/>
                  </a:lnTo>
                  <a:lnTo>
                    <a:pt x="3847401" y="762000"/>
                  </a:lnTo>
                  <a:lnTo>
                    <a:pt x="2818701" y="762000"/>
                  </a:lnTo>
                  <a:lnTo>
                    <a:pt x="2132901" y="762000"/>
                  </a:lnTo>
                  <a:lnTo>
                    <a:pt x="2132901" y="635000"/>
                  </a:lnTo>
                  <a:lnTo>
                    <a:pt x="0" y="981557"/>
                  </a:lnTo>
                  <a:lnTo>
                    <a:pt x="2132901" y="444500"/>
                  </a:lnTo>
                  <a:lnTo>
                    <a:pt x="2132901" y="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06239" y="2059940"/>
            <a:ext cx="3846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Kiểu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trả</a:t>
            </a:r>
            <a:r>
              <a:rPr sz="1800" spc="-5" dirty="0">
                <a:latin typeface="Calibri"/>
                <a:cs typeface="Calibri"/>
              </a:rPr>
              <a:t> về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void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nên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thân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phương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thức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không</a:t>
            </a:r>
            <a:r>
              <a:rPr sz="1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chứa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lệnh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giá trị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396" y="192024"/>
              <a:ext cx="80924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6924" y="281939"/>
              <a:ext cx="60045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0865" y="281939"/>
              <a:ext cx="113537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9735" y="281939"/>
              <a:ext cx="164896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0667" y="281939"/>
              <a:ext cx="1170431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0563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</a:t>
            </a:r>
            <a:r>
              <a:rPr spc="-5" dirty="0"/>
              <a:t>Ô</a:t>
            </a:r>
            <a:r>
              <a:rPr spc="130" dirty="0"/>
              <a:t> </a:t>
            </a:r>
            <a:r>
              <a:rPr spc="-10" dirty="0"/>
              <a:t>HÌNH</a:t>
            </a:r>
            <a:r>
              <a:rPr spc="125" dirty="0"/>
              <a:t> </a:t>
            </a:r>
            <a:r>
              <a:rPr spc="-10" dirty="0"/>
              <a:t>PHƯƠNG</a:t>
            </a:r>
            <a:r>
              <a:rPr spc="114" dirty="0"/>
              <a:t> </a:t>
            </a:r>
            <a:r>
              <a:rPr spc="-10" dirty="0"/>
              <a:t>THỨC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35816" y="1090593"/>
            <a:ext cx="1680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Mô</a:t>
            </a:r>
            <a:r>
              <a:rPr sz="2800" spc="-9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hình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816" y="2626722"/>
            <a:ext cx="1182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Ví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dụ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7015" y="1580387"/>
            <a:ext cx="2069591" cy="104851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754289" y="1648459"/>
            <a:ext cx="1671955" cy="789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Phương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thức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Calibri"/>
                <a:cs typeface="Calibri"/>
              </a:rPr>
              <a:t>(thực hiện </a:t>
            </a:r>
            <a:r>
              <a:rPr sz="1600" i="1" spc="-10" dirty="0">
                <a:solidFill>
                  <a:srgbClr val="FFFFFF"/>
                </a:solidFill>
                <a:latin typeface="Calibri"/>
                <a:cs typeface="Calibri"/>
              </a:rPr>
              <a:t>công </a:t>
            </a:r>
            <a:r>
              <a:rPr sz="1600" i="1" spc="-5" dirty="0">
                <a:solidFill>
                  <a:srgbClr val="FFFFFF"/>
                </a:solidFill>
                <a:latin typeface="Calibri"/>
                <a:cs typeface="Calibri"/>
              </a:rPr>
              <a:t>việc </a:t>
            </a:r>
            <a:r>
              <a:rPr sz="1600" i="1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FFFFFF"/>
                </a:solidFill>
                <a:latin typeface="Calibri"/>
                <a:cs typeface="Calibri"/>
              </a:rPr>
              <a:t>cụ thể</a:t>
            </a:r>
            <a:r>
              <a:rPr sz="1600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Calibri"/>
                <a:cs typeface="Calibri"/>
              </a:rPr>
              <a:t>nào</a:t>
            </a:r>
            <a:r>
              <a:rPr sz="1600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Calibri"/>
                <a:cs typeface="Calibri"/>
              </a:rPr>
              <a:t>đó)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1727" y="1751075"/>
            <a:ext cx="2770631" cy="661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06488" y="1892300"/>
            <a:ext cx="955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{Tham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số}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38215" y="1751075"/>
            <a:ext cx="1685543" cy="661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869062" y="1892300"/>
            <a:ext cx="87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{Kết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quả}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26535" y="3104388"/>
            <a:ext cx="2069591" cy="100279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022545" y="3416300"/>
            <a:ext cx="1075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h.m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1248" y="3275075"/>
            <a:ext cx="2770631" cy="661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898481" y="3416300"/>
            <a:ext cx="50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{a,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07735" y="3275076"/>
            <a:ext cx="1685531" cy="66141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015333" y="3416300"/>
            <a:ext cx="52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26535" y="4247387"/>
            <a:ext cx="2069591" cy="100279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158150" y="4559300"/>
            <a:ext cx="80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5339" y="4418075"/>
            <a:ext cx="2796539" cy="6614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318277" y="4559300"/>
            <a:ext cx="1645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{fullname,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salary}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511295" y="5466588"/>
            <a:ext cx="2069591" cy="1002791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970698" y="5778500"/>
            <a:ext cx="1147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800" spc="-1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6007" y="5637276"/>
            <a:ext cx="2770631" cy="66141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053929" y="5778500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492495" y="5637276"/>
            <a:ext cx="1685543" cy="66141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943706" y="5778500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huế}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492495" y="4418075"/>
            <a:ext cx="1685543" cy="66141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6176877" y="4559300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{}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87080" cy="789940"/>
            <a:chOff x="457200" y="192024"/>
            <a:chExt cx="83870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3767" y="192024"/>
              <a:ext cx="74980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6855" y="281939"/>
              <a:ext cx="75895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0818" y="281939"/>
              <a:ext cx="142492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7724" y="281939"/>
              <a:ext cx="164896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47131" y="281939"/>
              <a:ext cx="1170431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8379" y="192024"/>
              <a:ext cx="600455" cy="789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62116" y="281939"/>
              <a:ext cx="2407907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3315" y="192024"/>
              <a:ext cx="600455" cy="78943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60523" y="283114"/>
            <a:ext cx="6446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N</a:t>
            </a:r>
            <a:r>
              <a:rPr spc="-10" dirty="0"/>
              <a:t>ẠP</a:t>
            </a:r>
            <a:r>
              <a:rPr spc="155" dirty="0"/>
              <a:t> </a:t>
            </a:r>
            <a:r>
              <a:rPr spc="-10" dirty="0"/>
              <a:t>CHỒNG</a:t>
            </a:r>
            <a:r>
              <a:rPr spc="135" dirty="0"/>
              <a:t> </a:t>
            </a:r>
            <a:r>
              <a:rPr spc="-10" dirty="0"/>
              <a:t>PHƯƠNG</a:t>
            </a:r>
            <a:r>
              <a:rPr spc="120" dirty="0"/>
              <a:t> </a:t>
            </a:r>
            <a:r>
              <a:rPr spc="-10" dirty="0"/>
              <a:t>THỨC</a:t>
            </a:r>
            <a:r>
              <a:rPr spc="150" dirty="0"/>
              <a:t> </a:t>
            </a:r>
            <a:r>
              <a:rPr sz="2800" spc="-15" dirty="0"/>
              <a:t>(</a:t>
            </a:r>
            <a:r>
              <a:rPr spc="-15" dirty="0"/>
              <a:t>OVERLOADING</a:t>
            </a:r>
            <a:r>
              <a:rPr sz="2800" spc="-15" dirty="0"/>
              <a:t>)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535781" y="1090593"/>
            <a:ext cx="7972425" cy="4804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203835" indent="-34417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60" dirty="0">
                <a:latin typeface="Segoe UI"/>
                <a:cs typeface="Segoe UI"/>
              </a:rPr>
              <a:t>Trong</a:t>
            </a:r>
            <a:r>
              <a:rPr sz="2800" spc="-5" dirty="0">
                <a:latin typeface="Segoe UI"/>
                <a:cs typeface="Segoe UI"/>
              </a:rPr>
              <a:t> một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nhiều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cùng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nhưng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khác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nhau</a:t>
            </a:r>
            <a:r>
              <a:rPr sz="2800" dirty="0">
                <a:latin typeface="Segoe UI"/>
                <a:cs typeface="Segoe UI"/>
              </a:rPr>
              <a:t> về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(kiểu,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lượng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tự)</a:t>
            </a:r>
            <a:endParaRPr sz="2800">
              <a:latin typeface="Segoe UI"/>
              <a:cs typeface="Segoe UI"/>
            </a:endParaRPr>
          </a:p>
          <a:p>
            <a:pPr marL="2258695" marR="2992120" indent="-341630">
              <a:lnSpc>
                <a:spcPct val="100000"/>
              </a:lnSpc>
              <a:spcBef>
                <a:spcPts val="1240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dirty="0">
                <a:latin typeface="Calibri"/>
                <a:cs typeface="Calibri"/>
              </a:rPr>
              <a:t>class </a:t>
            </a:r>
            <a:r>
              <a:rPr sz="2400" spc="-5" dirty="0">
                <a:latin typeface="Calibri"/>
                <a:cs typeface="Calibri"/>
              </a:rPr>
              <a:t>MyClass{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()</a:t>
            </a:r>
            <a:r>
              <a:rPr sz="2400" spc="-5" dirty="0">
                <a:latin typeface="Calibri"/>
                <a:cs typeface="Calibri"/>
              </a:rPr>
              <a:t>{…}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(int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x)</a:t>
            </a:r>
            <a:r>
              <a:rPr sz="2400" spc="-5" dirty="0">
                <a:latin typeface="Calibri"/>
                <a:cs typeface="Calibri"/>
              </a:rPr>
              <a:t>{…}</a:t>
            </a:r>
            <a:endParaRPr sz="2400">
              <a:latin typeface="Calibri"/>
              <a:cs typeface="Calibri"/>
            </a:endParaRPr>
          </a:p>
          <a:p>
            <a:pPr marL="225869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(float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x)</a:t>
            </a:r>
            <a:r>
              <a:rPr sz="2400" spc="-5" dirty="0">
                <a:latin typeface="Calibri"/>
                <a:cs typeface="Calibri"/>
              </a:rPr>
              <a:t>{…}</a:t>
            </a:r>
            <a:endParaRPr sz="2400">
              <a:latin typeface="Calibri"/>
              <a:cs typeface="Calibri"/>
            </a:endParaRPr>
          </a:p>
          <a:p>
            <a:pPr marL="225869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(int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x,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double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y)</a:t>
            </a:r>
            <a:r>
              <a:rPr sz="2400" spc="-5" dirty="0">
                <a:latin typeface="Calibri"/>
                <a:cs typeface="Calibri"/>
              </a:rPr>
              <a:t>{…}</a:t>
            </a:r>
            <a:endParaRPr sz="2400">
              <a:latin typeface="Calibri"/>
              <a:cs typeface="Calibri"/>
            </a:endParaRPr>
          </a:p>
          <a:p>
            <a:pPr marL="1917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60" dirty="0">
                <a:latin typeface="Segoe UI"/>
                <a:cs typeface="Segoe UI"/>
              </a:rPr>
              <a:t>Trong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MyClass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4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cùng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tên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là</a:t>
            </a:r>
            <a:endParaRPr sz="280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r>
              <a:rPr sz="2800" spc="-5" dirty="0">
                <a:latin typeface="Segoe UI"/>
                <a:cs typeface="Segoe UI"/>
              </a:rPr>
              <a:t>method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nhưng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khác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nhau</a:t>
            </a:r>
            <a:r>
              <a:rPr sz="2800" dirty="0">
                <a:latin typeface="Segoe UI"/>
                <a:cs typeface="Segoe UI"/>
              </a:rPr>
              <a:t> về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1856" y="192024"/>
              <a:ext cx="705611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0752" y="281939"/>
              <a:ext cx="47395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9723" y="281939"/>
              <a:ext cx="800100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39" y="281939"/>
              <a:ext cx="984503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2829" y="281939"/>
              <a:ext cx="1424929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9735" y="281939"/>
              <a:ext cx="1648967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0667" y="281939"/>
              <a:ext cx="1170431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309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V</a:t>
            </a:r>
            <a:r>
              <a:rPr spc="-5" dirty="0"/>
              <a:t>Í</a:t>
            </a:r>
            <a:r>
              <a:rPr spc="145" dirty="0"/>
              <a:t> </a:t>
            </a:r>
            <a:r>
              <a:rPr spc="-5" dirty="0"/>
              <a:t>DỤ</a:t>
            </a:r>
            <a:r>
              <a:rPr spc="145" dirty="0"/>
              <a:t> </a:t>
            </a:r>
            <a:r>
              <a:rPr spc="-10" dirty="0"/>
              <a:t>NẠP</a:t>
            </a:r>
            <a:r>
              <a:rPr spc="145" dirty="0"/>
              <a:t> </a:t>
            </a:r>
            <a:r>
              <a:rPr spc="-10" dirty="0"/>
              <a:t>CHỒNG</a:t>
            </a:r>
            <a:r>
              <a:rPr spc="125" dirty="0"/>
              <a:t> </a:t>
            </a:r>
            <a:r>
              <a:rPr spc="-10" dirty="0"/>
              <a:t>PHƯƠNG</a:t>
            </a:r>
            <a:r>
              <a:rPr spc="125" dirty="0"/>
              <a:t> </a:t>
            </a:r>
            <a:r>
              <a:rPr spc="-10" dirty="0"/>
              <a:t>THỨC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535816" y="1090593"/>
            <a:ext cx="4872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Xét </a:t>
            </a:r>
            <a:r>
              <a:rPr sz="2800" spc="-5" dirty="0">
                <a:latin typeface="Segoe UI"/>
                <a:cs typeface="Segoe UI"/>
              </a:rPr>
              <a:t>trường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hợp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overload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171" y="3650807"/>
            <a:ext cx="77565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Với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trên,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bạn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 </a:t>
            </a:r>
            <a:r>
              <a:rPr sz="2800" spc="-10" dirty="0">
                <a:latin typeface="Segoe UI"/>
                <a:cs typeface="Segoe UI"/>
              </a:rPr>
              <a:t>tính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tổng 2</a:t>
            </a:r>
            <a:endParaRPr sz="28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Segoe UI"/>
                <a:cs typeface="Segoe UI"/>
              </a:rPr>
              <a:t>hoặc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3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nguyên.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9160" y="1676400"/>
            <a:ext cx="5903595" cy="156972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MayTinh{</a:t>
            </a:r>
            <a:endParaRPr sz="2400">
              <a:latin typeface="Calibri"/>
              <a:cs typeface="Calibri"/>
            </a:endParaRPr>
          </a:p>
          <a:p>
            <a:pPr marL="49212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int </a:t>
            </a:r>
            <a:r>
              <a:rPr sz="2400" b="1" spc="-10" dirty="0">
                <a:latin typeface="Calibri"/>
                <a:cs typeface="Calibri"/>
              </a:rPr>
              <a:t>tong(int</a:t>
            </a:r>
            <a:r>
              <a:rPr sz="2400" b="1" dirty="0">
                <a:latin typeface="Calibri"/>
                <a:cs typeface="Calibri"/>
              </a:rPr>
              <a:t> a,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b)</a:t>
            </a:r>
            <a:r>
              <a:rPr sz="2400" spc="-10" dirty="0">
                <a:latin typeface="Calibri"/>
                <a:cs typeface="Calibri"/>
              </a:rPr>
              <a:t>{return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5" dirty="0">
                <a:latin typeface="Calibri"/>
                <a:cs typeface="Calibri"/>
              </a:rPr>
              <a:t>b;}</a:t>
            </a:r>
            <a:endParaRPr sz="2400">
              <a:latin typeface="Calibri"/>
              <a:cs typeface="Calibri"/>
            </a:endParaRPr>
          </a:p>
          <a:p>
            <a:pPr marL="49212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int </a:t>
            </a:r>
            <a:r>
              <a:rPr sz="2400" b="1" spc="-10" dirty="0">
                <a:latin typeface="Calibri"/>
                <a:cs typeface="Calibri"/>
              </a:rPr>
              <a:t>tong(int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a,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b,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c)</a:t>
            </a:r>
            <a:r>
              <a:rPr sz="2400" spc="-10" dirty="0">
                <a:latin typeface="Calibri"/>
                <a:cs typeface="Calibri"/>
              </a:rPr>
              <a:t>{return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c;}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9160" y="4724400"/>
            <a:ext cx="5903595" cy="120078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 marR="2084070">
              <a:lnSpc>
                <a:spcPct val="100000"/>
              </a:lnSpc>
              <a:spcBef>
                <a:spcPts val="200"/>
              </a:spcBef>
            </a:pPr>
            <a:r>
              <a:rPr sz="2400" spc="-10" dirty="0">
                <a:latin typeface="Calibri"/>
                <a:cs typeface="Calibri"/>
              </a:rPr>
              <a:t>MayTinh </a:t>
            </a:r>
            <a:r>
              <a:rPr sz="2400" spc="-15" dirty="0">
                <a:latin typeface="Calibri"/>
                <a:cs typeface="Calibri"/>
              </a:rPr>
              <a:t>mt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MayTinh();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 </a:t>
            </a:r>
            <a:r>
              <a:rPr sz="2400" dirty="0">
                <a:latin typeface="Calibri"/>
                <a:cs typeface="Calibri"/>
              </a:rPr>
              <a:t>t1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mt.tong(5,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7);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t2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mt.tong(5,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7,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0"/>
            <a:ext cx="8686800" cy="981710"/>
            <a:chOff x="457200" y="0"/>
            <a:chExt cx="8686800" cy="981710"/>
          </a:xfrm>
        </p:grpSpPr>
        <p:sp>
          <p:nvSpPr>
            <p:cNvPr id="4" name="object 4"/>
            <p:cNvSpPr/>
            <p:nvPr/>
          </p:nvSpPr>
          <p:spPr>
            <a:xfrm>
              <a:off x="457200" y="819149"/>
              <a:ext cx="8229600" cy="38100"/>
            </a:xfrm>
            <a:custGeom>
              <a:avLst/>
              <a:gdLst/>
              <a:ahLst/>
              <a:cxnLst/>
              <a:rect l="l" t="t" r="r" b="b"/>
              <a:pathLst>
                <a:path w="8229600" h="38100">
                  <a:moveTo>
                    <a:pt x="82296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8100"/>
                  </a:lnTo>
                  <a:lnTo>
                    <a:pt x="8229600" y="38100"/>
                  </a:lnTo>
                  <a:lnTo>
                    <a:pt x="8229600" y="1905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0"/>
              <a:ext cx="7848600" cy="838200"/>
            </a:xfrm>
            <a:custGeom>
              <a:avLst/>
              <a:gdLst/>
              <a:ahLst/>
              <a:cxnLst/>
              <a:rect l="l" t="t" r="r" b="b"/>
              <a:pathLst>
                <a:path w="7848600" h="838200">
                  <a:moveTo>
                    <a:pt x="7848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848600" y="8382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2560" y="192024"/>
              <a:ext cx="742188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8031" y="281939"/>
              <a:ext cx="856487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9532" y="281940"/>
              <a:ext cx="967727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38088" y="192024"/>
              <a:ext cx="600455" cy="7894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1823" y="281940"/>
              <a:ext cx="2458199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3315" y="192024"/>
              <a:ext cx="600455" cy="789431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19320" y="283114"/>
            <a:ext cx="3887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H</a:t>
            </a:r>
            <a:r>
              <a:rPr spc="-10" dirty="0"/>
              <a:t>ÀM</a:t>
            </a:r>
            <a:r>
              <a:rPr spc="135" dirty="0"/>
              <a:t> </a:t>
            </a:r>
            <a:r>
              <a:rPr spc="-10" dirty="0"/>
              <a:t>TẠO</a:t>
            </a:r>
            <a:r>
              <a:rPr spc="125" dirty="0"/>
              <a:t> </a:t>
            </a:r>
            <a:r>
              <a:rPr sz="2800" spc="-15" dirty="0"/>
              <a:t>(</a:t>
            </a:r>
            <a:r>
              <a:rPr spc="-15" dirty="0"/>
              <a:t>CONSTRUCTOR</a:t>
            </a:r>
            <a:r>
              <a:rPr sz="2800" spc="-15" dirty="0"/>
              <a:t>)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535781" y="1090593"/>
            <a:ext cx="7642225" cy="227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Hàm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tạo</a:t>
            </a:r>
            <a:r>
              <a:rPr sz="2800" spc="-10" dirty="0">
                <a:latin typeface="Segoe UI"/>
                <a:cs typeface="Segoe UI"/>
              </a:rPr>
              <a:t> là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đặc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biệt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 sử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tạo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đối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tượng.</a:t>
            </a:r>
            <a:endParaRPr sz="28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Đặc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điểm</a:t>
            </a:r>
            <a:r>
              <a:rPr sz="2800" spc="-5" dirty="0">
                <a:latin typeface="Segoe UI"/>
                <a:cs typeface="Segoe UI"/>
              </a:rPr>
              <a:t> của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hàm tạo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85" dirty="0">
                <a:latin typeface="Segoe UI"/>
                <a:cs typeface="Segoe UI"/>
              </a:rPr>
              <a:t>Tên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trùng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với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tên lớp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Không</a:t>
            </a:r>
            <a:r>
              <a:rPr sz="2400" dirty="0">
                <a:latin typeface="Segoe UI"/>
                <a:cs typeface="Segoe UI"/>
              </a:rPr>
              <a:t> trả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lại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giá</a:t>
            </a:r>
            <a:r>
              <a:rPr sz="2400" dirty="0">
                <a:latin typeface="Segoe UI"/>
                <a:cs typeface="Segoe UI"/>
              </a:rPr>
              <a:t> trị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3419347"/>
            <a:ext cx="1182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Ví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dụ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48200" y="5103190"/>
            <a:ext cx="4073525" cy="1241425"/>
            <a:chOff x="4648200" y="5103190"/>
            <a:chExt cx="4073525" cy="1241425"/>
          </a:xfrm>
        </p:grpSpPr>
        <p:sp>
          <p:nvSpPr>
            <p:cNvPr id="16" name="object 16"/>
            <p:cNvSpPr/>
            <p:nvPr/>
          </p:nvSpPr>
          <p:spPr>
            <a:xfrm>
              <a:off x="4648200" y="5636590"/>
              <a:ext cx="4055110" cy="708025"/>
            </a:xfrm>
            <a:custGeom>
              <a:avLst/>
              <a:gdLst/>
              <a:ahLst/>
              <a:cxnLst/>
              <a:rect l="l" t="t" r="r" b="b"/>
              <a:pathLst>
                <a:path w="4055109" h="708025">
                  <a:moveTo>
                    <a:pt x="4054703" y="0"/>
                  </a:moveTo>
                  <a:lnTo>
                    <a:pt x="0" y="0"/>
                  </a:lnTo>
                  <a:lnTo>
                    <a:pt x="0" y="707885"/>
                  </a:lnTo>
                  <a:lnTo>
                    <a:pt x="4054703" y="707885"/>
                  </a:lnTo>
                  <a:lnTo>
                    <a:pt x="40547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25690" y="5103190"/>
              <a:ext cx="1395730" cy="533400"/>
            </a:xfrm>
            <a:custGeom>
              <a:avLst/>
              <a:gdLst/>
              <a:ahLst/>
              <a:cxnLst/>
              <a:rect l="l" t="t" r="r" b="b"/>
              <a:pathLst>
                <a:path w="1395729" h="533400">
                  <a:moveTo>
                    <a:pt x="1395488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1395488" y="533399"/>
                  </a:lnTo>
                  <a:lnTo>
                    <a:pt x="139548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07991" y="3441191"/>
            <a:ext cx="1395730" cy="533400"/>
          </a:xfrm>
          <a:prstGeom prst="rect">
            <a:avLst/>
          </a:prstGeom>
          <a:solidFill>
            <a:srgbClr val="4F81BD"/>
          </a:solidFill>
        </p:spPr>
        <p:txBody>
          <a:bodyPr vert="horz" wrap="square" lIns="0" tIns="97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Lớp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86510" y="3957637"/>
          <a:ext cx="7881619" cy="239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1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4190">
                <a:tc gridSpan="2">
                  <a:txBody>
                    <a:bodyPr/>
                    <a:lstStyle/>
                    <a:p>
                      <a:pPr marL="548005" marR="2740660" indent="-457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public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class ChuNhat{ </a:t>
                      </a:r>
                      <a:r>
                        <a:rPr sz="2000" spc="-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dai,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rong;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05840" marR="184785" indent="-457834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public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ChuNhat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(double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dai, double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rong){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this.dai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 dai;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05840" marR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this.rong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rong;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58686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Đối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tượng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79">
                <a:tc>
                  <a:txBody>
                    <a:bodyPr/>
                    <a:lstStyle/>
                    <a:p>
                      <a:pPr marL="548640">
                        <a:lnSpc>
                          <a:spcPts val="145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ChuNhat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cn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ChuNhat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ChuNhat(20,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15);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2069">
                        <a:lnSpc>
                          <a:spcPts val="17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ChuNhat(50,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25);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3593591" y="3441191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0"/>
                </a:moveTo>
                <a:lnTo>
                  <a:pt x="0" y="533399"/>
                </a:lnTo>
                <a:lnTo>
                  <a:pt x="914400" y="533399"/>
                </a:lnTo>
                <a:lnTo>
                  <a:pt x="9144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11293" y="5103185"/>
            <a:ext cx="914400" cy="53340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0"/>
                </a:moveTo>
                <a:lnTo>
                  <a:pt x="0" y="533399"/>
                </a:lnTo>
                <a:lnTo>
                  <a:pt x="914400" y="533399"/>
                </a:lnTo>
                <a:lnTo>
                  <a:pt x="9144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5720" y="192024"/>
              <a:ext cx="80924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8248" y="281939"/>
              <a:ext cx="76809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1355" y="281939"/>
              <a:ext cx="999743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42480" y="283114"/>
            <a:ext cx="1464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M</a:t>
            </a:r>
            <a:r>
              <a:rPr spc="-10" dirty="0"/>
              <a:t>ỤC</a:t>
            </a:r>
            <a:r>
              <a:rPr spc="80" dirty="0"/>
              <a:t> </a:t>
            </a:r>
            <a:r>
              <a:rPr spc="-5" dirty="0"/>
              <a:t>TIÊU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816" y="1002790"/>
            <a:ext cx="6257290" cy="405320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Kết thúc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bài</a:t>
            </a:r>
            <a:r>
              <a:rPr sz="2800" spc="-5" dirty="0">
                <a:latin typeface="Segoe UI"/>
                <a:cs typeface="Segoe UI"/>
              </a:rPr>
              <a:t> học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này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bạn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khả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năng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Hiểu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rõ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khái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niệm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đối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tượng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Mô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hình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hóa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đối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tượng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Định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nghĩa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dirty="0">
                <a:latin typeface="Segoe UI"/>
                <a:cs typeface="Segoe UI"/>
              </a:rPr>
              <a:t> tạo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đối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tượng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Định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nghĩa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trường, </a:t>
            </a:r>
            <a:r>
              <a:rPr sz="2400" spc="-5" dirty="0">
                <a:latin typeface="Segoe UI"/>
                <a:cs typeface="Segoe UI"/>
              </a:rPr>
              <a:t>phương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Định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nghĩa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-5" dirty="0">
                <a:latin typeface="Segoe UI"/>
                <a:cs typeface="Segoe UI"/>
              </a:rPr>
              <a:t> dụng hàm</a:t>
            </a:r>
            <a:r>
              <a:rPr sz="2400" dirty="0">
                <a:latin typeface="Segoe UI"/>
                <a:cs typeface="Segoe UI"/>
              </a:rPr>
              <a:t> tạo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Hiểu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package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Sử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thành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thạo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đặc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tả truy </a:t>
            </a:r>
            <a:r>
              <a:rPr sz="2400" spc="-5" dirty="0">
                <a:latin typeface="Segoe UI"/>
                <a:cs typeface="Segoe UI"/>
              </a:rPr>
              <a:t>xuất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Hiểu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tính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che</a:t>
            </a:r>
            <a:r>
              <a:rPr sz="2400" dirty="0">
                <a:latin typeface="Segoe UI"/>
                <a:cs typeface="Segoe UI"/>
              </a:rPr>
              <a:t> dấu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(encapsulation)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87080" cy="789940"/>
            <a:chOff x="457200" y="192024"/>
            <a:chExt cx="83870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2560" y="192024"/>
              <a:ext cx="742188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8031" y="281939"/>
              <a:ext cx="85648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9532" y="281939"/>
              <a:ext cx="96772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8088" y="192024"/>
              <a:ext cx="600455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1823" y="281939"/>
              <a:ext cx="2458199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3315" y="192024"/>
              <a:ext cx="600455" cy="7894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781" y="130425"/>
            <a:ext cx="8070850" cy="297561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196080">
              <a:lnSpc>
                <a:spcPct val="100000"/>
              </a:lnSpc>
              <a:spcBef>
                <a:spcPts val="1295"/>
              </a:spcBef>
            </a:pP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H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ÀM</a:t>
            </a:r>
            <a:r>
              <a:rPr sz="2250" b="1" spc="13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TẠO</a:t>
            </a:r>
            <a:r>
              <a:rPr sz="2250" b="1" spc="12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FF5A33"/>
                </a:solidFill>
                <a:latin typeface="Segoe UI"/>
                <a:cs typeface="Segoe UI"/>
              </a:rPr>
              <a:t>(</a:t>
            </a:r>
            <a:r>
              <a:rPr sz="2250" b="1" spc="-15" dirty="0">
                <a:solidFill>
                  <a:srgbClr val="FF5A33"/>
                </a:solidFill>
                <a:latin typeface="Segoe UI"/>
                <a:cs typeface="Segoe UI"/>
              </a:rPr>
              <a:t>CONSTRUCTOR</a:t>
            </a:r>
            <a:r>
              <a:rPr sz="2800" b="1" spc="-15" dirty="0">
                <a:solidFill>
                  <a:srgbClr val="FF5A33"/>
                </a:solidFill>
                <a:latin typeface="Segoe UI"/>
                <a:cs typeface="Segoe UI"/>
              </a:rPr>
              <a:t>)</a:t>
            </a:r>
            <a:endParaRPr sz="2800">
              <a:latin typeface="Segoe UI"/>
              <a:cs typeface="Segoe UI"/>
            </a:endParaRPr>
          </a:p>
          <a:p>
            <a:pPr marL="355600" marR="229235" indent="-343535" algn="just">
              <a:lnSpc>
                <a:spcPct val="100000"/>
              </a:lnSpc>
              <a:spcBef>
                <a:spcPts val="12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60" dirty="0">
                <a:latin typeface="Segoe UI"/>
                <a:cs typeface="Segoe UI"/>
              </a:rPr>
              <a:t>Trong </a:t>
            </a:r>
            <a:r>
              <a:rPr sz="2800" spc="-5" dirty="0">
                <a:latin typeface="Segoe UI"/>
                <a:cs typeface="Segoe UI"/>
              </a:rPr>
              <a:t>một </a:t>
            </a:r>
            <a:r>
              <a:rPr sz="2800" spc="-10" dirty="0">
                <a:latin typeface="Segoe UI"/>
                <a:cs typeface="Segoe UI"/>
              </a:rPr>
              <a:t>lớp </a:t>
            </a:r>
            <a:r>
              <a:rPr sz="2800" spc="-5" dirty="0">
                <a:latin typeface="Segoe UI"/>
                <a:cs typeface="Segoe UI"/>
              </a:rPr>
              <a:t>có thể </a:t>
            </a:r>
            <a:r>
              <a:rPr sz="2800" spc="-10" dirty="0">
                <a:latin typeface="Segoe UI"/>
                <a:cs typeface="Segoe UI"/>
              </a:rPr>
              <a:t>định </a:t>
            </a:r>
            <a:r>
              <a:rPr sz="2800" spc="-5" dirty="0">
                <a:latin typeface="Segoe UI"/>
                <a:cs typeface="Segoe UI"/>
              </a:rPr>
              <a:t>nghĩa nhiều hàm tạo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khác tham </a:t>
            </a:r>
            <a:r>
              <a:rPr sz="2800" dirty="0">
                <a:latin typeface="Segoe UI"/>
                <a:cs typeface="Segoe UI"/>
              </a:rPr>
              <a:t>số, </a:t>
            </a:r>
            <a:r>
              <a:rPr sz="2800" spc="-5" dirty="0">
                <a:latin typeface="Segoe UI"/>
                <a:cs typeface="Segoe UI"/>
              </a:rPr>
              <a:t>mỗi hàm tạo cung cấp 1 </a:t>
            </a:r>
            <a:r>
              <a:rPr sz="2800" dirty="0">
                <a:latin typeface="Segoe UI"/>
                <a:cs typeface="Segoe UI"/>
              </a:rPr>
              <a:t>cách </a:t>
            </a:r>
            <a:r>
              <a:rPr sz="2800" spc="-5" dirty="0">
                <a:latin typeface="Segoe UI"/>
                <a:cs typeface="Segoe UI"/>
              </a:rPr>
              <a:t>tạo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đối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tượng.</a:t>
            </a:r>
            <a:endParaRPr sz="2800">
              <a:latin typeface="Segoe UI"/>
              <a:cs typeface="Segoe UI"/>
            </a:endParaRPr>
          </a:p>
          <a:p>
            <a:pPr marL="355600" marR="533400" indent="-343535" algn="just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Nếu không khai </a:t>
            </a:r>
            <a:r>
              <a:rPr sz="2800" spc="-15" dirty="0">
                <a:latin typeface="Segoe UI"/>
                <a:cs typeface="Segoe UI"/>
              </a:rPr>
              <a:t>báo </a:t>
            </a:r>
            <a:r>
              <a:rPr sz="2800" spc="-5" dirty="0">
                <a:latin typeface="Segoe UI"/>
                <a:cs typeface="Segoe UI"/>
              </a:rPr>
              <a:t>hàm tạo thì </a:t>
            </a:r>
            <a:r>
              <a:rPr sz="2800" spc="-25" dirty="0">
                <a:latin typeface="Segoe UI"/>
                <a:cs typeface="Segoe UI"/>
              </a:rPr>
              <a:t>Java </a:t>
            </a:r>
            <a:r>
              <a:rPr sz="2800" spc="-5" dirty="0">
                <a:latin typeface="Segoe UI"/>
                <a:cs typeface="Segoe UI"/>
              </a:rPr>
              <a:t>tự động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cung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cấp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hàm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tạo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mặc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(không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tham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số)</a:t>
            </a:r>
            <a:endParaRPr sz="2800">
              <a:latin typeface="Segoe UI"/>
              <a:cs typeface="Segoe U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01750" y="3271837"/>
          <a:ext cx="7734934" cy="348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5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9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955">
                <a:tc gridSpan="2">
                  <a:txBody>
                    <a:bodyPr/>
                    <a:lstStyle/>
                    <a:p>
                      <a:pPr marL="548005" marR="2685415" indent="-457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public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class ChuNhat{ </a:t>
                      </a:r>
                      <a:r>
                        <a:rPr sz="2000" spc="-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dai,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rong;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05840" marR="129539" indent="-457834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public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ChuNhat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(double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dai, double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rong){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this.dai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 dai;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058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this.rong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rong;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05840" marR="1316355" indent="-457834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20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ChuNhat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(double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canh){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this.dai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canh;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85">
                <a:tc>
                  <a:txBody>
                    <a:bodyPr/>
                    <a:lstStyle/>
                    <a:p>
                      <a:pPr marL="1005840">
                        <a:lnSpc>
                          <a:spcPts val="203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this.rong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canh;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492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 marR="26034" indent="-6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ChuNhat</a:t>
                      </a:r>
                      <a:r>
                        <a:rPr sz="2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cn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ChuNhat</a:t>
                      </a:r>
                      <a:r>
                        <a:rPr sz="20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vu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ChuNhat(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20,</a:t>
                      </a:r>
                      <a:r>
                        <a:rPr sz="2000" b="1" spc="-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);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ChuNhat(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30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);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28">
                <a:tc gridSpan="2">
                  <a:txBody>
                    <a:bodyPr/>
                    <a:lstStyle/>
                    <a:p>
                      <a:pPr marL="91440">
                        <a:lnSpc>
                          <a:spcPts val="126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T w="9525">
                      <a:solidFill>
                        <a:srgbClr val="4F81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572000" y="5791555"/>
            <a:ext cx="4055110" cy="708025"/>
          </a:xfrm>
          <a:custGeom>
            <a:avLst/>
            <a:gdLst/>
            <a:ahLst/>
            <a:cxnLst/>
            <a:rect l="l" t="t" r="r" b="b"/>
            <a:pathLst>
              <a:path w="4055109" h="708025">
                <a:moveTo>
                  <a:pt x="4054703" y="0"/>
                </a:moveTo>
                <a:lnTo>
                  <a:pt x="0" y="0"/>
                </a:lnTo>
                <a:lnTo>
                  <a:pt x="0" y="707885"/>
                </a:lnTo>
                <a:lnTo>
                  <a:pt x="4054703" y="707885"/>
                </a:lnTo>
                <a:lnTo>
                  <a:pt x="40547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8687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0152" y="281939"/>
              <a:ext cx="60653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0191" y="281939"/>
              <a:ext cx="1197863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1540" y="281939"/>
              <a:ext cx="1019555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05447" y="283114"/>
            <a:ext cx="2101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Ừ</a:t>
            </a:r>
            <a:r>
              <a:rPr spc="110" dirty="0"/>
              <a:t> </a:t>
            </a:r>
            <a:r>
              <a:rPr spc="-20" dirty="0"/>
              <a:t>KHÓA</a:t>
            </a:r>
            <a:r>
              <a:rPr spc="110" dirty="0"/>
              <a:t> </a:t>
            </a:r>
            <a:r>
              <a:rPr spc="-10" dirty="0"/>
              <a:t>THIS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44525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b="1" spc="-5" dirty="0">
                <a:solidFill>
                  <a:srgbClr val="FF0000"/>
                </a:solidFill>
                <a:latin typeface="Segoe UI"/>
                <a:cs typeface="Segoe UI"/>
              </a:rPr>
              <a:t>this</a:t>
            </a:r>
            <a:r>
              <a:rPr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pc="-5" dirty="0"/>
              <a:t>được</a:t>
            </a:r>
            <a:r>
              <a:rPr spc="5" dirty="0"/>
              <a:t> </a:t>
            </a:r>
            <a:r>
              <a:rPr spc="-5" dirty="0"/>
              <a:t>sử dụng</a:t>
            </a:r>
            <a:r>
              <a:rPr spc="10" dirty="0"/>
              <a:t> </a:t>
            </a:r>
            <a:r>
              <a:rPr spc="-5" dirty="0"/>
              <a:t>để đại </a:t>
            </a:r>
            <a:r>
              <a:rPr spc="-10" dirty="0"/>
              <a:t>diện</a:t>
            </a:r>
            <a:r>
              <a:rPr spc="5" dirty="0"/>
              <a:t> </a:t>
            </a:r>
            <a:r>
              <a:rPr spc="-5" dirty="0"/>
              <a:t>cho</a:t>
            </a:r>
            <a:r>
              <a:rPr spc="-15" dirty="0"/>
              <a:t> </a:t>
            </a:r>
            <a:r>
              <a:rPr spc="-5" dirty="0"/>
              <a:t>đối tượng </a:t>
            </a:r>
            <a:r>
              <a:rPr spc="-755" dirty="0"/>
              <a:t> </a:t>
            </a:r>
            <a:r>
              <a:rPr spc="-5" dirty="0"/>
              <a:t>hiện</a:t>
            </a:r>
            <a:r>
              <a:rPr dirty="0"/>
              <a:t> </a:t>
            </a:r>
            <a:r>
              <a:rPr spc="-5" dirty="0"/>
              <a:t>tại.</a:t>
            </a:r>
          </a:p>
          <a:p>
            <a:pPr marL="356870" marR="398145" indent="-344170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b="1" spc="-5" dirty="0">
                <a:solidFill>
                  <a:srgbClr val="FF0000"/>
                </a:solidFill>
                <a:latin typeface="Segoe UI"/>
                <a:cs typeface="Segoe UI"/>
              </a:rPr>
              <a:t>this</a:t>
            </a:r>
            <a:r>
              <a:rPr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pc="-5" dirty="0"/>
              <a:t>được</a:t>
            </a:r>
            <a:r>
              <a:rPr dirty="0"/>
              <a:t> </a:t>
            </a:r>
            <a:r>
              <a:rPr spc="-5" dirty="0"/>
              <a:t>sử dụng</a:t>
            </a:r>
            <a:r>
              <a:rPr spc="5" dirty="0"/>
              <a:t> </a:t>
            </a:r>
            <a:r>
              <a:rPr spc="-10" dirty="0"/>
              <a:t>trong lớp</a:t>
            </a:r>
            <a:r>
              <a:rPr spc="5" dirty="0"/>
              <a:t> </a:t>
            </a:r>
            <a:r>
              <a:rPr spc="-5" dirty="0"/>
              <a:t>để tham</a:t>
            </a:r>
            <a:r>
              <a:rPr dirty="0"/>
              <a:t> </a:t>
            </a:r>
            <a:r>
              <a:rPr spc="-5" dirty="0"/>
              <a:t>chiếu</a:t>
            </a:r>
            <a:r>
              <a:rPr spc="-15" dirty="0"/>
              <a:t> </a:t>
            </a:r>
            <a:r>
              <a:rPr spc="-5" dirty="0"/>
              <a:t>tới </a:t>
            </a:r>
            <a:r>
              <a:rPr spc="-750" dirty="0"/>
              <a:t> </a:t>
            </a:r>
            <a:r>
              <a:rPr spc="-5" dirty="0"/>
              <a:t>các</a:t>
            </a:r>
            <a:r>
              <a:rPr spc="-20" dirty="0"/>
              <a:t> </a:t>
            </a:r>
            <a:r>
              <a:rPr spc="-5" dirty="0"/>
              <a:t>thành</a:t>
            </a:r>
            <a:r>
              <a:rPr dirty="0"/>
              <a:t> </a:t>
            </a:r>
            <a:r>
              <a:rPr spc="-5" dirty="0"/>
              <a:t>viên</a:t>
            </a:r>
            <a:r>
              <a:rPr dirty="0"/>
              <a:t> </a:t>
            </a:r>
            <a:r>
              <a:rPr spc="-5" dirty="0"/>
              <a:t>của </a:t>
            </a:r>
            <a:r>
              <a:rPr spc="-10" dirty="0"/>
              <a:t>lớp</a:t>
            </a:r>
            <a:r>
              <a:rPr dirty="0"/>
              <a:t> </a:t>
            </a:r>
            <a:r>
              <a:rPr spc="-10" dirty="0"/>
              <a:t>(field</a:t>
            </a:r>
            <a:r>
              <a:rPr spc="20" dirty="0"/>
              <a:t> </a:t>
            </a:r>
            <a:r>
              <a:rPr spc="-25" dirty="0"/>
              <a:t>và</a:t>
            </a:r>
            <a:r>
              <a:rPr spc="-20" dirty="0"/>
              <a:t> </a:t>
            </a:r>
            <a:r>
              <a:rPr spc="-5" dirty="0"/>
              <a:t>method)</a:t>
            </a:r>
          </a:p>
          <a:p>
            <a:pPr marL="357505" marR="5080" indent="-344170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7505" algn="l"/>
              </a:tabLst>
            </a:pPr>
            <a:r>
              <a:rPr spc="-5" dirty="0"/>
              <a:t>Sử dụng</a:t>
            </a:r>
            <a:r>
              <a:rPr spc="10" dirty="0"/>
              <a:t> </a:t>
            </a:r>
            <a:r>
              <a:rPr b="1" spc="-5" dirty="0">
                <a:latin typeface="Segoe UI"/>
                <a:cs typeface="Segoe UI"/>
              </a:rPr>
              <a:t>this.field</a:t>
            </a:r>
            <a:r>
              <a:rPr b="1" spc="50" dirty="0">
                <a:latin typeface="Segoe UI"/>
                <a:cs typeface="Segoe UI"/>
              </a:rPr>
              <a:t> </a:t>
            </a:r>
            <a:r>
              <a:rPr spc="-5" dirty="0"/>
              <a:t>để</a:t>
            </a:r>
            <a:r>
              <a:rPr dirty="0"/>
              <a:t> </a:t>
            </a:r>
            <a:r>
              <a:rPr spc="-5" dirty="0"/>
              <a:t>phân</a:t>
            </a:r>
            <a:r>
              <a:rPr spc="5" dirty="0"/>
              <a:t> </a:t>
            </a:r>
            <a:r>
              <a:rPr spc="-5" dirty="0"/>
              <a:t>biệt</a:t>
            </a:r>
            <a:r>
              <a:rPr spc="10" dirty="0"/>
              <a:t> </a:t>
            </a:r>
            <a:r>
              <a:rPr spc="-10" dirty="0"/>
              <a:t>field</a:t>
            </a:r>
            <a:r>
              <a:rPr spc="-5" dirty="0"/>
              <a:t> với các</a:t>
            </a:r>
            <a:r>
              <a:rPr spc="-20" dirty="0"/>
              <a:t> </a:t>
            </a:r>
            <a:r>
              <a:rPr spc="-5" dirty="0"/>
              <a:t>biến </a:t>
            </a:r>
            <a:r>
              <a:rPr spc="-750" dirty="0"/>
              <a:t> </a:t>
            </a:r>
            <a:r>
              <a:rPr spc="-5" dirty="0"/>
              <a:t>cục</a:t>
            </a:r>
            <a:r>
              <a:rPr spc="-20" dirty="0"/>
              <a:t> </a:t>
            </a:r>
            <a:r>
              <a:rPr spc="-5" dirty="0"/>
              <a:t>bộ</a:t>
            </a:r>
            <a:r>
              <a:rPr spc="5" dirty="0"/>
              <a:t> </a:t>
            </a:r>
            <a:r>
              <a:rPr dirty="0"/>
              <a:t>hoặc</a:t>
            </a:r>
            <a:r>
              <a:rPr spc="-20" dirty="0"/>
              <a:t> </a:t>
            </a:r>
            <a:r>
              <a:rPr spc="-5" dirty="0"/>
              <a:t>tham</a:t>
            </a:r>
            <a:r>
              <a:rPr dirty="0"/>
              <a:t> </a:t>
            </a:r>
            <a:r>
              <a:rPr spc="-5" dirty="0"/>
              <a:t>số</a:t>
            </a:r>
            <a:r>
              <a:rPr spc="-15" dirty="0"/>
              <a:t> </a:t>
            </a:r>
            <a:r>
              <a:rPr spc="-5" dirty="0"/>
              <a:t>của phương</a:t>
            </a:r>
            <a:r>
              <a:rPr spc="20" dirty="0"/>
              <a:t> </a:t>
            </a:r>
            <a:r>
              <a:rPr spc="-5" dirty="0"/>
              <a:t>thức</a:t>
            </a:r>
          </a:p>
          <a:p>
            <a:pPr marL="1725295" marR="4077335" indent="-341630">
              <a:lnSpc>
                <a:spcPct val="100000"/>
              </a:lnSpc>
              <a:spcBef>
                <a:spcPts val="1165"/>
              </a:spcBef>
            </a:pP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MyClass{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 </a:t>
            </a:r>
            <a:r>
              <a:rPr sz="2400" spc="-5" dirty="0">
                <a:latin typeface="Calibri"/>
                <a:cs typeface="Calibri"/>
              </a:rPr>
              <a:t>field;</a:t>
            </a:r>
            <a:endParaRPr sz="2400">
              <a:latin typeface="Calibri"/>
              <a:cs typeface="Calibri"/>
            </a:endParaRPr>
          </a:p>
          <a:p>
            <a:pPr marL="172529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method(int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field){</a:t>
            </a:r>
            <a:endParaRPr sz="2400">
              <a:latin typeface="Calibri"/>
              <a:cs typeface="Calibri"/>
            </a:endParaRPr>
          </a:p>
          <a:p>
            <a:pPr marL="2298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this.field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field;</a:t>
            </a:r>
            <a:endParaRPr sz="2400">
              <a:latin typeface="Calibri"/>
              <a:cs typeface="Calibri"/>
            </a:endParaRPr>
          </a:p>
          <a:p>
            <a:pPr marL="172529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539" y="5798270"/>
            <a:ext cx="12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25700" y="5389684"/>
            <a:ext cx="1244600" cy="887730"/>
            <a:chOff x="2425700" y="5389684"/>
            <a:chExt cx="1244600" cy="887730"/>
          </a:xfrm>
        </p:grpSpPr>
        <p:sp>
          <p:nvSpPr>
            <p:cNvPr id="11" name="object 11"/>
            <p:cNvSpPr/>
            <p:nvPr/>
          </p:nvSpPr>
          <p:spPr>
            <a:xfrm>
              <a:off x="2438400" y="5402384"/>
              <a:ext cx="1219200" cy="862330"/>
            </a:xfrm>
            <a:custGeom>
              <a:avLst/>
              <a:gdLst/>
              <a:ahLst/>
              <a:cxnLst/>
              <a:rect l="l" t="t" r="r" b="b"/>
              <a:pathLst>
                <a:path w="1219200" h="862329">
                  <a:moveTo>
                    <a:pt x="1117092" y="249555"/>
                  </a:moveTo>
                  <a:lnTo>
                    <a:pt x="102107" y="249555"/>
                  </a:lnTo>
                  <a:lnTo>
                    <a:pt x="62364" y="257579"/>
                  </a:lnTo>
                  <a:lnTo>
                    <a:pt x="29908" y="279463"/>
                  </a:lnTo>
                  <a:lnTo>
                    <a:pt x="8024" y="311919"/>
                  </a:lnTo>
                  <a:lnTo>
                    <a:pt x="0" y="351663"/>
                  </a:lnTo>
                  <a:lnTo>
                    <a:pt x="0" y="760095"/>
                  </a:lnTo>
                  <a:lnTo>
                    <a:pt x="8024" y="799838"/>
                  </a:lnTo>
                  <a:lnTo>
                    <a:pt x="29908" y="832294"/>
                  </a:lnTo>
                  <a:lnTo>
                    <a:pt x="62364" y="854178"/>
                  </a:lnTo>
                  <a:lnTo>
                    <a:pt x="102107" y="862203"/>
                  </a:lnTo>
                  <a:lnTo>
                    <a:pt x="1117092" y="862203"/>
                  </a:lnTo>
                  <a:lnTo>
                    <a:pt x="1156835" y="854178"/>
                  </a:lnTo>
                  <a:lnTo>
                    <a:pt x="1189291" y="832294"/>
                  </a:lnTo>
                  <a:lnTo>
                    <a:pt x="1211175" y="799838"/>
                  </a:lnTo>
                  <a:lnTo>
                    <a:pt x="1219200" y="760095"/>
                  </a:lnTo>
                  <a:lnTo>
                    <a:pt x="1219200" y="351663"/>
                  </a:lnTo>
                  <a:lnTo>
                    <a:pt x="1211175" y="311919"/>
                  </a:lnTo>
                  <a:lnTo>
                    <a:pt x="1189291" y="279463"/>
                  </a:lnTo>
                  <a:lnTo>
                    <a:pt x="1156835" y="257579"/>
                  </a:lnTo>
                  <a:lnTo>
                    <a:pt x="1117092" y="249555"/>
                  </a:lnTo>
                  <a:close/>
                </a:path>
                <a:path w="1219200" h="862329">
                  <a:moveTo>
                    <a:pt x="1200912" y="0"/>
                  </a:moveTo>
                  <a:lnTo>
                    <a:pt x="711200" y="249555"/>
                  </a:lnTo>
                  <a:lnTo>
                    <a:pt x="1016000" y="249555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8400" y="5402384"/>
              <a:ext cx="1219200" cy="862330"/>
            </a:xfrm>
            <a:custGeom>
              <a:avLst/>
              <a:gdLst/>
              <a:ahLst/>
              <a:cxnLst/>
              <a:rect l="l" t="t" r="r" b="b"/>
              <a:pathLst>
                <a:path w="1219200" h="862329">
                  <a:moveTo>
                    <a:pt x="0" y="351663"/>
                  </a:moveTo>
                  <a:lnTo>
                    <a:pt x="8024" y="311919"/>
                  </a:lnTo>
                  <a:lnTo>
                    <a:pt x="29908" y="279463"/>
                  </a:lnTo>
                  <a:lnTo>
                    <a:pt x="62364" y="257579"/>
                  </a:lnTo>
                  <a:lnTo>
                    <a:pt x="102107" y="249555"/>
                  </a:lnTo>
                  <a:lnTo>
                    <a:pt x="711200" y="249555"/>
                  </a:lnTo>
                  <a:lnTo>
                    <a:pt x="1200912" y="0"/>
                  </a:lnTo>
                  <a:lnTo>
                    <a:pt x="1016000" y="249555"/>
                  </a:lnTo>
                  <a:lnTo>
                    <a:pt x="1117092" y="249555"/>
                  </a:lnTo>
                  <a:lnTo>
                    <a:pt x="1156835" y="257579"/>
                  </a:lnTo>
                  <a:lnTo>
                    <a:pt x="1189291" y="279463"/>
                  </a:lnTo>
                  <a:lnTo>
                    <a:pt x="1211175" y="311919"/>
                  </a:lnTo>
                  <a:lnTo>
                    <a:pt x="1219200" y="351663"/>
                  </a:lnTo>
                  <a:lnTo>
                    <a:pt x="1219200" y="504825"/>
                  </a:lnTo>
                  <a:lnTo>
                    <a:pt x="1219200" y="760095"/>
                  </a:lnTo>
                  <a:lnTo>
                    <a:pt x="1211175" y="799838"/>
                  </a:lnTo>
                  <a:lnTo>
                    <a:pt x="1189291" y="832294"/>
                  </a:lnTo>
                  <a:lnTo>
                    <a:pt x="1156835" y="854178"/>
                  </a:lnTo>
                  <a:lnTo>
                    <a:pt x="1117092" y="862203"/>
                  </a:lnTo>
                  <a:lnTo>
                    <a:pt x="1016000" y="862203"/>
                  </a:lnTo>
                  <a:lnTo>
                    <a:pt x="711200" y="862203"/>
                  </a:lnTo>
                  <a:lnTo>
                    <a:pt x="102107" y="862203"/>
                  </a:lnTo>
                  <a:lnTo>
                    <a:pt x="62364" y="854178"/>
                  </a:lnTo>
                  <a:lnTo>
                    <a:pt x="29908" y="832294"/>
                  </a:lnTo>
                  <a:lnTo>
                    <a:pt x="8024" y="799838"/>
                  </a:lnTo>
                  <a:lnTo>
                    <a:pt x="0" y="760095"/>
                  </a:lnTo>
                  <a:lnTo>
                    <a:pt x="0" y="504825"/>
                  </a:lnTo>
                  <a:lnTo>
                    <a:pt x="0" y="351663"/>
                  </a:lnTo>
                  <a:close/>
                </a:path>
              </a:pathLst>
            </a:custGeom>
            <a:ln w="25399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56071" y="5401876"/>
            <a:ext cx="1244600" cy="875665"/>
            <a:chOff x="4556071" y="5401876"/>
            <a:chExt cx="1244600" cy="875665"/>
          </a:xfrm>
        </p:grpSpPr>
        <p:sp>
          <p:nvSpPr>
            <p:cNvPr id="14" name="object 14"/>
            <p:cNvSpPr/>
            <p:nvPr/>
          </p:nvSpPr>
          <p:spPr>
            <a:xfrm>
              <a:off x="4568771" y="5414576"/>
              <a:ext cx="1219200" cy="850265"/>
            </a:xfrm>
            <a:custGeom>
              <a:avLst/>
              <a:gdLst/>
              <a:ahLst/>
              <a:cxnLst/>
              <a:rect l="l" t="t" r="r" b="b"/>
              <a:pathLst>
                <a:path w="1219200" h="850264">
                  <a:moveTo>
                    <a:pt x="1117092" y="237362"/>
                  </a:moveTo>
                  <a:lnTo>
                    <a:pt x="102107" y="237362"/>
                  </a:lnTo>
                  <a:lnTo>
                    <a:pt x="62364" y="245387"/>
                  </a:lnTo>
                  <a:lnTo>
                    <a:pt x="29908" y="267271"/>
                  </a:lnTo>
                  <a:lnTo>
                    <a:pt x="8024" y="299727"/>
                  </a:lnTo>
                  <a:lnTo>
                    <a:pt x="0" y="339470"/>
                  </a:lnTo>
                  <a:lnTo>
                    <a:pt x="0" y="747902"/>
                  </a:lnTo>
                  <a:lnTo>
                    <a:pt x="8024" y="787646"/>
                  </a:lnTo>
                  <a:lnTo>
                    <a:pt x="29908" y="820102"/>
                  </a:lnTo>
                  <a:lnTo>
                    <a:pt x="62364" y="841986"/>
                  </a:lnTo>
                  <a:lnTo>
                    <a:pt x="102107" y="850010"/>
                  </a:lnTo>
                  <a:lnTo>
                    <a:pt x="1117092" y="850010"/>
                  </a:lnTo>
                  <a:lnTo>
                    <a:pt x="1156835" y="841986"/>
                  </a:lnTo>
                  <a:lnTo>
                    <a:pt x="1189291" y="820102"/>
                  </a:lnTo>
                  <a:lnTo>
                    <a:pt x="1211175" y="787646"/>
                  </a:lnTo>
                  <a:lnTo>
                    <a:pt x="1219200" y="747902"/>
                  </a:lnTo>
                  <a:lnTo>
                    <a:pt x="1219200" y="339470"/>
                  </a:lnTo>
                  <a:lnTo>
                    <a:pt x="1211175" y="299727"/>
                  </a:lnTo>
                  <a:lnTo>
                    <a:pt x="1189291" y="267271"/>
                  </a:lnTo>
                  <a:lnTo>
                    <a:pt x="1156835" y="245387"/>
                  </a:lnTo>
                  <a:lnTo>
                    <a:pt x="1117092" y="237362"/>
                  </a:lnTo>
                  <a:close/>
                </a:path>
                <a:path w="1219200" h="850264">
                  <a:moveTo>
                    <a:pt x="18288" y="0"/>
                  </a:moveTo>
                  <a:lnTo>
                    <a:pt x="203200" y="237362"/>
                  </a:lnTo>
                  <a:lnTo>
                    <a:pt x="508000" y="237362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68771" y="5414576"/>
              <a:ext cx="1219200" cy="850265"/>
            </a:xfrm>
            <a:custGeom>
              <a:avLst/>
              <a:gdLst/>
              <a:ahLst/>
              <a:cxnLst/>
              <a:rect l="l" t="t" r="r" b="b"/>
              <a:pathLst>
                <a:path w="1219200" h="850264">
                  <a:moveTo>
                    <a:pt x="0" y="339470"/>
                  </a:moveTo>
                  <a:lnTo>
                    <a:pt x="8024" y="299727"/>
                  </a:lnTo>
                  <a:lnTo>
                    <a:pt x="29908" y="267271"/>
                  </a:lnTo>
                  <a:lnTo>
                    <a:pt x="62364" y="245387"/>
                  </a:lnTo>
                  <a:lnTo>
                    <a:pt x="102107" y="237362"/>
                  </a:lnTo>
                  <a:lnTo>
                    <a:pt x="203200" y="237362"/>
                  </a:lnTo>
                  <a:lnTo>
                    <a:pt x="18288" y="0"/>
                  </a:lnTo>
                  <a:lnTo>
                    <a:pt x="508000" y="237362"/>
                  </a:lnTo>
                  <a:lnTo>
                    <a:pt x="1117092" y="237362"/>
                  </a:lnTo>
                  <a:lnTo>
                    <a:pt x="1156835" y="245387"/>
                  </a:lnTo>
                  <a:lnTo>
                    <a:pt x="1189291" y="267271"/>
                  </a:lnTo>
                  <a:lnTo>
                    <a:pt x="1211175" y="299727"/>
                  </a:lnTo>
                  <a:lnTo>
                    <a:pt x="1219200" y="339470"/>
                  </a:lnTo>
                  <a:lnTo>
                    <a:pt x="1219200" y="492632"/>
                  </a:lnTo>
                  <a:lnTo>
                    <a:pt x="1219200" y="747902"/>
                  </a:lnTo>
                  <a:lnTo>
                    <a:pt x="1211175" y="787646"/>
                  </a:lnTo>
                  <a:lnTo>
                    <a:pt x="1189291" y="820102"/>
                  </a:lnTo>
                  <a:lnTo>
                    <a:pt x="1156835" y="841986"/>
                  </a:lnTo>
                  <a:lnTo>
                    <a:pt x="1117092" y="850010"/>
                  </a:lnTo>
                  <a:lnTo>
                    <a:pt x="508000" y="850010"/>
                  </a:lnTo>
                  <a:lnTo>
                    <a:pt x="203200" y="850010"/>
                  </a:lnTo>
                  <a:lnTo>
                    <a:pt x="102107" y="850010"/>
                  </a:lnTo>
                  <a:lnTo>
                    <a:pt x="62364" y="841986"/>
                  </a:lnTo>
                  <a:lnTo>
                    <a:pt x="29908" y="820102"/>
                  </a:lnTo>
                  <a:lnTo>
                    <a:pt x="8024" y="787646"/>
                  </a:lnTo>
                  <a:lnTo>
                    <a:pt x="0" y="747902"/>
                  </a:lnTo>
                  <a:lnTo>
                    <a:pt x="0" y="492632"/>
                  </a:lnTo>
                  <a:lnTo>
                    <a:pt x="0" y="33947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97892" y="5793162"/>
            <a:ext cx="288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6610" algn="l"/>
              </a:tabLst>
            </a:pPr>
            <a:r>
              <a:rPr sz="1800" spc="-20" dirty="0">
                <a:latin typeface="Calibri"/>
                <a:cs typeface="Calibri"/>
              </a:rPr>
              <a:t>Trường	</a:t>
            </a:r>
            <a:r>
              <a:rPr sz="1800" spc="-5" dirty="0">
                <a:latin typeface="Calibri"/>
                <a:cs typeface="Calibri"/>
              </a:rPr>
              <a:t>Tham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số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617582"/>
            <a:ext cx="6400800" cy="5198745"/>
            <a:chOff x="1524000" y="617582"/>
            <a:chExt cx="6400800" cy="5198745"/>
          </a:xfrm>
        </p:grpSpPr>
        <p:sp>
          <p:nvSpPr>
            <p:cNvPr id="3" name="object 3"/>
            <p:cNvSpPr/>
            <p:nvPr/>
          </p:nvSpPr>
          <p:spPr>
            <a:xfrm>
              <a:off x="1524000" y="2551010"/>
              <a:ext cx="6400800" cy="3265170"/>
            </a:xfrm>
            <a:custGeom>
              <a:avLst/>
              <a:gdLst/>
              <a:ahLst/>
              <a:cxnLst/>
              <a:rect l="l" t="t" r="r" b="b"/>
              <a:pathLst>
                <a:path w="6400800" h="3265170">
                  <a:moveTo>
                    <a:pt x="6400800" y="0"/>
                  </a:moveTo>
                  <a:lnTo>
                    <a:pt x="0" y="0"/>
                  </a:lnTo>
                  <a:lnTo>
                    <a:pt x="0" y="268389"/>
                  </a:lnTo>
                  <a:lnTo>
                    <a:pt x="0" y="3264763"/>
                  </a:lnTo>
                  <a:lnTo>
                    <a:pt x="6400800" y="3264763"/>
                  </a:lnTo>
                  <a:lnTo>
                    <a:pt x="6400800" y="268389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7479" y="2575400"/>
              <a:ext cx="3426041" cy="2852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4445" y="617582"/>
              <a:ext cx="5443441" cy="282548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156658" y="3064255"/>
            <a:ext cx="283400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15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15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8300" y="1511300"/>
          <a:ext cx="2781300" cy="299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SinhVien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28575">
                      <a:solidFill>
                        <a:srgbClr val="F79646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hoTen: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diemTB: double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28575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xepLoai():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xuat():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void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nhap():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void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28575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SinhVien()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SinhVien(hoTen,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diemTB)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28575">
                      <a:solidFill>
                        <a:srgbClr val="F79646"/>
                      </a:solidFill>
                      <a:prstDash val="solid"/>
                    </a:lnL>
                    <a:lnR w="28575">
                      <a:solidFill>
                        <a:srgbClr val="F79646"/>
                      </a:solidFill>
                      <a:prstDash val="solid"/>
                    </a:lnR>
                    <a:lnT w="28575">
                      <a:solidFill>
                        <a:srgbClr val="F79646"/>
                      </a:solidFill>
                      <a:prstDash val="solid"/>
                    </a:lnT>
                    <a:lnB w="28575">
                      <a:solidFill>
                        <a:srgbClr val="F796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81000" y="2057399"/>
            <a:ext cx="2743200" cy="2438400"/>
          </a:xfrm>
          <a:custGeom>
            <a:avLst/>
            <a:gdLst/>
            <a:ahLst/>
            <a:cxnLst/>
            <a:rect l="l" t="t" r="r" b="b"/>
            <a:pathLst>
              <a:path w="2743200" h="2438400">
                <a:moveTo>
                  <a:pt x="2743200" y="0"/>
                </a:moveTo>
                <a:lnTo>
                  <a:pt x="0" y="0"/>
                </a:lnTo>
                <a:lnTo>
                  <a:pt x="0" y="762000"/>
                </a:lnTo>
                <a:lnTo>
                  <a:pt x="0" y="1676400"/>
                </a:lnTo>
                <a:lnTo>
                  <a:pt x="0" y="2438400"/>
                </a:lnTo>
                <a:lnTo>
                  <a:pt x="2743200" y="2438400"/>
                </a:lnTo>
                <a:lnTo>
                  <a:pt x="2743200" y="1676400"/>
                </a:lnTo>
                <a:lnTo>
                  <a:pt x="2743200" y="762000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76237" y="3570905"/>
            <a:ext cx="6755765" cy="2922905"/>
            <a:chOff x="376237" y="3570905"/>
            <a:chExt cx="6755765" cy="29229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4744" y="3570905"/>
              <a:ext cx="2616709" cy="26167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1000" y="4734344"/>
              <a:ext cx="4724400" cy="1754505"/>
            </a:xfrm>
            <a:custGeom>
              <a:avLst/>
              <a:gdLst/>
              <a:ahLst/>
              <a:cxnLst/>
              <a:rect l="l" t="t" r="r" b="b"/>
              <a:pathLst>
                <a:path w="4724400" h="1754504">
                  <a:moveTo>
                    <a:pt x="4724400" y="0"/>
                  </a:moveTo>
                  <a:lnTo>
                    <a:pt x="0" y="0"/>
                  </a:lnTo>
                  <a:lnTo>
                    <a:pt x="0" y="1754327"/>
                  </a:lnTo>
                  <a:lnTo>
                    <a:pt x="4724400" y="1754327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000" y="4734344"/>
              <a:ext cx="4724400" cy="1754505"/>
            </a:xfrm>
            <a:custGeom>
              <a:avLst/>
              <a:gdLst/>
              <a:ahLst/>
              <a:cxnLst/>
              <a:rect l="l" t="t" r="r" b="b"/>
              <a:pathLst>
                <a:path w="4724400" h="1754504">
                  <a:moveTo>
                    <a:pt x="0" y="0"/>
                  </a:moveTo>
                  <a:lnTo>
                    <a:pt x="4724400" y="0"/>
                  </a:lnTo>
                  <a:lnTo>
                    <a:pt x="4724400" y="1754327"/>
                  </a:lnTo>
                  <a:lnTo>
                    <a:pt x="0" y="175432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8825" y="4752121"/>
            <a:ext cx="44716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Xây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dựng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lớp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mô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tả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sinh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viên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như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mô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hình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trên.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Trong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đó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nhap()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phép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nhập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họ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tên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điểm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từ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bàn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phím;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xuat()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cho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phép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xuất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họ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tên,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điểm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và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học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lực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màn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hình;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xepLoai()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dựa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vào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điểm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để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xếp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loại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học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lực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Sử dụng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hàm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tạo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để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tạo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đối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tượng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sinh viên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68311" y="192024"/>
              <a:ext cx="665975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7579" y="281939"/>
              <a:ext cx="1493519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75068" y="283114"/>
            <a:ext cx="1330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5" dirty="0"/>
              <a:t>P</a:t>
            </a:r>
            <a:r>
              <a:rPr spc="-50" dirty="0"/>
              <a:t>A</a:t>
            </a:r>
            <a:r>
              <a:rPr spc="-5" dirty="0"/>
              <a:t>C</a:t>
            </a:r>
            <a:r>
              <a:rPr spc="-10" dirty="0"/>
              <a:t>K</a:t>
            </a:r>
            <a:r>
              <a:rPr spc="-35" dirty="0"/>
              <a:t>A</a:t>
            </a:r>
            <a:r>
              <a:rPr spc="-5" dirty="0"/>
              <a:t>GE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816" y="1090593"/>
            <a:ext cx="7940675" cy="2195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5" dirty="0">
                <a:latin typeface="Segoe UI"/>
                <a:cs typeface="Segoe UI"/>
              </a:rPr>
              <a:t>Package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 dụng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 chia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class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endParaRPr sz="28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Segoe UI"/>
                <a:cs typeface="Segoe UI"/>
              </a:rPr>
              <a:t>interface </a:t>
            </a:r>
            <a:r>
              <a:rPr sz="2800" spc="-5" dirty="0">
                <a:latin typeface="Segoe UI"/>
                <a:cs typeface="Segoe UI"/>
              </a:rPr>
              <a:t>thành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gói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khác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nhau.</a:t>
            </a:r>
            <a:endParaRPr sz="28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Việc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làm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này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tương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tự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quản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lý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file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trên </a:t>
            </a:r>
            <a:r>
              <a:rPr sz="2400" dirty="0">
                <a:latin typeface="Segoe UI"/>
                <a:cs typeface="Segoe UI"/>
              </a:rPr>
              <a:t>ổ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đĩa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đó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class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(file)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package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(folder)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Ví dụ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tạo</a:t>
            </a:r>
            <a:r>
              <a:rPr sz="2800" spc="-10" dirty="0">
                <a:latin typeface="Segoe UI"/>
                <a:cs typeface="Segoe UI"/>
              </a:rPr>
              <a:t> lớp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MyClass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thuộc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gói com.poly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95" y="4370259"/>
            <a:ext cx="8001634" cy="219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60" dirty="0">
                <a:latin typeface="Segoe UI"/>
                <a:cs typeface="Segoe UI"/>
              </a:rPr>
              <a:t>Trong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Java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rất</a:t>
            </a:r>
            <a:r>
              <a:rPr sz="2800" spc="-5" dirty="0">
                <a:latin typeface="Segoe UI"/>
                <a:cs typeface="Segoe UI"/>
              </a:rPr>
              <a:t> nhiều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gói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phân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theo chức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năng</a:t>
            </a:r>
            <a:endParaRPr sz="2800">
              <a:latin typeface="Segoe UI"/>
              <a:cs typeface="Segoe UI"/>
            </a:endParaRPr>
          </a:p>
          <a:p>
            <a:pPr marL="755650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10" dirty="0">
                <a:latin typeface="Segoe UI"/>
                <a:cs typeface="Segoe UI"/>
              </a:rPr>
              <a:t>java.util: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tiện</a:t>
            </a:r>
            <a:r>
              <a:rPr sz="2400" spc="-10" dirty="0">
                <a:latin typeface="Segoe UI"/>
                <a:cs typeface="Segoe UI"/>
              </a:rPr>
              <a:t> ích</a:t>
            </a:r>
            <a:endParaRPr sz="2400">
              <a:latin typeface="Segoe UI"/>
              <a:cs typeface="Segoe UI"/>
            </a:endParaRPr>
          </a:p>
          <a:p>
            <a:pPr marL="755650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10" dirty="0">
                <a:latin typeface="Segoe UI"/>
                <a:cs typeface="Segoe UI"/>
              </a:rPr>
              <a:t>java.io: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vào/ra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liệu</a:t>
            </a:r>
            <a:endParaRPr sz="2400">
              <a:latin typeface="Segoe UI"/>
              <a:cs typeface="Segoe UI"/>
            </a:endParaRPr>
          </a:p>
          <a:p>
            <a:pPr marL="755650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10" dirty="0">
                <a:latin typeface="Segoe UI"/>
                <a:cs typeface="Segoe UI"/>
              </a:rPr>
              <a:t>java.lang: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chứa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thường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dùng…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3352800"/>
            <a:ext cx="7467600" cy="95440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0805" marR="4001770">
              <a:lnSpc>
                <a:spcPct val="100000"/>
              </a:lnSpc>
              <a:spcBef>
                <a:spcPts val="175"/>
              </a:spcBef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package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com.poly;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public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MyClass{…}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85688" y="192024"/>
              <a:ext cx="58216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1135" y="281939"/>
              <a:ext cx="139598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9083" y="281939"/>
              <a:ext cx="1652015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67045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I</a:t>
            </a:r>
            <a:r>
              <a:rPr spc="-15" dirty="0"/>
              <a:t>MPORT</a:t>
            </a:r>
            <a:r>
              <a:rPr spc="55" dirty="0"/>
              <a:t> </a:t>
            </a:r>
            <a:r>
              <a:rPr spc="-35" dirty="0"/>
              <a:t>PACKAGE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35816" y="1090593"/>
            <a:ext cx="7976870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Lệnh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10" dirty="0">
                <a:latin typeface="Segoe UI"/>
                <a:cs typeface="Segoe UI"/>
              </a:rPr>
              <a:t>import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 dụng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 chỉ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ra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đã</a:t>
            </a:r>
            <a:r>
              <a:rPr sz="2800" spc="-10" dirty="0">
                <a:latin typeface="Segoe UI"/>
                <a:cs typeface="Segoe UI"/>
              </a:rPr>
              <a:t> được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định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nghĩa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trong</a:t>
            </a:r>
            <a:r>
              <a:rPr sz="2800" spc="-5" dirty="0">
                <a:latin typeface="Segoe UI"/>
                <a:cs typeface="Segoe UI"/>
              </a:rPr>
              <a:t> một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package</a:t>
            </a:r>
            <a:endParaRPr sz="2800">
              <a:latin typeface="Segoe UI"/>
              <a:cs typeface="Segoe UI"/>
            </a:endParaRPr>
          </a:p>
          <a:p>
            <a:pPr marL="355600" marR="10604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10" dirty="0">
                <a:latin typeface="Segoe UI"/>
                <a:cs typeface="Segoe UI"/>
              </a:rPr>
              <a:t> 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trong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gói </a:t>
            </a:r>
            <a:r>
              <a:rPr sz="2800" spc="-10" dirty="0">
                <a:latin typeface="Segoe UI"/>
                <a:cs typeface="Segoe UI"/>
              </a:rPr>
              <a:t>java.lang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cùng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định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nghĩa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trong</a:t>
            </a:r>
            <a:r>
              <a:rPr sz="2800" spc="-5" dirty="0">
                <a:latin typeface="Segoe UI"/>
                <a:cs typeface="Segoe UI"/>
              </a:rPr>
              <a:t> cùng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gói với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sẽ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10" dirty="0">
                <a:latin typeface="Segoe UI"/>
                <a:cs typeface="Segoe UI"/>
              </a:rPr>
              <a:t>import</a:t>
            </a:r>
            <a:r>
              <a:rPr sz="2800" spc="-5" dirty="0">
                <a:latin typeface="Segoe UI"/>
                <a:cs typeface="Segoe UI"/>
              </a:rPr>
              <a:t> ngầm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định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8800" y="3538473"/>
            <a:ext cx="5630545" cy="2862580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2862580">
              <a:lnSpc>
                <a:spcPct val="100000"/>
              </a:lnSpc>
              <a:spcBef>
                <a:spcPts val="229"/>
              </a:spcBef>
            </a:pPr>
            <a:r>
              <a:rPr sz="2000" spc="-10" dirty="0">
                <a:latin typeface="Calibri"/>
                <a:cs typeface="Calibri"/>
              </a:rPr>
              <a:t>package </a:t>
            </a:r>
            <a:r>
              <a:rPr sz="2000" spc="-5" dirty="0">
                <a:latin typeface="Calibri"/>
                <a:cs typeface="Calibri"/>
              </a:rPr>
              <a:t>com.polyhcm;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import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com.poly.MyClass;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import java.util.Scanner;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HelloWorld{</a:t>
            </a:r>
            <a:endParaRPr sz="20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 </a:t>
            </a:r>
            <a:r>
              <a:rPr sz="2000" spc="-5" dirty="0">
                <a:latin typeface="Calibri"/>
                <a:cs typeface="Calibri"/>
              </a:rPr>
              <a:t>main(String[]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args){</a:t>
            </a:r>
            <a:endParaRPr sz="20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MyClass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obj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MyClass();</a:t>
            </a:r>
            <a:endParaRPr sz="20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Scanner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scanner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0" dirty="0">
                <a:latin typeface="Calibri"/>
                <a:cs typeface="Calibri"/>
              </a:rPr>
              <a:t> Scanner(System.in);</a:t>
            </a:r>
            <a:endParaRPr sz="200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0888" y="192024"/>
              <a:ext cx="73151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5688" y="281939"/>
              <a:ext cx="762000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1171" y="281939"/>
              <a:ext cx="75133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7519" y="281939"/>
              <a:ext cx="111556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6572" y="281939"/>
              <a:ext cx="1144523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87644" y="283114"/>
            <a:ext cx="2817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Đ</a:t>
            </a:r>
            <a:r>
              <a:rPr spc="-10" dirty="0"/>
              <a:t>ẶC</a:t>
            </a:r>
            <a:r>
              <a:rPr spc="125" dirty="0"/>
              <a:t> </a:t>
            </a:r>
            <a:r>
              <a:rPr spc="-5" dirty="0"/>
              <a:t>TẢ</a:t>
            </a:r>
            <a:r>
              <a:rPr spc="125" dirty="0"/>
              <a:t> </a:t>
            </a:r>
            <a:r>
              <a:rPr spc="-10" dirty="0"/>
              <a:t>TRUY</a:t>
            </a:r>
            <a:r>
              <a:rPr spc="114" dirty="0"/>
              <a:t> </a:t>
            </a:r>
            <a:r>
              <a:rPr spc="-10" dirty="0"/>
              <a:t>XUẤT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35816" y="1090593"/>
            <a:ext cx="8027034" cy="467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Đặc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tả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truy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xuất được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 dụng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 </a:t>
            </a:r>
            <a:r>
              <a:rPr sz="2800" spc="-10" dirty="0">
                <a:latin typeface="Segoe UI"/>
                <a:cs typeface="Segoe UI"/>
              </a:rPr>
              <a:t>định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nghĩa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khả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năng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cho phép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truy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xuất đến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thành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viên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lớp.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Trong</a:t>
            </a:r>
            <a:r>
              <a:rPr sz="2800" spc="-15" dirty="0">
                <a:latin typeface="Segoe UI"/>
                <a:cs typeface="Segoe UI"/>
              </a:rPr>
              <a:t> java</a:t>
            </a:r>
            <a:r>
              <a:rPr sz="2800" spc="-5" dirty="0">
                <a:latin typeface="Segoe UI"/>
                <a:cs typeface="Segoe UI"/>
              </a:rPr>
              <a:t> 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4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đặc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tả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khác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nhau: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b="1" spc="-10" dirty="0">
                <a:solidFill>
                  <a:srgbClr val="FF0000"/>
                </a:solidFill>
                <a:latin typeface="Segoe UI"/>
                <a:cs typeface="Segoe UI"/>
              </a:rPr>
              <a:t>private</a:t>
            </a:r>
            <a:r>
              <a:rPr sz="2400" spc="-10" dirty="0">
                <a:latin typeface="Segoe UI"/>
                <a:cs typeface="Segoe UI"/>
              </a:rPr>
              <a:t>: </a:t>
            </a:r>
            <a:r>
              <a:rPr sz="2400" spc="-5" dirty="0">
                <a:latin typeface="Segoe UI"/>
                <a:cs typeface="Segoe UI"/>
              </a:rPr>
              <a:t>chỉ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được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phép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nội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bộ </a:t>
            </a:r>
            <a:r>
              <a:rPr sz="2400" spc="-10" dirty="0">
                <a:latin typeface="Segoe UI"/>
                <a:cs typeface="Segoe UI"/>
              </a:rPr>
              <a:t>trong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class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public</a:t>
            </a:r>
            <a:r>
              <a:rPr sz="2400" spc="-5" dirty="0">
                <a:latin typeface="Segoe UI"/>
                <a:cs typeface="Segoe UI"/>
              </a:rPr>
              <a:t>: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khai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hoàn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toàn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{default}</a:t>
            </a:r>
            <a:r>
              <a:rPr sz="2400" spc="-5" dirty="0">
                <a:latin typeface="Segoe UI"/>
                <a:cs typeface="Segoe UI"/>
              </a:rPr>
              <a:t>:</a:t>
            </a:r>
            <a:endParaRPr sz="24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Là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public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đối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với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các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lớp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truy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xuất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cùng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gói</a:t>
            </a:r>
            <a:endParaRPr sz="2000">
              <a:latin typeface="Segoe UI"/>
              <a:cs typeface="Segoe UI"/>
            </a:endParaRPr>
          </a:p>
          <a:p>
            <a:pPr marL="1154430" lvl="2" indent="-22923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065" algn="l"/>
              </a:tabLst>
            </a:pPr>
            <a:r>
              <a:rPr sz="2000" dirty="0">
                <a:latin typeface="Segoe UI"/>
                <a:cs typeface="Segoe UI"/>
              </a:rPr>
              <a:t>Là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private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với các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lớp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truy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xuất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khác</a:t>
            </a:r>
            <a:r>
              <a:rPr sz="2000" spc="-5" dirty="0">
                <a:latin typeface="Segoe UI"/>
                <a:cs typeface="Segoe UI"/>
              </a:rPr>
              <a:t> gói.</a:t>
            </a:r>
            <a:endParaRPr sz="2000">
              <a:latin typeface="Segoe UI"/>
              <a:cs typeface="Segoe UI"/>
            </a:endParaRPr>
          </a:p>
          <a:p>
            <a:pPr marL="756285" marR="616585" lvl="1" indent="-287020">
              <a:lnSpc>
                <a:spcPct val="100000"/>
              </a:lnSpc>
              <a:spcBef>
                <a:spcPts val="57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b="1" spc="-10" dirty="0">
                <a:solidFill>
                  <a:srgbClr val="FF0000"/>
                </a:solidFill>
                <a:latin typeface="Segoe UI"/>
                <a:cs typeface="Segoe UI"/>
              </a:rPr>
              <a:t>protected</a:t>
            </a:r>
            <a:r>
              <a:rPr sz="2400" spc="-10" dirty="0">
                <a:latin typeface="Segoe UI"/>
                <a:cs typeface="Segoe UI"/>
              </a:rPr>
              <a:t>: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tương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tự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{default} nhưng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cho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phép</a:t>
            </a:r>
            <a:r>
              <a:rPr sz="2400" spc="-5" dirty="0">
                <a:latin typeface="Segoe UI"/>
                <a:cs typeface="Segoe UI"/>
              </a:rPr>
              <a:t> kế </a:t>
            </a:r>
            <a:r>
              <a:rPr sz="2400" spc="-6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thừa dù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lớp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con</a:t>
            </a:r>
            <a:r>
              <a:rPr sz="2400" spc="3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gói.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Mức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độ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che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dấu tăng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dần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theo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chiều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mũi </a:t>
            </a:r>
            <a:r>
              <a:rPr sz="2800" spc="-15" dirty="0">
                <a:latin typeface="Segoe UI"/>
                <a:cs typeface="Segoe UI"/>
              </a:rPr>
              <a:t>tên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0851" y="5806439"/>
            <a:ext cx="7797165" cy="749935"/>
            <a:chOff x="720851" y="5806439"/>
            <a:chExt cx="7797165" cy="74993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563" y="6004001"/>
              <a:ext cx="862230" cy="3042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0851" y="5806439"/>
              <a:ext cx="1324343" cy="7498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51658" y="6004521"/>
              <a:ext cx="1393255" cy="3037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16122" y="5806439"/>
              <a:ext cx="1866899" cy="7498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85187" y="5940551"/>
              <a:ext cx="957071" cy="42518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26959" y="6129009"/>
              <a:ext cx="664210" cy="0"/>
            </a:xfrm>
            <a:custGeom>
              <a:avLst/>
              <a:gdLst/>
              <a:ahLst/>
              <a:cxnLst/>
              <a:rect l="l" t="t" r="r" b="b"/>
              <a:pathLst>
                <a:path w="664210">
                  <a:moveTo>
                    <a:pt x="0" y="0"/>
                  </a:moveTo>
                  <a:lnTo>
                    <a:pt x="664044" y="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6696" y="6062328"/>
              <a:ext cx="114935" cy="133350"/>
            </a:xfrm>
            <a:custGeom>
              <a:avLst/>
              <a:gdLst/>
              <a:ahLst/>
              <a:cxnLst/>
              <a:rect l="l" t="t" r="r" b="b"/>
              <a:pathLst>
                <a:path w="114935" h="133350">
                  <a:moveTo>
                    <a:pt x="12" y="0"/>
                  </a:moveTo>
                  <a:lnTo>
                    <a:pt x="114312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80975" y="5996025"/>
              <a:ext cx="1279566" cy="3080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58512" y="5806439"/>
              <a:ext cx="1722107" cy="7498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27575" y="5940545"/>
              <a:ext cx="957072" cy="42519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68661" y="6129009"/>
              <a:ext cx="664210" cy="0"/>
            </a:xfrm>
            <a:custGeom>
              <a:avLst/>
              <a:gdLst/>
              <a:ahLst/>
              <a:cxnLst/>
              <a:rect l="l" t="t" r="r" b="b"/>
              <a:pathLst>
                <a:path w="664210">
                  <a:moveTo>
                    <a:pt x="0" y="0"/>
                  </a:moveTo>
                  <a:lnTo>
                    <a:pt x="664044" y="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18411" y="6062328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87415" y="6009893"/>
              <a:ext cx="1000840" cy="2983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51548" y="5806439"/>
              <a:ext cx="1466087" cy="74980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23660" y="5940545"/>
              <a:ext cx="957072" cy="42519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464362" y="6129009"/>
              <a:ext cx="664210" cy="0"/>
            </a:xfrm>
            <a:custGeom>
              <a:avLst/>
              <a:gdLst/>
              <a:ahLst/>
              <a:cxnLst/>
              <a:rect l="l" t="t" r="r" b="b"/>
              <a:pathLst>
                <a:path w="664209">
                  <a:moveTo>
                    <a:pt x="0" y="0"/>
                  </a:moveTo>
                  <a:lnTo>
                    <a:pt x="664044" y="0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4113" y="6062328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114300" h="133350">
                  <a:moveTo>
                    <a:pt x="0" y="0"/>
                  </a:moveTo>
                  <a:lnTo>
                    <a:pt x="114300" y="66674"/>
                  </a:lnTo>
                  <a:lnTo>
                    <a:pt x="0" y="133349"/>
                  </a:lnTo>
                </a:path>
              </a:pathLst>
            </a:custGeom>
            <a:ln w="381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2024"/>
            <a:ext cx="8362950" cy="789940"/>
            <a:chOff x="438150" y="192024"/>
            <a:chExt cx="836295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0888" y="192024"/>
              <a:ext cx="73151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5688" y="281939"/>
              <a:ext cx="762000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1171" y="281939"/>
              <a:ext cx="75133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7519" y="281939"/>
              <a:ext cx="111556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56572" y="281939"/>
              <a:ext cx="1144523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87644" y="283114"/>
            <a:ext cx="2817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Đ</a:t>
            </a:r>
            <a:r>
              <a:rPr spc="-10" dirty="0"/>
              <a:t>ẶC</a:t>
            </a:r>
            <a:r>
              <a:rPr spc="125" dirty="0"/>
              <a:t> </a:t>
            </a:r>
            <a:r>
              <a:rPr spc="-5" dirty="0"/>
              <a:t>TẢ</a:t>
            </a:r>
            <a:r>
              <a:rPr spc="125" dirty="0"/>
              <a:t> </a:t>
            </a:r>
            <a:r>
              <a:rPr spc="-10" dirty="0"/>
              <a:t>TRUY</a:t>
            </a:r>
            <a:r>
              <a:rPr spc="114" dirty="0"/>
              <a:t> </a:t>
            </a:r>
            <a:r>
              <a:rPr spc="-10" dirty="0"/>
              <a:t>XUẤT</a:t>
            </a:r>
            <a:endParaRPr sz="2800"/>
          </a:p>
        </p:txBody>
      </p:sp>
      <p:sp>
        <p:nvSpPr>
          <p:cNvPr id="9" name="object 9"/>
          <p:cNvSpPr/>
          <p:nvPr/>
        </p:nvSpPr>
        <p:spPr>
          <a:xfrm>
            <a:off x="3307079" y="990600"/>
            <a:ext cx="2560320" cy="2031364"/>
          </a:xfrm>
          <a:custGeom>
            <a:avLst/>
            <a:gdLst/>
            <a:ahLst/>
            <a:cxnLst/>
            <a:rect l="l" t="t" r="r" b="b"/>
            <a:pathLst>
              <a:path w="2560320" h="2031364">
                <a:moveTo>
                  <a:pt x="0" y="0"/>
                </a:moveTo>
                <a:lnTo>
                  <a:pt x="2560320" y="0"/>
                </a:lnTo>
                <a:lnTo>
                  <a:pt x="2560320" y="2031326"/>
                </a:lnTo>
                <a:lnTo>
                  <a:pt x="0" y="2031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85820" y="1008379"/>
            <a:ext cx="1939289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7695" indent="-6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package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p1</a:t>
            </a:r>
            <a:r>
              <a:rPr sz="1800" dirty="0">
                <a:latin typeface="Calibri"/>
                <a:cs typeface="Calibri"/>
              </a:rPr>
              <a:t>;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A{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public </a:t>
            </a:r>
            <a:r>
              <a:rPr sz="1800" spc="-5" dirty="0">
                <a:latin typeface="Calibri"/>
                <a:cs typeface="Calibri"/>
              </a:rPr>
              <a:t>int </a:t>
            </a:r>
            <a:r>
              <a:rPr sz="1800" dirty="0">
                <a:latin typeface="Calibri"/>
                <a:cs typeface="Calibri"/>
              </a:rPr>
              <a:t>a;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protected</a:t>
            </a:r>
            <a:r>
              <a:rPr sz="18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private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0080" y="3767073"/>
            <a:ext cx="2560320" cy="2862580"/>
          </a:xfrm>
          <a:custGeom>
            <a:avLst/>
            <a:gdLst/>
            <a:ahLst/>
            <a:cxnLst/>
            <a:rect l="l" t="t" r="r" b="b"/>
            <a:pathLst>
              <a:path w="2560320" h="2862579">
                <a:moveTo>
                  <a:pt x="0" y="0"/>
                </a:moveTo>
                <a:lnTo>
                  <a:pt x="2560320" y="0"/>
                </a:lnTo>
                <a:lnTo>
                  <a:pt x="2560320" y="2862326"/>
                </a:lnTo>
                <a:lnTo>
                  <a:pt x="0" y="2862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8819" y="3784857"/>
            <a:ext cx="187198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8640" indent="-6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package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p1</a:t>
            </a:r>
            <a:r>
              <a:rPr sz="1800" dirty="0">
                <a:latin typeface="Calibri"/>
                <a:cs typeface="Calibri"/>
              </a:rPr>
              <a:t>;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B{</a:t>
            </a:r>
            <a:endParaRPr sz="18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 x = </a:t>
            </a:r>
            <a:r>
              <a:rPr sz="1800" spc="-5" dirty="0">
                <a:latin typeface="Calibri"/>
                <a:cs typeface="Calibri"/>
              </a:rPr>
              <a:t>new </a:t>
            </a:r>
            <a:r>
              <a:rPr sz="1800" spc="-10" dirty="0">
                <a:latin typeface="Calibri"/>
                <a:cs typeface="Calibri"/>
              </a:rPr>
              <a:t>A(); </a:t>
            </a:r>
            <a:r>
              <a:rPr sz="1800" spc="-5" dirty="0">
                <a:latin typeface="Calibri"/>
                <a:cs typeface="Calibri"/>
              </a:rPr>
              <a:t> void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method(){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Calibri"/>
                <a:cs typeface="Calibri"/>
              </a:rPr>
              <a:t>x.a</a:t>
            </a:r>
            <a:r>
              <a:rPr sz="1800" b="1" spc="-4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=</a:t>
            </a:r>
            <a:r>
              <a:rPr sz="1800" b="1" spc="-4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Calibri"/>
                <a:cs typeface="Calibri"/>
              </a:rPr>
              <a:t>x.b</a:t>
            </a:r>
            <a:r>
              <a:rPr sz="1800" b="1" spc="-5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=</a:t>
            </a:r>
            <a:r>
              <a:rPr sz="1800" b="1" spc="-4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Calibri"/>
                <a:cs typeface="Calibri"/>
              </a:rPr>
              <a:t>x.c</a:t>
            </a:r>
            <a:r>
              <a:rPr sz="1800" b="1" spc="-5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=</a:t>
            </a:r>
            <a:r>
              <a:rPr sz="1800" b="1" spc="-3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trike="sngStrike" spc="-5" dirty="0">
                <a:solidFill>
                  <a:srgbClr val="FF3300"/>
                </a:solidFill>
                <a:latin typeface="Calibri"/>
                <a:cs typeface="Calibri"/>
              </a:rPr>
              <a:t>x.d</a:t>
            </a:r>
            <a:r>
              <a:rPr sz="1800" strike="sngStrike" spc="-4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=</a:t>
            </a:r>
            <a:r>
              <a:rPr sz="1800" strike="sngStrike" spc="-3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spc="-5" dirty="0">
                <a:solidFill>
                  <a:srgbClr val="FF3300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07079" y="3767073"/>
            <a:ext cx="2560320" cy="2862580"/>
          </a:xfrm>
          <a:custGeom>
            <a:avLst/>
            <a:gdLst/>
            <a:ahLst/>
            <a:cxnLst/>
            <a:rect l="l" t="t" r="r" b="b"/>
            <a:pathLst>
              <a:path w="2560320" h="2862579">
                <a:moveTo>
                  <a:pt x="0" y="0"/>
                </a:moveTo>
                <a:lnTo>
                  <a:pt x="2560320" y="0"/>
                </a:lnTo>
                <a:lnTo>
                  <a:pt x="2560320" y="2862326"/>
                </a:lnTo>
                <a:lnTo>
                  <a:pt x="0" y="2862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85820" y="3784857"/>
            <a:ext cx="187198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1815" indent="-635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package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p2</a:t>
            </a:r>
            <a:r>
              <a:rPr sz="1800" dirty="0">
                <a:latin typeface="Calibri"/>
                <a:cs typeface="Calibri"/>
              </a:rPr>
              <a:t>;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public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C{</a:t>
            </a:r>
            <a:endParaRPr sz="1800">
              <a:latin typeface="Calibri"/>
              <a:cs typeface="Calibri"/>
            </a:endParaRPr>
          </a:p>
          <a:p>
            <a:pPr marL="4699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 x = </a:t>
            </a:r>
            <a:r>
              <a:rPr sz="1800" spc="-5" dirty="0">
                <a:latin typeface="Calibri"/>
                <a:cs typeface="Calibri"/>
              </a:rPr>
              <a:t>new A();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void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method(){</a:t>
            </a:r>
            <a:endParaRPr sz="1800">
              <a:latin typeface="Calibri"/>
              <a:cs typeface="Calibri"/>
            </a:endParaRPr>
          </a:p>
          <a:p>
            <a:pPr marL="927100" marR="260350" algn="just">
              <a:lnSpc>
                <a:spcPct val="100000"/>
              </a:lnSpc>
            </a:pPr>
            <a:r>
              <a:rPr sz="1800" b="1" spc="-5" dirty="0">
                <a:solidFill>
                  <a:srgbClr val="0000CC"/>
                </a:solidFill>
                <a:latin typeface="Calibri"/>
                <a:cs typeface="Calibri"/>
              </a:rPr>
              <a:t>x.a</a:t>
            </a:r>
            <a:r>
              <a:rPr sz="1800" b="1" spc="-4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=</a:t>
            </a:r>
            <a:r>
              <a:rPr sz="1800" b="1" spc="-4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1; </a:t>
            </a:r>
            <a:r>
              <a:rPr sz="1800" b="1" spc="-39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strike="sngStrike" spc="-5" dirty="0">
                <a:solidFill>
                  <a:srgbClr val="FF3300"/>
                </a:solidFill>
                <a:latin typeface="Calibri"/>
                <a:cs typeface="Calibri"/>
              </a:rPr>
              <a:t>x.b</a:t>
            </a:r>
            <a:r>
              <a:rPr sz="1800" strike="sngStrike" spc="-4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=</a:t>
            </a:r>
            <a:r>
              <a:rPr sz="1800" strike="sngStrike" spc="-3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1; </a:t>
            </a:r>
            <a:r>
              <a:rPr sz="1800" strike="noStrike" spc="-39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spc="-5" dirty="0">
                <a:solidFill>
                  <a:srgbClr val="FF3300"/>
                </a:solidFill>
                <a:latin typeface="Calibri"/>
                <a:cs typeface="Calibri"/>
              </a:rPr>
              <a:t>x.c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= 1; </a:t>
            </a:r>
            <a:r>
              <a:rPr sz="1800" strike="noStrike" spc="-39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spc="-5" dirty="0">
                <a:solidFill>
                  <a:srgbClr val="FF3300"/>
                </a:solidFill>
                <a:latin typeface="Calibri"/>
                <a:cs typeface="Calibri"/>
              </a:rPr>
              <a:t>x.d</a:t>
            </a:r>
            <a:r>
              <a:rPr sz="1800" strike="sngStrike" spc="-4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=</a:t>
            </a:r>
            <a:r>
              <a:rPr sz="1800" strike="sngStrike" spc="-3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4079" y="3767073"/>
            <a:ext cx="2560320" cy="2585720"/>
          </a:xfrm>
          <a:custGeom>
            <a:avLst/>
            <a:gdLst/>
            <a:ahLst/>
            <a:cxnLst/>
            <a:rect l="l" t="t" r="r" b="b"/>
            <a:pathLst>
              <a:path w="2560320" h="2585720">
                <a:moveTo>
                  <a:pt x="0" y="0"/>
                </a:moveTo>
                <a:lnTo>
                  <a:pt x="2560320" y="0"/>
                </a:lnTo>
                <a:lnTo>
                  <a:pt x="2560320" y="2585326"/>
                </a:lnTo>
                <a:lnTo>
                  <a:pt x="0" y="25853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52820" y="3784857"/>
            <a:ext cx="232854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package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p3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public class 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extends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void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method(){</a:t>
            </a:r>
            <a:endParaRPr sz="1800">
              <a:latin typeface="Calibri"/>
              <a:cs typeface="Calibri"/>
            </a:endParaRPr>
          </a:p>
          <a:p>
            <a:pPr marL="36830" algn="ctr">
              <a:lnSpc>
                <a:spcPct val="100000"/>
              </a:lnSpc>
            </a:pP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a</a:t>
            </a:r>
            <a:r>
              <a:rPr sz="1800" b="1" spc="-5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=</a:t>
            </a:r>
            <a:r>
              <a:rPr sz="1800" b="1" spc="-3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46355" algn="ctr">
              <a:lnSpc>
                <a:spcPct val="100000"/>
              </a:lnSpc>
            </a:pP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b</a:t>
            </a:r>
            <a:r>
              <a:rPr sz="1800" b="1" spc="-4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=</a:t>
            </a:r>
            <a:r>
              <a:rPr sz="1800" b="1" spc="-45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17780" algn="ctr">
              <a:lnSpc>
                <a:spcPct val="100000"/>
              </a:lnSpc>
            </a:pP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sz="1800" strike="sngStrike" spc="-4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=</a:t>
            </a:r>
            <a:r>
              <a:rPr sz="1800" strike="sngStrike" spc="-45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42545" algn="ctr">
              <a:lnSpc>
                <a:spcPct val="100000"/>
              </a:lnSpc>
            </a:pP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d</a:t>
            </a:r>
            <a:r>
              <a:rPr sz="1800" strike="sngStrike" spc="-4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=</a:t>
            </a:r>
            <a:r>
              <a:rPr sz="1800" strike="sngStrike" spc="-40" dirty="0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sz="1800" strike="sngStrike" dirty="0">
                <a:solidFill>
                  <a:srgbClr val="FF3300"/>
                </a:solidFill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R="13087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R="2223135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87240" y="3034503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281"/>
                </a:lnTo>
              </a:path>
            </a:pathLst>
          </a:custGeom>
          <a:ln w="1270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750961" y="1955463"/>
            <a:ext cx="5509895" cy="1818005"/>
            <a:chOff x="1750961" y="1955463"/>
            <a:chExt cx="5509895" cy="1818005"/>
          </a:xfrm>
        </p:grpSpPr>
        <p:sp>
          <p:nvSpPr>
            <p:cNvPr id="19" name="object 19"/>
            <p:cNvSpPr/>
            <p:nvPr/>
          </p:nvSpPr>
          <p:spPr>
            <a:xfrm>
              <a:off x="1920240" y="2006260"/>
              <a:ext cx="1374775" cy="1760855"/>
            </a:xfrm>
            <a:custGeom>
              <a:avLst/>
              <a:gdLst/>
              <a:ahLst/>
              <a:cxnLst/>
              <a:rect l="l" t="t" r="r" b="b"/>
              <a:pathLst>
                <a:path w="1374775" h="1760854">
                  <a:moveTo>
                    <a:pt x="0" y="1760816"/>
                  </a:moveTo>
                  <a:lnTo>
                    <a:pt x="0" y="0"/>
                  </a:lnTo>
                  <a:lnTo>
                    <a:pt x="1374267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18307" y="1961813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87239" y="3657600"/>
              <a:ext cx="0" cy="109855"/>
            </a:xfrm>
            <a:custGeom>
              <a:avLst/>
              <a:gdLst/>
              <a:ahLst/>
              <a:cxnLst/>
              <a:rect l="l" t="t" r="r" b="b"/>
              <a:pathLst>
                <a:path h="109854">
                  <a:moveTo>
                    <a:pt x="0" y="0"/>
                  </a:moveTo>
                  <a:lnTo>
                    <a:pt x="0" y="109477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42795" y="3034496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79974" y="2006262"/>
              <a:ext cx="1374775" cy="1760855"/>
            </a:xfrm>
            <a:custGeom>
              <a:avLst/>
              <a:gdLst/>
              <a:ahLst/>
              <a:cxnLst/>
              <a:rect l="l" t="t" r="r" b="b"/>
              <a:pathLst>
                <a:path w="1374775" h="1760854">
                  <a:moveTo>
                    <a:pt x="1374266" y="1760816"/>
                  </a:moveTo>
                  <a:lnTo>
                    <a:pt x="1374266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79974" y="1961813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0961" y="2649270"/>
              <a:ext cx="339090" cy="474980"/>
            </a:xfrm>
            <a:custGeom>
              <a:avLst/>
              <a:gdLst/>
              <a:ahLst/>
              <a:cxnLst/>
              <a:rect l="l" t="t" r="r" b="b"/>
              <a:pathLst>
                <a:path w="339089" h="474980">
                  <a:moveTo>
                    <a:pt x="338556" y="0"/>
                  </a:moveTo>
                  <a:lnTo>
                    <a:pt x="0" y="0"/>
                  </a:lnTo>
                  <a:lnTo>
                    <a:pt x="0" y="474814"/>
                  </a:lnTo>
                  <a:lnTo>
                    <a:pt x="338556" y="474814"/>
                  </a:lnTo>
                  <a:lnTo>
                    <a:pt x="338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22463" y="2733238"/>
            <a:ext cx="228600" cy="312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89463" y="3266763"/>
            <a:ext cx="228600" cy="3124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84961" y="2468054"/>
            <a:ext cx="339090" cy="837565"/>
          </a:xfrm>
          <a:custGeom>
            <a:avLst/>
            <a:gdLst/>
            <a:ahLst/>
            <a:cxnLst/>
            <a:rect l="l" t="t" r="r" b="b"/>
            <a:pathLst>
              <a:path w="339090" h="837564">
                <a:moveTo>
                  <a:pt x="338556" y="0"/>
                </a:moveTo>
                <a:lnTo>
                  <a:pt x="0" y="0"/>
                </a:lnTo>
                <a:lnTo>
                  <a:pt x="0" y="837222"/>
                </a:lnTo>
                <a:lnTo>
                  <a:pt x="338556" y="837222"/>
                </a:lnTo>
                <a:lnTo>
                  <a:pt x="3385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56463" y="2555011"/>
            <a:ext cx="228600" cy="671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spc="-3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x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nds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9131" y="192024"/>
              <a:ext cx="65836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0779" y="281939"/>
              <a:ext cx="2560319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5888" y="283114"/>
            <a:ext cx="2390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E</a:t>
            </a:r>
            <a:r>
              <a:rPr spc="-5" dirty="0"/>
              <a:t>NC</a:t>
            </a:r>
            <a:r>
              <a:rPr spc="-15" dirty="0"/>
              <a:t>A</a:t>
            </a:r>
            <a:r>
              <a:rPr spc="-5" dirty="0"/>
              <a:t>P</a:t>
            </a:r>
            <a:r>
              <a:rPr spc="-10" dirty="0"/>
              <a:t>SU</a:t>
            </a:r>
            <a:r>
              <a:rPr spc="45" dirty="0"/>
              <a:t>L</a:t>
            </a:r>
            <a:r>
              <a:rPr spc="-170" dirty="0"/>
              <a:t>A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5" dirty="0"/>
              <a:t>ON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816" y="1090593"/>
            <a:ext cx="7959725" cy="3148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30835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Encapsulation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tính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che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dấu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trong</a:t>
            </a:r>
            <a:r>
              <a:rPr sz="2800" spc="-5" dirty="0">
                <a:latin typeface="Segoe UI"/>
                <a:cs typeface="Segoe UI"/>
              </a:rPr>
              <a:t> hướng</a:t>
            </a:r>
            <a:r>
              <a:rPr sz="2800" spc="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đối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tượng.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Nên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che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dấu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trường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liệu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Sử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dụng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phương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truy </a:t>
            </a:r>
            <a:r>
              <a:rPr sz="2400" spc="-5" dirty="0">
                <a:latin typeface="Segoe UI"/>
                <a:cs typeface="Segoe UI"/>
              </a:rPr>
              <a:t>xuất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các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trường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-5" dirty="0">
                <a:latin typeface="Segoe UI"/>
                <a:cs typeface="Segoe UI"/>
              </a:rPr>
              <a:t> liệu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Mục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đích</a:t>
            </a:r>
            <a:r>
              <a:rPr sz="2800" spc="-5" dirty="0">
                <a:latin typeface="Segoe UI"/>
                <a:cs typeface="Segoe UI"/>
              </a:rPr>
              <a:t> của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che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dấu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Bảo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vệ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dữ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liệu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65" dirty="0">
                <a:latin typeface="Segoe UI"/>
                <a:cs typeface="Segoe UI"/>
              </a:rPr>
              <a:t>Tăng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cường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khả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năng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mở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rộng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8355" y="3126908"/>
            <a:ext cx="2816518" cy="281110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0" y="192024"/>
              <a:ext cx="74980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6588" y="281939"/>
              <a:ext cx="82599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5875" y="192024"/>
              <a:ext cx="612647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9131" y="192024"/>
              <a:ext cx="658367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0779" y="281939"/>
              <a:ext cx="2560319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473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N</a:t>
            </a:r>
            <a:r>
              <a:rPr spc="-15" dirty="0"/>
              <a:t>ON</a:t>
            </a:r>
            <a:r>
              <a:rPr sz="2800" spc="-15" dirty="0"/>
              <a:t>-E</a:t>
            </a:r>
            <a:r>
              <a:rPr spc="-15" dirty="0"/>
              <a:t>NCAPSULATION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535816" y="1090593"/>
            <a:ext cx="72459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Giả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định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nghĩa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lớp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SinhVien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 </a:t>
            </a:r>
            <a:r>
              <a:rPr sz="2800" spc="-5" dirty="0">
                <a:latin typeface="Segoe UI"/>
                <a:cs typeface="Segoe UI"/>
              </a:rPr>
              <a:t>công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khai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60" dirty="0">
                <a:latin typeface="Segoe UI"/>
                <a:cs typeface="Segoe UI"/>
              </a:rPr>
              <a:t>hoTen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10" dirty="0">
                <a:latin typeface="Segoe UI"/>
                <a:cs typeface="Segoe UI"/>
              </a:rPr>
              <a:t> điểm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như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461" y="4589670"/>
            <a:ext cx="8029575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5654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" dirty="0">
                <a:latin typeface="Segoe UI"/>
                <a:cs typeface="Segoe UI"/>
              </a:rPr>
              <a:t>Khi </a:t>
            </a:r>
            <a:r>
              <a:rPr sz="2800" spc="-5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người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dùng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gán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dữ </a:t>
            </a:r>
            <a:r>
              <a:rPr sz="2800" spc="-10" dirty="0">
                <a:latin typeface="Segoe UI"/>
                <a:cs typeface="Segoe UI"/>
              </a:rPr>
              <a:t>liệu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cho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trường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cách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tùy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tiện</a:t>
            </a:r>
            <a:endParaRPr sz="28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10" dirty="0">
                <a:latin typeface="Segoe UI"/>
                <a:cs typeface="Segoe UI"/>
              </a:rPr>
              <a:t>Điều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gì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sẽ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xảy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ra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nếu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điểm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hợp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lệ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chỉ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0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đến</a:t>
            </a:r>
            <a:r>
              <a:rPr sz="2800" dirty="0">
                <a:latin typeface="Segoe UI"/>
                <a:cs typeface="Segoe UI"/>
              </a:rPr>
              <a:t> 10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2634500"/>
            <a:ext cx="2715895" cy="132397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48005" marR="113030" indent="-4572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class </a:t>
            </a:r>
            <a:r>
              <a:rPr sz="2000" dirty="0">
                <a:latin typeface="Calibri"/>
                <a:cs typeface="Calibri"/>
              </a:rPr>
              <a:t>SinhVien{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 </a:t>
            </a:r>
            <a:r>
              <a:rPr sz="2000" spc="-5" dirty="0">
                <a:latin typeface="Calibri"/>
                <a:cs typeface="Calibri"/>
              </a:rPr>
              <a:t>String </a:t>
            </a:r>
            <a:r>
              <a:rPr sz="2000" spc="-35" dirty="0">
                <a:latin typeface="Calibri"/>
                <a:cs typeface="Calibri"/>
              </a:rPr>
              <a:t>hoTen;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double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diem;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4800" y="2172830"/>
            <a:ext cx="4465320" cy="2247265"/>
          </a:xfrm>
          <a:prstGeom prst="rect">
            <a:avLst/>
          </a:prstGeom>
          <a:ln w="9525">
            <a:solidFill>
              <a:srgbClr val="4F81BD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MyClass{</a:t>
            </a:r>
            <a:endParaRPr sz="2000">
              <a:latin typeface="Calibri"/>
              <a:cs typeface="Calibri"/>
            </a:endParaRPr>
          </a:p>
          <a:p>
            <a:pPr marL="1005840" marR="125730" indent="-457834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15" dirty="0">
                <a:latin typeface="Calibri"/>
                <a:cs typeface="Calibri"/>
              </a:rPr>
              <a:t> static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void </a:t>
            </a:r>
            <a:r>
              <a:rPr sz="2000" spc="-5" dirty="0">
                <a:latin typeface="Calibri"/>
                <a:cs typeface="Calibri"/>
              </a:rPr>
              <a:t>main(String[]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args){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SinhVien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sv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new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SinhVien();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sv.</a:t>
            </a:r>
            <a:r>
              <a:rPr sz="2000" b="1" spc="-50" dirty="0">
                <a:latin typeface="Calibri"/>
                <a:cs typeface="Calibri"/>
              </a:rPr>
              <a:t>hoTen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“Nguyễn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Văn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Tèo”; </a:t>
            </a:r>
            <a:r>
              <a:rPr sz="2000" spc="-35" dirty="0">
                <a:latin typeface="Calibri"/>
                <a:cs typeface="Calibri"/>
              </a:rPr>
              <a:t> sv.</a:t>
            </a:r>
            <a:r>
              <a:rPr sz="2000" b="1" spc="-35" dirty="0">
                <a:latin typeface="Calibri"/>
                <a:cs typeface="Calibri"/>
              </a:rPr>
              <a:t>diem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trike="sngStrike" dirty="0">
                <a:solidFill>
                  <a:srgbClr val="FF0000"/>
                </a:solidFill>
                <a:latin typeface="Calibri"/>
                <a:cs typeface="Calibri"/>
              </a:rPr>
              <a:t>20.5</a:t>
            </a:r>
            <a:r>
              <a:rPr sz="2000" strike="noStrike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5480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9131" y="192024"/>
              <a:ext cx="65836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0779" y="281939"/>
              <a:ext cx="2560319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5888" y="283114"/>
            <a:ext cx="2390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E</a:t>
            </a:r>
            <a:r>
              <a:rPr spc="-5" dirty="0"/>
              <a:t>NC</a:t>
            </a:r>
            <a:r>
              <a:rPr spc="-15" dirty="0"/>
              <a:t>A</a:t>
            </a:r>
            <a:r>
              <a:rPr spc="-5" dirty="0"/>
              <a:t>P</a:t>
            </a:r>
            <a:r>
              <a:rPr spc="-10" dirty="0"/>
              <a:t>SU</a:t>
            </a:r>
            <a:r>
              <a:rPr spc="45" dirty="0"/>
              <a:t>L</a:t>
            </a:r>
            <a:r>
              <a:rPr spc="-170" dirty="0"/>
              <a:t>A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5" dirty="0"/>
              <a:t>ON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35816" y="1090593"/>
            <a:ext cx="8013065" cy="4745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38150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Để che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dấu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thông </a:t>
            </a:r>
            <a:r>
              <a:rPr sz="2800" spc="-10" dirty="0">
                <a:latin typeface="Segoe UI"/>
                <a:cs typeface="Segoe UI"/>
              </a:rPr>
              <a:t>tin,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private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cho </a:t>
            </a:r>
            <a:r>
              <a:rPr sz="2800" dirty="0">
                <a:latin typeface="Segoe UI"/>
                <a:cs typeface="Segoe UI"/>
              </a:rPr>
              <a:t>các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trường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dữ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liệu.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b="1" spc="-10" dirty="0">
                <a:solidFill>
                  <a:srgbClr val="FF0000"/>
                </a:solidFill>
                <a:latin typeface="Segoe UI"/>
                <a:cs typeface="Segoe UI"/>
              </a:rPr>
              <a:t>private</a:t>
            </a:r>
            <a:r>
              <a:rPr sz="24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double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diem;</a:t>
            </a:r>
            <a:endParaRPr sz="2400">
              <a:latin typeface="Segoe UI"/>
              <a:cs typeface="Segoe UI"/>
            </a:endParaRPr>
          </a:p>
          <a:p>
            <a:pPr marL="355600" marR="5080" indent="-343535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Bổ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sung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getter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10" dirty="0">
                <a:latin typeface="Segoe UI"/>
                <a:cs typeface="Segoe UI"/>
              </a:rPr>
              <a:t> setter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đọc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ghi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trường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đã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che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dấu</a:t>
            </a:r>
            <a:endParaRPr sz="28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Segoe UI"/>
                <a:cs typeface="Segoe UI"/>
              </a:rPr>
              <a:t>public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void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setDiem</a:t>
            </a:r>
            <a:r>
              <a:rPr sz="2400" spc="-5" dirty="0">
                <a:latin typeface="Segoe UI"/>
                <a:cs typeface="Segoe UI"/>
              </a:rPr>
              <a:t>(double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diem){</a:t>
            </a:r>
            <a:endParaRPr sz="2400">
              <a:latin typeface="Segoe UI"/>
              <a:cs typeface="Segoe UI"/>
            </a:endParaRPr>
          </a:p>
          <a:p>
            <a:pPr marL="870585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Segoe UI"/>
                <a:cs typeface="Segoe UI"/>
              </a:rPr>
              <a:t>this.diem</a:t>
            </a:r>
            <a:r>
              <a:rPr sz="2000" dirty="0">
                <a:latin typeface="Segoe UI"/>
                <a:cs typeface="Segoe UI"/>
              </a:rPr>
              <a:t> =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diem;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Segoe UI"/>
                <a:cs typeface="Segoe UI"/>
              </a:rPr>
              <a:t>public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String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Segoe UI"/>
                <a:cs typeface="Segoe UI"/>
              </a:rPr>
              <a:t>getDiem</a:t>
            </a:r>
            <a:r>
              <a:rPr sz="2400" spc="-5" dirty="0">
                <a:latin typeface="Segoe UI"/>
                <a:cs typeface="Segoe UI"/>
              </a:rPr>
              <a:t>(){</a:t>
            </a:r>
            <a:endParaRPr sz="2400">
              <a:latin typeface="Segoe UI"/>
              <a:cs typeface="Segoe UI"/>
            </a:endParaRPr>
          </a:p>
          <a:p>
            <a:pPr marL="870585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Segoe UI"/>
                <a:cs typeface="Segoe UI"/>
              </a:rPr>
              <a:t>return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this.diem;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Segoe UI"/>
                <a:cs typeface="Segoe UI"/>
              </a:rPr>
              <a:t>}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250" y="2931936"/>
            <a:ext cx="1613894" cy="14121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3484" y="2872692"/>
            <a:ext cx="1524000" cy="1524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1949" y="3025390"/>
            <a:ext cx="1600200" cy="14126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9190" y="4637739"/>
            <a:ext cx="1752601" cy="17526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84971" y="4594621"/>
            <a:ext cx="1828799" cy="1828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15720" y="4833936"/>
            <a:ext cx="1943100" cy="130492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605523" y="192024"/>
            <a:ext cx="4196080" cy="789940"/>
            <a:chOff x="4605523" y="192024"/>
            <a:chExt cx="4196080" cy="789940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5523" y="192024"/>
              <a:ext cx="699515" cy="7894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8320" y="281939"/>
              <a:ext cx="891539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4875" y="281939"/>
              <a:ext cx="1124711" cy="6400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23071" y="281939"/>
              <a:ext cx="726948" cy="6400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63509" y="281939"/>
              <a:ext cx="900683" cy="6400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7683" y="281939"/>
              <a:ext cx="1423415" cy="64007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5816" y="283114"/>
            <a:ext cx="8070850" cy="2198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8879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K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HÁI</a:t>
            </a:r>
            <a:r>
              <a:rPr sz="2250" b="1" spc="13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NIỆM</a:t>
            </a:r>
            <a:r>
              <a:rPr sz="2250" b="1" spc="13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VỀ</a:t>
            </a:r>
            <a:r>
              <a:rPr sz="2250" b="1" spc="13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ĐỐI</a:t>
            </a:r>
            <a:r>
              <a:rPr sz="2250" b="1" spc="12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TƯỢNG</a:t>
            </a:r>
            <a:endParaRPr sz="225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30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Biểu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diễn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đối tượng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trong</a:t>
            </a:r>
            <a:r>
              <a:rPr sz="2800" spc="-5" dirty="0">
                <a:latin typeface="Segoe UI"/>
                <a:cs typeface="Segoe UI"/>
              </a:rPr>
              <a:t> thế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giới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thực</a:t>
            </a:r>
            <a:endParaRPr sz="2800">
              <a:latin typeface="Segoe UI"/>
              <a:cs typeface="Segoe UI"/>
            </a:endParaRPr>
          </a:p>
          <a:p>
            <a:pPr marL="355600" marR="3111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Mỗi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đối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tượng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đặc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trưng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bởi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thuộc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tính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hành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vi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riêng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nó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9131" y="192024"/>
              <a:ext cx="658367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0779" y="281939"/>
              <a:ext cx="2560319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5888" y="283114"/>
            <a:ext cx="2390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E</a:t>
            </a:r>
            <a:r>
              <a:rPr spc="-5" dirty="0"/>
              <a:t>NC</a:t>
            </a:r>
            <a:r>
              <a:rPr spc="-15" dirty="0"/>
              <a:t>A</a:t>
            </a:r>
            <a:r>
              <a:rPr spc="-5" dirty="0"/>
              <a:t>P</a:t>
            </a:r>
            <a:r>
              <a:rPr spc="-10" dirty="0"/>
              <a:t>SU</a:t>
            </a:r>
            <a:r>
              <a:rPr spc="45" dirty="0"/>
              <a:t>L</a:t>
            </a:r>
            <a:r>
              <a:rPr spc="-170" dirty="0"/>
              <a:t>A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5" dirty="0"/>
              <a:t>ON</a:t>
            </a:r>
            <a:endParaRPr sz="28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2437" y="909637"/>
          <a:ext cx="8293735" cy="5918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8230">
                <a:tc gridSpan="2">
                  <a:txBody>
                    <a:bodyPr/>
                    <a:lstStyle/>
                    <a:p>
                      <a:pPr marL="548005" marR="3138805" indent="-457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class SinhVien{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private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hoTen;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1800" b="1" spc="-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double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diem;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05205" marR="1776095" indent="-4572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public void 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setHoTen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(String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hoTen){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this.hoTen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hoTen;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48640" marR="1765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05840" marR="2773045" indent="-4572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getHoTen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(){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this.hoTen;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48640" marR="1765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05840" marR="1861820" indent="-4572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public void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setDiem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(double diem){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if(diem</a:t>
                      </a:r>
                      <a:r>
                        <a:rPr sz="1800" spc="20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&lt; 0</a:t>
                      </a:r>
                      <a:r>
                        <a:rPr sz="1800" spc="10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sz="1800" spc="-20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800" spc="10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10){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463040" marR="17653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System.out.println(“Điểm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không</a:t>
                      </a:r>
                      <a:r>
                        <a:rPr sz="1800" spc="10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họp</a:t>
                      </a:r>
                      <a:r>
                        <a:rPr sz="1800" spc="15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lệ”);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705" marR="105410" indent="-342900">
                        <a:lnSpc>
                          <a:spcPct val="100000"/>
                        </a:lnSpc>
                        <a:spcBef>
                          <a:spcPts val="1480"/>
                        </a:spcBef>
                        <a:buClr>
                          <a:srgbClr val="FF5A33"/>
                        </a:buClr>
                        <a:buFont typeface="Wingdings"/>
                        <a:buChar char=""/>
                        <a:tabLst>
                          <a:tab pos="434975" algn="l"/>
                        </a:tabLst>
                      </a:pPr>
                      <a:r>
                        <a:rPr sz="2800" spc="-5" dirty="0">
                          <a:latin typeface="Segoe UI"/>
                          <a:cs typeface="Segoe UI"/>
                        </a:rPr>
                        <a:t>Chỉ cần thêm </a:t>
                      </a:r>
                      <a:r>
                        <a:rPr sz="2800" spc="-7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-5" dirty="0">
                          <a:latin typeface="Segoe UI"/>
                          <a:cs typeface="Segoe UI"/>
                        </a:rPr>
                        <a:t>mã </a:t>
                      </a:r>
                      <a:r>
                        <a:rPr sz="2800" spc="-20" dirty="0">
                          <a:latin typeface="Segoe UI"/>
                          <a:cs typeface="Segoe UI"/>
                        </a:rPr>
                        <a:t>vào </a:t>
                      </a:r>
                      <a:r>
                        <a:rPr sz="28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-5" dirty="0">
                          <a:latin typeface="Segoe UI"/>
                          <a:cs typeface="Segoe UI"/>
                        </a:rPr>
                        <a:t>phương thức </a:t>
                      </a:r>
                      <a:r>
                        <a:rPr sz="2800" spc="-7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-5" dirty="0">
                          <a:latin typeface="Segoe UI"/>
                          <a:cs typeface="Segoe UI"/>
                        </a:rPr>
                        <a:t>setDiem() </a:t>
                      </a:r>
                      <a:r>
                        <a:rPr sz="2800" spc="-10" dirty="0">
                          <a:latin typeface="Segoe UI"/>
                          <a:cs typeface="Segoe UI"/>
                        </a:rPr>
                        <a:t>để </a:t>
                      </a:r>
                      <a:r>
                        <a:rPr sz="2800" spc="-7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-5" dirty="0">
                          <a:latin typeface="Segoe UI"/>
                          <a:cs typeface="Segoe UI"/>
                        </a:rPr>
                        <a:t>có những xử </a:t>
                      </a:r>
                      <a:r>
                        <a:rPr sz="280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-10" dirty="0">
                          <a:latin typeface="Segoe UI"/>
                          <a:cs typeface="Segoe UI"/>
                        </a:rPr>
                        <a:t>lý </a:t>
                      </a:r>
                      <a:r>
                        <a:rPr sz="2800" spc="-5" dirty="0">
                          <a:latin typeface="Segoe UI"/>
                          <a:cs typeface="Segoe UI"/>
                        </a:rPr>
                        <a:t>khi dữ </a:t>
                      </a:r>
                      <a:r>
                        <a:rPr sz="2800" spc="-10" dirty="0">
                          <a:latin typeface="Segoe UI"/>
                          <a:cs typeface="Segoe UI"/>
                        </a:rPr>
                        <a:t>liệu </a:t>
                      </a:r>
                      <a:r>
                        <a:rPr sz="2800" spc="-75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-5" dirty="0">
                          <a:latin typeface="Segoe UI"/>
                          <a:cs typeface="Segoe UI"/>
                        </a:rPr>
                        <a:t>không</a:t>
                      </a:r>
                      <a:r>
                        <a:rPr sz="28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-5" dirty="0">
                          <a:latin typeface="Segoe UI"/>
                          <a:cs typeface="Segoe UI"/>
                        </a:rPr>
                        <a:t>hợp</a:t>
                      </a:r>
                      <a:r>
                        <a:rPr sz="28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800" spc="-15" dirty="0">
                          <a:latin typeface="Segoe UI"/>
                          <a:cs typeface="Segoe UI"/>
                        </a:rPr>
                        <a:t>lệ</a:t>
                      </a:r>
                      <a:endParaRPr sz="2800">
                        <a:latin typeface="Segoe UI"/>
                        <a:cs typeface="Segoe UI"/>
                      </a:endParaRPr>
                    </a:p>
                  </a:txBody>
                  <a:tcPr marL="0" marR="0" marT="187960" marB="0">
                    <a:lnL w="9525">
                      <a:solidFill>
                        <a:srgbClr val="4F81BD"/>
                      </a:solidFill>
                      <a:prstDash val="solid"/>
                    </a:lnL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6769">
                <a:tc>
                  <a:txBody>
                    <a:bodyPr/>
                    <a:lstStyle/>
                    <a:p>
                      <a:pPr marL="1005840">
                        <a:lnSpc>
                          <a:spcPts val="1010"/>
                        </a:lnSpc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058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else{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4630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this.diem</a:t>
                      </a:r>
                      <a:r>
                        <a:rPr sz="1800" spc="-15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0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diem;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058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CC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005840" marR="728345" indent="-4572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getDiem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(){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this.diem;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14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MyCla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R="17653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v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058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SinhVien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sv.</a:t>
                      </a:r>
                      <a:r>
                        <a:rPr sz="2000" b="1" spc="-4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setHoT </a:t>
                      </a:r>
                      <a:r>
                        <a:rPr sz="2000" b="1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-17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Diem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48640" marR="1765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0805" marR="1765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ss{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1430" marR="252095" indent="-171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oid main(String[] args){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sv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new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SinhVien();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(“Nguyễn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Văn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Tèo”);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74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(20);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T w="9525">
                      <a:solidFill>
                        <a:srgbClr val="4F81BD"/>
                      </a:solidFill>
                      <a:prstDash val="solid"/>
                    </a:lnT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10">
                <a:tc gridSpan="2">
                  <a:txBody>
                    <a:bodyPr/>
                    <a:lstStyle/>
                    <a:p>
                      <a:pPr marR="17653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R w="9525">
                      <a:solidFill>
                        <a:srgbClr val="4F81BD"/>
                      </a:solidFill>
                      <a:prstDash val="solid"/>
                    </a:lnR>
                    <a:lnB w="9525">
                      <a:solidFill>
                        <a:srgbClr val="4F81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F81BD"/>
                      </a:solidFill>
                      <a:prstDash val="solid"/>
                    </a:lnL>
                    <a:lnT w="9525">
                      <a:solidFill>
                        <a:srgbClr val="4F81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962400" y="4382630"/>
            <a:ext cx="4591050" cy="2247265"/>
          </a:xfrm>
          <a:custGeom>
            <a:avLst/>
            <a:gdLst/>
            <a:ahLst/>
            <a:cxnLst/>
            <a:rect l="l" t="t" r="r" b="b"/>
            <a:pathLst>
              <a:path w="4591050" h="2247265">
                <a:moveTo>
                  <a:pt x="4590999" y="0"/>
                </a:moveTo>
                <a:lnTo>
                  <a:pt x="0" y="0"/>
                </a:lnTo>
                <a:lnTo>
                  <a:pt x="0" y="2246769"/>
                </a:lnTo>
                <a:lnTo>
                  <a:pt x="4590999" y="2246769"/>
                </a:lnTo>
                <a:lnTo>
                  <a:pt x="4590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1728" y="192024"/>
              <a:ext cx="73913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4152" y="281939"/>
              <a:ext cx="67969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8868" y="281939"/>
              <a:ext cx="92963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1993" y="281939"/>
              <a:ext cx="961643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7127" y="281939"/>
              <a:ext cx="929639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8729" y="281939"/>
              <a:ext cx="1379209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7238" y="192024"/>
              <a:ext cx="617219" cy="7894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7740" y="281939"/>
              <a:ext cx="943355" cy="6400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58488" y="283114"/>
            <a:ext cx="4448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Q</a:t>
            </a:r>
            <a:r>
              <a:rPr spc="-5" dirty="0"/>
              <a:t>UI</a:t>
            </a:r>
            <a:r>
              <a:rPr spc="140" dirty="0"/>
              <a:t> </a:t>
            </a:r>
            <a:r>
              <a:rPr spc="-10" dirty="0"/>
              <a:t>TẮC</a:t>
            </a:r>
            <a:r>
              <a:rPr spc="140" dirty="0"/>
              <a:t> </a:t>
            </a:r>
            <a:r>
              <a:rPr spc="-10" dirty="0"/>
              <a:t>ĐẶT</a:t>
            </a:r>
            <a:r>
              <a:rPr spc="140" dirty="0"/>
              <a:t> </a:t>
            </a:r>
            <a:r>
              <a:rPr spc="-5" dirty="0"/>
              <a:t>TÊN</a:t>
            </a:r>
            <a:r>
              <a:rPr spc="130" dirty="0"/>
              <a:t> </a:t>
            </a:r>
            <a:r>
              <a:rPr spc="-10" dirty="0"/>
              <a:t>TRONG</a:t>
            </a:r>
            <a:r>
              <a:rPr spc="125" dirty="0"/>
              <a:t> </a:t>
            </a:r>
            <a:r>
              <a:rPr sz="2800" spc="-90" dirty="0"/>
              <a:t>J</a:t>
            </a:r>
            <a:r>
              <a:rPr spc="-90" dirty="0"/>
              <a:t>AVA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535816" y="1090593"/>
            <a:ext cx="7874000" cy="5048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215" indent="-34353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0" dirty="0">
                <a:latin typeface="Segoe UI"/>
                <a:cs typeface="Segoe UI"/>
              </a:rPr>
              <a:t>Tên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(class, </a:t>
            </a:r>
            <a:r>
              <a:rPr sz="2800" spc="-10" dirty="0">
                <a:latin typeface="Segoe UI"/>
                <a:cs typeface="Segoe UI"/>
              </a:rPr>
              <a:t>field,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method, </a:t>
            </a:r>
            <a:r>
              <a:rPr sz="2800" spc="-10" dirty="0">
                <a:latin typeface="Segoe UI"/>
                <a:cs typeface="Segoe UI"/>
              </a:rPr>
              <a:t>package, </a:t>
            </a:r>
            <a:r>
              <a:rPr sz="2800" spc="-5" dirty="0">
                <a:latin typeface="Segoe UI"/>
                <a:cs typeface="Segoe UI"/>
              </a:rPr>
              <a:t>interface,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variable) </a:t>
            </a:r>
            <a:r>
              <a:rPr sz="2800" spc="-5" dirty="0">
                <a:latin typeface="Segoe UI"/>
                <a:cs typeface="Segoe UI"/>
              </a:rPr>
              <a:t>được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đặt theo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qui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ước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(mềm)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như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sau: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85" dirty="0">
                <a:latin typeface="Segoe UI"/>
                <a:cs typeface="Segoe UI"/>
              </a:rPr>
              <a:t>Tên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package: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toàn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bộ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tự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thường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và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dấu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chấm</a:t>
            </a:r>
            <a:endParaRPr sz="24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spc="-10" dirty="0">
                <a:latin typeface="Segoe UI"/>
                <a:cs typeface="Segoe UI"/>
              </a:rPr>
              <a:t>java.util,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com.poly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85" dirty="0">
                <a:latin typeface="Segoe UI"/>
                <a:cs typeface="Segoe UI"/>
              </a:rPr>
              <a:t>Tên</a:t>
            </a:r>
            <a:r>
              <a:rPr sz="2400" spc="-5" dirty="0">
                <a:latin typeface="Segoe UI"/>
                <a:cs typeface="Segoe UI"/>
              </a:rPr>
              <a:t> class,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interface: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viết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hoa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dirty="0">
                <a:latin typeface="Segoe UI"/>
                <a:cs typeface="Segoe UI"/>
              </a:rPr>
              <a:t> tự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đầu</a:t>
            </a:r>
            <a:endParaRPr sz="24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spc="-5" dirty="0">
                <a:latin typeface="Segoe UI"/>
                <a:cs typeface="Segoe UI"/>
              </a:rPr>
              <a:t>class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sz="2000" spc="-5" dirty="0">
                <a:latin typeface="Segoe UI"/>
                <a:cs typeface="Segoe UI"/>
              </a:rPr>
              <a:t>mployee{},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class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S</a:t>
            </a:r>
            <a:r>
              <a:rPr sz="2000" spc="-5" dirty="0">
                <a:latin typeface="Segoe UI"/>
                <a:cs typeface="Segoe UI"/>
              </a:rPr>
              <a:t>inh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V</a:t>
            </a:r>
            <a:r>
              <a:rPr sz="2000" spc="-5" dirty="0">
                <a:latin typeface="Segoe UI"/>
                <a:cs typeface="Segoe UI"/>
              </a:rPr>
              <a:t>ien{},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class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H</a:t>
            </a:r>
            <a:r>
              <a:rPr sz="2000" dirty="0">
                <a:latin typeface="Segoe UI"/>
                <a:cs typeface="Segoe UI"/>
              </a:rPr>
              <a:t>inh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C</a:t>
            </a:r>
            <a:r>
              <a:rPr sz="2000" dirty="0">
                <a:latin typeface="Segoe UI"/>
                <a:cs typeface="Segoe UI"/>
              </a:rPr>
              <a:t>hu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sz="2000" dirty="0">
                <a:latin typeface="Segoe UI"/>
                <a:cs typeface="Segoe UI"/>
              </a:rPr>
              <a:t>hat()</a:t>
            </a:r>
            <a:endParaRPr sz="2000">
              <a:latin typeface="Segoe UI"/>
              <a:cs typeface="Segoe U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85" dirty="0">
                <a:latin typeface="Segoe UI"/>
                <a:cs typeface="Segoe UI"/>
              </a:rPr>
              <a:t>Tên</a:t>
            </a:r>
            <a:r>
              <a:rPr sz="2400" spc="-5" dirty="0">
                <a:latin typeface="Segoe UI"/>
                <a:cs typeface="Segoe UI"/>
              </a:rPr>
              <a:t> field,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method, </a:t>
            </a:r>
            <a:r>
              <a:rPr sz="2400" spc="-10" dirty="0">
                <a:latin typeface="Segoe UI"/>
                <a:cs typeface="Segoe UI"/>
              </a:rPr>
              <a:t>variable: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 </a:t>
            </a:r>
            <a:r>
              <a:rPr sz="2400" spc="-5" dirty="0">
                <a:latin typeface="Segoe UI"/>
                <a:cs typeface="Segoe UI"/>
              </a:rPr>
              <a:t>viết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5" dirty="0">
                <a:latin typeface="Segoe UI"/>
                <a:cs typeface="Segoe UI"/>
              </a:rPr>
              <a:t>hoa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ký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tự </a:t>
            </a:r>
            <a:r>
              <a:rPr sz="2400" spc="-6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đầu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ngoại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trừ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từ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đầu </a:t>
            </a:r>
            <a:r>
              <a:rPr sz="2400" spc="-5" dirty="0">
                <a:latin typeface="Segoe UI"/>
                <a:cs typeface="Segoe UI"/>
              </a:rPr>
              <a:t>tiên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viêt</a:t>
            </a:r>
            <a:r>
              <a:rPr sz="240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thường</a:t>
            </a:r>
            <a:endParaRPr sz="24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b="1" dirty="0">
                <a:solidFill>
                  <a:srgbClr val="0000CC"/>
                </a:solidFill>
                <a:latin typeface="Segoe UI"/>
                <a:cs typeface="Segoe UI"/>
              </a:rPr>
              <a:t>h</a:t>
            </a:r>
            <a:r>
              <a:rPr sz="2000" dirty="0">
                <a:latin typeface="Segoe UI"/>
                <a:cs typeface="Segoe UI"/>
              </a:rPr>
              <a:t>o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sz="2000" dirty="0">
                <a:latin typeface="Segoe UI"/>
                <a:cs typeface="Segoe UI"/>
              </a:rPr>
              <a:t>en,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diem,</a:t>
            </a:r>
            <a:r>
              <a:rPr sz="2000" dirty="0"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Segoe UI"/>
                <a:cs typeface="Segoe UI"/>
              </a:rPr>
              <a:t>f</a:t>
            </a:r>
            <a:r>
              <a:rPr sz="2000" spc="-5" dirty="0">
                <a:latin typeface="Segoe UI"/>
                <a:cs typeface="Segoe UI"/>
              </a:rPr>
              <a:t>ull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N</a:t>
            </a:r>
            <a:r>
              <a:rPr sz="2000" spc="-5" dirty="0">
                <a:latin typeface="Segoe UI"/>
                <a:cs typeface="Segoe UI"/>
              </a:rPr>
              <a:t>ame, </a:t>
            </a:r>
            <a:r>
              <a:rPr sz="2000" b="1" dirty="0">
                <a:solidFill>
                  <a:srgbClr val="0000CC"/>
                </a:solidFill>
                <a:latin typeface="Segoe UI"/>
                <a:cs typeface="Segoe UI"/>
              </a:rPr>
              <a:t>m</a:t>
            </a:r>
            <a:r>
              <a:rPr sz="2000" dirty="0">
                <a:latin typeface="Segoe UI"/>
                <a:cs typeface="Segoe UI"/>
              </a:rPr>
              <a:t>ark</a:t>
            </a:r>
            <a:endParaRPr sz="2000">
              <a:latin typeface="Segoe UI"/>
              <a:cs typeface="Segoe U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b="1" spc="-5" dirty="0">
                <a:solidFill>
                  <a:srgbClr val="0000CC"/>
                </a:solidFill>
                <a:latin typeface="Segoe UI"/>
                <a:cs typeface="Segoe UI"/>
              </a:rPr>
              <a:t>s</a:t>
            </a:r>
            <a:r>
              <a:rPr sz="2000" spc="-5" dirty="0">
                <a:latin typeface="Segoe UI"/>
                <a:cs typeface="Segoe UI"/>
              </a:rPr>
              <a:t>et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H</a:t>
            </a:r>
            <a:r>
              <a:rPr sz="2000" spc="-5" dirty="0">
                <a:latin typeface="Segoe UI"/>
                <a:cs typeface="Segoe UI"/>
              </a:rPr>
              <a:t>o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en(),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Segoe UI"/>
                <a:cs typeface="Segoe UI"/>
              </a:rPr>
              <a:t>i</a:t>
            </a:r>
            <a:r>
              <a:rPr sz="2000" spc="-5" dirty="0">
                <a:latin typeface="Segoe UI"/>
                <a:cs typeface="Segoe UI"/>
              </a:rPr>
              <a:t>nput(),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Segoe UI"/>
                <a:cs typeface="Segoe UI"/>
              </a:rPr>
              <a:t>s</a:t>
            </a:r>
            <a:r>
              <a:rPr sz="2000" spc="-5" dirty="0">
                <a:latin typeface="Segoe UI"/>
                <a:cs typeface="Segoe UI"/>
              </a:rPr>
              <a:t>et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D</a:t>
            </a:r>
            <a:r>
              <a:rPr sz="2000" spc="-5" dirty="0">
                <a:latin typeface="Segoe UI"/>
                <a:cs typeface="Segoe UI"/>
              </a:rPr>
              <a:t>iem()</a:t>
            </a:r>
            <a:endParaRPr sz="20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100" dirty="0">
                <a:latin typeface="Segoe UI"/>
                <a:cs typeface="Segoe UI"/>
              </a:rPr>
              <a:t>Tên</a:t>
            </a:r>
            <a:r>
              <a:rPr sz="2800" spc="-5" dirty="0">
                <a:latin typeface="Segoe UI"/>
                <a:cs typeface="Segoe UI"/>
              </a:rPr>
              <a:t> class,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field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variable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 dụng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danh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</a:t>
            </a:r>
            <a:endParaRPr sz="28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100" dirty="0">
                <a:latin typeface="Segoe UI"/>
                <a:cs typeface="Segoe UI"/>
              </a:rPr>
              <a:t>Tên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 sử dụng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động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từ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319" y="2441105"/>
            <a:ext cx="2624886" cy="441689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69076" y="192024"/>
            <a:ext cx="4732020" cy="789940"/>
            <a:chOff x="4069076" y="192024"/>
            <a:chExt cx="473202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076" y="192024"/>
              <a:ext cx="678179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0536" y="281939"/>
              <a:ext cx="102869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1200" y="281939"/>
              <a:ext cx="88849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1656" y="281939"/>
              <a:ext cx="915923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1072" y="281939"/>
              <a:ext cx="1228343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2903" y="281939"/>
              <a:ext cx="856487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4403" y="281939"/>
              <a:ext cx="996695" cy="6400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75835" y="283114"/>
            <a:ext cx="4330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ỔNG</a:t>
            </a:r>
            <a:r>
              <a:rPr spc="120" dirty="0"/>
              <a:t> </a:t>
            </a:r>
            <a:r>
              <a:rPr spc="-5" dirty="0"/>
              <a:t>KẾT</a:t>
            </a:r>
            <a:r>
              <a:rPr spc="125" dirty="0"/>
              <a:t> </a:t>
            </a:r>
            <a:r>
              <a:rPr spc="-5" dirty="0"/>
              <a:t>NỘI</a:t>
            </a:r>
            <a:r>
              <a:rPr spc="135" dirty="0"/>
              <a:t> </a:t>
            </a:r>
            <a:r>
              <a:rPr spc="-10" dirty="0"/>
              <a:t>DUNG</a:t>
            </a:r>
            <a:r>
              <a:rPr spc="135" dirty="0"/>
              <a:t> </a:t>
            </a:r>
            <a:r>
              <a:rPr spc="-5" dirty="0"/>
              <a:t>BÀI</a:t>
            </a:r>
            <a:r>
              <a:rPr spc="140" dirty="0"/>
              <a:t> </a:t>
            </a:r>
            <a:r>
              <a:rPr spc="-10" dirty="0"/>
              <a:t>HỌC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535940" y="1012028"/>
            <a:ext cx="4098290" cy="52558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9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spc="-5" dirty="0">
                <a:latin typeface="Segoe UI"/>
                <a:cs typeface="Segoe UI"/>
              </a:rPr>
              <a:t>Khái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niệm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về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đối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tượng</a:t>
            </a:r>
            <a:endParaRPr sz="26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600" spc="-5" dirty="0">
                <a:latin typeface="Segoe UI"/>
                <a:cs typeface="Segoe UI"/>
              </a:rPr>
              <a:t>Khái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niệm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lớp</a:t>
            </a:r>
            <a:endParaRPr sz="26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31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dirty="0">
                <a:latin typeface="Segoe UI"/>
                <a:cs typeface="Segoe UI"/>
              </a:rPr>
              <a:t>Mô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hình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đối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tượng</a:t>
            </a:r>
            <a:r>
              <a:rPr sz="2600" spc="-25" dirty="0">
                <a:latin typeface="Segoe UI"/>
                <a:cs typeface="Segoe UI"/>
              </a:rPr>
              <a:t> và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lớp</a:t>
            </a:r>
            <a:endParaRPr sz="26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dirty="0">
                <a:latin typeface="Segoe UI"/>
                <a:cs typeface="Segoe UI"/>
              </a:rPr>
              <a:t>Định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nghĩa</a:t>
            </a:r>
            <a:r>
              <a:rPr sz="2600" spc="-5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lớp</a:t>
            </a:r>
            <a:endParaRPr sz="26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31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dirty="0">
                <a:latin typeface="Segoe UI"/>
                <a:cs typeface="Segoe UI"/>
              </a:rPr>
              <a:t>Tạo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đối</a:t>
            </a:r>
            <a:r>
              <a:rPr sz="2600" spc="-4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tượng</a:t>
            </a:r>
            <a:endParaRPr sz="26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dirty="0">
                <a:latin typeface="Segoe UI"/>
                <a:cs typeface="Segoe UI"/>
              </a:rPr>
              <a:t>Định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nghĩa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phương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5" dirty="0">
                <a:latin typeface="Segoe UI"/>
                <a:cs typeface="Segoe UI"/>
              </a:rPr>
              <a:t>thức</a:t>
            </a:r>
            <a:endParaRPr sz="26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5" dirty="0">
                <a:latin typeface="Segoe UI"/>
                <a:cs typeface="Segoe UI"/>
              </a:rPr>
              <a:t>Nạp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chồng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phương</a:t>
            </a:r>
            <a:r>
              <a:rPr sz="2600" spc="-7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thức</a:t>
            </a:r>
            <a:endParaRPr sz="26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31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dirty="0">
                <a:latin typeface="Segoe UI"/>
                <a:cs typeface="Segoe UI"/>
              </a:rPr>
              <a:t>Hàm</a:t>
            </a:r>
            <a:r>
              <a:rPr sz="2600" spc="-5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tạo</a:t>
            </a:r>
            <a:endParaRPr sz="26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15" dirty="0">
                <a:latin typeface="Segoe UI"/>
                <a:cs typeface="Segoe UI"/>
              </a:rPr>
              <a:t>Package</a:t>
            </a:r>
            <a:endParaRPr sz="26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31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spc="-5" dirty="0">
                <a:latin typeface="Segoe UI"/>
                <a:cs typeface="Segoe UI"/>
              </a:rPr>
              <a:t>Đặc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tả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truy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xuất</a:t>
            </a:r>
            <a:endParaRPr sz="26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31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dirty="0">
                <a:latin typeface="Segoe UI"/>
                <a:cs typeface="Segoe UI"/>
              </a:rPr>
              <a:t>Encapsulation</a:t>
            </a:r>
            <a:endParaRPr sz="26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315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600" dirty="0">
                <a:latin typeface="Segoe UI"/>
                <a:cs typeface="Segoe UI"/>
              </a:rPr>
              <a:t>Qui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5" dirty="0">
                <a:latin typeface="Segoe UI"/>
                <a:cs typeface="Segoe UI"/>
              </a:rPr>
              <a:t>ước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đặt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tên</a:t>
            </a:r>
            <a:endParaRPr sz="2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8" y="222567"/>
            <a:ext cx="1524000" cy="4618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0"/>
            <a:ext cx="8686800" cy="857250"/>
            <a:chOff x="457200" y="0"/>
            <a:chExt cx="8686800" cy="857250"/>
          </a:xfrm>
        </p:grpSpPr>
        <p:sp>
          <p:nvSpPr>
            <p:cNvPr id="4" name="object 4"/>
            <p:cNvSpPr/>
            <p:nvPr/>
          </p:nvSpPr>
          <p:spPr>
            <a:xfrm>
              <a:off x="457200" y="819149"/>
              <a:ext cx="8229600" cy="38100"/>
            </a:xfrm>
            <a:custGeom>
              <a:avLst/>
              <a:gdLst/>
              <a:ahLst/>
              <a:cxnLst/>
              <a:rect l="l" t="t" r="r" b="b"/>
              <a:pathLst>
                <a:path w="8229600" h="38100">
                  <a:moveTo>
                    <a:pt x="82296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8100"/>
                  </a:lnTo>
                  <a:lnTo>
                    <a:pt x="8229600" y="38100"/>
                  </a:lnTo>
                  <a:lnTo>
                    <a:pt x="8229600" y="1905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0"/>
              <a:ext cx="7848600" cy="838200"/>
            </a:xfrm>
            <a:custGeom>
              <a:avLst/>
              <a:gdLst/>
              <a:ahLst/>
              <a:cxnLst/>
              <a:rect l="l" t="t" r="r" b="b"/>
              <a:pathLst>
                <a:path w="7848600" h="838200">
                  <a:moveTo>
                    <a:pt x="78486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848600" y="8382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7576" y="1644917"/>
            <a:ext cx="2209799" cy="148403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100827" y="192024"/>
            <a:ext cx="3700779" cy="789940"/>
            <a:chOff x="5100827" y="192024"/>
            <a:chExt cx="3700779" cy="7899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0827" y="192024"/>
              <a:ext cx="731519" cy="789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5627" y="281939"/>
              <a:ext cx="762000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1115" y="281939"/>
              <a:ext cx="1109471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4075" y="281939"/>
              <a:ext cx="758951" cy="6400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8036" y="281939"/>
              <a:ext cx="1245107" cy="6400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36636" y="281939"/>
              <a:ext cx="664463" cy="64007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07584" y="283114"/>
            <a:ext cx="3299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Đ</a:t>
            </a:r>
            <a:r>
              <a:rPr spc="-10" dirty="0"/>
              <a:t>ẶC</a:t>
            </a:r>
            <a:r>
              <a:rPr spc="130" dirty="0"/>
              <a:t> </a:t>
            </a:r>
            <a:r>
              <a:rPr spc="-5" dirty="0"/>
              <a:t>ĐIỂM</a:t>
            </a:r>
            <a:r>
              <a:rPr spc="130" dirty="0"/>
              <a:t> </a:t>
            </a:r>
            <a:r>
              <a:rPr spc="-65" dirty="0"/>
              <a:t>VÀ</a:t>
            </a:r>
            <a:r>
              <a:rPr spc="130" dirty="0"/>
              <a:t> </a:t>
            </a:r>
            <a:r>
              <a:rPr spc="-10" dirty="0"/>
              <a:t>HÀNH</a:t>
            </a:r>
            <a:r>
              <a:rPr spc="125" dirty="0"/>
              <a:t> </a:t>
            </a:r>
            <a:r>
              <a:rPr spc="-5" dirty="0"/>
              <a:t>VI</a:t>
            </a:r>
            <a:endParaRPr sz="2800"/>
          </a:p>
        </p:txBody>
      </p:sp>
      <p:sp>
        <p:nvSpPr>
          <p:cNvPr id="15" name="object 15"/>
          <p:cNvSpPr txBox="1"/>
          <p:nvPr/>
        </p:nvSpPr>
        <p:spPr>
          <a:xfrm>
            <a:off x="535816" y="1002450"/>
            <a:ext cx="4852035" cy="398081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Đặc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điểm</a:t>
            </a:r>
            <a:endParaRPr sz="2800">
              <a:latin typeface="Segoe UI"/>
              <a:cs typeface="Segoe UI"/>
            </a:endParaRPr>
          </a:p>
          <a:p>
            <a:pPr marL="1155700" lvl="1" indent="-229235">
              <a:lnSpc>
                <a:spcPct val="100000"/>
              </a:lnSpc>
              <a:spcBef>
                <a:spcPts val="500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Hãng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sản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xuất</a:t>
            </a:r>
            <a:endParaRPr sz="2000">
              <a:latin typeface="Segoe UI"/>
              <a:cs typeface="Segoe UI"/>
            </a:endParaRPr>
          </a:p>
          <a:p>
            <a:pPr marL="1155065" lvl="1" indent="-22923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700" algn="l"/>
              </a:tabLst>
            </a:pPr>
            <a:r>
              <a:rPr sz="2000" spc="-5" dirty="0">
                <a:latin typeface="Segoe UI"/>
                <a:cs typeface="Segoe UI"/>
              </a:rPr>
              <a:t>Model</a:t>
            </a:r>
            <a:endParaRPr sz="2000">
              <a:latin typeface="Segoe UI"/>
              <a:cs typeface="Segoe UI"/>
            </a:endParaRPr>
          </a:p>
          <a:p>
            <a:pPr marL="1154430" lvl="1" indent="-22923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065" algn="l"/>
              </a:tabLst>
            </a:pPr>
            <a:r>
              <a:rPr sz="2000" spc="-5" dirty="0">
                <a:latin typeface="Segoe UI"/>
                <a:cs typeface="Segoe UI"/>
              </a:rPr>
              <a:t>Năm</a:t>
            </a:r>
            <a:endParaRPr sz="2000">
              <a:latin typeface="Segoe UI"/>
              <a:cs typeface="Segoe UI"/>
            </a:endParaRPr>
          </a:p>
          <a:p>
            <a:pPr marL="1154430" lvl="1" indent="-22923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065" algn="l"/>
              </a:tabLst>
            </a:pPr>
            <a:r>
              <a:rPr sz="2000" dirty="0">
                <a:latin typeface="Segoe UI"/>
                <a:cs typeface="Segoe UI"/>
              </a:rPr>
              <a:t>Màu</a:t>
            </a:r>
            <a:endParaRPr sz="20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5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Hành </a:t>
            </a:r>
            <a:r>
              <a:rPr sz="2800" dirty="0">
                <a:latin typeface="Segoe UI"/>
                <a:cs typeface="Segoe UI"/>
              </a:rPr>
              <a:t>vi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(Ô </a:t>
            </a:r>
            <a:r>
              <a:rPr sz="2800" spc="-15" dirty="0">
                <a:latin typeface="Segoe UI"/>
                <a:cs typeface="Segoe UI"/>
              </a:rPr>
              <a:t>tô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 làm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gì?)</a:t>
            </a:r>
            <a:endParaRPr sz="2800">
              <a:latin typeface="Segoe UI"/>
              <a:cs typeface="Segoe UI"/>
            </a:endParaRPr>
          </a:p>
          <a:p>
            <a:pPr marL="1155700" lvl="1" indent="-229235">
              <a:lnSpc>
                <a:spcPct val="100000"/>
              </a:lnSpc>
              <a:spcBef>
                <a:spcPts val="500"/>
              </a:spcBef>
              <a:buClr>
                <a:srgbClr val="FF5A33"/>
              </a:buClr>
              <a:buFont typeface="Wingdings"/>
              <a:buChar char=""/>
              <a:tabLst>
                <a:tab pos="1156335" algn="l"/>
              </a:tabLst>
            </a:pPr>
            <a:r>
              <a:rPr sz="2000" dirty="0">
                <a:latin typeface="Segoe UI"/>
                <a:cs typeface="Segoe UI"/>
              </a:rPr>
              <a:t>Khởi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động</a:t>
            </a:r>
            <a:endParaRPr sz="2000">
              <a:latin typeface="Segoe UI"/>
              <a:cs typeface="Segoe UI"/>
            </a:endParaRPr>
          </a:p>
          <a:p>
            <a:pPr marL="1155065" lvl="1" indent="-22923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700" algn="l"/>
              </a:tabLst>
            </a:pPr>
            <a:r>
              <a:rPr sz="2000" dirty="0">
                <a:latin typeface="Segoe UI"/>
                <a:cs typeface="Segoe UI"/>
              </a:rPr>
              <a:t>Dừng</a:t>
            </a:r>
            <a:endParaRPr sz="2000">
              <a:latin typeface="Segoe UI"/>
              <a:cs typeface="Segoe UI"/>
            </a:endParaRPr>
          </a:p>
          <a:p>
            <a:pPr marL="1155065" lvl="1" indent="-22923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700" algn="l"/>
              </a:tabLst>
            </a:pPr>
            <a:r>
              <a:rPr sz="2000" spc="5" dirty="0">
                <a:latin typeface="Segoe UI"/>
                <a:cs typeface="Segoe UI"/>
              </a:rPr>
              <a:t>Phanh</a:t>
            </a:r>
            <a:endParaRPr sz="2000">
              <a:latin typeface="Segoe UI"/>
              <a:cs typeface="Segoe UI"/>
            </a:endParaRPr>
          </a:p>
          <a:p>
            <a:pPr marL="1155065" lvl="1" indent="-229235">
              <a:lnSpc>
                <a:spcPct val="10000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"/>
              <a:tabLst>
                <a:tab pos="1155700" algn="l"/>
              </a:tabLst>
            </a:pPr>
            <a:r>
              <a:rPr sz="2000" dirty="0">
                <a:latin typeface="Segoe UI"/>
                <a:cs typeface="Segoe UI"/>
              </a:rPr>
              <a:t>Bật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cần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gạt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nước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41508" y="3516210"/>
            <a:ext cx="2816518" cy="28110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87080" cy="789940"/>
            <a:chOff x="457200" y="192024"/>
            <a:chExt cx="83870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0711" y="192024"/>
              <a:ext cx="69036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4364" y="281939"/>
              <a:ext cx="105613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984" y="281939"/>
              <a:ext cx="729986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68995" y="281939"/>
              <a:ext cx="67665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18931" y="192024"/>
              <a:ext cx="624827" cy="78943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697471" y="283114"/>
            <a:ext cx="1909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</a:t>
            </a:r>
            <a:r>
              <a:rPr dirty="0"/>
              <a:t>LASS</a:t>
            </a:r>
            <a:r>
              <a:rPr spc="105" dirty="0"/>
              <a:t> </a:t>
            </a:r>
            <a:r>
              <a:rPr spc="-5" dirty="0"/>
              <a:t>LÀ</a:t>
            </a:r>
            <a:r>
              <a:rPr spc="110" dirty="0"/>
              <a:t> </a:t>
            </a:r>
            <a:r>
              <a:rPr spc="-5" dirty="0"/>
              <a:t>GÌ</a:t>
            </a:r>
            <a:r>
              <a:rPr sz="2800" spc="-5" dirty="0"/>
              <a:t>?</a:t>
            </a:r>
            <a:endParaRPr sz="2800"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0895" y="1371625"/>
            <a:ext cx="4190541" cy="355624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26750" y="4935360"/>
            <a:ext cx="2946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egoe UI"/>
                <a:cs typeface="Segoe UI"/>
              </a:rPr>
              <a:t>Nhóm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b="1" spc="-5" dirty="0">
                <a:solidFill>
                  <a:srgbClr val="1F497D"/>
                </a:solidFill>
                <a:latin typeface="Segoe UI"/>
                <a:cs typeface="Segoe UI"/>
              </a:rPr>
              <a:t>Xe</a:t>
            </a:r>
            <a:r>
              <a:rPr sz="2800" b="1" spc="-20" dirty="0">
                <a:solidFill>
                  <a:srgbClr val="1F497D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1F497D"/>
                </a:solidFill>
                <a:latin typeface="Segoe UI"/>
                <a:cs typeface="Segoe UI"/>
              </a:rPr>
              <a:t>ô-tô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54613" y="1371638"/>
            <a:ext cx="4194378" cy="355487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120798" y="4951690"/>
            <a:ext cx="3244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egoe UI"/>
                <a:cs typeface="Segoe UI"/>
              </a:rPr>
              <a:t>Nhóm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1F497D"/>
                </a:solidFill>
                <a:latin typeface="Segoe UI"/>
                <a:cs typeface="Segoe UI"/>
              </a:rPr>
              <a:t>Động</a:t>
            </a:r>
            <a:r>
              <a:rPr sz="2800" b="1" spc="15" dirty="0">
                <a:solidFill>
                  <a:srgbClr val="1F497D"/>
                </a:solidFill>
                <a:latin typeface="Segoe UI"/>
                <a:cs typeface="Segoe UI"/>
              </a:rPr>
              <a:t> </a:t>
            </a:r>
            <a:r>
              <a:rPr sz="2800" b="1" spc="-15" dirty="0">
                <a:solidFill>
                  <a:srgbClr val="1F497D"/>
                </a:solidFill>
                <a:latin typeface="Segoe UI"/>
                <a:cs typeface="Segoe UI"/>
              </a:rPr>
              <a:t>vật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158" y="3367802"/>
            <a:ext cx="5741264" cy="308555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903975" y="192024"/>
            <a:ext cx="2897505" cy="789940"/>
            <a:chOff x="5903975" y="192024"/>
            <a:chExt cx="2897505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3975" y="192024"/>
              <a:ext cx="731519" cy="789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8775" y="281939"/>
              <a:ext cx="91744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9711" y="281939"/>
              <a:ext cx="1319783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4507" y="281939"/>
              <a:ext cx="926591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816" y="283114"/>
            <a:ext cx="8070215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Đ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ỊNH</a:t>
            </a:r>
            <a:r>
              <a:rPr sz="2250" b="1" spc="11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NGHĨA</a:t>
            </a:r>
            <a:r>
              <a:rPr sz="2250" b="1" spc="1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5" dirty="0">
                <a:solidFill>
                  <a:srgbClr val="FF5A33"/>
                </a:solidFill>
                <a:latin typeface="Segoe UI"/>
                <a:cs typeface="Segoe UI"/>
              </a:rPr>
              <a:t>LỚP</a:t>
            </a:r>
            <a:endParaRPr sz="2250">
              <a:latin typeface="Segoe UI"/>
              <a:cs typeface="Segoe UI"/>
            </a:endParaRPr>
          </a:p>
          <a:p>
            <a:pPr marL="356235" marR="380365" indent="-344170">
              <a:lnSpc>
                <a:spcPct val="100000"/>
              </a:lnSpc>
              <a:spcBef>
                <a:spcPts val="300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Lớp </a:t>
            </a:r>
            <a:r>
              <a:rPr sz="2800" spc="-10" dirty="0">
                <a:latin typeface="Segoe UI"/>
                <a:cs typeface="Segoe UI"/>
              </a:rPr>
              <a:t>là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khuôn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mẫu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được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mô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tả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đối tượng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cùng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loại.</a:t>
            </a:r>
            <a:endParaRPr sz="280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Lớp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5" dirty="0">
                <a:latin typeface="Segoe UI"/>
                <a:cs typeface="Segoe UI"/>
              </a:rPr>
              <a:t>bao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gồm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thuộc</a:t>
            </a:r>
            <a:r>
              <a:rPr sz="2800" spc="-10" dirty="0">
                <a:latin typeface="Segoe UI"/>
                <a:cs typeface="Segoe UI"/>
              </a:rPr>
              <a:t> tính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(trường</a:t>
            </a:r>
            <a:r>
              <a:rPr sz="2800" spc="3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dữ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liệu)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endParaRPr sz="280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r>
              <a:rPr sz="2800" spc="-5" dirty="0">
                <a:latin typeface="Segoe UI"/>
                <a:cs typeface="Segoe UI"/>
              </a:rPr>
              <a:t>các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(hàm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thành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viên)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4484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5945" y="281939"/>
              <a:ext cx="120243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0347" y="281939"/>
              <a:ext cx="108508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6249" y="192024"/>
              <a:ext cx="870203" cy="7894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9735" y="281939"/>
              <a:ext cx="1648967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0667" y="281939"/>
              <a:ext cx="1170431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584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</a:t>
            </a:r>
            <a:r>
              <a:rPr spc="-5" dirty="0"/>
              <a:t>HUỘC</a:t>
            </a:r>
            <a:r>
              <a:rPr spc="114" dirty="0"/>
              <a:t> </a:t>
            </a:r>
            <a:r>
              <a:rPr spc="-5" dirty="0"/>
              <a:t>TÍNH</a:t>
            </a:r>
            <a:r>
              <a:rPr spc="125" dirty="0"/>
              <a:t> </a:t>
            </a:r>
            <a:r>
              <a:rPr sz="2800" spc="-5" dirty="0"/>
              <a:t>&amp;</a:t>
            </a:r>
            <a:r>
              <a:rPr sz="2800" spc="-10" dirty="0"/>
              <a:t> </a:t>
            </a:r>
            <a:r>
              <a:rPr spc="-10" dirty="0"/>
              <a:t>PHƯƠNG</a:t>
            </a:r>
            <a:r>
              <a:rPr spc="114" dirty="0"/>
              <a:t> </a:t>
            </a:r>
            <a:r>
              <a:rPr spc="-10" dirty="0"/>
              <a:t>THỨC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535816" y="1002790"/>
            <a:ext cx="3937000" cy="456501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85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Thuộc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tính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(field)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Hãng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sản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xuất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Model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Năm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Màu</a:t>
            </a:r>
            <a:endParaRPr sz="24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6235" algn="l"/>
              </a:tabLst>
            </a:pPr>
            <a:r>
              <a:rPr sz="2800" spc="-5" dirty="0">
                <a:latin typeface="Segoe UI"/>
                <a:cs typeface="Segoe UI"/>
              </a:rPr>
              <a:t>Phương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thức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(method)</a:t>
            </a:r>
            <a:endParaRPr sz="28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Khởi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động()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Dừng()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spc="-5" dirty="0">
                <a:latin typeface="Segoe UI"/>
                <a:cs typeface="Segoe UI"/>
              </a:rPr>
              <a:t>Phanh()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920" algn="l"/>
              </a:tabLst>
            </a:pPr>
            <a:r>
              <a:rPr sz="2400" dirty="0">
                <a:latin typeface="Segoe UI"/>
                <a:cs typeface="Segoe UI"/>
              </a:rPr>
              <a:t>Bật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cần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gạt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5" dirty="0">
                <a:latin typeface="Segoe UI"/>
                <a:cs typeface="Segoe UI"/>
              </a:rPr>
              <a:t>nước()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13036" y="1072216"/>
            <a:ext cx="2973070" cy="5203190"/>
            <a:chOff x="5413036" y="1072216"/>
            <a:chExt cx="2973070" cy="520319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13036" y="3279444"/>
              <a:ext cx="2972938" cy="29956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97187" y="1072216"/>
              <a:ext cx="2209799" cy="2209800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3810000" y="1682495"/>
            <a:ext cx="304800" cy="1600200"/>
          </a:xfrm>
          <a:custGeom>
            <a:avLst/>
            <a:gdLst/>
            <a:ahLst/>
            <a:cxnLst/>
            <a:rect l="l" t="t" r="r" b="b"/>
            <a:pathLst>
              <a:path w="304800" h="1600200">
                <a:moveTo>
                  <a:pt x="0" y="0"/>
                </a:moveTo>
                <a:lnTo>
                  <a:pt x="59318" y="1995"/>
                </a:lnTo>
                <a:lnTo>
                  <a:pt x="107761" y="7437"/>
                </a:lnTo>
                <a:lnTo>
                  <a:pt x="140422" y="15510"/>
                </a:lnTo>
                <a:lnTo>
                  <a:pt x="152400" y="25400"/>
                </a:lnTo>
                <a:lnTo>
                  <a:pt x="152400" y="774700"/>
                </a:lnTo>
                <a:lnTo>
                  <a:pt x="164377" y="784589"/>
                </a:lnTo>
                <a:lnTo>
                  <a:pt x="197038" y="792662"/>
                </a:lnTo>
                <a:lnTo>
                  <a:pt x="245481" y="798104"/>
                </a:lnTo>
                <a:lnTo>
                  <a:pt x="304800" y="800100"/>
                </a:lnTo>
                <a:lnTo>
                  <a:pt x="245481" y="802095"/>
                </a:lnTo>
                <a:lnTo>
                  <a:pt x="197038" y="807537"/>
                </a:lnTo>
                <a:lnTo>
                  <a:pt x="164377" y="815610"/>
                </a:lnTo>
                <a:lnTo>
                  <a:pt x="152400" y="825500"/>
                </a:lnTo>
                <a:lnTo>
                  <a:pt x="152400" y="1574800"/>
                </a:lnTo>
                <a:lnTo>
                  <a:pt x="140422" y="1584689"/>
                </a:lnTo>
                <a:lnTo>
                  <a:pt x="107761" y="1592762"/>
                </a:lnTo>
                <a:lnTo>
                  <a:pt x="59318" y="1598204"/>
                </a:lnTo>
                <a:lnTo>
                  <a:pt x="0" y="160020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0000" y="3974317"/>
            <a:ext cx="304800" cy="1600200"/>
          </a:xfrm>
          <a:custGeom>
            <a:avLst/>
            <a:gdLst/>
            <a:ahLst/>
            <a:cxnLst/>
            <a:rect l="l" t="t" r="r" b="b"/>
            <a:pathLst>
              <a:path w="304800" h="1600200">
                <a:moveTo>
                  <a:pt x="0" y="0"/>
                </a:moveTo>
                <a:lnTo>
                  <a:pt x="59318" y="1995"/>
                </a:lnTo>
                <a:lnTo>
                  <a:pt x="107761" y="7437"/>
                </a:lnTo>
                <a:lnTo>
                  <a:pt x="140422" y="15510"/>
                </a:lnTo>
                <a:lnTo>
                  <a:pt x="152400" y="25400"/>
                </a:lnTo>
                <a:lnTo>
                  <a:pt x="152400" y="774700"/>
                </a:lnTo>
                <a:lnTo>
                  <a:pt x="164377" y="784589"/>
                </a:lnTo>
                <a:lnTo>
                  <a:pt x="197038" y="792662"/>
                </a:lnTo>
                <a:lnTo>
                  <a:pt x="245481" y="798104"/>
                </a:lnTo>
                <a:lnTo>
                  <a:pt x="304800" y="800100"/>
                </a:lnTo>
                <a:lnTo>
                  <a:pt x="245481" y="802095"/>
                </a:lnTo>
                <a:lnTo>
                  <a:pt x="197038" y="807537"/>
                </a:lnTo>
                <a:lnTo>
                  <a:pt x="164377" y="815610"/>
                </a:lnTo>
                <a:lnTo>
                  <a:pt x="152400" y="825500"/>
                </a:lnTo>
                <a:lnTo>
                  <a:pt x="152400" y="1574800"/>
                </a:lnTo>
                <a:lnTo>
                  <a:pt x="140422" y="1584689"/>
                </a:lnTo>
                <a:lnTo>
                  <a:pt x="107761" y="1592762"/>
                </a:lnTo>
                <a:lnTo>
                  <a:pt x="59318" y="1598204"/>
                </a:lnTo>
                <a:lnTo>
                  <a:pt x="0" y="1600200"/>
                </a:lnTo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29053" y="2085886"/>
            <a:ext cx="254000" cy="7829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Danh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từ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1684" y="4377601"/>
            <a:ext cx="254000" cy="7829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" dirty="0">
                <a:latin typeface="Calibri"/>
                <a:cs typeface="Calibri"/>
              </a:rPr>
              <a:t>Động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từ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43900" cy="789940"/>
            <a:chOff x="457200" y="192024"/>
            <a:chExt cx="834390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2604" y="192024"/>
              <a:ext cx="809243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5131" y="281939"/>
              <a:ext cx="60045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9073" y="281939"/>
              <a:ext cx="113537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7944" y="281939"/>
              <a:ext cx="92659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8023" y="281939"/>
              <a:ext cx="758951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1984" y="281939"/>
              <a:ext cx="900683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77683" y="281939"/>
              <a:ext cx="1423415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309364" y="283114"/>
            <a:ext cx="4297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</a:t>
            </a:r>
            <a:r>
              <a:rPr spc="-5" dirty="0"/>
              <a:t>Ô</a:t>
            </a:r>
            <a:r>
              <a:rPr spc="135" dirty="0"/>
              <a:t> </a:t>
            </a:r>
            <a:r>
              <a:rPr spc="-10" dirty="0"/>
              <a:t>HÌNH</a:t>
            </a:r>
            <a:r>
              <a:rPr spc="135" dirty="0"/>
              <a:t> </a:t>
            </a:r>
            <a:r>
              <a:rPr spc="-10" dirty="0"/>
              <a:t>LỚP</a:t>
            </a:r>
            <a:r>
              <a:rPr spc="140" dirty="0"/>
              <a:t> </a:t>
            </a:r>
            <a:r>
              <a:rPr spc="-65" dirty="0"/>
              <a:t>VÀ</a:t>
            </a:r>
            <a:r>
              <a:rPr spc="140" dirty="0"/>
              <a:t> </a:t>
            </a:r>
            <a:r>
              <a:rPr spc="-5" dirty="0"/>
              <a:t>ĐỐI</a:t>
            </a:r>
            <a:r>
              <a:rPr spc="145" dirty="0"/>
              <a:t> </a:t>
            </a:r>
            <a:r>
              <a:rPr spc="-10" dirty="0"/>
              <a:t>TƯỢNG</a:t>
            </a:r>
            <a:endParaRPr sz="2800"/>
          </a:p>
        </p:txBody>
      </p:sp>
      <p:grpSp>
        <p:nvGrpSpPr>
          <p:cNvPr id="11" name="object 11"/>
          <p:cNvGrpSpPr/>
          <p:nvPr/>
        </p:nvGrpSpPr>
        <p:grpSpPr>
          <a:xfrm>
            <a:off x="3383280" y="1135380"/>
            <a:ext cx="2228215" cy="3477895"/>
            <a:chOff x="3383280" y="1135380"/>
            <a:chExt cx="2228215" cy="347789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83280" y="1135380"/>
              <a:ext cx="2228087" cy="34777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9000" y="1160856"/>
              <a:ext cx="2133600" cy="33837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29000" y="1160856"/>
              <a:ext cx="2133600" cy="3383915"/>
            </a:xfrm>
            <a:custGeom>
              <a:avLst/>
              <a:gdLst/>
              <a:ahLst/>
              <a:cxnLst/>
              <a:rect l="l" t="t" r="r" b="b"/>
              <a:pathLst>
                <a:path w="2133600" h="3383915">
                  <a:moveTo>
                    <a:pt x="0" y="0"/>
                  </a:moveTo>
                  <a:lnTo>
                    <a:pt x="2133600" y="0"/>
                  </a:lnTo>
                  <a:lnTo>
                    <a:pt x="2133600" y="3383737"/>
                  </a:lnTo>
                  <a:lnTo>
                    <a:pt x="0" y="338373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86327" y="1141475"/>
              <a:ext cx="2221991" cy="6583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279517" y="1281192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Ô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tô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0011" y="1943675"/>
            <a:ext cx="154051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Thuộc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tính</a:t>
            </a:r>
            <a:endParaRPr sz="1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275" dirty="0">
                <a:latin typeface="Arial MT"/>
                <a:cs typeface="Arial MT"/>
              </a:rPr>
              <a:t>Năm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0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à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525" dirty="0">
                <a:latin typeface="Arial MT"/>
                <a:cs typeface="Arial MT"/>
              </a:rPr>
              <a:t>ả</a:t>
            </a:r>
            <a:r>
              <a:rPr sz="1800" spc="-290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x</a:t>
            </a:r>
            <a:r>
              <a:rPr sz="1800" spc="-280" dirty="0">
                <a:latin typeface="Arial MT"/>
                <a:cs typeface="Arial MT"/>
              </a:rPr>
              <a:t>uất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 MT"/>
                <a:cs typeface="Arial MT"/>
              </a:rPr>
              <a:t>Màu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Phương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dirty="0">
                <a:latin typeface="Arial MT"/>
                <a:cs typeface="Arial MT"/>
              </a:rPr>
              <a:t>K</a:t>
            </a:r>
            <a:r>
              <a:rPr sz="1800" spc="-285" dirty="0">
                <a:latin typeface="Arial MT"/>
                <a:cs typeface="Arial MT"/>
              </a:rPr>
              <a:t>hở</a:t>
            </a:r>
            <a:r>
              <a:rPr sz="1800" spc="-8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409" dirty="0">
                <a:latin typeface="Arial MT"/>
                <a:cs typeface="Arial MT"/>
              </a:rPr>
              <a:t>động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60" dirty="0">
                <a:latin typeface="Arial MT"/>
                <a:cs typeface="Arial MT"/>
              </a:rPr>
              <a:t>Dừng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 MT"/>
                <a:cs typeface="Arial MT"/>
              </a:rPr>
              <a:t>Phanh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9288" y="2625852"/>
            <a:ext cx="2533015" cy="3453765"/>
            <a:chOff x="399288" y="2625852"/>
            <a:chExt cx="2533015" cy="3453765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288" y="2625852"/>
              <a:ext cx="2532887" cy="345338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4919" y="2651874"/>
              <a:ext cx="2438389" cy="335873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4919" y="2651874"/>
              <a:ext cx="2438400" cy="3359150"/>
            </a:xfrm>
            <a:custGeom>
              <a:avLst/>
              <a:gdLst/>
              <a:ahLst/>
              <a:cxnLst/>
              <a:rect l="l" t="t" r="r" b="b"/>
              <a:pathLst>
                <a:path w="2438400" h="3359150">
                  <a:moveTo>
                    <a:pt x="0" y="0"/>
                  </a:moveTo>
                  <a:lnTo>
                    <a:pt x="2438400" y="0"/>
                  </a:lnTo>
                  <a:lnTo>
                    <a:pt x="2438400" y="3358730"/>
                  </a:lnTo>
                  <a:lnTo>
                    <a:pt x="0" y="335873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2335" y="2631948"/>
              <a:ext cx="2526791" cy="65531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68713" y="2773150"/>
            <a:ext cx="158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Ô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tô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của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Dũng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546" y="3434719"/>
            <a:ext cx="177863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Thuộc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tính</a:t>
            </a:r>
            <a:endParaRPr sz="1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450" dirty="0">
                <a:latin typeface="Arial MT"/>
                <a:cs typeface="Arial MT"/>
              </a:rPr>
              <a:t>ă</a:t>
            </a:r>
            <a:r>
              <a:rPr sz="1800" spc="-365" dirty="0">
                <a:latin typeface="Arial MT"/>
                <a:cs typeface="Arial MT"/>
              </a:rPr>
              <a:t>m</a:t>
            </a:r>
            <a:r>
              <a:rPr sz="1800" dirty="0">
                <a:latin typeface="Arial MT"/>
                <a:cs typeface="Arial MT"/>
              </a:rPr>
              <a:t> 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2010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 MT"/>
                <a:cs typeface="Arial MT"/>
              </a:rPr>
              <a:t>Nhà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Calibri"/>
                <a:cs typeface="Calibri"/>
              </a:rPr>
              <a:t>SX</a:t>
            </a:r>
            <a:r>
              <a:rPr sz="1800" spc="-10" dirty="0">
                <a:latin typeface="Arial MT"/>
                <a:cs typeface="Arial MT"/>
              </a:rPr>
              <a:t>=Honda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 MT"/>
                <a:cs typeface="Arial MT"/>
              </a:rPr>
              <a:t>Model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Accord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 MT"/>
                <a:cs typeface="Arial MT"/>
              </a:rPr>
              <a:t>Màu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Xanh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Phương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dirty="0">
                <a:latin typeface="Arial MT"/>
                <a:cs typeface="Arial MT"/>
              </a:rPr>
              <a:t>K</a:t>
            </a:r>
            <a:r>
              <a:rPr sz="1800" spc="-285" dirty="0">
                <a:latin typeface="Arial MT"/>
                <a:cs typeface="Arial MT"/>
              </a:rPr>
              <a:t>hở</a:t>
            </a:r>
            <a:r>
              <a:rPr sz="1800" spc="-8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409" dirty="0">
                <a:latin typeface="Arial MT"/>
                <a:cs typeface="Arial MT"/>
              </a:rPr>
              <a:t>động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60" dirty="0">
                <a:latin typeface="Arial MT"/>
                <a:cs typeface="Arial MT"/>
              </a:rPr>
              <a:t>Dừng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 MT"/>
                <a:cs typeface="Arial MT"/>
              </a:rPr>
              <a:t>Phanh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50279" y="2625851"/>
            <a:ext cx="2609215" cy="3442970"/>
            <a:chOff x="6050279" y="2625851"/>
            <a:chExt cx="2609215" cy="3442970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50279" y="2625851"/>
              <a:ext cx="2609087" cy="344271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95999" y="2651874"/>
              <a:ext cx="2514600" cy="334732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95999" y="2651874"/>
              <a:ext cx="2514600" cy="3347720"/>
            </a:xfrm>
            <a:custGeom>
              <a:avLst/>
              <a:gdLst/>
              <a:ahLst/>
              <a:cxnLst/>
              <a:rect l="l" t="t" r="r" b="b"/>
              <a:pathLst>
                <a:path w="2514600" h="3347720">
                  <a:moveTo>
                    <a:pt x="0" y="0"/>
                  </a:moveTo>
                  <a:lnTo>
                    <a:pt x="2514600" y="0"/>
                  </a:lnTo>
                  <a:lnTo>
                    <a:pt x="2514600" y="3347326"/>
                  </a:lnTo>
                  <a:lnTo>
                    <a:pt x="0" y="334732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53327" y="2631960"/>
              <a:ext cx="2602991" cy="65225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660006" y="2772188"/>
            <a:ext cx="1383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Ô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tô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của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Mai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26936" y="3434671"/>
            <a:ext cx="164973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Thuộc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tính</a:t>
            </a:r>
            <a:endParaRPr sz="1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450" dirty="0">
                <a:latin typeface="Arial MT"/>
                <a:cs typeface="Arial MT"/>
              </a:rPr>
              <a:t>ă</a:t>
            </a:r>
            <a:r>
              <a:rPr sz="1800" spc="-365" dirty="0">
                <a:latin typeface="Arial MT"/>
                <a:cs typeface="Arial MT"/>
              </a:rPr>
              <a:t>m</a:t>
            </a:r>
            <a:r>
              <a:rPr sz="1800" dirty="0">
                <a:latin typeface="Arial MT"/>
                <a:cs typeface="Arial MT"/>
              </a:rPr>
              <a:t> 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2012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 MT"/>
                <a:cs typeface="Arial MT"/>
              </a:rPr>
              <a:t>Nhà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Calibri"/>
                <a:cs typeface="Calibri"/>
              </a:rPr>
              <a:t>SX</a:t>
            </a:r>
            <a:r>
              <a:rPr sz="1800" spc="-5" dirty="0">
                <a:latin typeface="Arial MT"/>
                <a:cs typeface="Arial MT"/>
              </a:rPr>
              <a:t>=BMW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 MT"/>
                <a:cs typeface="Arial MT"/>
              </a:rPr>
              <a:t>Model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CS30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5" dirty="0">
                <a:latin typeface="Arial MT"/>
                <a:cs typeface="Arial MT"/>
              </a:rPr>
              <a:t>Màu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275" dirty="0">
                <a:latin typeface="Arial MT"/>
                <a:cs typeface="Arial MT"/>
              </a:rPr>
              <a:t>Bạc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Phương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dirty="0">
                <a:latin typeface="Arial MT"/>
                <a:cs typeface="Arial MT"/>
              </a:rPr>
              <a:t>K</a:t>
            </a:r>
            <a:r>
              <a:rPr sz="1800" spc="-285" dirty="0">
                <a:latin typeface="Arial MT"/>
                <a:cs typeface="Arial MT"/>
              </a:rPr>
              <a:t>hở</a:t>
            </a:r>
            <a:r>
              <a:rPr sz="1800" spc="-80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409" dirty="0">
                <a:latin typeface="Arial MT"/>
                <a:cs typeface="Arial MT"/>
              </a:rPr>
              <a:t>động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60" dirty="0">
                <a:latin typeface="Arial MT"/>
                <a:cs typeface="Arial MT"/>
              </a:rPr>
              <a:t>Dừng</a:t>
            </a:r>
            <a:endParaRPr sz="18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buClr>
                <a:srgbClr val="1F497D"/>
              </a:buClr>
              <a:buChar char="•"/>
              <a:tabLst>
                <a:tab pos="185420" algn="l"/>
              </a:tabLst>
            </a:pPr>
            <a:r>
              <a:rPr sz="1800" spc="-10" dirty="0">
                <a:latin typeface="Arial MT"/>
                <a:cs typeface="Arial MT"/>
              </a:rPr>
              <a:t>Phanh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613314" y="1439941"/>
            <a:ext cx="5791200" cy="1205865"/>
            <a:chOff x="1613314" y="1439941"/>
            <a:chExt cx="5791200" cy="1205865"/>
          </a:xfrm>
        </p:grpSpPr>
        <p:sp>
          <p:nvSpPr>
            <p:cNvPr id="33" name="object 33"/>
            <p:cNvSpPr/>
            <p:nvPr/>
          </p:nvSpPr>
          <p:spPr>
            <a:xfrm>
              <a:off x="1664119" y="1446291"/>
              <a:ext cx="1765300" cy="1193165"/>
            </a:xfrm>
            <a:custGeom>
              <a:avLst/>
              <a:gdLst/>
              <a:ahLst/>
              <a:cxnLst/>
              <a:rect l="l" t="t" r="r" b="b"/>
              <a:pathLst>
                <a:path w="1765300" h="1193164">
                  <a:moveTo>
                    <a:pt x="1764880" y="0"/>
                  </a:moveTo>
                  <a:lnTo>
                    <a:pt x="0" y="0"/>
                  </a:lnTo>
                  <a:lnTo>
                    <a:pt x="0" y="1193012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19664" y="2563105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0"/>
                  </a:moveTo>
                  <a:lnTo>
                    <a:pt x="44450" y="7620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62600" y="1446292"/>
              <a:ext cx="1790700" cy="1193165"/>
            </a:xfrm>
            <a:custGeom>
              <a:avLst/>
              <a:gdLst/>
              <a:ahLst/>
              <a:cxnLst/>
              <a:rect l="l" t="t" r="r" b="b"/>
              <a:pathLst>
                <a:path w="1790700" h="1193164">
                  <a:moveTo>
                    <a:pt x="0" y="0"/>
                  </a:moveTo>
                  <a:lnTo>
                    <a:pt x="1790700" y="0"/>
                  </a:lnTo>
                  <a:lnTo>
                    <a:pt x="1790700" y="1193012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08850" y="2563106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2024"/>
            <a:ext cx="8387080" cy="789940"/>
            <a:chOff x="457200" y="192024"/>
            <a:chExt cx="83870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496" y="192024"/>
              <a:ext cx="678179" cy="789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9959" y="281939"/>
              <a:ext cx="91744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0893" y="281939"/>
              <a:ext cx="116585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0244" y="281939"/>
              <a:ext cx="142341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2951" y="192024"/>
              <a:ext cx="850391" cy="7894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6622" y="281939"/>
              <a:ext cx="2153411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3315" y="192024"/>
              <a:ext cx="600455" cy="78943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4716" y="283114"/>
            <a:ext cx="8072120" cy="4758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290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5A33"/>
                </a:solidFill>
                <a:latin typeface="Segoe UI"/>
                <a:cs typeface="Segoe UI"/>
              </a:rPr>
              <a:t>T</a:t>
            </a:r>
            <a:r>
              <a:rPr sz="2250" b="1" spc="-5" dirty="0">
                <a:solidFill>
                  <a:srgbClr val="FF5A33"/>
                </a:solidFill>
                <a:latin typeface="Segoe UI"/>
                <a:cs typeface="Segoe UI"/>
              </a:rPr>
              <a:t>ÍNH</a:t>
            </a:r>
            <a:r>
              <a:rPr sz="2250" b="1" spc="13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TRỪU</a:t>
            </a:r>
            <a:r>
              <a:rPr sz="2250" b="1" spc="135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TƯỢNG</a:t>
            </a:r>
            <a:r>
              <a:rPr sz="2250" b="1" spc="120" dirty="0">
                <a:solidFill>
                  <a:srgbClr val="FF5A33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(A</a:t>
            </a:r>
            <a:r>
              <a:rPr sz="2250" b="1" spc="-10" dirty="0">
                <a:solidFill>
                  <a:srgbClr val="FF5A33"/>
                </a:solidFill>
                <a:latin typeface="Segoe UI"/>
                <a:cs typeface="Segoe UI"/>
              </a:rPr>
              <a:t>BSTRACTION</a:t>
            </a:r>
            <a:r>
              <a:rPr sz="2800" b="1" spc="-10" dirty="0">
                <a:solidFill>
                  <a:srgbClr val="FF5A33"/>
                </a:solidFill>
                <a:latin typeface="Segoe UI"/>
                <a:cs typeface="Segoe UI"/>
              </a:rPr>
              <a:t>)</a:t>
            </a:r>
            <a:endParaRPr sz="2800">
              <a:latin typeface="Segoe UI"/>
              <a:cs typeface="Segoe UI"/>
            </a:endParaRPr>
          </a:p>
          <a:p>
            <a:pPr marL="354965" marR="26670" indent="-341630">
              <a:lnSpc>
                <a:spcPct val="100000"/>
              </a:lnSpc>
              <a:spcBef>
                <a:spcPts val="300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Abstraction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là</a:t>
            </a:r>
            <a:r>
              <a:rPr sz="2800" spc="-5" dirty="0">
                <a:latin typeface="Segoe UI"/>
                <a:cs typeface="Segoe UI"/>
              </a:rPr>
              <a:t> công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việc </a:t>
            </a:r>
            <a:r>
              <a:rPr sz="2800" spc="-10" dirty="0">
                <a:latin typeface="Segoe UI"/>
                <a:cs typeface="Segoe UI"/>
              </a:rPr>
              <a:t>lựa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chọn các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thuộc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tính </a:t>
            </a:r>
            <a:r>
              <a:rPr sz="2800" spc="-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hành</a:t>
            </a:r>
            <a:r>
              <a:rPr sz="2800" dirty="0">
                <a:latin typeface="Segoe UI"/>
                <a:cs typeface="Segoe UI"/>
              </a:rPr>
              <a:t> vi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của thực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vừa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đủ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mô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tả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thực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 </a:t>
            </a:r>
            <a:r>
              <a:rPr sz="2800" spc="-75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đó</a:t>
            </a:r>
            <a:r>
              <a:rPr sz="2800" spc="-10" dirty="0">
                <a:latin typeface="Segoe UI"/>
                <a:cs typeface="Segoe UI"/>
              </a:rPr>
              <a:t> trong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bối cảnh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cụ thể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mà không phải </a:t>
            </a:r>
            <a:r>
              <a:rPr sz="2800" spc="-10" dirty="0">
                <a:latin typeface="Segoe UI"/>
                <a:cs typeface="Segoe UI"/>
              </a:rPr>
              <a:t>liệt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35" dirty="0">
                <a:latin typeface="Segoe UI"/>
                <a:cs typeface="Segoe UI"/>
              </a:rPr>
              <a:t>kê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tất </a:t>
            </a:r>
            <a:r>
              <a:rPr sz="2800" spc="-5" dirty="0">
                <a:latin typeface="Segoe UI"/>
                <a:cs typeface="Segoe UI"/>
              </a:rPr>
              <a:t>cả các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thuộc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tính,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hành</a:t>
            </a:r>
            <a:r>
              <a:rPr sz="2800" dirty="0">
                <a:latin typeface="Segoe UI"/>
                <a:cs typeface="Segoe UI"/>
              </a:rPr>
              <a:t> vi</a:t>
            </a:r>
            <a:r>
              <a:rPr sz="2800" spc="-5" dirty="0">
                <a:latin typeface="Segoe UI"/>
                <a:cs typeface="Segoe UI"/>
              </a:rPr>
              <a:t> của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thực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thể</a:t>
            </a:r>
            <a:r>
              <a:rPr sz="2800" dirty="0">
                <a:latin typeface="Segoe UI"/>
                <a:cs typeface="Segoe UI"/>
              </a:rPr>
              <a:t> có.</a:t>
            </a:r>
            <a:endParaRPr sz="2800">
              <a:latin typeface="Segoe UI"/>
              <a:cs typeface="Segoe UI"/>
            </a:endParaRPr>
          </a:p>
          <a:p>
            <a:pPr marL="356235" marR="252095" indent="-344170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6870" algn="l"/>
              </a:tabLst>
            </a:pPr>
            <a:r>
              <a:rPr sz="2800" spc="-5" dirty="0">
                <a:latin typeface="Segoe UI"/>
                <a:cs typeface="Segoe UI"/>
              </a:rPr>
              <a:t>Ví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dụ: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Mô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tả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một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sinh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viên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ngành </a:t>
            </a:r>
            <a:r>
              <a:rPr sz="2800" spc="5" dirty="0">
                <a:latin typeface="Segoe UI"/>
                <a:cs typeface="Segoe UI"/>
              </a:rPr>
              <a:t>CNTT</a:t>
            </a:r>
            <a:r>
              <a:rPr sz="2800" spc="2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có</a:t>
            </a:r>
            <a:r>
              <a:rPr sz="2800" spc="-1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rất 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nhiều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thuộc</a:t>
            </a:r>
            <a:r>
              <a:rPr sz="2800" spc="-10" dirty="0">
                <a:latin typeface="Segoe UI"/>
                <a:cs typeface="Segoe UI"/>
              </a:rPr>
              <a:t> tính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hành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vi.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Ở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đây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chúng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ta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chỉ </a:t>
            </a:r>
            <a:r>
              <a:rPr sz="2800" spc="-75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sử dụng</a:t>
            </a:r>
            <a:r>
              <a:rPr sz="2800" spc="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mã,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họ </a:t>
            </a:r>
            <a:r>
              <a:rPr sz="2800" spc="-25" dirty="0">
                <a:latin typeface="Segoe UI"/>
                <a:cs typeface="Segoe UI"/>
              </a:rPr>
              <a:t>và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tên,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điểm,</a:t>
            </a:r>
            <a:r>
              <a:rPr sz="2800" spc="15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ngành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mà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thôi, 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không cần</a:t>
            </a:r>
            <a:r>
              <a:rPr sz="2800" spc="-1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thiết</a:t>
            </a:r>
            <a:r>
              <a:rPr sz="2800" dirty="0">
                <a:latin typeface="Segoe UI"/>
                <a:cs typeface="Segoe UI"/>
              </a:rPr>
              <a:t> </a:t>
            </a:r>
            <a:r>
              <a:rPr sz="2800" spc="-5" dirty="0">
                <a:latin typeface="Segoe UI"/>
                <a:cs typeface="Segoe UI"/>
              </a:rPr>
              <a:t>phải mô tả</a:t>
            </a:r>
            <a:r>
              <a:rPr sz="2800" spc="5" dirty="0">
                <a:latin typeface="Segoe UI"/>
                <a:cs typeface="Segoe UI"/>
              </a:rPr>
              <a:t> </a:t>
            </a:r>
            <a:r>
              <a:rPr sz="2800" strike="sngStrike" dirty="0">
                <a:latin typeface="Segoe UI"/>
                <a:cs typeface="Segoe UI"/>
              </a:rPr>
              <a:t>cao,</a:t>
            </a:r>
            <a:r>
              <a:rPr sz="2800" strike="sngStrike" spc="-20" dirty="0">
                <a:latin typeface="Segoe UI"/>
                <a:cs typeface="Segoe UI"/>
              </a:rPr>
              <a:t> </a:t>
            </a:r>
            <a:r>
              <a:rPr sz="2800" strike="sngStrike" spc="-5" dirty="0">
                <a:latin typeface="Segoe UI"/>
                <a:cs typeface="Segoe UI"/>
              </a:rPr>
              <a:t>nặng,</a:t>
            </a:r>
            <a:r>
              <a:rPr sz="2800" strike="sngStrike" spc="5" dirty="0">
                <a:latin typeface="Segoe UI"/>
                <a:cs typeface="Segoe UI"/>
              </a:rPr>
              <a:t> </a:t>
            </a:r>
            <a:r>
              <a:rPr sz="2800" strike="sngStrike" spc="-5" dirty="0">
                <a:latin typeface="Segoe UI"/>
                <a:cs typeface="Segoe UI"/>
              </a:rPr>
              <a:t>hát,</a:t>
            </a:r>
            <a:r>
              <a:rPr sz="2800" strike="sngStrike" spc="10" dirty="0">
                <a:latin typeface="Segoe UI"/>
                <a:cs typeface="Segoe UI"/>
              </a:rPr>
              <a:t> </a:t>
            </a:r>
            <a:r>
              <a:rPr sz="2800" strike="sngStrike" spc="-5" dirty="0">
                <a:latin typeface="Segoe UI"/>
                <a:cs typeface="Segoe UI"/>
              </a:rPr>
              <a:t>cười, </a:t>
            </a:r>
            <a:r>
              <a:rPr sz="2800" strike="noStrike" spc="-755" dirty="0">
                <a:latin typeface="Segoe UI"/>
                <a:cs typeface="Segoe UI"/>
              </a:rPr>
              <a:t> </a:t>
            </a:r>
            <a:r>
              <a:rPr sz="2800" strike="sngStrike" spc="-5" dirty="0">
                <a:latin typeface="Segoe UI"/>
                <a:cs typeface="Segoe UI"/>
              </a:rPr>
              <a:t>nhảy</a:t>
            </a:r>
            <a:r>
              <a:rPr sz="2800" strike="sngStrike" spc="-15" dirty="0">
                <a:latin typeface="Segoe UI"/>
                <a:cs typeface="Segoe UI"/>
              </a:rPr>
              <a:t> </a:t>
            </a:r>
            <a:r>
              <a:rPr sz="2800" strike="sngStrike" spc="-5" dirty="0">
                <a:latin typeface="Segoe UI"/>
                <a:cs typeface="Segoe UI"/>
              </a:rPr>
              <a:t>cò cò</a:t>
            </a:r>
            <a:r>
              <a:rPr sz="2800" strike="noStrike" spc="-5" dirty="0">
                <a:latin typeface="Segoe UI"/>
                <a:cs typeface="Segoe UI"/>
              </a:rPr>
              <a:t>…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2285</Words>
  <Application>Microsoft Macintosh PowerPoint</Application>
  <PresentationFormat>On-screen Show (4:3)</PresentationFormat>
  <Paragraphs>346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MT</vt:lpstr>
      <vt:lpstr>Calibri</vt:lpstr>
      <vt:lpstr>Segoe UI</vt:lpstr>
      <vt:lpstr>Times New Roman</vt:lpstr>
      <vt:lpstr>Wingdings</vt:lpstr>
      <vt:lpstr>Office Theme</vt:lpstr>
      <vt:lpstr>PowerPoint Presentation</vt:lpstr>
      <vt:lpstr>MỤC TIÊU</vt:lpstr>
      <vt:lpstr>PowerPoint Presentation</vt:lpstr>
      <vt:lpstr>ĐẶC ĐIỂM VÀ HÀNH VI</vt:lpstr>
      <vt:lpstr>CLASS LÀ GÌ?</vt:lpstr>
      <vt:lpstr>PowerPoint Presentation</vt:lpstr>
      <vt:lpstr>THUỘC TÍNH &amp; PHƯƠNG THỨC</vt:lpstr>
      <vt:lpstr>MÔ HÌNH LỚP VÀ ĐỐI TƯỢNG</vt:lpstr>
      <vt:lpstr>PowerPoint Presentation</vt:lpstr>
      <vt:lpstr>ĐỊNH NGHĨA CLASS</vt:lpstr>
      <vt:lpstr>VÍ DỤ ĐỊNH NGHĨA LỚP</vt:lpstr>
      <vt:lpstr>TẠO ĐỐI TƯỢNG</vt:lpstr>
      <vt:lpstr>PowerPoint Presentation</vt:lpstr>
      <vt:lpstr>ĐỊNH NGHĨA PHƯƠNG THỨC</vt:lpstr>
      <vt:lpstr>VÍ DỤ PHƯƠNG THỨC</vt:lpstr>
      <vt:lpstr>MÔ HÌNH PHƯƠNG THỨC</vt:lpstr>
      <vt:lpstr>NẠP CHỒNG PHƯƠNG THỨC (OVERLOADING)</vt:lpstr>
      <vt:lpstr>VÍ DỤ NẠP CHỒNG PHƯƠNG THỨC</vt:lpstr>
      <vt:lpstr>HÀM TẠO (CONSTRUCTOR)</vt:lpstr>
      <vt:lpstr>PowerPoint Presentation</vt:lpstr>
      <vt:lpstr>TỪ KHÓA THIS</vt:lpstr>
      <vt:lpstr>PowerPoint Presentation</vt:lpstr>
      <vt:lpstr>PACKAGE</vt:lpstr>
      <vt:lpstr>IMPORT PACKAGE</vt:lpstr>
      <vt:lpstr>ĐẶC TẢ TRUY XUẤT</vt:lpstr>
      <vt:lpstr>ĐẶC TẢ TRUY XUẤT</vt:lpstr>
      <vt:lpstr>ENCAPSULATION</vt:lpstr>
      <vt:lpstr>NON-ENCAPSULATION</vt:lpstr>
      <vt:lpstr>ENCAPSULATION</vt:lpstr>
      <vt:lpstr>ENCAPSULATION</vt:lpstr>
      <vt:lpstr>QUI TẮC ĐẶT TÊN TRONG JAVA</vt:lpstr>
      <vt:lpstr>TỔNG KẾT NỘI DUNG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created xsi:type="dcterms:W3CDTF">2024-01-23T21:35:39Z</dcterms:created>
  <dcterms:modified xsi:type="dcterms:W3CDTF">2024-01-23T22:14:45Z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2024-01-23T00:00:00Z</vt:filetime>
  </property>
</Properties>
</file>