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9144000" cy="6858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5"/>
  </p:normalViewPr>
  <p:slideViewPr>
    <p:cSldViewPr>
      <p:cViewPr varScale="1">
        <p:scale>
          <a:sx n="101" d="100"/>
          <a:sy n="101" d="100"/>
        </p:scale>
        <p:origin x="76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3512" y="192024"/>
            <a:ext cx="669035" cy="78943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5832" y="281939"/>
            <a:ext cx="606539" cy="64007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97395" y="281939"/>
            <a:ext cx="1228343" cy="64007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37701" y="281939"/>
            <a:ext cx="1263395" cy="640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0" y="2551010"/>
            <a:ext cx="6400800" cy="3265170"/>
          </a:xfrm>
          <a:custGeom>
            <a:avLst/>
            <a:gdLst/>
            <a:ahLst/>
            <a:cxnLst/>
            <a:rect l="l" t="t" r="r" b="b"/>
            <a:pathLst>
              <a:path w="6400800" h="3265170">
                <a:moveTo>
                  <a:pt x="6400800" y="0"/>
                </a:moveTo>
                <a:lnTo>
                  <a:pt x="0" y="0"/>
                </a:lnTo>
                <a:lnTo>
                  <a:pt x="0" y="3264763"/>
                </a:lnTo>
                <a:lnTo>
                  <a:pt x="6400800" y="3264763"/>
                </a:lnTo>
                <a:lnTo>
                  <a:pt x="640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7479" y="2575400"/>
            <a:ext cx="3426041" cy="2852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4445" y="617582"/>
            <a:ext cx="5443441" cy="28254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7083" y="283114"/>
            <a:ext cx="806983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1450" y="2273300"/>
            <a:ext cx="7420609" cy="147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9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jp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36.png"/><Relationship Id="rId4" Type="http://schemas.openxmlformats.org/officeDocument/2006/relationships/image" Target="../media/image25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5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sp>
          <p:nvSpPr>
            <p:cNvPr id="3" name="object 3"/>
            <p:cNvSpPr/>
            <p:nvPr/>
          </p:nvSpPr>
          <p:spPr>
            <a:xfrm>
              <a:off x="457200" y="838200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5720" y="192024"/>
              <a:ext cx="809243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8248" y="281939"/>
              <a:ext cx="768095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1355" y="281939"/>
              <a:ext cx="999743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1797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M</a:t>
            </a:r>
            <a:r>
              <a:rPr spc="-10" dirty="0"/>
              <a:t>ỤC</a:t>
            </a:r>
            <a:r>
              <a:rPr spc="80" dirty="0"/>
              <a:t> </a:t>
            </a:r>
            <a:r>
              <a:rPr spc="-5" dirty="0"/>
              <a:t>TIÊU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535816" y="1002790"/>
            <a:ext cx="6456680" cy="22974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Kết thúc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bài</a:t>
            </a:r>
            <a:r>
              <a:rPr sz="2800" spc="-5" dirty="0">
                <a:latin typeface="Segoe UI"/>
                <a:cs typeface="Segoe UI"/>
              </a:rPr>
              <a:t> học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này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bạn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 khả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năng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Nắm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vững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sự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phân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cấp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thừa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kế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85" dirty="0">
                <a:latin typeface="Segoe UI"/>
                <a:cs typeface="Segoe UI"/>
              </a:rPr>
              <a:t>Tái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sử</a:t>
            </a:r>
            <a:r>
              <a:rPr sz="2400" spc="-5" dirty="0">
                <a:latin typeface="Segoe UI"/>
                <a:cs typeface="Segoe UI"/>
              </a:rPr>
              <a:t> dụng 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lớp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sẵn</a:t>
            </a:r>
            <a:r>
              <a:rPr sz="2400" spc="-5" dirty="0">
                <a:latin typeface="Segoe UI"/>
                <a:cs typeface="Segoe UI"/>
              </a:rPr>
              <a:t> có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Biết cách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ghi</a:t>
            </a:r>
            <a:r>
              <a:rPr sz="2400" dirty="0">
                <a:latin typeface="Segoe UI"/>
                <a:cs typeface="Segoe UI"/>
              </a:rPr>
              <a:t> đè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phương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Nắm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vững </a:t>
            </a:r>
            <a:r>
              <a:rPr sz="2400" spc="-10" dirty="0">
                <a:latin typeface="Segoe UI"/>
                <a:cs typeface="Segoe UI"/>
              </a:rPr>
              <a:t>lớp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phương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trừu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tượng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0"/>
            <a:ext cx="8686800" cy="981710"/>
            <a:chOff x="457200" y="0"/>
            <a:chExt cx="8686800" cy="981710"/>
          </a:xfrm>
        </p:grpSpPr>
        <p:sp>
          <p:nvSpPr>
            <p:cNvPr id="3" name="object 3"/>
            <p:cNvSpPr/>
            <p:nvPr/>
          </p:nvSpPr>
          <p:spPr>
            <a:xfrm>
              <a:off x="457200" y="819149"/>
              <a:ext cx="8229600" cy="38100"/>
            </a:xfrm>
            <a:custGeom>
              <a:avLst/>
              <a:gdLst/>
              <a:ahLst/>
              <a:cxnLst/>
              <a:rect l="l" t="t" r="r" b="b"/>
              <a:pathLst>
                <a:path w="8229600" h="38100">
                  <a:moveTo>
                    <a:pt x="82296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38100"/>
                  </a:lnTo>
                  <a:lnTo>
                    <a:pt x="8229600" y="38100"/>
                  </a:lnTo>
                  <a:lnTo>
                    <a:pt x="8229600" y="1905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7848600" cy="838200"/>
            </a:xfrm>
            <a:custGeom>
              <a:avLst/>
              <a:gdLst/>
              <a:ahLst/>
              <a:cxnLst/>
              <a:rect l="l" t="t" r="r" b="b"/>
              <a:pathLst>
                <a:path w="7848600" h="838200">
                  <a:moveTo>
                    <a:pt x="78486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7848600" y="838200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8939" y="192024"/>
              <a:ext cx="722375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4595" y="281939"/>
              <a:ext cx="69189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9980" y="281939"/>
              <a:ext cx="746759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8703" y="281940"/>
              <a:ext cx="1648955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9635" y="281939"/>
              <a:ext cx="1170431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9356" y="192024"/>
              <a:ext cx="870203" cy="7894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2844" y="281939"/>
              <a:ext cx="1917191" cy="6400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3315" y="192024"/>
              <a:ext cx="600455" cy="789431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55695" y="283114"/>
            <a:ext cx="5451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G</a:t>
            </a:r>
            <a:r>
              <a:rPr spc="-5" dirty="0"/>
              <a:t>HI</a:t>
            </a:r>
            <a:r>
              <a:rPr spc="125" dirty="0"/>
              <a:t> </a:t>
            </a:r>
            <a:r>
              <a:rPr spc="-5" dirty="0"/>
              <a:t>ĐÈ</a:t>
            </a:r>
            <a:r>
              <a:rPr spc="125" dirty="0"/>
              <a:t> </a:t>
            </a:r>
            <a:r>
              <a:rPr spc="-10" dirty="0"/>
              <a:t>PHƯƠNG</a:t>
            </a:r>
            <a:r>
              <a:rPr spc="120" dirty="0"/>
              <a:t> </a:t>
            </a:r>
            <a:r>
              <a:rPr spc="-10" dirty="0"/>
              <a:t>THỨC</a:t>
            </a:r>
            <a:r>
              <a:rPr spc="125" dirty="0"/>
              <a:t> </a:t>
            </a:r>
            <a:r>
              <a:rPr sz="2800" spc="-5" dirty="0"/>
              <a:t>(O</a:t>
            </a:r>
            <a:r>
              <a:rPr spc="-5" dirty="0"/>
              <a:t>VERRIDING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14" name="object 14"/>
          <p:cNvSpPr txBox="1"/>
          <p:nvPr/>
        </p:nvSpPr>
        <p:spPr>
          <a:xfrm>
            <a:off x="535781" y="1090593"/>
            <a:ext cx="772223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Overriding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 </a:t>
            </a:r>
            <a:r>
              <a:rPr sz="2800" spc="-5" dirty="0">
                <a:latin typeface="Segoe UI"/>
                <a:cs typeface="Segoe UI"/>
              </a:rPr>
              <a:t>trường</a:t>
            </a:r>
            <a:r>
              <a:rPr sz="2800" spc="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hợp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con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cha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cùng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cú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pháp.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781" y="4077627"/>
            <a:ext cx="723645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Lớp </a:t>
            </a:r>
            <a:r>
              <a:rPr sz="2800" spc="-25" dirty="0">
                <a:latin typeface="Segoe UI"/>
                <a:cs typeface="Segoe UI"/>
              </a:rPr>
              <a:t>Parent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Child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đều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method()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cùng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cú pháp nên method()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trong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Child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sẽ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đè </a:t>
            </a:r>
            <a:r>
              <a:rPr sz="2800" spc="-10" dirty="0">
                <a:latin typeface="Segoe UI"/>
                <a:cs typeface="Segoe UI"/>
              </a:rPr>
              <a:t>lên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method()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trong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Parent</a:t>
            </a:r>
            <a:endParaRPr sz="2800">
              <a:latin typeface="Segoe UI"/>
              <a:cs typeface="Segoe U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41450" y="2273300"/>
          <a:ext cx="7420609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66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public class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Parent{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121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(){…}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646"/>
                      </a:solidFill>
                      <a:prstDash val="solid"/>
                    </a:lnL>
                    <a:lnR w="28575">
                      <a:solidFill>
                        <a:srgbClr val="F79646"/>
                      </a:solidFill>
                      <a:prstDash val="solid"/>
                    </a:lnR>
                    <a:lnT w="28575">
                      <a:solidFill>
                        <a:srgbClr val="F79646"/>
                      </a:solidFill>
                      <a:prstDash val="solid"/>
                    </a:lnT>
                    <a:lnB w="28575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646"/>
                      </a:solidFill>
                      <a:prstDash val="solid"/>
                    </a:lnL>
                    <a:lnR w="28575">
                      <a:solidFill>
                        <a:srgbClr val="F79646"/>
                      </a:solidFill>
                      <a:prstDash val="solid"/>
                    </a:lnR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Child{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(){…}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646"/>
                      </a:solidFill>
                      <a:prstDash val="solid"/>
                    </a:lnL>
                    <a:lnR w="28575">
                      <a:solidFill>
                        <a:srgbClr val="F79646"/>
                      </a:solidFill>
                      <a:prstDash val="solid"/>
                    </a:lnR>
                    <a:lnT w="28575">
                      <a:solidFill>
                        <a:srgbClr val="F79646"/>
                      </a:solidFill>
                      <a:prstDash val="solid"/>
                    </a:lnT>
                    <a:lnB w="28575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F79646"/>
                      </a:solidFill>
                      <a:prstDash val="solid"/>
                    </a:lnL>
                    <a:lnR w="28575">
                      <a:solidFill>
                        <a:srgbClr val="F79646"/>
                      </a:solidFill>
                      <a:prstDash val="solid"/>
                    </a:lnR>
                    <a:lnT w="28575">
                      <a:solidFill>
                        <a:srgbClr val="F79646"/>
                      </a:solidFill>
                      <a:prstDash val="solid"/>
                    </a:lnT>
                    <a:lnB w="28575">
                      <a:solidFill>
                        <a:srgbClr val="F79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646"/>
                      </a:solidFill>
                      <a:prstDash val="solid"/>
                    </a:lnL>
                    <a:lnR w="28575">
                      <a:solidFill>
                        <a:srgbClr val="F79646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F79646"/>
                      </a:solidFill>
                      <a:prstDash val="solid"/>
                    </a:lnL>
                    <a:lnR w="28575">
                      <a:solidFill>
                        <a:srgbClr val="F79646"/>
                      </a:solidFill>
                      <a:prstDash val="solid"/>
                    </a:lnR>
                    <a:lnT w="28575">
                      <a:solidFill>
                        <a:srgbClr val="F79646"/>
                      </a:solidFill>
                      <a:prstDash val="solid"/>
                    </a:lnT>
                    <a:lnB w="28575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747649" y="2980209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0"/>
                </a:moveTo>
                <a:lnTo>
                  <a:pt x="0" y="44450"/>
                </a:lnTo>
                <a:lnTo>
                  <a:pt x="76200" y="889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96314" y="5504179"/>
            <a:ext cx="2139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Parent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Child();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o.method()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97297" y="5473700"/>
            <a:ext cx="4551680" cy="863600"/>
            <a:chOff x="3797297" y="5473700"/>
            <a:chExt cx="4551680" cy="863600"/>
          </a:xfrm>
        </p:grpSpPr>
        <p:sp>
          <p:nvSpPr>
            <p:cNvPr id="20" name="object 20"/>
            <p:cNvSpPr/>
            <p:nvPr/>
          </p:nvSpPr>
          <p:spPr>
            <a:xfrm>
              <a:off x="8196577" y="6184900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700" y="0"/>
                  </a:moveTo>
                  <a:lnTo>
                    <a:pt x="27940" y="27939"/>
                  </a:lnTo>
                  <a:lnTo>
                    <a:pt x="0" y="13970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09997" y="5486400"/>
              <a:ext cx="4526280" cy="838200"/>
            </a:xfrm>
            <a:custGeom>
              <a:avLst/>
              <a:gdLst/>
              <a:ahLst/>
              <a:cxnLst/>
              <a:rect l="l" t="t" r="r" b="b"/>
              <a:pathLst>
                <a:path w="4526280" h="838200">
                  <a:moveTo>
                    <a:pt x="4386580" y="838200"/>
                  </a:moveTo>
                  <a:lnTo>
                    <a:pt x="4414520" y="726440"/>
                  </a:lnTo>
                  <a:lnTo>
                    <a:pt x="4526280" y="698500"/>
                  </a:lnTo>
                  <a:lnTo>
                    <a:pt x="4386580" y="838200"/>
                  </a:lnTo>
                  <a:lnTo>
                    <a:pt x="0" y="838200"/>
                  </a:lnTo>
                  <a:lnTo>
                    <a:pt x="0" y="0"/>
                  </a:lnTo>
                  <a:lnTo>
                    <a:pt x="4526280" y="0"/>
                  </a:lnTo>
                  <a:lnTo>
                    <a:pt x="4526280" y="698500"/>
                  </a:lnTo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52779" y="5533388"/>
            <a:ext cx="4240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Mặc</a:t>
            </a:r>
            <a:r>
              <a:rPr sz="1800" dirty="0">
                <a:latin typeface="Calibri"/>
                <a:cs typeface="Calibri"/>
              </a:rPr>
              <a:t> dù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có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kiểu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là </a:t>
            </a:r>
            <a:r>
              <a:rPr sz="1800" spc="-15" dirty="0">
                <a:latin typeface="Calibri"/>
                <a:cs typeface="Calibri"/>
              </a:rPr>
              <a:t>Parent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nhưng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o.method()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thì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của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lớp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Child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sẽ </a:t>
            </a:r>
            <a:r>
              <a:rPr sz="1800" spc="-15" dirty="0">
                <a:latin typeface="Calibri"/>
                <a:cs typeface="Calibri"/>
              </a:rPr>
              <a:t>chạy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bị đè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235900" y="5803215"/>
            <a:ext cx="568325" cy="137795"/>
            <a:chOff x="3235900" y="5803215"/>
            <a:chExt cx="568325" cy="137795"/>
          </a:xfrm>
        </p:grpSpPr>
        <p:sp>
          <p:nvSpPr>
            <p:cNvPr id="24" name="object 24"/>
            <p:cNvSpPr/>
            <p:nvPr/>
          </p:nvSpPr>
          <p:spPr>
            <a:xfrm>
              <a:off x="3242250" y="5809565"/>
              <a:ext cx="555625" cy="93980"/>
            </a:xfrm>
            <a:custGeom>
              <a:avLst/>
              <a:gdLst/>
              <a:ahLst/>
              <a:cxnLst/>
              <a:rect l="l" t="t" r="r" b="b"/>
              <a:pathLst>
                <a:path w="555625" h="93979">
                  <a:moveTo>
                    <a:pt x="0" y="0"/>
                  </a:moveTo>
                  <a:lnTo>
                    <a:pt x="555358" y="9384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15054" y="5846876"/>
              <a:ext cx="82550" cy="88265"/>
            </a:xfrm>
            <a:custGeom>
              <a:avLst/>
              <a:gdLst/>
              <a:ahLst/>
              <a:cxnLst/>
              <a:rect l="l" t="t" r="r" b="b"/>
              <a:pathLst>
                <a:path w="82550" h="88264">
                  <a:moveTo>
                    <a:pt x="14820" y="0"/>
                  </a:moveTo>
                  <a:lnTo>
                    <a:pt x="82549" y="56527"/>
                  </a:lnTo>
                  <a:lnTo>
                    <a:pt x="0" y="87655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sp>
          <p:nvSpPr>
            <p:cNvPr id="4" name="object 4"/>
            <p:cNvSpPr/>
            <p:nvPr/>
          </p:nvSpPr>
          <p:spPr>
            <a:xfrm>
              <a:off x="457200" y="838200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1636" y="192024"/>
              <a:ext cx="705611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0528" y="281939"/>
              <a:ext cx="809243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4788" y="281939"/>
              <a:ext cx="746759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3509" y="281939"/>
              <a:ext cx="967739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46260" y="281939"/>
              <a:ext cx="894578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54339" y="281939"/>
              <a:ext cx="746759" cy="64007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816" y="283114"/>
            <a:ext cx="8070215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477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V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ẤN</a:t>
            </a:r>
            <a:r>
              <a:rPr sz="2250" b="1" spc="14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ĐỀ</a:t>
            </a:r>
            <a:r>
              <a:rPr sz="2250" b="1" spc="12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CỦA</a:t>
            </a:r>
            <a:r>
              <a:rPr sz="2250" b="1" spc="13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GHI</a:t>
            </a:r>
            <a:r>
              <a:rPr sz="2250" b="1" spc="12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ĐÈ</a:t>
            </a:r>
            <a:endParaRPr sz="2250">
              <a:latin typeface="Segoe UI"/>
              <a:cs typeface="Segoe UI"/>
            </a:endParaRPr>
          </a:p>
          <a:p>
            <a:pPr marL="356235" marR="398145" indent="-344170">
              <a:lnSpc>
                <a:spcPct val="100000"/>
              </a:lnSpc>
              <a:spcBef>
                <a:spcPts val="300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Lớp con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ghi đè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cha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thì sẽ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che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dấu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</a:t>
            </a:r>
            <a:r>
              <a:rPr sz="2800" spc="-10" dirty="0">
                <a:latin typeface="Segoe UI"/>
                <a:cs typeface="Segoe UI"/>
              </a:rPr>
              <a:t> 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cha</a:t>
            </a:r>
            <a:endParaRPr sz="2800">
              <a:latin typeface="Segoe UI"/>
              <a:cs typeface="Segoe UI"/>
            </a:endParaRPr>
          </a:p>
          <a:p>
            <a:pPr marL="356870" marR="458470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5" dirty="0">
                <a:latin typeface="Segoe UI"/>
                <a:cs typeface="Segoe UI"/>
              </a:rPr>
              <a:t>Mục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đích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 ghi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đè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 </a:t>
            </a:r>
            <a:r>
              <a:rPr sz="2800" spc="-5" dirty="0">
                <a:latin typeface="Segoe UI"/>
                <a:cs typeface="Segoe UI"/>
              </a:rPr>
              <a:t>để sửa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lại phương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</a:t>
            </a:r>
            <a:r>
              <a:rPr sz="2800" spc="-10" dirty="0">
                <a:latin typeface="Segoe UI"/>
                <a:cs typeface="Segoe UI"/>
              </a:rPr>
              <a:t> 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cha </a:t>
            </a:r>
            <a:r>
              <a:rPr sz="2800" spc="-10" dirty="0">
                <a:latin typeface="Segoe UI"/>
                <a:cs typeface="Segoe UI"/>
              </a:rPr>
              <a:t>trong lớp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con</a:t>
            </a:r>
            <a:endParaRPr sz="2800">
              <a:latin typeface="Segoe UI"/>
              <a:cs typeface="Segoe UI"/>
            </a:endParaRPr>
          </a:p>
          <a:p>
            <a:pPr marL="356870" marR="245110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latin typeface="Segoe UI"/>
                <a:cs typeface="Segoe UI"/>
              </a:rPr>
              <a:t>Sử dụng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từ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khóa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super để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truy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cập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đến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 đã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bị ghi đè của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cha.</a:t>
            </a:r>
            <a:endParaRPr sz="2800">
              <a:latin typeface="Segoe UI"/>
              <a:cs typeface="Segoe UI"/>
            </a:endParaRPr>
          </a:p>
          <a:p>
            <a:pPr marL="358140" marR="76200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8775" algn="l"/>
              </a:tabLst>
            </a:pPr>
            <a:r>
              <a:rPr sz="2800" spc="-5" dirty="0">
                <a:latin typeface="Segoe UI"/>
                <a:cs typeface="Segoe UI"/>
              </a:rPr>
              <a:t>Đặc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tả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truy xuất của phương</a:t>
            </a:r>
            <a:r>
              <a:rPr sz="2800" spc="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con phải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độ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công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khai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Segoe UI"/>
                <a:cs typeface="Segoe UI"/>
              </a:rPr>
              <a:t>bằng</a:t>
            </a:r>
            <a:r>
              <a:rPr sz="2800" b="1" spc="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Segoe UI"/>
                <a:cs typeface="Segoe UI"/>
              </a:rPr>
              <a:t>hoặc</a:t>
            </a:r>
            <a:r>
              <a:rPr sz="2800" b="1" spc="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Segoe UI"/>
                <a:cs typeface="Segoe UI"/>
              </a:rPr>
              <a:t>hơn</a:t>
            </a:r>
            <a:r>
              <a:rPr sz="2800" b="1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đặc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tả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truy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xuất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cha.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2739" y="4534010"/>
            <a:ext cx="3061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Lương của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NhanVien,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Trưởng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phòng,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942" y="4777849"/>
            <a:ext cx="30708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công…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được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theo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công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thức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khác nhau.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Ví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dụ nhân viên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là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lương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tháng,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lao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công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thì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lương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giờ,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trưởng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phòng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còn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có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lương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trách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nhiệm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7800" y="990600"/>
            <a:ext cx="1981200" cy="1219200"/>
          </a:xfrm>
          <a:custGeom>
            <a:avLst/>
            <a:gdLst/>
            <a:ahLst/>
            <a:cxnLst/>
            <a:rect l="l" t="t" r="r" b="b"/>
            <a:pathLst>
              <a:path w="1981200" h="1219200">
                <a:moveTo>
                  <a:pt x="1981200" y="0"/>
                </a:moveTo>
                <a:lnTo>
                  <a:pt x="0" y="0"/>
                </a:lnTo>
                <a:lnTo>
                  <a:pt x="0" y="1219200"/>
                </a:lnTo>
                <a:lnTo>
                  <a:pt x="1981200" y="12192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7800" y="990600"/>
            <a:ext cx="1981200" cy="121920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360"/>
              </a:spcBef>
            </a:pPr>
            <a:r>
              <a:rPr sz="1800" b="1" dirty="0">
                <a:latin typeface="Calibri"/>
                <a:cs typeface="Calibri"/>
              </a:rPr>
              <a:t>NhanVien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35" dirty="0">
                <a:latin typeface="Calibri"/>
                <a:cs typeface="Calibri"/>
              </a:rPr>
              <a:t> hoTen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luong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getThuNhap()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2100" y="2806700"/>
            <a:ext cx="2006600" cy="1016000"/>
            <a:chOff x="292100" y="2806700"/>
            <a:chExt cx="2006600" cy="1016000"/>
          </a:xfrm>
        </p:grpSpPr>
        <p:sp>
          <p:nvSpPr>
            <p:cNvPr id="9" name="object 9"/>
            <p:cNvSpPr/>
            <p:nvPr/>
          </p:nvSpPr>
          <p:spPr>
            <a:xfrm>
              <a:off x="304800" y="2819400"/>
              <a:ext cx="1981200" cy="990600"/>
            </a:xfrm>
            <a:custGeom>
              <a:avLst/>
              <a:gdLst/>
              <a:ahLst/>
              <a:cxnLst/>
              <a:rect l="l" t="t" r="r" b="b"/>
              <a:pathLst>
                <a:path w="1981200" h="990600">
                  <a:moveTo>
                    <a:pt x="19812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981200" y="9906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800" y="2819400"/>
              <a:ext cx="1981200" cy="990600"/>
            </a:xfrm>
            <a:custGeom>
              <a:avLst/>
              <a:gdLst/>
              <a:ahLst/>
              <a:cxnLst/>
              <a:rect l="l" t="t" r="r" b="b"/>
              <a:pathLst>
                <a:path w="1981200" h="990600">
                  <a:moveTo>
                    <a:pt x="0" y="0"/>
                  </a:moveTo>
                  <a:lnTo>
                    <a:pt x="1981200" y="0"/>
                  </a:lnTo>
                  <a:lnTo>
                    <a:pt x="19812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4800" y="2819400"/>
            <a:ext cx="1981200" cy="99060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540"/>
              </a:spcBef>
            </a:pPr>
            <a:r>
              <a:rPr sz="1800" b="1" spc="-10" dirty="0">
                <a:latin typeface="Calibri"/>
                <a:cs typeface="Calibri"/>
              </a:rPr>
              <a:t>TruongPhong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trachNhiem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getThuNhap()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90800" y="2819400"/>
            <a:ext cx="1981200" cy="990600"/>
          </a:xfrm>
          <a:custGeom>
            <a:avLst/>
            <a:gdLst/>
            <a:ahLst/>
            <a:cxnLst/>
            <a:rect l="l" t="t" r="r" b="b"/>
            <a:pathLst>
              <a:path w="1981200" h="990600">
                <a:moveTo>
                  <a:pt x="1981200" y="0"/>
                </a:moveTo>
                <a:lnTo>
                  <a:pt x="0" y="0"/>
                </a:lnTo>
                <a:lnTo>
                  <a:pt x="0" y="990600"/>
                </a:lnTo>
                <a:lnTo>
                  <a:pt x="1981200" y="9906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90800" y="2819400"/>
            <a:ext cx="1981200" cy="99060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584835">
              <a:lnSpc>
                <a:spcPct val="100000"/>
              </a:lnSpc>
              <a:spcBef>
                <a:spcPts val="540"/>
              </a:spcBef>
            </a:pPr>
            <a:r>
              <a:rPr sz="1800" b="1" spc="-5" dirty="0">
                <a:latin typeface="Calibri"/>
                <a:cs typeface="Calibri"/>
              </a:rPr>
              <a:t>LaoCong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soGioLamViec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getThuNhap()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35962" y="2022345"/>
            <a:ext cx="2407920" cy="864235"/>
            <a:chOff x="1235962" y="2022345"/>
            <a:chExt cx="2407920" cy="86423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5962" y="2022345"/>
              <a:ext cx="1415795" cy="8641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95400" y="2247518"/>
              <a:ext cx="1143000" cy="572135"/>
            </a:xfrm>
            <a:custGeom>
              <a:avLst/>
              <a:gdLst/>
              <a:ahLst/>
              <a:cxnLst/>
              <a:rect l="l" t="t" r="r" b="b"/>
              <a:pathLst>
                <a:path w="1143000" h="572135">
                  <a:moveTo>
                    <a:pt x="0" y="571880"/>
                  </a:moveTo>
                  <a:lnTo>
                    <a:pt x="0" y="267080"/>
                  </a:lnTo>
                  <a:lnTo>
                    <a:pt x="1143000" y="267080"/>
                  </a:lnTo>
                  <a:lnTo>
                    <a:pt x="1143000" y="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71718" y="2247516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114300"/>
                  </a:moveTo>
                  <a:lnTo>
                    <a:pt x="66675" y="0"/>
                  </a:lnTo>
                  <a:lnTo>
                    <a:pt x="133350" y="11430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8086" y="2022345"/>
              <a:ext cx="1415795" cy="8641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438400" y="2247518"/>
              <a:ext cx="1143000" cy="572135"/>
            </a:xfrm>
            <a:custGeom>
              <a:avLst/>
              <a:gdLst/>
              <a:ahLst/>
              <a:cxnLst/>
              <a:rect l="l" t="t" r="r" b="b"/>
              <a:pathLst>
                <a:path w="1143000" h="572135">
                  <a:moveTo>
                    <a:pt x="1143000" y="571880"/>
                  </a:moveTo>
                  <a:lnTo>
                    <a:pt x="1143000" y="267080"/>
                  </a:lnTo>
                  <a:lnTo>
                    <a:pt x="0" y="26708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71731" y="2247516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133350" y="114300"/>
                  </a:moveTo>
                  <a:lnTo>
                    <a:pt x="66675" y="0"/>
                  </a:lnTo>
                  <a:lnTo>
                    <a:pt x="0" y="11430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sp>
          <p:nvSpPr>
            <p:cNvPr id="3" name="object 3"/>
            <p:cNvSpPr/>
            <p:nvPr/>
          </p:nvSpPr>
          <p:spPr>
            <a:xfrm>
              <a:off x="457200" y="838200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003" y="192024"/>
              <a:ext cx="650747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3035" y="281939"/>
              <a:ext cx="780288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8333" y="281939"/>
              <a:ext cx="1165859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7683" y="281939"/>
              <a:ext cx="1423415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85764" y="283114"/>
            <a:ext cx="2620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L</a:t>
            </a:r>
            <a:r>
              <a:rPr spc="-10" dirty="0"/>
              <a:t>ỚP</a:t>
            </a:r>
            <a:r>
              <a:rPr spc="125" dirty="0"/>
              <a:t> </a:t>
            </a:r>
            <a:r>
              <a:rPr spc="-10" dirty="0"/>
              <a:t>TRỪU</a:t>
            </a:r>
            <a:r>
              <a:rPr spc="114" dirty="0"/>
              <a:t> </a:t>
            </a:r>
            <a:r>
              <a:rPr spc="-10" dirty="0"/>
              <a:t>TƯỢNG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535816" y="938259"/>
            <a:ext cx="8070215" cy="5316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94005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trừu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tượng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hành</a:t>
            </a:r>
            <a:r>
              <a:rPr sz="2800" dirty="0">
                <a:latin typeface="Segoe UI"/>
                <a:cs typeface="Segoe UI"/>
              </a:rPr>
              <a:t> vi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chưa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được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xác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định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45" dirty="0">
                <a:latin typeface="Segoe UI"/>
                <a:cs typeface="Segoe UI"/>
              </a:rPr>
              <a:t>rõ</a:t>
            </a:r>
            <a:endParaRPr sz="2800">
              <a:latin typeface="Segoe UI"/>
              <a:cs typeface="Segoe U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Ví</a:t>
            </a:r>
            <a:r>
              <a:rPr sz="2400" dirty="0">
                <a:latin typeface="Segoe UI"/>
                <a:cs typeface="Segoe UI"/>
              </a:rPr>
              <a:t> dụ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1: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Đã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thì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chắc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chắn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diện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tích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chu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vi </a:t>
            </a:r>
            <a:r>
              <a:rPr sz="2400" spc="-5" dirty="0">
                <a:latin typeface="Segoe UI"/>
                <a:cs typeface="Segoe UI"/>
              </a:rPr>
              <a:t>nhưng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chưa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xác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định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cách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tính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phải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một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cụ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thể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như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chữ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nhật,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tròn,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tam </a:t>
            </a:r>
            <a:r>
              <a:rPr sz="2400" spc="-5" dirty="0">
                <a:latin typeface="Segoe UI"/>
                <a:cs typeface="Segoe UI"/>
              </a:rPr>
              <a:t>giác…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mới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thể </a:t>
            </a:r>
            <a:r>
              <a:rPr sz="2400" dirty="0">
                <a:latin typeface="Segoe UI"/>
                <a:cs typeface="Segoe UI"/>
              </a:rPr>
              <a:t> xác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định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tính</a:t>
            </a:r>
            <a:endParaRPr sz="2400">
              <a:latin typeface="Segoe UI"/>
              <a:cs typeface="Segoe UI"/>
            </a:endParaRPr>
          </a:p>
          <a:p>
            <a:pPr marL="756285" marR="196850" lvl="1" indent="-28702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Ví</a:t>
            </a:r>
            <a:r>
              <a:rPr sz="2400" dirty="0">
                <a:latin typeface="Segoe UI"/>
                <a:cs typeface="Segoe UI"/>
              </a:rPr>
              <a:t> dụ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2: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Sinh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viên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thì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chắc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chắn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điểm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trung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bình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nhưng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chưa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xác</a:t>
            </a:r>
            <a:r>
              <a:rPr sz="2400" spc="-5" dirty="0">
                <a:latin typeface="Segoe UI"/>
                <a:cs typeface="Segoe UI"/>
              </a:rPr>
              <a:t> định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cách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tính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như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thế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nào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mà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phải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sinh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ngành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nào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mới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biết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môn 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học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công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tính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điểm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cụ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thể.</a:t>
            </a:r>
            <a:endParaRPr sz="2400">
              <a:latin typeface="Segoe UI"/>
              <a:cs typeface="Segoe UI"/>
            </a:endParaRPr>
          </a:p>
          <a:p>
            <a:pPr marL="354965" marR="576580" indent="-342900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Vậy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hình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10" dirty="0">
                <a:latin typeface="Segoe UI"/>
                <a:cs typeface="Segoe UI"/>
              </a:rPr>
              <a:t> 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sinh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viên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trừu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tượng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vì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tính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chu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vi,</a:t>
            </a:r>
            <a:r>
              <a:rPr sz="2800" spc="-10" dirty="0">
                <a:latin typeface="Segoe UI"/>
                <a:cs typeface="Segoe UI"/>
              </a:rPr>
              <a:t> diện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tích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tính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điểm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chưa thực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hiện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được.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4500" y="1176782"/>
            <a:ext cx="8064500" cy="5179060"/>
            <a:chOff x="444500" y="1176782"/>
            <a:chExt cx="8064500" cy="5179060"/>
          </a:xfrm>
        </p:grpSpPr>
        <p:sp>
          <p:nvSpPr>
            <p:cNvPr id="4" name="object 4"/>
            <p:cNvSpPr/>
            <p:nvPr/>
          </p:nvSpPr>
          <p:spPr>
            <a:xfrm>
              <a:off x="457200" y="1189482"/>
              <a:ext cx="5524500" cy="3260090"/>
            </a:xfrm>
            <a:custGeom>
              <a:avLst/>
              <a:gdLst/>
              <a:ahLst/>
              <a:cxnLst/>
              <a:rect l="l" t="t" r="r" b="b"/>
              <a:pathLst>
                <a:path w="5524500" h="3260090">
                  <a:moveTo>
                    <a:pt x="5524500" y="0"/>
                  </a:moveTo>
                  <a:lnTo>
                    <a:pt x="0" y="0"/>
                  </a:lnTo>
                  <a:lnTo>
                    <a:pt x="0" y="3259836"/>
                  </a:lnTo>
                  <a:lnTo>
                    <a:pt x="5524500" y="3259836"/>
                  </a:lnTo>
                  <a:lnTo>
                    <a:pt x="55245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189482"/>
              <a:ext cx="5524500" cy="3260090"/>
            </a:xfrm>
            <a:custGeom>
              <a:avLst/>
              <a:gdLst/>
              <a:ahLst/>
              <a:cxnLst/>
              <a:rect l="l" t="t" r="r" b="b"/>
              <a:pathLst>
                <a:path w="5524500" h="3260090">
                  <a:moveTo>
                    <a:pt x="0" y="0"/>
                  </a:moveTo>
                  <a:lnTo>
                    <a:pt x="5524500" y="0"/>
                  </a:lnTo>
                  <a:lnTo>
                    <a:pt x="5524500" y="3259836"/>
                  </a:lnTo>
                  <a:lnTo>
                    <a:pt x="0" y="325983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24300" y="4056888"/>
              <a:ext cx="4572000" cy="2286000"/>
            </a:xfrm>
            <a:custGeom>
              <a:avLst/>
              <a:gdLst/>
              <a:ahLst/>
              <a:cxnLst/>
              <a:rect l="l" t="t" r="r" b="b"/>
              <a:pathLst>
                <a:path w="4572000" h="2286000">
                  <a:moveTo>
                    <a:pt x="45720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4572000" y="22860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24300" y="4056888"/>
              <a:ext cx="4572000" cy="2286000"/>
            </a:xfrm>
            <a:custGeom>
              <a:avLst/>
              <a:gdLst/>
              <a:ahLst/>
              <a:cxnLst/>
              <a:rect l="l" t="t" r="r" b="b"/>
              <a:pathLst>
                <a:path w="4572000" h="2286000">
                  <a:moveTo>
                    <a:pt x="0" y="0"/>
                  </a:moveTo>
                  <a:lnTo>
                    <a:pt x="4572000" y="0"/>
                  </a:lnTo>
                  <a:lnTo>
                    <a:pt x="4572000" y="2286000"/>
                  </a:lnTo>
                  <a:lnTo>
                    <a:pt x="0" y="2286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986267" y="192024"/>
            <a:ext cx="2814955" cy="789940"/>
            <a:chOff x="5986267" y="192024"/>
            <a:chExt cx="2814955" cy="78994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6267" y="192024"/>
              <a:ext cx="650747" cy="7894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0299" y="281939"/>
              <a:ext cx="780288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5599" y="281939"/>
              <a:ext cx="960119" cy="6400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7683" y="281939"/>
              <a:ext cx="1423415" cy="64007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193028" y="283114"/>
            <a:ext cx="2413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L</a:t>
            </a:r>
            <a:r>
              <a:rPr spc="-10" dirty="0"/>
              <a:t>ỚP</a:t>
            </a:r>
            <a:r>
              <a:rPr spc="125" dirty="0"/>
              <a:t> </a:t>
            </a:r>
            <a:r>
              <a:rPr spc="-10" dirty="0"/>
              <a:t>TRỪ</a:t>
            </a:r>
            <a:r>
              <a:rPr spc="100" dirty="0"/>
              <a:t> </a:t>
            </a:r>
            <a:r>
              <a:rPr spc="-10" dirty="0"/>
              <a:t>TƯỢNG</a:t>
            </a:r>
            <a:endParaRPr sz="2800"/>
          </a:p>
        </p:txBody>
      </p:sp>
      <p:grpSp>
        <p:nvGrpSpPr>
          <p:cNvPr id="14" name="object 14"/>
          <p:cNvGrpSpPr/>
          <p:nvPr/>
        </p:nvGrpSpPr>
        <p:grpSpPr>
          <a:xfrm>
            <a:off x="2463800" y="1446530"/>
            <a:ext cx="1473200" cy="635000"/>
            <a:chOff x="2463800" y="1446530"/>
            <a:chExt cx="1473200" cy="635000"/>
          </a:xfrm>
        </p:grpSpPr>
        <p:sp>
          <p:nvSpPr>
            <p:cNvPr id="15" name="object 15"/>
            <p:cNvSpPr/>
            <p:nvPr/>
          </p:nvSpPr>
          <p:spPr>
            <a:xfrm>
              <a:off x="2476500" y="1459230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1447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47800" y="6096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76500" y="1459230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0" y="0"/>
                  </a:moveTo>
                  <a:lnTo>
                    <a:pt x="1447800" y="0"/>
                  </a:lnTo>
                  <a:lnTo>
                    <a:pt x="14478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970434" y="1598929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ì</a:t>
            </a:r>
            <a:r>
              <a:rPr sz="1800" dirty="0">
                <a:latin typeface="Calibri"/>
                <a:cs typeface="Calibri"/>
              </a:rPr>
              <a:t>nh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5000" y="2583433"/>
            <a:ext cx="1473200" cy="635000"/>
            <a:chOff x="635000" y="2583433"/>
            <a:chExt cx="1473200" cy="635000"/>
          </a:xfrm>
        </p:grpSpPr>
        <p:sp>
          <p:nvSpPr>
            <p:cNvPr id="19" name="object 19"/>
            <p:cNvSpPr/>
            <p:nvPr/>
          </p:nvSpPr>
          <p:spPr>
            <a:xfrm>
              <a:off x="647700" y="2596133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1447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47800" y="6096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7700" y="2596133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0" y="0"/>
                  </a:moveTo>
                  <a:lnTo>
                    <a:pt x="1447800" y="0"/>
                  </a:lnTo>
                  <a:lnTo>
                    <a:pt x="14478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29798" y="2735834"/>
            <a:ext cx="88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Chữ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nhật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63800" y="2583433"/>
            <a:ext cx="1473200" cy="635000"/>
            <a:chOff x="2463800" y="2583433"/>
            <a:chExt cx="1473200" cy="635000"/>
          </a:xfrm>
        </p:grpSpPr>
        <p:sp>
          <p:nvSpPr>
            <p:cNvPr id="23" name="object 23"/>
            <p:cNvSpPr/>
            <p:nvPr/>
          </p:nvSpPr>
          <p:spPr>
            <a:xfrm>
              <a:off x="2476500" y="2596133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1447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47800" y="6096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76500" y="2596133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0" y="0"/>
                  </a:moveTo>
                  <a:lnTo>
                    <a:pt x="1447800" y="0"/>
                  </a:lnTo>
                  <a:lnTo>
                    <a:pt x="14478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979578" y="2735834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ò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292600" y="2583433"/>
            <a:ext cx="1473200" cy="635000"/>
            <a:chOff x="4292600" y="2583433"/>
            <a:chExt cx="1473200" cy="635000"/>
          </a:xfrm>
        </p:grpSpPr>
        <p:sp>
          <p:nvSpPr>
            <p:cNvPr id="27" name="object 27"/>
            <p:cNvSpPr/>
            <p:nvPr/>
          </p:nvSpPr>
          <p:spPr>
            <a:xfrm>
              <a:off x="4305300" y="2596133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1447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47800" y="6096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05300" y="2596133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0" y="0"/>
                  </a:moveTo>
                  <a:lnTo>
                    <a:pt x="1447800" y="0"/>
                  </a:lnTo>
                  <a:lnTo>
                    <a:pt x="14478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614830" y="2735834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am g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ác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5000" y="3574034"/>
            <a:ext cx="1473200" cy="635000"/>
            <a:chOff x="635000" y="3574034"/>
            <a:chExt cx="1473200" cy="635000"/>
          </a:xfrm>
        </p:grpSpPr>
        <p:sp>
          <p:nvSpPr>
            <p:cNvPr id="31" name="object 31"/>
            <p:cNvSpPr/>
            <p:nvPr/>
          </p:nvSpPr>
          <p:spPr>
            <a:xfrm>
              <a:off x="647700" y="3586734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1447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47800" y="6096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700" y="3586734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0" y="0"/>
                  </a:moveTo>
                  <a:lnTo>
                    <a:pt x="1447800" y="0"/>
                  </a:lnTo>
                  <a:lnTo>
                    <a:pt x="14478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62355" y="3726433"/>
            <a:ext cx="618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ô</a:t>
            </a:r>
            <a:r>
              <a:rPr sz="1800" dirty="0"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20805" y="2075050"/>
            <a:ext cx="3714750" cy="1511935"/>
            <a:chOff x="1320805" y="2075050"/>
            <a:chExt cx="3714750" cy="1511935"/>
          </a:xfrm>
        </p:grpSpPr>
        <p:sp>
          <p:nvSpPr>
            <p:cNvPr id="35" name="object 35"/>
            <p:cNvSpPr/>
            <p:nvPr/>
          </p:nvSpPr>
          <p:spPr>
            <a:xfrm>
              <a:off x="1371599" y="2081403"/>
              <a:ext cx="1828800" cy="514984"/>
            </a:xfrm>
            <a:custGeom>
              <a:avLst/>
              <a:gdLst/>
              <a:ahLst/>
              <a:cxnLst/>
              <a:rect l="l" t="t" r="r" b="b"/>
              <a:pathLst>
                <a:path w="1828800" h="514985">
                  <a:moveTo>
                    <a:pt x="0" y="514731"/>
                  </a:moveTo>
                  <a:lnTo>
                    <a:pt x="0" y="251079"/>
                  </a:lnTo>
                  <a:lnTo>
                    <a:pt x="1828800" y="251079"/>
                  </a:lnTo>
                  <a:lnTo>
                    <a:pt x="182880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5946" y="2081400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00400" y="2081403"/>
              <a:ext cx="1828800" cy="514984"/>
            </a:xfrm>
            <a:custGeom>
              <a:avLst/>
              <a:gdLst/>
              <a:ahLst/>
              <a:cxnLst/>
              <a:rect l="l" t="t" r="r" b="b"/>
              <a:pathLst>
                <a:path w="1828800" h="514985">
                  <a:moveTo>
                    <a:pt x="1828800" y="514731"/>
                  </a:moveTo>
                  <a:lnTo>
                    <a:pt x="1828800" y="251079"/>
                  </a:lnTo>
                  <a:lnTo>
                    <a:pt x="0" y="251079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55953" y="2081400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00400" y="2081403"/>
              <a:ext cx="0" cy="514984"/>
            </a:xfrm>
            <a:custGeom>
              <a:avLst/>
              <a:gdLst/>
              <a:ahLst/>
              <a:cxnLst/>
              <a:rect l="l" t="t" r="r" b="b"/>
              <a:pathLst>
                <a:path h="514985">
                  <a:moveTo>
                    <a:pt x="0" y="514731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55955" y="2081400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71599" y="3218307"/>
              <a:ext cx="0" cy="368935"/>
            </a:xfrm>
            <a:custGeom>
              <a:avLst/>
              <a:gdLst/>
              <a:ahLst/>
              <a:cxnLst/>
              <a:rect l="l" t="t" r="r" b="b"/>
              <a:pathLst>
                <a:path h="368935">
                  <a:moveTo>
                    <a:pt x="0" y="36842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27155" y="3218304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435600" y="4297171"/>
            <a:ext cx="1473200" cy="635000"/>
            <a:chOff x="5435600" y="4297171"/>
            <a:chExt cx="1473200" cy="635000"/>
          </a:xfrm>
        </p:grpSpPr>
        <p:sp>
          <p:nvSpPr>
            <p:cNvPr id="44" name="object 44"/>
            <p:cNvSpPr/>
            <p:nvPr/>
          </p:nvSpPr>
          <p:spPr>
            <a:xfrm>
              <a:off x="5448300" y="4309871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1447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47800" y="6096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48300" y="4309871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0" y="0"/>
                  </a:moveTo>
                  <a:lnTo>
                    <a:pt x="1447800" y="0"/>
                  </a:lnTo>
                  <a:lnTo>
                    <a:pt x="14478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737985" y="4449571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Sinh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viên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256023" y="5415788"/>
            <a:ext cx="1473200" cy="635000"/>
            <a:chOff x="4256023" y="5415788"/>
            <a:chExt cx="1473200" cy="635000"/>
          </a:xfrm>
        </p:grpSpPr>
        <p:sp>
          <p:nvSpPr>
            <p:cNvPr id="48" name="object 48"/>
            <p:cNvSpPr/>
            <p:nvPr/>
          </p:nvSpPr>
          <p:spPr>
            <a:xfrm>
              <a:off x="4268723" y="5428488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1447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47800" y="6096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68723" y="5428488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0" y="0"/>
                  </a:moveTo>
                  <a:lnTo>
                    <a:pt x="1447800" y="0"/>
                  </a:lnTo>
                  <a:lnTo>
                    <a:pt x="14478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703190" y="5568188"/>
            <a:ext cx="57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SV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Biz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654800" y="5415788"/>
            <a:ext cx="1473200" cy="635000"/>
            <a:chOff x="6654800" y="5415788"/>
            <a:chExt cx="1473200" cy="635000"/>
          </a:xfrm>
        </p:grpSpPr>
        <p:sp>
          <p:nvSpPr>
            <p:cNvPr id="52" name="object 52"/>
            <p:cNvSpPr/>
            <p:nvPr/>
          </p:nvSpPr>
          <p:spPr>
            <a:xfrm>
              <a:off x="6667500" y="5428488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1447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47800" y="6096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67500" y="5428488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0" y="0"/>
                  </a:moveTo>
                  <a:lnTo>
                    <a:pt x="1447800" y="0"/>
                  </a:lnTo>
                  <a:lnTo>
                    <a:pt x="14478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150734" y="5568188"/>
            <a:ext cx="4800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SV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986273" y="4925692"/>
            <a:ext cx="2411730" cy="509270"/>
            <a:chOff x="4986273" y="4925692"/>
            <a:chExt cx="2411730" cy="509270"/>
          </a:xfrm>
        </p:grpSpPr>
        <p:sp>
          <p:nvSpPr>
            <p:cNvPr id="56" name="object 56"/>
            <p:cNvSpPr/>
            <p:nvPr/>
          </p:nvSpPr>
          <p:spPr>
            <a:xfrm>
              <a:off x="4992623" y="4932044"/>
              <a:ext cx="1179830" cy="496570"/>
            </a:xfrm>
            <a:custGeom>
              <a:avLst/>
              <a:gdLst/>
              <a:ahLst/>
              <a:cxnLst/>
              <a:rect l="l" t="t" r="r" b="b"/>
              <a:pathLst>
                <a:path w="1179829" h="496570">
                  <a:moveTo>
                    <a:pt x="0" y="496442"/>
                  </a:moveTo>
                  <a:lnTo>
                    <a:pt x="0" y="241934"/>
                  </a:lnTo>
                  <a:lnTo>
                    <a:pt x="1179576" y="241934"/>
                  </a:lnTo>
                  <a:lnTo>
                    <a:pt x="1179576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127746" y="4932042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72199" y="4932044"/>
              <a:ext cx="1219200" cy="496570"/>
            </a:xfrm>
            <a:custGeom>
              <a:avLst/>
              <a:gdLst/>
              <a:ahLst/>
              <a:cxnLst/>
              <a:rect l="l" t="t" r="r" b="b"/>
              <a:pathLst>
                <a:path w="1219200" h="496570">
                  <a:moveTo>
                    <a:pt x="1219200" y="496442"/>
                  </a:moveTo>
                  <a:lnTo>
                    <a:pt x="1219200" y="241934"/>
                  </a:lnTo>
                  <a:lnTo>
                    <a:pt x="0" y="241934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27753" y="4932042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6400800" y="1371600"/>
            <a:ext cx="2286000" cy="1429385"/>
          </a:xfrm>
          <a:custGeom>
            <a:avLst/>
            <a:gdLst/>
            <a:ahLst/>
            <a:cxnLst/>
            <a:rect l="l" t="t" r="r" b="b"/>
            <a:pathLst>
              <a:path w="2286000" h="1429385">
                <a:moveTo>
                  <a:pt x="0" y="0"/>
                </a:moveTo>
                <a:lnTo>
                  <a:pt x="2286000" y="0"/>
                </a:lnTo>
                <a:lnTo>
                  <a:pt x="2286000" y="1161059"/>
                </a:lnTo>
                <a:lnTo>
                  <a:pt x="2223661" y="1161507"/>
                </a:lnTo>
                <a:lnTo>
                  <a:pt x="2163587" y="1162822"/>
                </a:lnTo>
                <a:lnTo>
                  <a:pt x="2105691" y="1164960"/>
                </a:lnTo>
                <a:lnTo>
                  <a:pt x="2049885" y="1167879"/>
                </a:lnTo>
                <a:lnTo>
                  <a:pt x="1996083" y="1171535"/>
                </a:lnTo>
                <a:lnTo>
                  <a:pt x="1944197" y="1175885"/>
                </a:lnTo>
                <a:lnTo>
                  <a:pt x="1894140" y="1180885"/>
                </a:lnTo>
                <a:lnTo>
                  <a:pt x="1845826" y="1186493"/>
                </a:lnTo>
                <a:lnTo>
                  <a:pt x="1799166" y="1192664"/>
                </a:lnTo>
                <a:lnTo>
                  <a:pt x="1754074" y="1199356"/>
                </a:lnTo>
                <a:lnTo>
                  <a:pt x="1710464" y="1206525"/>
                </a:lnTo>
                <a:lnTo>
                  <a:pt x="1668246" y="1214129"/>
                </a:lnTo>
                <a:lnTo>
                  <a:pt x="1627336" y="1222123"/>
                </a:lnTo>
                <a:lnTo>
                  <a:pt x="1587645" y="1230465"/>
                </a:lnTo>
                <a:lnTo>
                  <a:pt x="1549086" y="1239111"/>
                </a:lnTo>
                <a:lnTo>
                  <a:pt x="1511572" y="1248017"/>
                </a:lnTo>
                <a:lnTo>
                  <a:pt x="1439333" y="1266440"/>
                </a:lnTo>
                <a:lnTo>
                  <a:pt x="1370229" y="1285387"/>
                </a:lnTo>
                <a:lnTo>
                  <a:pt x="1303564" y="1304512"/>
                </a:lnTo>
                <a:lnTo>
                  <a:pt x="1238641" y="1323468"/>
                </a:lnTo>
                <a:lnTo>
                  <a:pt x="1206616" y="1332775"/>
                </a:lnTo>
                <a:lnTo>
                  <a:pt x="1142999" y="1350829"/>
                </a:lnTo>
                <a:lnTo>
                  <a:pt x="1079383" y="1367848"/>
                </a:lnTo>
                <a:lnTo>
                  <a:pt x="1015070" y="1383487"/>
                </a:lnTo>
                <a:lnTo>
                  <a:pt x="949364" y="1397399"/>
                </a:lnTo>
                <a:lnTo>
                  <a:pt x="881566" y="1409237"/>
                </a:lnTo>
                <a:lnTo>
                  <a:pt x="810982" y="1418656"/>
                </a:lnTo>
                <a:lnTo>
                  <a:pt x="736913" y="1425308"/>
                </a:lnTo>
                <a:lnTo>
                  <a:pt x="698354" y="1427489"/>
                </a:lnTo>
                <a:lnTo>
                  <a:pt x="658663" y="1428849"/>
                </a:lnTo>
                <a:lnTo>
                  <a:pt x="617753" y="1429344"/>
                </a:lnTo>
                <a:lnTo>
                  <a:pt x="575535" y="1428930"/>
                </a:lnTo>
                <a:lnTo>
                  <a:pt x="531925" y="1427566"/>
                </a:lnTo>
                <a:lnTo>
                  <a:pt x="486833" y="1425207"/>
                </a:lnTo>
                <a:lnTo>
                  <a:pt x="440173" y="1421810"/>
                </a:lnTo>
                <a:lnTo>
                  <a:pt x="391859" y="1417333"/>
                </a:lnTo>
                <a:lnTo>
                  <a:pt x="341802" y="1411730"/>
                </a:lnTo>
                <a:lnTo>
                  <a:pt x="289916" y="1404960"/>
                </a:lnTo>
                <a:lnTo>
                  <a:pt x="236114" y="1396979"/>
                </a:lnTo>
                <a:lnTo>
                  <a:pt x="180308" y="1387744"/>
                </a:lnTo>
                <a:lnTo>
                  <a:pt x="122412" y="1377211"/>
                </a:lnTo>
                <a:lnTo>
                  <a:pt x="62338" y="1365337"/>
                </a:lnTo>
                <a:lnTo>
                  <a:pt x="0" y="13520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628034" y="1649867"/>
            <a:ext cx="18313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 marR="5080" indent="-266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Hình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 </a:t>
            </a:r>
            <a:r>
              <a:rPr sz="1800" spc="-5" dirty="0">
                <a:latin typeface="Calibri"/>
                <a:cs typeface="Calibri"/>
              </a:rPr>
              <a:t>Sinh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viên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là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các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lớp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trừu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tượng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57200" y="4821173"/>
            <a:ext cx="2286000" cy="1429385"/>
          </a:xfrm>
          <a:custGeom>
            <a:avLst/>
            <a:gdLst/>
            <a:ahLst/>
            <a:cxnLst/>
            <a:rect l="l" t="t" r="r" b="b"/>
            <a:pathLst>
              <a:path w="2286000" h="1429385">
                <a:moveTo>
                  <a:pt x="0" y="0"/>
                </a:moveTo>
                <a:lnTo>
                  <a:pt x="2286000" y="0"/>
                </a:lnTo>
                <a:lnTo>
                  <a:pt x="2286000" y="1161059"/>
                </a:lnTo>
                <a:lnTo>
                  <a:pt x="2223661" y="1161507"/>
                </a:lnTo>
                <a:lnTo>
                  <a:pt x="2163587" y="1162822"/>
                </a:lnTo>
                <a:lnTo>
                  <a:pt x="2105691" y="1164960"/>
                </a:lnTo>
                <a:lnTo>
                  <a:pt x="2049885" y="1167879"/>
                </a:lnTo>
                <a:lnTo>
                  <a:pt x="1996083" y="1171535"/>
                </a:lnTo>
                <a:lnTo>
                  <a:pt x="1944197" y="1175885"/>
                </a:lnTo>
                <a:lnTo>
                  <a:pt x="1894140" y="1180885"/>
                </a:lnTo>
                <a:lnTo>
                  <a:pt x="1845826" y="1186493"/>
                </a:lnTo>
                <a:lnTo>
                  <a:pt x="1799166" y="1192664"/>
                </a:lnTo>
                <a:lnTo>
                  <a:pt x="1754074" y="1199356"/>
                </a:lnTo>
                <a:lnTo>
                  <a:pt x="1710464" y="1206525"/>
                </a:lnTo>
                <a:lnTo>
                  <a:pt x="1668246" y="1214129"/>
                </a:lnTo>
                <a:lnTo>
                  <a:pt x="1627336" y="1222123"/>
                </a:lnTo>
                <a:lnTo>
                  <a:pt x="1587645" y="1230465"/>
                </a:lnTo>
                <a:lnTo>
                  <a:pt x="1549086" y="1239111"/>
                </a:lnTo>
                <a:lnTo>
                  <a:pt x="1511572" y="1248017"/>
                </a:lnTo>
                <a:lnTo>
                  <a:pt x="1439333" y="1266440"/>
                </a:lnTo>
                <a:lnTo>
                  <a:pt x="1370229" y="1285387"/>
                </a:lnTo>
                <a:lnTo>
                  <a:pt x="1303564" y="1304512"/>
                </a:lnTo>
                <a:lnTo>
                  <a:pt x="1238641" y="1323468"/>
                </a:lnTo>
                <a:lnTo>
                  <a:pt x="1206616" y="1332775"/>
                </a:lnTo>
                <a:lnTo>
                  <a:pt x="1142999" y="1350829"/>
                </a:lnTo>
                <a:lnTo>
                  <a:pt x="1079383" y="1367848"/>
                </a:lnTo>
                <a:lnTo>
                  <a:pt x="1015070" y="1383487"/>
                </a:lnTo>
                <a:lnTo>
                  <a:pt x="949364" y="1397399"/>
                </a:lnTo>
                <a:lnTo>
                  <a:pt x="881566" y="1409237"/>
                </a:lnTo>
                <a:lnTo>
                  <a:pt x="810982" y="1418656"/>
                </a:lnTo>
                <a:lnTo>
                  <a:pt x="736913" y="1425308"/>
                </a:lnTo>
                <a:lnTo>
                  <a:pt x="698354" y="1427489"/>
                </a:lnTo>
                <a:lnTo>
                  <a:pt x="658663" y="1428849"/>
                </a:lnTo>
                <a:lnTo>
                  <a:pt x="617753" y="1429344"/>
                </a:lnTo>
                <a:lnTo>
                  <a:pt x="575535" y="1428930"/>
                </a:lnTo>
                <a:lnTo>
                  <a:pt x="531925" y="1427566"/>
                </a:lnTo>
                <a:lnTo>
                  <a:pt x="486833" y="1425207"/>
                </a:lnTo>
                <a:lnTo>
                  <a:pt x="440173" y="1421810"/>
                </a:lnTo>
                <a:lnTo>
                  <a:pt x="391859" y="1417333"/>
                </a:lnTo>
                <a:lnTo>
                  <a:pt x="341802" y="1411730"/>
                </a:lnTo>
                <a:lnTo>
                  <a:pt x="289916" y="1404960"/>
                </a:lnTo>
                <a:lnTo>
                  <a:pt x="236114" y="1396979"/>
                </a:lnTo>
                <a:lnTo>
                  <a:pt x="180308" y="1387744"/>
                </a:lnTo>
                <a:lnTo>
                  <a:pt x="122412" y="1377211"/>
                </a:lnTo>
                <a:lnTo>
                  <a:pt x="62338" y="1365337"/>
                </a:lnTo>
                <a:lnTo>
                  <a:pt x="0" y="13520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08050" y="4962281"/>
            <a:ext cx="19812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Chữ nhật, </a:t>
            </a:r>
            <a:r>
              <a:rPr sz="1800" spc="-30" dirty="0">
                <a:latin typeface="Calibri"/>
                <a:cs typeface="Calibri"/>
              </a:rPr>
              <a:t>Tròn, </a:t>
            </a:r>
            <a:r>
              <a:rPr sz="1800" spc="-50" dirty="0">
                <a:latin typeface="Calibri"/>
                <a:cs typeface="Calibri"/>
              </a:rPr>
              <a:t>Tam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giác, Vuông, </a:t>
            </a:r>
            <a:r>
              <a:rPr sz="1800" spc="-10" dirty="0">
                <a:latin typeface="Calibri"/>
                <a:cs typeface="Calibri"/>
              </a:rPr>
              <a:t>SV </a:t>
            </a:r>
            <a:r>
              <a:rPr sz="1800" spc="-65" dirty="0">
                <a:latin typeface="Calibri"/>
                <a:cs typeface="Calibri"/>
              </a:rPr>
              <a:t>IT, </a:t>
            </a:r>
            <a:r>
              <a:rPr sz="1800" spc="-15" dirty="0">
                <a:latin typeface="Calibri"/>
                <a:cs typeface="Calibri"/>
              </a:rPr>
              <a:t>SV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Biz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là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các</a:t>
            </a:r>
            <a:r>
              <a:rPr sz="1800" spc="-5" dirty="0">
                <a:latin typeface="Calibri"/>
                <a:cs typeface="Calibri"/>
              </a:rPr>
              <a:t> lớp cụ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thể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sp>
          <p:nvSpPr>
            <p:cNvPr id="3" name="object 3"/>
            <p:cNvSpPr/>
            <p:nvPr/>
          </p:nvSpPr>
          <p:spPr>
            <a:xfrm>
              <a:off x="457200" y="838200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9248" y="192024"/>
              <a:ext cx="731519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4047" y="281939"/>
              <a:ext cx="917447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983" y="281939"/>
              <a:ext cx="1319783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9779" y="281939"/>
              <a:ext cx="926579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8333" y="281939"/>
              <a:ext cx="1165859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7683" y="281939"/>
              <a:ext cx="1423415" cy="64007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96003" y="283114"/>
            <a:ext cx="4510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Đ</a:t>
            </a:r>
            <a:r>
              <a:rPr spc="-5" dirty="0"/>
              <a:t>ỊNH</a:t>
            </a:r>
            <a:r>
              <a:rPr spc="135" dirty="0"/>
              <a:t> </a:t>
            </a:r>
            <a:r>
              <a:rPr spc="-10" dirty="0"/>
              <a:t>NGHĨA</a:t>
            </a:r>
            <a:r>
              <a:rPr spc="145" dirty="0"/>
              <a:t> </a:t>
            </a:r>
            <a:r>
              <a:rPr spc="-10" dirty="0"/>
              <a:t>LỚP</a:t>
            </a:r>
            <a:r>
              <a:rPr spc="125" dirty="0"/>
              <a:t> </a:t>
            </a:r>
            <a:r>
              <a:rPr spc="-10" dirty="0"/>
              <a:t>TRỪU</a:t>
            </a:r>
            <a:r>
              <a:rPr spc="135" dirty="0"/>
              <a:t> </a:t>
            </a:r>
            <a:r>
              <a:rPr spc="-10" dirty="0"/>
              <a:t>TƯỢNG</a:t>
            </a:r>
            <a:endParaRPr sz="2800"/>
          </a:p>
        </p:txBody>
      </p:sp>
      <p:sp>
        <p:nvSpPr>
          <p:cNvPr id="11" name="object 11"/>
          <p:cNvSpPr/>
          <p:nvPr/>
        </p:nvSpPr>
        <p:spPr>
          <a:xfrm>
            <a:off x="3505200" y="2895600"/>
            <a:ext cx="5139055" cy="1200785"/>
          </a:xfrm>
          <a:custGeom>
            <a:avLst/>
            <a:gdLst/>
            <a:ahLst/>
            <a:cxnLst/>
            <a:rect l="l" t="t" r="r" b="b"/>
            <a:pathLst>
              <a:path w="5139055" h="1200785">
                <a:moveTo>
                  <a:pt x="0" y="0"/>
                </a:moveTo>
                <a:lnTo>
                  <a:pt x="5138458" y="0"/>
                </a:lnTo>
                <a:lnTo>
                  <a:pt x="5138458" y="1200327"/>
                </a:lnTo>
                <a:lnTo>
                  <a:pt x="0" y="120032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83940" y="2908808"/>
            <a:ext cx="49345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abstract</a:t>
            </a:r>
            <a:r>
              <a:rPr sz="2400" b="1" spc="-20" dirty="0">
                <a:solidFill>
                  <a:srgbClr val="FF5A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SinhVien{</a:t>
            </a:r>
            <a:endParaRPr sz="24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abstract</a:t>
            </a:r>
            <a:r>
              <a:rPr sz="2400" b="1" spc="-25" dirty="0">
                <a:solidFill>
                  <a:srgbClr val="FF5A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double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getDiemTB</a:t>
            </a:r>
            <a:r>
              <a:rPr sz="2400" spc="-5" dirty="0">
                <a:latin typeface="Calibri"/>
                <a:cs typeface="Calibri"/>
              </a:rPr>
              <a:t>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31463" y="4724400"/>
            <a:ext cx="5249545" cy="1569720"/>
          </a:xfrm>
          <a:custGeom>
            <a:avLst/>
            <a:gdLst/>
            <a:ahLst/>
            <a:cxnLst/>
            <a:rect l="l" t="t" r="r" b="b"/>
            <a:pathLst>
              <a:path w="5249545" h="1569720">
                <a:moveTo>
                  <a:pt x="0" y="0"/>
                </a:moveTo>
                <a:lnTo>
                  <a:pt x="5249062" y="0"/>
                </a:lnTo>
                <a:lnTo>
                  <a:pt x="5249062" y="1569656"/>
                </a:lnTo>
                <a:lnTo>
                  <a:pt x="0" y="156965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10202" y="4737607"/>
            <a:ext cx="50444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abstract</a:t>
            </a:r>
            <a:r>
              <a:rPr sz="2400" b="1" spc="-20" dirty="0">
                <a:solidFill>
                  <a:srgbClr val="FF5A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Hinh{</a:t>
            </a:r>
            <a:endParaRPr sz="2400">
              <a:latin typeface="Calibri"/>
              <a:cs typeface="Calibri"/>
            </a:endParaRPr>
          </a:p>
          <a:p>
            <a:pPr marL="422275" marR="5080">
              <a:lnSpc>
                <a:spcPct val="100000"/>
              </a:lnSpc>
            </a:pP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abstract </a:t>
            </a: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double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33FF"/>
                </a:solidFill>
                <a:latin typeface="Calibri"/>
                <a:cs typeface="Calibri"/>
              </a:rPr>
              <a:t>getChuVi</a:t>
            </a:r>
            <a:r>
              <a:rPr sz="2400" spc="-10" dirty="0">
                <a:latin typeface="Calibri"/>
                <a:cs typeface="Calibri"/>
              </a:rPr>
              <a:t>();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abstract</a:t>
            </a:r>
            <a:r>
              <a:rPr sz="2400" b="1" spc="-25" dirty="0">
                <a:solidFill>
                  <a:srgbClr val="FF5A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double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getDienTich</a:t>
            </a:r>
            <a:r>
              <a:rPr sz="2400" spc="-5" dirty="0">
                <a:latin typeface="Calibri"/>
                <a:cs typeface="Calibri"/>
              </a:rPr>
              <a:t>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" y="1078407"/>
            <a:ext cx="4826635" cy="1200785"/>
          </a:xfrm>
          <a:custGeom>
            <a:avLst/>
            <a:gdLst/>
            <a:ahLst/>
            <a:cxnLst/>
            <a:rect l="l" t="t" r="r" b="b"/>
            <a:pathLst>
              <a:path w="4826635" h="1200785">
                <a:moveTo>
                  <a:pt x="0" y="0"/>
                </a:moveTo>
                <a:lnTo>
                  <a:pt x="4826444" y="0"/>
                </a:lnTo>
                <a:lnTo>
                  <a:pt x="4826444" y="1200327"/>
                </a:lnTo>
                <a:lnTo>
                  <a:pt x="0" y="120032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5940" y="1091617"/>
            <a:ext cx="46266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abstract</a:t>
            </a:r>
            <a:r>
              <a:rPr sz="2400" b="1" spc="-20" dirty="0">
                <a:solidFill>
                  <a:srgbClr val="FF5A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MyClass{</a:t>
            </a:r>
            <a:endParaRPr sz="24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sz="2400" b="1" spc="-15" dirty="0">
                <a:solidFill>
                  <a:srgbClr val="FF5A33"/>
                </a:solidFill>
                <a:latin typeface="Calibri"/>
                <a:cs typeface="Calibri"/>
              </a:rPr>
              <a:t>abstract </a:t>
            </a:r>
            <a:r>
              <a:rPr sz="2400" spc="-5" dirty="0">
                <a:latin typeface="Calibri"/>
                <a:cs typeface="Calibri"/>
              </a:rPr>
              <a:t>public type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MyMethod();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4500" y="2272386"/>
            <a:ext cx="3054985" cy="3288029"/>
            <a:chOff x="444500" y="2272386"/>
            <a:chExt cx="3054985" cy="3288029"/>
          </a:xfrm>
        </p:grpSpPr>
        <p:sp>
          <p:nvSpPr>
            <p:cNvPr id="18" name="object 18"/>
            <p:cNvSpPr/>
            <p:nvPr/>
          </p:nvSpPr>
          <p:spPr>
            <a:xfrm>
              <a:off x="2870424" y="2278736"/>
              <a:ext cx="622300" cy="1217295"/>
            </a:xfrm>
            <a:custGeom>
              <a:avLst/>
              <a:gdLst/>
              <a:ahLst/>
              <a:cxnLst/>
              <a:rect l="l" t="t" r="r" b="b"/>
              <a:pathLst>
                <a:path w="622300" h="1217295">
                  <a:moveTo>
                    <a:pt x="0" y="0"/>
                  </a:moveTo>
                  <a:lnTo>
                    <a:pt x="0" y="1217028"/>
                  </a:lnTo>
                  <a:lnTo>
                    <a:pt x="622198" y="1217028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16426" y="3451313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88900"/>
                  </a:moveTo>
                  <a:lnTo>
                    <a:pt x="76200" y="4445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70424" y="2278738"/>
              <a:ext cx="548640" cy="3230880"/>
            </a:xfrm>
            <a:custGeom>
              <a:avLst/>
              <a:gdLst/>
              <a:ahLst/>
              <a:cxnLst/>
              <a:rect l="l" t="t" r="r" b="b"/>
              <a:pathLst>
                <a:path w="548639" h="3230879">
                  <a:moveTo>
                    <a:pt x="0" y="0"/>
                  </a:moveTo>
                  <a:lnTo>
                    <a:pt x="0" y="3230486"/>
                  </a:lnTo>
                  <a:lnTo>
                    <a:pt x="548462" y="3230486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2688" y="5464779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88900"/>
                  </a:moveTo>
                  <a:lnTo>
                    <a:pt x="76200" y="4445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2667001"/>
              <a:ext cx="2209800" cy="2407285"/>
            </a:xfrm>
            <a:custGeom>
              <a:avLst/>
              <a:gdLst/>
              <a:ahLst/>
              <a:cxnLst/>
              <a:rect l="l" t="t" r="r" b="b"/>
              <a:pathLst>
                <a:path w="2209800" h="2407285">
                  <a:moveTo>
                    <a:pt x="0" y="0"/>
                  </a:moveTo>
                  <a:lnTo>
                    <a:pt x="2209800" y="0"/>
                  </a:lnTo>
                  <a:lnTo>
                    <a:pt x="2209800" y="1955457"/>
                  </a:lnTo>
                  <a:lnTo>
                    <a:pt x="2155465" y="1956069"/>
                  </a:lnTo>
                  <a:lnTo>
                    <a:pt x="2102911" y="1957869"/>
                  </a:lnTo>
                  <a:lnTo>
                    <a:pt x="2052075" y="1960805"/>
                  </a:lnTo>
                  <a:lnTo>
                    <a:pt x="2002897" y="1964824"/>
                  </a:lnTo>
                  <a:lnTo>
                    <a:pt x="1955314" y="1969872"/>
                  </a:lnTo>
                  <a:lnTo>
                    <a:pt x="1909267" y="1975895"/>
                  </a:lnTo>
                  <a:lnTo>
                    <a:pt x="1864692" y="1982842"/>
                  </a:lnTo>
                  <a:lnTo>
                    <a:pt x="1821529" y="1990658"/>
                  </a:lnTo>
                  <a:lnTo>
                    <a:pt x="1779717" y="1999291"/>
                  </a:lnTo>
                  <a:lnTo>
                    <a:pt x="1739194" y="2008687"/>
                  </a:lnTo>
                  <a:lnTo>
                    <a:pt x="1699898" y="2018794"/>
                  </a:lnTo>
                  <a:lnTo>
                    <a:pt x="1661769" y="2029557"/>
                  </a:lnTo>
                  <a:lnTo>
                    <a:pt x="1624745" y="2040925"/>
                  </a:lnTo>
                  <a:lnTo>
                    <a:pt x="1553765" y="2065259"/>
                  </a:lnTo>
                  <a:lnTo>
                    <a:pt x="1486469" y="2091372"/>
                  </a:lnTo>
                  <a:lnTo>
                    <a:pt x="1422364" y="2118837"/>
                  </a:lnTo>
                  <a:lnTo>
                    <a:pt x="1360960" y="2147230"/>
                  </a:lnTo>
                  <a:lnTo>
                    <a:pt x="1301766" y="2176125"/>
                  </a:lnTo>
                  <a:lnTo>
                    <a:pt x="1244291" y="2205098"/>
                  </a:lnTo>
                  <a:lnTo>
                    <a:pt x="1216044" y="2219480"/>
                  </a:lnTo>
                  <a:lnTo>
                    <a:pt x="1188043" y="2233722"/>
                  </a:lnTo>
                  <a:lnTo>
                    <a:pt x="1132532" y="2261573"/>
                  </a:lnTo>
                  <a:lnTo>
                    <a:pt x="1077267" y="2288226"/>
                  </a:lnTo>
                  <a:lnTo>
                    <a:pt x="1021756" y="2313255"/>
                  </a:lnTo>
                  <a:lnTo>
                    <a:pt x="965508" y="2336235"/>
                  </a:lnTo>
                  <a:lnTo>
                    <a:pt x="908033" y="2356741"/>
                  </a:lnTo>
                  <a:lnTo>
                    <a:pt x="848839" y="2374347"/>
                  </a:lnTo>
                  <a:lnTo>
                    <a:pt x="787435" y="2388629"/>
                  </a:lnTo>
                  <a:lnTo>
                    <a:pt x="723330" y="2399161"/>
                  </a:lnTo>
                  <a:lnTo>
                    <a:pt x="656034" y="2405518"/>
                  </a:lnTo>
                  <a:lnTo>
                    <a:pt x="585054" y="2407275"/>
                  </a:lnTo>
                  <a:lnTo>
                    <a:pt x="548030" y="2406296"/>
                  </a:lnTo>
                  <a:lnTo>
                    <a:pt x="509901" y="2404007"/>
                  </a:lnTo>
                  <a:lnTo>
                    <a:pt x="470605" y="2400355"/>
                  </a:lnTo>
                  <a:lnTo>
                    <a:pt x="430082" y="2395287"/>
                  </a:lnTo>
                  <a:lnTo>
                    <a:pt x="388270" y="2388751"/>
                  </a:lnTo>
                  <a:lnTo>
                    <a:pt x="345107" y="2380692"/>
                  </a:lnTo>
                  <a:lnTo>
                    <a:pt x="300532" y="2371059"/>
                  </a:lnTo>
                  <a:lnTo>
                    <a:pt x="254485" y="2359796"/>
                  </a:lnTo>
                  <a:lnTo>
                    <a:pt x="206902" y="2346853"/>
                  </a:lnTo>
                  <a:lnTo>
                    <a:pt x="157724" y="2332174"/>
                  </a:lnTo>
                  <a:lnTo>
                    <a:pt x="106888" y="2315708"/>
                  </a:lnTo>
                  <a:lnTo>
                    <a:pt x="54334" y="2297400"/>
                  </a:lnTo>
                  <a:lnTo>
                    <a:pt x="0" y="227719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9900" y="2853265"/>
            <a:ext cx="218440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670" marR="14859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Sử dụng từ </a:t>
            </a:r>
            <a:r>
              <a:rPr sz="2000" spc="-5" dirty="0">
                <a:latin typeface="Calibri"/>
                <a:cs typeface="Calibri"/>
              </a:rPr>
              <a:t>khóa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abstract </a:t>
            </a:r>
            <a:r>
              <a:rPr sz="2000" spc="-5" dirty="0">
                <a:latin typeface="Calibri"/>
                <a:cs typeface="Calibri"/>
              </a:rPr>
              <a:t>để định </a:t>
            </a:r>
            <a:r>
              <a:rPr sz="2000" dirty="0">
                <a:latin typeface="Calibri"/>
                <a:cs typeface="Calibri"/>
              </a:rPr>
              <a:t> nghĩa lớp </a:t>
            </a:r>
            <a:r>
              <a:rPr sz="2000" spc="-15" dirty="0">
                <a:latin typeface="Calibri"/>
                <a:cs typeface="Calibri"/>
              </a:rPr>
              <a:t>và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phương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thức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trừu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tượng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sp>
          <p:nvSpPr>
            <p:cNvPr id="3" name="object 3"/>
            <p:cNvSpPr/>
            <p:nvPr/>
          </p:nvSpPr>
          <p:spPr>
            <a:xfrm>
              <a:off x="457200" y="838200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9248" y="192024"/>
              <a:ext cx="731519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4047" y="281939"/>
              <a:ext cx="917447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983" y="281939"/>
              <a:ext cx="1319783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9779" y="281939"/>
              <a:ext cx="926579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8333" y="281939"/>
              <a:ext cx="1165859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7683" y="281939"/>
              <a:ext cx="1423415" cy="64007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96003" y="283114"/>
            <a:ext cx="4510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Đ</a:t>
            </a:r>
            <a:r>
              <a:rPr spc="-5" dirty="0"/>
              <a:t>ỊNH</a:t>
            </a:r>
            <a:r>
              <a:rPr spc="135" dirty="0"/>
              <a:t> </a:t>
            </a:r>
            <a:r>
              <a:rPr spc="-10" dirty="0"/>
              <a:t>NGHĨA</a:t>
            </a:r>
            <a:r>
              <a:rPr spc="145" dirty="0"/>
              <a:t> </a:t>
            </a:r>
            <a:r>
              <a:rPr spc="-10" dirty="0"/>
              <a:t>LỚP</a:t>
            </a:r>
            <a:r>
              <a:rPr spc="125" dirty="0"/>
              <a:t> </a:t>
            </a:r>
            <a:r>
              <a:rPr spc="-10" dirty="0"/>
              <a:t>TRỪU</a:t>
            </a:r>
            <a:r>
              <a:rPr spc="135" dirty="0"/>
              <a:t> </a:t>
            </a:r>
            <a:r>
              <a:rPr spc="-10" dirty="0"/>
              <a:t>TƯỢNG</a:t>
            </a:r>
            <a:endParaRPr sz="2800"/>
          </a:p>
        </p:txBody>
      </p:sp>
      <p:sp>
        <p:nvSpPr>
          <p:cNvPr id="11" name="object 11"/>
          <p:cNvSpPr/>
          <p:nvPr/>
        </p:nvSpPr>
        <p:spPr>
          <a:xfrm>
            <a:off x="2590800" y="1219200"/>
            <a:ext cx="3876040" cy="1200785"/>
          </a:xfrm>
          <a:custGeom>
            <a:avLst/>
            <a:gdLst/>
            <a:ahLst/>
            <a:cxnLst/>
            <a:rect l="l" t="t" r="r" b="b"/>
            <a:pathLst>
              <a:path w="3876040" h="1200785">
                <a:moveTo>
                  <a:pt x="0" y="0"/>
                </a:moveTo>
                <a:lnTo>
                  <a:pt x="3876001" y="0"/>
                </a:lnTo>
                <a:lnTo>
                  <a:pt x="3876001" y="1200327"/>
                </a:lnTo>
                <a:lnTo>
                  <a:pt x="0" y="120032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69539" y="1236979"/>
            <a:ext cx="37147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5A33"/>
                </a:solidFill>
                <a:latin typeface="Calibri"/>
                <a:cs typeface="Calibri"/>
              </a:rPr>
              <a:t>abstract</a:t>
            </a:r>
            <a:r>
              <a:rPr sz="1800" b="1" spc="-20" dirty="0">
                <a:solidFill>
                  <a:srgbClr val="FF5A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 SinhVien{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String </a:t>
            </a:r>
            <a:r>
              <a:rPr sz="1800" spc="-30" dirty="0">
                <a:latin typeface="Calibri"/>
                <a:cs typeface="Calibri"/>
              </a:rPr>
              <a:t>hoTen;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b="1" spc="-15" dirty="0">
                <a:solidFill>
                  <a:srgbClr val="FF5A33"/>
                </a:solidFill>
                <a:latin typeface="Calibri"/>
                <a:cs typeface="Calibri"/>
              </a:rPr>
              <a:t>abstract</a:t>
            </a:r>
            <a:r>
              <a:rPr sz="1800" b="1" spc="-10" dirty="0">
                <a:solidFill>
                  <a:srgbClr val="FF5A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getDiemTB</a:t>
            </a:r>
            <a:r>
              <a:rPr sz="1800" spc="-10" dirty="0">
                <a:latin typeface="Calibri"/>
                <a:cs typeface="Calibri"/>
              </a:rPr>
              <a:t>();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" y="3429000"/>
            <a:ext cx="4131310" cy="2308860"/>
          </a:xfrm>
          <a:custGeom>
            <a:avLst/>
            <a:gdLst/>
            <a:ahLst/>
            <a:cxnLst/>
            <a:rect l="l" t="t" r="r" b="b"/>
            <a:pathLst>
              <a:path w="4131310" h="2308860">
                <a:moveTo>
                  <a:pt x="0" y="0"/>
                </a:moveTo>
                <a:lnTo>
                  <a:pt x="4130814" y="0"/>
                </a:lnTo>
                <a:lnTo>
                  <a:pt x="4130814" y="2308326"/>
                </a:lnTo>
                <a:lnTo>
                  <a:pt x="0" y="23083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9740" y="3446779"/>
            <a:ext cx="388048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SinhVienIT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SinhVien{</a:t>
            </a:r>
            <a:endParaRPr sz="1800">
              <a:latin typeface="Calibri"/>
              <a:cs typeface="Calibri"/>
            </a:endParaRPr>
          </a:p>
          <a:p>
            <a:pPr marL="326390" marR="13061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diemJava;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diemCss;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@Override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getDiemTB</a:t>
            </a:r>
            <a:r>
              <a:rPr sz="1800" spc="-10" dirty="0">
                <a:latin typeface="Calibri"/>
                <a:cs typeface="Calibri"/>
              </a:rPr>
              <a:t>(){</a:t>
            </a:r>
            <a:endParaRPr sz="1800">
              <a:latin typeface="Calibri"/>
              <a:cs typeface="Calibri"/>
            </a:endParaRPr>
          </a:p>
          <a:p>
            <a:pPr marL="640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diemJava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diemCss)/3;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0" y="3429000"/>
            <a:ext cx="4184015" cy="2862580"/>
          </a:xfrm>
          <a:custGeom>
            <a:avLst/>
            <a:gdLst/>
            <a:ahLst/>
            <a:cxnLst/>
            <a:rect l="l" t="t" r="r" b="b"/>
            <a:pathLst>
              <a:path w="4184015" h="2862579">
                <a:moveTo>
                  <a:pt x="0" y="0"/>
                </a:moveTo>
                <a:lnTo>
                  <a:pt x="4183710" y="0"/>
                </a:lnTo>
                <a:lnTo>
                  <a:pt x="4183710" y="2862326"/>
                </a:lnTo>
                <a:lnTo>
                  <a:pt x="0" y="28623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50282" y="3446779"/>
            <a:ext cx="39871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SinhVienBiz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SinhVien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27025" marR="12623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keToan; 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marketting;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banHang;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@Override</a:t>
            </a:r>
            <a:endParaRPr sz="1800">
              <a:latin typeface="Calibri"/>
              <a:cs typeface="Calibri"/>
            </a:endParaRPr>
          </a:p>
          <a:p>
            <a:pPr marL="640715" marR="1083310" indent="-31432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333FF"/>
                </a:solidFill>
                <a:latin typeface="Calibri"/>
                <a:cs typeface="Calibri"/>
              </a:rPr>
              <a:t>getDiemTB</a:t>
            </a:r>
            <a:r>
              <a:rPr sz="1800" spc="-10" dirty="0">
                <a:latin typeface="Calibri"/>
                <a:cs typeface="Calibri"/>
              </a:rPr>
              <a:t>(){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endParaRPr sz="1800">
              <a:latin typeface="Calibri"/>
              <a:cs typeface="Calibri"/>
            </a:endParaRPr>
          </a:p>
          <a:p>
            <a:pPr marL="588645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(keToan</a:t>
            </a:r>
            <a:r>
              <a:rPr sz="1800" dirty="0">
                <a:latin typeface="Calibri"/>
                <a:cs typeface="Calibri"/>
              </a:rPr>
              <a:t> + </a:t>
            </a:r>
            <a:r>
              <a:rPr sz="1800" spc="-15" dirty="0">
                <a:latin typeface="Calibri"/>
                <a:cs typeface="Calibri"/>
              </a:rPr>
              <a:t>marketting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banHang)/3;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40056" y="2425750"/>
            <a:ext cx="4230370" cy="1009650"/>
            <a:chOff x="2440056" y="2425750"/>
            <a:chExt cx="4230370" cy="1009650"/>
          </a:xfrm>
        </p:grpSpPr>
        <p:sp>
          <p:nvSpPr>
            <p:cNvPr id="18" name="object 18"/>
            <p:cNvSpPr/>
            <p:nvPr/>
          </p:nvSpPr>
          <p:spPr>
            <a:xfrm>
              <a:off x="2446406" y="2432102"/>
              <a:ext cx="2082800" cy="996950"/>
            </a:xfrm>
            <a:custGeom>
              <a:avLst/>
              <a:gdLst/>
              <a:ahLst/>
              <a:cxnLst/>
              <a:rect l="l" t="t" r="r" b="b"/>
              <a:pathLst>
                <a:path w="2082800" h="996950">
                  <a:moveTo>
                    <a:pt x="0" y="996899"/>
                  </a:moveTo>
                  <a:lnTo>
                    <a:pt x="0" y="492163"/>
                  </a:lnTo>
                  <a:lnTo>
                    <a:pt x="2082393" y="492163"/>
                  </a:lnTo>
                  <a:lnTo>
                    <a:pt x="2082393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84344" y="2432100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8794" y="2432100"/>
              <a:ext cx="2135505" cy="996950"/>
            </a:xfrm>
            <a:custGeom>
              <a:avLst/>
              <a:gdLst/>
              <a:ahLst/>
              <a:cxnLst/>
              <a:rect l="l" t="t" r="r" b="b"/>
              <a:pathLst>
                <a:path w="2135504" h="996950">
                  <a:moveTo>
                    <a:pt x="2135060" y="996899"/>
                  </a:moveTo>
                  <a:lnTo>
                    <a:pt x="2135060" y="492163"/>
                  </a:lnTo>
                  <a:lnTo>
                    <a:pt x="0" y="49216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4353" y="2432100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sp>
          <p:nvSpPr>
            <p:cNvPr id="4" name="object 4"/>
            <p:cNvSpPr/>
            <p:nvPr/>
          </p:nvSpPr>
          <p:spPr>
            <a:xfrm>
              <a:off x="457200" y="838200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9248" y="192024"/>
              <a:ext cx="731519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4047" y="281939"/>
              <a:ext cx="917447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983" y="281939"/>
              <a:ext cx="1319783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9779" y="281939"/>
              <a:ext cx="926579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8333" y="281939"/>
              <a:ext cx="1165859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77683" y="281939"/>
              <a:ext cx="1423415" cy="64007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816" y="283114"/>
            <a:ext cx="8070850" cy="586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7251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Đ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ỊNH</a:t>
            </a:r>
            <a:r>
              <a:rPr sz="2250" b="1" spc="13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NGHĨA</a:t>
            </a:r>
            <a:r>
              <a:rPr sz="2250" b="1" spc="14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LỚP</a:t>
            </a:r>
            <a:r>
              <a:rPr sz="2250" b="1" spc="12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TRỪU</a:t>
            </a:r>
            <a:r>
              <a:rPr sz="2250" b="1" spc="13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TƯỢNG</a:t>
            </a:r>
            <a:endParaRPr sz="2250">
              <a:latin typeface="Segoe UI"/>
              <a:cs typeface="Segoe UI"/>
            </a:endParaRPr>
          </a:p>
          <a:p>
            <a:pPr marL="355600" marR="474345" indent="-343535">
              <a:lnSpc>
                <a:spcPct val="100000"/>
              </a:lnSpc>
              <a:spcBef>
                <a:spcPts val="300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Từ</a:t>
            </a:r>
            <a:r>
              <a:rPr sz="2800" spc="-15" dirty="0">
                <a:latin typeface="Segoe UI"/>
                <a:cs typeface="Segoe UI"/>
              </a:rPr>
              <a:t> khóa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Segoe UI"/>
                <a:cs typeface="Segoe UI"/>
              </a:rPr>
              <a:t>abstract</a:t>
            </a:r>
            <a:r>
              <a:rPr sz="2800" b="1" spc="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được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dụng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 </a:t>
            </a:r>
            <a:r>
              <a:rPr sz="2800" spc="-10" dirty="0">
                <a:latin typeface="Segoe UI"/>
                <a:cs typeface="Segoe UI"/>
              </a:rPr>
              <a:t>định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nghĩa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3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trừu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tượng</a:t>
            </a:r>
            <a:endParaRPr sz="2800">
              <a:latin typeface="Segoe UI"/>
              <a:cs typeface="Segoe UI"/>
            </a:endParaRPr>
          </a:p>
          <a:p>
            <a:pPr marL="356235" marR="28511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trừu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tượng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không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phần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thân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xử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lý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được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khai </a:t>
            </a:r>
            <a:r>
              <a:rPr sz="2800" spc="-15" dirty="0">
                <a:latin typeface="Segoe UI"/>
                <a:cs typeface="Segoe UI"/>
              </a:rPr>
              <a:t>báo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bằng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từ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khóa </a:t>
            </a:r>
            <a:r>
              <a:rPr sz="2800" dirty="0">
                <a:latin typeface="Segoe UI"/>
                <a:cs typeface="Segoe UI"/>
              </a:rPr>
              <a:t>abstract.</a:t>
            </a:r>
            <a:endParaRPr sz="2800">
              <a:latin typeface="Segoe UI"/>
              <a:cs typeface="Segoe UI"/>
            </a:endParaRPr>
          </a:p>
          <a:p>
            <a:pPr marL="356235" marR="704215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Lớp chứa phương</a:t>
            </a:r>
            <a:r>
              <a:rPr sz="2800" spc="3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trừu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tượng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thì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đó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phải</a:t>
            </a:r>
            <a:r>
              <a:rPr sz="2800" spc="-10" dirty="0">
                <a:latin typeface="Segoe UI"/>
                <a:cs typeface="Segoe UI"/>
              </a:rPr>
              <a:t> là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trừu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tượng.</a:t>
            </a:r>
            <a:endParaRPr sz="2800">
              <a:latin typeface="Segoe UI"/>
              <a:cs typeface="Segoe UI"/>
            </a:endParaRPr>
          </a:p>
          <a:p>
            <a:pPr marL="356870" marR="542290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60" dirty="0">
                <a:latin typeface="Segoe UI"/>
                <a:cs typeface="Segoe UI"/>
              </a:rPr>
              <a:t>Trong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trừu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tượng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thể </a:t>
            </a:r>
            <a:r>
              <a:rPr sz="2800" spc="-10" dirty="0">
                <a:latin typeface="Segoe UI"/>
                <a:cs typeface="Segoe UI"/>
              </a:rPr>
              <a:t>định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nghĩa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các 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cụ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thể</a:t>
            </a:r>
            <a:r>
              <a:rPr sz="2800" dirty="0">
                <a:latin typeface="Segoe UI"/>
                <a:cs typeface="Segoe UI"/>
              </a:rPr>
              <a:t> hoặc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khai </a:t>
            </a:r>
            <a:r>
              <a:rPr sz="2800" spc="-15" dirty="0">
                <a:latin typeface="Segoe UI"/>
                <a:cs typeface="Segoe UI"/>
              </a:rPr>
              <a:t>báo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trường</a:t>
            </a:r>
            <a:endParaRPr sz="2800">
              <a:latin typeface="Segoe UI"/>
              <a:cs typeface="Segoe UI"/>
            </a:endParaRPr>
          </a:p>
          <a:p>
            <a:pPr marL="356870" marR="176530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latin typeface="Segoe UI"/>
                <a:cs typeface="Segoe UI"/>
              </a:rPr>
              <a:t>Không thể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dụng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new để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tạo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đối tượng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từ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trừu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tượng.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78939" y="5123179"/>
            <a:ext cx="2726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Hiện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thực hóa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mô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hình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thừa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kế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ở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slide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trước về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Hình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7200" y="819149"/>
            <a:ext cx="8229600" cy="38100"/>
          </a:xfrm>
          <a:custGeom>
            <a:avLst/>
            <a:gdLst/>
            <a:ahLst/>
            <a:cxnLst/>
            <a:rect l="l" t="t" r="r" b="b"/>
            <a:pathLst>
              <a:path w="8229600" h="38100">
                <a:moveTo>
                  <a:pt x="8229600" y="0"/>
                </a:moveTo>
                <a:lnTo>
                  <a:pt x="0" y="0"/>
                </a:lnTo>
                <a:lnTo>
                  <a:pt x="0" y="19050"/>
                </a:lnTo>
                <a:lnTo>
                  <a:pt x="0" y="38100"/>
                </a:lnTo>
                <a:lnTo>
                  <a:pt x="8229600" y="38100"/>
                </a:lnTo>
                <a:lnTo>
                  <a:pt x="8229600" y="19050"/>
                </a:lnTo>
                <a:lnTo>
                  <a:pt x="82296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9362" y="4148137"/>
            <a:ext cx="3810000" cy="24955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295400" y="0"/>
            <a:ext cx="7848600" cy="981710"/>
            <a:chOff x="1295400" y="0"/>
            <a:chExt cx="7848600" cy="981710"/>
          </a:xfrm>
        </p:grpSpPr>
        <p:sp>
          <p:nvSpPr>
            <p:cNvPr id="6" name="object 6"/>
            <p:cNvSpPr/>
            <p:nvPr/>
          </p:nvSpPr>
          <p:spPr>
            <a:xfrm>
              <a:off x="1295400" y="0"/>
              <a:ext cx="7848600" cy="838200"/>
            </a:xfrm>
            <a:custGeom>
              <a:avLst/>
              <a:gdLst/>
              <a:ahLst/>
              <a:cxnLst/>
              <a:rect l="l" t="t" r="r" b="b"/>
              <a:pathLst>
                <a:path w="7848600" h="838200">
                  <a:moveTo>
                    <a:pt x="78486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7848600" y="838200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3212" y="192024"/>
              <a:ext cx="678179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4676" y="281940"/>
              <a:ext cx="917435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5608" y="281940"/>
              <a:ext cx="793994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3101" y="281940"/>
              <a:ext cx="1135379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30823" y="192024"/>
              <a:ext cx="600455" cy="7894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4558" y="281939"/>
              <a:ext cx="2665475" cy="6400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43315" y="192024"/>
              <a:ext cx="600455" cy="78943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35781" y="283114"/>
            <a:ext cx="8070850" cy="3478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16604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T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ÍNH</a:t>
            </a:r>
            <a:r>
              <a:rPr sz="2250" b="1" spc="13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ĐA</a:t>
            </a:r>
            <a:r>
              <a:rPr sz="2250" b="1" spc="13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HÌNH</a:t>
            </a:r>
            <a:r>
              <a:rPr sz="2250" b="1" spc="14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20" dirty="0">
                <a:solidFill>
                  <a:srgbClr val="FF5A33"/>
                </a:solidFill>
                <a:latin typeface="Segoe UI"/>
                <a:cs typeface="Segoe UI"/>
              </a:rPr>
              <a:t>(</a:t>
            </a:r>
            <a:r>
              <a:rPr sz="2250" b="1" spc="-20" dirty="0">
                <a:solidFill>
                  <a:srgbClr val="FF5A33"/>
                </a:solidFill>
                <a:latin typeface="Segoe UI"/>
                <a:cs typeface="Segoe UI"/>
              </a:rPr>
              <a:t>POLYMORPHISM</a:t>
            </a:r>
            <a:r>
              <a:rPr sz="2800" b="1" spc="-20" dirty="0">
                <a:solidFill>
                  <a:srgbClr val="FF5A33"/>
                </a:solidFill>
                <a:latin typeface="Segoe UI"/>
                <a:cs typeface="Segoe UI"/>
              </a:rPr>
              <a:t>)</a:t>
            </a:r>
            <a:endParaRPr sz="2800">
              <a:latin typeface="Segoe UI"/>
              <a:cs typeface="Segoe UI"/>
            </a:endParaRPr>
          </a:p>
          <a:p>
            <a:pPr marL="356235" marR="111125" indent="-344170" algn="just">
              <a:lnSpc>
                <a:spcPct val="100000"/>
              </a:lnSpc>
              <a:spcBef>
                <a:spcPts val="300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Overriding </a:t>
            </a:r>
            <a:r>
              <a:rPr sz="2800" spc="-5" dirty="0">
                <a:latin typeface="Segoe UI"/>
                <a:cs typeface="Segoe UI"/>
              </a:rPr>
              <a:t>thực hiện </a:t>
            </a:r>
            <a:r>
              <a:rPr sz="2800" spc="-10" dirty="0">
                <a:latin typeface="Segoe UI"/>
                <a:cs typeface="Segoe UI"/>
              </a:rPr>
              <a:t>tính </a:t>
            </a:r>
            <a:r>
              <a:rPr sz="2800" spc="-5" dirty="0">
                <a:latin typeface="Segoe UI"/>
                <a:cs typeface="Segoe UI"/>
              </a:rPr>
              <a:t>đa hình </a:t>
            </a:r>
            <a:r>
              <a:rPr sz="2800" spc="-10" dirty="0">
                <a:latin typeface="Segoe UI"/>
                <a:cs typeface="Segoe UI"/>
              </a:rPr>
              <a:t>trong </a:t>
            </a:r>
            <a:r>
              <a:rPr sz="2800" spc="-5" dirty="0">
                <a:latin typeface="Segoe UI"/>
                <a:cs typeface="Segoe UI"/>
              </a:rPr>
              <a:t>lập trình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hướng đối tượng (một hành </a:t>
            </a:r>
            <a:r>
              <a:rPr sz="2800" dirty="0">
                <a:latin typeface="Segoe UI"/>
                <a:cs typeface="Segoe UI"/>
              </a:rPr>
              <a:t>vi </a:t>
            </a:r>
            <a:r>
              <a:rPr sz="2800" spc="-5" dirty="0">
                <a:latin typeface="Segoe UI"/>
                <a:cs typeface="Segoe UI"/>
              </a:rPr>
              <a:t>được thể hiện với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hình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thái khác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nhau)</a:t>
            </a:r>
            <a:endParaRPr sz="2800">
              <a:latin typeface="Segoe UI"/>
              <a:cs typeface="Segoe UI"/>
            </a:endParaRPr>
          </a:p>
          <a:p>
            <a:pPr marL="356870" marR="236854" indent="-343535" algn="just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latin typeface="Segoe UI"/>
                <a:cs typeface="Segoe UI"/>
              </a:rPr>
              <a:t>Gọi phương thức bị ghi đè được quyết </a:t>
            </a:r>
            <a:r>
              <a:rPr sz="2800" spc="-10" dirty="0">
                <a:latin typeface="Segoe UI"/>
                <a:cs typeface="Segoe UI"/>
              </a:rPr>
              <a:t>định lúc </a:t>
            </a:r>
            <a:r>
              <a:rPr sz="2800" spc="-5" dirty="0">
                <a:latin typeface="Segoe UI"/>
                <a:cs typeface="Segoe UI"/>
              </a:rPr>
              <a:t> chạy chương trình (runtime) chứ không phải lúc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biên </a:t>
            </a:r>
            <a:r>
              <a:rPr sz="2800" spc="-10" dirty="0">
                <a:latin typeface="Segoe UI"/>
                <a:cs typeface="Segoe UI"/>
              </a:rPr>
              <a:t>dịch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chương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trình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(compile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time)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0"/>
            <a:ext cx="8686800" cy="857250"/>
            <a:chOff x="457200" y="0"/>
            <a:chExt cx="8686800" cy="857250"/>
          </a:xfrm>
        </p:grpSpPr>
        <p:sp>
          <p:nvSpPr>
            <p:cNvPr id="3" name="object 3"/>
            <p:cNvSpPr/>
            <p:nvPr/>
          </p:nvSpPr>
          <p:spPr>
            <a:xfrm>
              <a:off x="457200" y="819149"/>
              <a:ext cx="8229600" cy="38100"/>
            </a:xfrm>
            <a:custGeom>
              <a:avLst/>
              <a:gdLst/>
              <a:ahLst/>
              <a:cxnLst/>
              <a:rect l="l" t="t" r="r" b="b"/>
              <a:pathLst>
                <a:path w="8229600" h="38100">
                  <a:moveTo>
                    <a:pt x="82296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38100"/>
                  </a:lnTo>
                  <a:lnTo>
                    <a:pt x="8229600" y="38100"/>
                  </a:lnTo>
                  <a:lnTo>
                    <a:pt x="8229600" y="1905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7848600" cy="838200"/>
            </a:xfrm>
            <a:custGeom>
              <a:avLst/>
              <a:gdLst/>
              <a:ahLst/>
              <a:cxnLst/>
              <a:rect l="l" t="t" r="r" b="b"/>
              <a:pathLst>
                <a:path w="7848600" h="838200">
                  <a:moveTo>
                    <a:pt x="78486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7848600" y="838200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0658" y="1684070"/>
            <a:ext cx="3875093" cy="304798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44436" y="192024"/>
            <a:ext cx="3756660" cy="789940"/>
            <a:chOff x="5044436" y="192024"/>
            <a:chExt cx="3756660" cy="7899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4436" y="192024"/>
              <a:ext cx="669035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6756" y="281939"/>
              <a:ext cx="606551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8317" y="281939"/>
              <a:ext cx="1202425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4240" y="281939"/>
              <a:ext cx="937259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4991" y="281939"/>
              <a:ext cx="1191767" cy="6400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80244" y="281939"/>
              <a:ext cx="720851" cy="64007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251196" y="283114"/>
            <a:ext cx="3354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</a:t>
            </a:r>
            <a:r>
              <a:rPr spc="-5" dirty="0"/>
              <a:t>Ự</a:t>
            </a:r>
            <a:r>
              <a:rPr spc="130" dirty="0"/>
              <a:t> </a:t>
            </a:r>
            <a:r>
              <a:rPr spc="-10" dirty="0"/>
              <a:t>PHÂN</a:t>
            </a:r>
            <a:r>
              <a:rPr spc="135" dirty="0"/>
              <a:t> </a:t>
            </a:r>
            <a:r>
              <a:rPr spc="-10" dirty="0"/>
              <a:t>CẤP</a:t>
            </a:r>
            <a:r>
              <a:rPr spc="130" dirty="0"/>
              <a:t> </a:t>
            </a:r>
            <a:r>
              <a:rPr spc="-10" dirty="0"/>
              <a:t>THỪA</a:t>
            </a:r>
            <a:r>
              <a:rPr spc="125" dirty="0"/>
              <a:t> </a:t>
            </a:r>
            <a:r>
              <a:rPr spc="-10" dirty="0"/>
              <a:t>KẾ</a:t>
            </a:r>
            <a:endParaRPr sz="2800"/>
          </a:p>
        </p:txBody>
      </p:sp>
      <p:sp>
        <p:nvSpPr>
          <p:cNvPr id="14" name="object 14"/>
          <p:cNvSpPr txBox="1"/>
          <p:nvPr/>
        </p:nvSpPr>
        <p:spPr>
          <a:xfrm>
            <a:off x="535816" y="1090593"/>
            <a:ext cx="4199890" cy="4890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1755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trong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Java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tồn </a:t>
            </a:r>
            <a:r>
              <a:rPr sz="2800" dirty="0">
                <a:latin typeface="Segoe UI"/>
                <a:cs typeface="Segoe UI"/>
              </a:rPr>
              <a:t> tại </a:t>
            </a:r>
            <a:r>
              <a:rPr sz="2800" spc="-10" dirty="0">
                <a:latin typeface="Segoe UI"/>
                <a:cs typeface="Segoe UI"/>
              </a:rPr>
              <a:t>trong </a:t>
            </a:r>
            <a:r>
              <a:rPr sz="2800" spc="-5" dirty="0">
                <a:latin typeface="Segoe UI"/>
                <a:cs typeface="Segoe UI"/>
              </a:rPr>
              <a:t>một hệ thống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 bậc phân cấp, gọi </a:t>
            </a:r>
            <a:r>
              <a:rPr sz="2800" spc="-15" dirty="0">
                <a:latin typeface="Segoe UI"/>
                <a:cs typeface="Segoe UI"/>
              </a:rPr>
              <a:t>là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cây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thừa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kế</a:t>
            </a:r>
            <a:endParaRPr sz="2800">
              <a:latin typeface="Segoe UI"/>
              <a:cs typeface="Segoe UI"/>
            </a:endParaRPr>
          </a:p>
          <a:p>
            <a:pPr marL="355600" marR="96520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Lớp bậc </a:t>
            </a:r>
            <a:r>
              <a:rPr sz="2800" spc="-15" dirty="0">
                <a:latin typeface="Segoe UI"/>
                <a:cs typeface="Segoe UI"/>
              </a:rPr>
              <a:t>trên </a:t>
            </a:r>
            <a:r>
              <a:rPr sz="2800" spc="-5" dirty="0">
                <a:latin typeface="Segoe UI"/>
                <a:cs typeface="Segoe UI"/>
              </a:rPr>
              <a:t>gọi </a:t>
            </a:r>
            <a:r>
              <a:rPr sz="2800" spc="-10" dirty="0">
                <a:latin typeface="Segoe UI"/>
                <a:cs typeface="Segoe UI"/>
              </a:rPr>
              <a:t>là lớp </a:t>
            </a:r>
            <a:r>
              <a:rPr sz="2800" spc="-5" dirty="0">
                <a:latin typeface="Segoe UI"/>
                <a:cs typeface="Segoe UI"/>
              </a:rPr>
              <a:t> cha (super class) </a:t>
            </a:r>
            <a:r>
              <a:rPr sz="2800" spc="-10" dirty="0">
                <a:latin typeface="Segoe UI"/>
                <a:cs typeface="Segoe UI"/>
              </a:rPr>
              <a:t>trong </a:t>
            </a:r>
            <a:r>
              <a:rPr sz="2800" spc="-5" dirty="0">
                <a:latin typeface="Segoe UI"/>
                <a:cs typeface="Segoe UI"/>
              </a:rPr>
              <a:t> khi các </a:t>
            </a:r>
            <a:r>
              <a:rPr sz="2800" spc="-10" dirty="0">
                <a:latin typeface="Segoe UI"/>
                <a:cs typeface="Segoe UI"/>
              </a:rPr>
              <a:t>lớp </a:t>
            </a:r>
            <a:r>
              <a:rPr sz="2800" spc="-5" dirty="0">
                <a:latin typeface="Segoe UI"/>
                <a:cs typeface="Segoe UI"/>
              </a:rPr>
              <a:t>bậc dưới gọi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-5" dirty="0">
                <a:latin typeface="Segoe UI"/>
                <a:cs typeface="Segoe UI"/>
              </a:rPr>
              <a:t> con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(sub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class)</a:t>
            </a:r>
            <a:endParaRPr sz="280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60" dirty="0">
                <a:latin typeface="Segoe UI"/>
                <a:cs typeface="Segoe UI"/>
              </a:rPr>
              <a:t>Trong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Java </a:t>
            </a: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chỉ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 một </a:t>
            </a:r>
            <a:r>
              <a:rPr sz="2800" spc="-10" dirty="0">
                <a:latin typeface="Segoe UI"/>
                <a:cs typeface="Segoe UI"/>
              </a:rPr>
              <a:t>lớp </a:t>
            </a:r>
            <a:r>
              <a:rPr sz="2800" spc="-5" dirty="0">
                <a:latin typeface="Segoe UI"/>
                <a:cs typeface="Segoe UI"/>
              </a:rPr>
              <a:t>cha duy nhất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(đơn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thừa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kế)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4493" y="4330700"/>
            <a:ext cx="3328670" cy="2387600"/>
            <a:chOff x="444493" y="4330700"/>
            <a:chExt cx="3328670" cy="2387600"/>
          </a:xfrm>
        </p:grpSpPr>
        <p:sp>
          <p:nvSpPr>
            <p:cNvPr id="4" name="object 4"/>
            <p:cNvSpPr/>
            <p:nvPr/>
          </p:nvSpPr>
          <p:spPr>
            <a:xfrm>
              <a:off x="3366319" y="6311887"/>
              <a:ext cx="394335" cy="394335"/>
            </a:xfrm>
            <a:custGeom>
              <a:avLst/>
              <a:gdLst/>
              <a:ahLst/>
              <a:cxnLst/>
              <a:rect l="l" t="t" r="r" b="b"/>
              <a:pathLst>
                <a:path w="394335" h="394334">
                  <a:moveTo>
                    <a:pt x="393712" y="0"/>
                  </a:moveTo>
                  <a:lnTo>
                    <a:pt x="78740" y="78752"/>
                  </a:lnTo>
                  <a:lnTo>
                    <a:pt x="0" y="393712"/>
                  </a:lnTo>
                  <a:lnTo>
                    <a:pt x="393712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3" y="4343400"/>
              <a:ext cx="3303270" cy="2362200"/>
            </a:xfrm>
            <a:custGeom>
              <a:avLst/>
              <a:gdLst/>
              <a:ahLst/>
              <a:cxnLst/>
              <a:rect l="l" t="t" r="r" b="b"/>
              <a:pathLst>
                <a:path w="3303270" h="2362200">
                  <a:moveTo>
                    <a:pt x="2909125" y="2362200"/>
                  </a:moveTo>
                  <a:lnTo>
                    <a:pt x="2987865" y="2047239"/>
                  </a:lnTo>
                  <a:lnTo>
                    <a:pt x="3302838" y="1968487"/>
                  </a:lnTo>
                  <a:lnTo>
                    <a:pt x="2909125" y="2362200"/>
                  </a:lnTo>
                  <a:lnTo>
                    <a:pt x="0" y="2362200"/>
                  </a:lnTo>
                  <a:lnTo>
                    <a:pt x="0" y="0"/>
                  </a:lnTo>
                  <a:lnTo>
                    <a:pt x="3302838" y="0"/>
                  </a:lnTo>
                  <a:lnTo>
                    <a:pt x="3302838" y="1968487"/>
                  </a:lnTo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633212" y="192024"/>
            <a:ext cx="5210810" cy="789940"/>
            <a:chOff x="3633212" y="192024"/>
            <a:chExt cx="5210810" cy="7899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3212" y="192024"/>
              <a:ext cx="678179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4675" y="281939"/>
              <a:ext cx="917435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5608" y="281939"/>
              <a:ext cx="793994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3101" y="281939"/>
              <a:ext cx="1135379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30823" y="192024"/>
              <a:ext cx="600455" cy="7894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4558" y="281939"/>
              <a:ext cx="2665475" cy="6400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43315" y="192024"/>
              <a:ext cx="600455" cy="789431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1533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</a:t>
            </a:r>
            <a:r>
              <a:rPr spc="-5" dirty="0"/>
              <a:t>ÍNH</a:t>
            </a:r>
            <a:r>
              <a:rPr spc="130" dirty="0"/>
              <a:t> </a:t>
            </a:r>
            <a:r>
              <a:rPr spc="-5" dirty="0"/>
              <a:t>ĐA</a:t>
            </a:r>
            <a:r>
              <a:rPr spc="130" dirty="0"/>
              <a:t> </a:t>
            </a:r>
            <a:r>
              <a:rPr spc="-10" dirty="0"/>
              <a:t>HÌNH</a:t>
            </a:r>
            <a:r>
              <a:rPr spc="145" dirty="0"/>
              <a:t> </a:t>
            </a:r>
            <a:r>
              <a:rPr sz="2800" spc="-20" dirty="0"/>
              <a:t>(</a:t>
            </a:r>
            <a:r>
              <a:rPr spc="-20" dirty="0"/>
              <a:t>POLYMORPHISM</a:t>
            </a:r>
            <a:r>
              <a:rPr sz="2800" spc="-20" dirty="0"/>
              <a:t>)</a:t>
            </a:r>
            <a:endParaRPr sz="2800"/>
          </a:p>
        </p:txBody>
      </p:sp>
      <p:sp>
        <p:nvSpPr>
          <p:cNvPr id="15" name="object 15"/>
          <p:cNvSpPr/>
          <p:nvPr/>
        </p:nvSpPr>
        <p:spPr>
          <a:xfrm>
            <a:off x="457200" y="3256254"/>
            <a:ext cx="3303270" cy="923925"/>
          </a:xfrm>
          <a:custGeom>
            <a:avLst/>
            <a:gdLst/>
            <a:ahLst/>
            <a:cxnLst/>
            <a:rect l="l" t="t" r="r" b="b"/>
            <a:pathLst>
              <a:path w="3303270" h="923925">
                <a:moveTo>
                  <a:pt x="0" y="0"/>
                </a:moveTo>
                <a:lnTo>
                  <a:pt x="3302825" y="0"/>
                </a:lnTo>
                <a:lnTo>
                  <a:pt x="3302825" y="923328"/>
                </a:lnTo>
                <a:lnTo>
                  <a:pt x="0" y="92332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5711" y="3274033"/>
            <a:ext cx="31140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5A33"/>
                </a:solidFill>
                <a:latin typeface="Calibri"/>
                <a:cs typeface="Calibri"/>
              </a:rPr>
              <a:t>abstract</a:t>
            </a:r>
            <a:r>
              <a:rPr sz="1800" b="1" spc="-20" dirty="0">
                <a:solidFill>
                  <a:srgbClr val="FF5A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DongVat{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b="1" spc="-15" dirty="0">
                <a:solidFill>
                  <a:srgbClr val="FF5A33"/>
                </a:solidFill>
                <a:latin typeface="Calibri"/>
                <a:cs typeface="Calibri"/>
              </a:rPr>
              <a:t>abstract</a:t>
            </a:r>
            <a:r>
              <a:rPr sz="1800" b="1" spc="-25" dirty="0">
                <a:solidFill>
                  <a:srgbClr val="FF5A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void </a:t>
            </a:r>
            <a:r>
              <a:rPr sz="1800" b="1" spc="-5" dirty="0">
                <a:solidFill>
                  <a:srgbClr val="3333FF"/>
                </a:solidFill>
                <a:latin typeface="Calibri"/>
                <a:cs typeface="Calibri"/>
              </a:rPr>
              <a:t>speak</a:t>
            </a:r>
            <a:r>
              <a:rPr sz="1800" spc="-5" dirty="0">
                <a:latin typeface="Calibri"/>
                <a:cs typeface="Calibri"/>
              </a:rPr>
              <a:t>();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89334" y="1143000"/>
            <a:ext cx="3820160" cy="1477645"/>
          </a:xfrm>
          <a:custGeom>
            <a:avLst/>
            <a:gdLst/>
            <a:ahLst/>
            <a:cxnLst/>
            <a:rect l="l" t="t" r="r" b="b"/>
            <a:pathLst>
              <a:path w="3820159" h="1477645">
                <a:moveTo>
                  <a:pt x="0" y="0"/>
                </a:moveTo>
                <a:lnTo>
                  <a:pt x="3820083" y="0"/>
                </a:lnTo>
                <a:lnTo>
                  <a:pt x="3820083" y="1477327"/>
                </a:lnTo>
                <a:lnTo>
                  <a:pt x="0" y="147732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67623" y="1160779"/>
            <a:ext cx="356107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DongVat{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 void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FF"/>
                </a:solidFill>
                <a:latin typeface="Calibri"/>
                <a:cs typeface="Calibri"/>
              </a:rPr>
              <a:t>speak</a:t>
            </a:r>
            <a:r>
              <a:rPr sz="1800" spc="-5" dirty="0">
                <a:latin typeface="Calibri"/>
                <a:cs typeface="Calibri"/>
              </a:rPr>
              <a:t>(){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System.out.println(“Woof”);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89334" y="2979254"/>
            <a:ext cx="3820160" cy="1477645"/>
          </a:xfrm>
          <a:custGeom>
            <a:avLst/>
            <a:gdLst/>
            <a:ahLst/>
            <a:cxnLst/>
            <a:rect l="l" t="t" r="r" b="b"/>
            <a:pathLst>
              <a:path w="3820159" h="1477645">
                <a:moveTo>
                  <a:pt x="0" y="0"/>
                </a:moveTo>
                <a:lnTo>
                  <a:pt x="3820083" y="0"/>
                </a:lnTo>
                <a:lnTo>
                  <a:pt x="3820083" y="1477327"/>
                </a:lnTo>
                <a:lnTo>
                  <a:pt x="0" y="147732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67623" y="2997033"/>
            <a:ext cx="347217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 Meo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extends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DongVat{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 void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FF"/>
                </a:solidFill>
                <a:latin typeface="Calibri"/>
                <a:cs typeface="Calibri"/>
              </a:rPr>
              <a:t>speak</a:t>
            </a:r>
            <a:r>
              <a:rPr sz="1800" spc="-5" dirty="0">
                <a:latin typeface="Calibri"/>
                <a:cs typeface="Calibri"/>
              </a:rPr>
              <a:t>(){</a:t>
            </a:r>
            <a:endParaRPr sz="1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System.out.println(“Meo”);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89347" y="4800600"/>
            <a:ext cx="3820160" cy="1477645"/>
          </a:xfrm>
          <a:custGeom>
            <a:avLst/>
            <a:gdLst/>
            <a:ahLst/>
            <a:cxnLst/>
            <a:rect l="l" t="t" r="r" b="b"/>
            <a:pathLst>
              <a:path w="3820159" h="1477645">
                <a:moveTo>
                  <a:pt x="0" y="0"/>
                </a:moveTo>
                <a:lnTo>
                  <a:pt x="3820083" y="0"/>
                </a:lnTo>
                <a:lnTo>
                  <a:pt x="3820083" y="1477327"/>
                </a:lnTo>
                <a:lnTo>
                  <a:pt x="0" y="147732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67625" y="4818379"/>
            <a:ext cx="36233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 Vit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DongVat{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 void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33FF"/>
                </a:solidFill>
                <a:latin typeface="Calibri"/>
                <a:cs typeface="Calibri"/>
              </a:rPr>
              <a:t>speak</a:t>
            </a:r>
            <a:r>
              <a:rPr sz="1800" spc="-5" dirty="0">
                <a:latin typeface="Calibri"/>
                <a:cs typeface="Calibri"/>
              </a:rPr>
              <a:t>(){</a:t>
            </a:r>
            <a:endParaRPr sz="1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System.out.println(“Quack”);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66247" y="1875313"/>
            <a:ext cx="1129665" cy="3670300"/>
            <a:chOff x="3766247" y="1875313"/>
            <a:chExt cx="1129665" cy="3670300"/>
          </a:xfrm>
        </p:grpSpPr>
        <p:sp>
          <p:nvSpPr>
            <p:cNvPr id="24" name="object 24"/>
            <p:cNvSpPr/>
            <p:nvPr/>
          </p:nvSpPr>
          <p:spPr>
            <a:xfrm>
              <a:off x="3772604" y="1881663"/>
              <a:ext cx="1116965" cy="1836420"/>
            </a:xfrm>
            <a:custGeom>
              <a:avLst/>
              <a:gdLst/>
              <a:ahLst/>
              <a:cxnLst/>
              <a:rect l="l" t="t" r="r" b="b"/>
              <a:pathLst>
                <a:path w="1116964" h="1836420">
                  <a:moveTo>
                    <a:pt x="1116736" y="0"/>
                  </a:moveTo>
                  <a:lnTo>
                    <a:pt x="552081" y="0"/>
                  </a:lnTo>
                  <a:lnTo>
                    <a:pt x="552081" y="1836254"/>
                  </a:lnTo>
                  <a:lnTo>
                    <a:pt x="0" y="1836254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72597" y="3673463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72606" y="3717918"/>
              <a:ext cx="1116965" cy="1821814"/>
            </a:xfrm>
            <a:custGeom>
              <a:avLst/>
              <a:gdLst/>
              <a:ahLst/>
              <a:cxnLst/>
              <a:rect l="l" t="t" r="r" b="b"/>
              <a:pathLst>
                <a:path w="1116964" h="1821814">
                  <a:moveTo>
                    <a:pt x="1116736" y="1821345"/>
                  </a:moveTo>
                  <a:lnTo>
                    <a:pt x="552081" y="1821345"/>
                  </a:lnTo>
                  <a:lnTo>
                    <a:pt x="552081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72598" y="367347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88900"/>
                  </a:moveTo>
                  <a:lnTo>
                    <a:pt x="0" y="44450"/>
                  </a:lnTo>
                  <a:lnTo>
                    <a:pt x="7620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72604" y="3717918"/>
              <a:ext cx="1116965" cy="0"/>
            </a:xfrm>
            <a:custGeom>
              <a:avLst/>
              <a:gdLst/>
              <a:ahLst/>
              <a:cxnLst/>
              <a:rect l="l" t="t" r="r" b="b"/>
              <a:pathLst>
                <a:path w="1116964">
                  <a:moveTo>
                    <a:pt x="1116736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72597" y="3673464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8112" y="4513579"/>
            <a:ext cx="25304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DongVat</a:t>
            </a:r>
            <a:r>
              <a:rPr sz="1800" spc="-5" dirty="0">
                <a:latin typeface="Calibri"/>
                <a:cs typeface="Calibri"/>
              </a:rPr>
              <a:t> cho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Cho();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DongVat</a:t>
            </a:r>
            <a:r>
              <a:rPr sz="1800" spc="-5" dirty="0">
                <a:latin typeface="Calibri"/>
                <a:cs typeface="Calibri"/>
              </a:rPr>
              <a:t> meo=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Meo();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DongVat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Vit();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8341" y="5610859"/>
            <a:ext cx="12592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cho.</a:t>
            </a:r>
            <a:r>
              <a:rPr sz="1800" b="1" spc="-5" dirty="0">
                <a:solidFill>
                  <a:srgbClr val="3333FF"/>
                </a:solidFill>
                <a:latin typeface="Calibri"/>
                <a:cs typeface="Calibri"/>
              </a:rPr>
              <a:t>speak()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meo.</a:t>
            </a:r>
            <a:r>
              <a:rPr sz="1800" b="1" spc="-5" dirty="0">
                <a:solidFill>
                  <a:srgbClr val="3333FF"/>
                </a:solidFill>
                <a:latin typeface="Calibri"/>
                <a:cs typeface="Calibri"/>
              </a:rPr>
              <a:t>speak()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vit.</a:t>
            </a:r>
            <a:r>
              <a:rPr sz="1800" b="1" spc="-5" dirty="0">
                <a:solidFill>
                  <a:srgbClr val="3333FF"/>
                </a:solidFill>
                <a:latin typeface="Calibri"/>
                <a:cs typeface="Calibri"/>
              </a:rPr>
              <a:t>speak()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6319" y="2441105"/>
            <a:ext cx="2624886" cy="441689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069076" y="192024"/>
            <a:ext cx="4732020" cy="789940"/>
            <a:chOff x="4069076" y="192024"/>
            <a:chExt cx="4732020" cy="7899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076" y="192024"/>
              <a:ext cx="678179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0536" y="281939"/>
              <a:ext cx="1028699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1200" y="281939"/>
              <a:ext cx="888491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1656" y="281939"/>
              <a:ext cx="915923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1072" y="281939"/>
              <a:ext cx="1228343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2903" y="281939"/>
              <a:ext cx="856487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4403" y="281939"/>
              <a:ext cx="996695" cy="64007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275835" y="283114"/>
            <a:ext cx="4330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</a:t>
            </a:r>
            <a:r>
              <a:rPr spc="-5" dirty="0"/>
              <a:t>ỔNG</a:t>
            </a:r>
            <a:r>
              <a:rPr spc="120" dirty="0"/>
              <a:t> </a:t>
            </a:r>
            <a:r>
              <a:rPr spc="-5" dirty="0"/>
              <a:t>KẾT</a:t>
            </a:r>
            <a:r>
              <a:rPr spc="125" dirty="0"/>
              <a:t> </a:t>
            </a:r>
            <a:r>
              <a:rPr spc="-5" dirty="0"/>
              <a:t>NỘI</a:t>
            </a:r>
            <a:r>
              <a:rPr spc="135" dirty="0"/>
              <a:t> </a:t>
            </a:r>
            <a:r>
              <a:rPr spc="-10" dirty="0"/>
              <a:t>DUNG</a:t>
            </a:r>
            <a:r>
              <a:rPr spc="135" dirty="0"/>
              <a:t> </a:t>
            </a:r>
            <a:r>
              <a:rPr spc="-5" dirty="0"/>
              <a:t>BÀI</a:t>
            </a:r>
            <a:r>
              <a:rPr spc="140" dirty="0"/>
              <a:t> </a:t>
            </a:r>
            <a:r>
              <a:rPr spc="-10" dirty="0"/>
              <a:t>HỌC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535816" y="1004661"/>
            <a:ext cx="5334635" cy="25857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Thừa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kế</a:t>
            </a:r>
            <a:endParaRPr sz="28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Gọi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hàm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tạo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</a:t>
            </a:r>
            <a:r>
              <a:rPr sz="2800" spc="-10" dirty="0">
                <a:latin typeface="Segoe UI"/>
                <a:cs typeface="Segoe UI"/>
              </a:rPr>
              <a:t> lớp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cha</a:t>
            </a:r>
            <a:endParaRPr sz="28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Sử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dụng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super</a:t>
            </a:r>
            <a:endParaRPr sz="28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5" dirty="0">
                <a:latin typeface="Segoe UI"/>
                <a:cs typeface="Segoe UI"/>
              </a:rPr>
              <a:t>Ghi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đè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endParaRPr sz="2800">
              <a:latin typeface="Segoe UI"/>
              <a:cs typeface="Segoe UI"/>
            </a:endParaRPr>
          </a:p>
          <a:p>
            <a:pPr marL="356870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latin typeface="Segoe UI"/>
                <a:cs typeface="Segoe UI"/>
              </a:rPr>
              <a:t>Lớp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trừu tượng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92024"/>
            <a:ext cx="8362950" cy="789940"/>
            <a:chOff x="438150" y="192024"/>
            <a:chExt cx="8362950" cy="789940"/>
          </a:xfrm>
        </p:grpSpPr>
        <p:sp>
          <p:nvSpPr>
            <p:cNvPr id="3" name="object 3"/>
            <p:cNvSpPr/>
            <p:nvPr/>
          </p:nvSpPr>
          <p:spPr>
            <a:xfrm>
              <a:off x="457200" y="838200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1448" y="192024"/>
              <a:ext cx="687323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2055" y="281939"/>
              <a:ext cx="1027163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4240" y="281939"/>
              <a:ext cx="937259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4991" y="281939"/>
              <a:ext cx="1191767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80244" y="281939"/>
              <a:ext cx="720851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28208" y="283114"/>
            <a:ext cx="2877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</a:t>
            </a:r>
            <a:r>
              <a:rPr spc="-10" dirty="0"/>
              <a:t>HÂN</a:t>
            </a:r>
            <a:r>
              <a:rPr spc="135" dirty="0"/>
              <a:t> </a:t>
            </a:r>
            <a:r>
              <a:rPr spc="-10" dirty="0"/>
              <a:t>CẤP</a:t>
            </a:r>
            <a:r>
              <a:rPr spc="125" dirty="0"/>
              <a:t> </a:t>
            </a:r>
            <a:r>
              <a:rPr spc="-10" dirty="0"/>
              <a:t>THỪA</a:t>
            </a:r>
            <a:r>
              <a:rPr spc="114" dirty="0"/>
              <a:t> </a:t>
            </a:r>
            <a:r>
              <a:rPr spc="-10" dirty="0"/>
              <a:t>KẾ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1375971" y="4246272"/>
            <a:ext cx="6381750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4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class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Bicycle{…}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class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MountainBike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extends </a:t>
            </a:r>
            <a:r>
              <a:rPr sz="3200" spc="-5" dirty="0">
                <a:latin typeface="Calibri"/>
                <a:cs typeface="Calibri"/>
              </a:rPr>
              <a:t>Bicycle{…}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RoadBike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extends</a:t>
            </a:r>
            <a:r>
              <a:rPr sz="3200" b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Bicycle{…}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TandemBike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extends </a:t>
            </a:r>
            <a:r>
              <a:rPr sz="3200" spc="-5" dirty="0">
                <a:latin typeface="Calibri"/>
                <a:cs typeface="Calibri"/>
              </a:rPr>
              <a:t>Bicycle{…}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51768" y="1013498"/>
            <a:ext cx="3875093" cy="3047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617582"/>
            <a:ext cx="6400800" cy="5198745"/>
            <a:chOff x="1524000" y="617582"/>
            <a:chExt cx="6400800" cy="5198745"/>
          </a:xfrm>
        </p:grpSpPr>
        <p:sp>
          <p:nvSpPr>
            <p:cNvPr id="3" name="object 3"/>
            <p:cNvSpPr/>
            <p:nvPr/>
          </p:nvSpPr>
          <p:spPr>
            <a:xfrm>
              <a:off x="1524000" y="2551010"/>
              <a:ext cx="6400800" cy="3265170"/>
            </a:xfrm>
            <a:custGeom>
              <a:avLst/>
              <a:gdLst/>
              <a:ahLst/>
              <a:cxnLst/>
              <a:rect l="l" t="t" r="r" b="b"/>
              <a:pathLst>
                <a:path w="6400800" h="3265170">
                  <a:moveTo>
                    <a:pt x="6400800" y="0"/>
                  </a:moveTo>
                  <a:lnTo>
                    <a:pt x="0" y="0"/>
                  </a:lnTo>
                  <a:lnTo>
                    <a:pt x="0" y="3264763"/>
                  </a:lnTo>
                  <a:lnTo>
                    <a:pt x="6400800" y="3264763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7479" y="2575400"/>
              <a:ext cx="3426041" cy="2852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4445" y="617582"/>
              <a:ext cx="5443441" cy="282548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58900" y="1511300"/>
            <a:ext cx="5772785" cy="4676775"/>
            <a:chOff x="1358900" y="1511300"/>
            <a:chExt cx="5772785" cy="46767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4744" y="3570905"/>
              <a:ext cx="2616709" cy="26167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71600" y="152400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1676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76400" y="45720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1600" y="152400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0" y="0"/>
                  </a:moveTo>
                  <a:lnTo>
                    <a:pt x="1676400" y="0"/>
                  </a:lnTo>
                  <a:lnTo>
                    <a:pt x="16764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79834" y="1587500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ì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nh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7443" y="2663444"/>
            <a:ext cx="1701800" cy="482600"/>
            <a:chOff x="377443" y="2663444"/>
            <a:chExt cx="1701800" cy="482600"/>
          </a:xfrm>
        </p:grpSpPr>
        <p:sp>
          <p:nvSpPr>
            <p:cNvPr id="13" name="object 13"/>
            <p:cNvSpPr/>
            <p:nvPr/>
          </p:nvSpPr>
          <p:spPr>
            <a:xfrm>
              <a:off x="390143" y="2676144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1676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76400" y="45720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0143" y="2676144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0" y="0"/>
                  </a:moveTo>
                  <a:lnTo>
                    <a:pt x="1676400" y="0"/>
                  </a:lnTo>
                  <a:lnTo>
                    <a:pt x="16764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0143" y="2676144"/>
            <a:ext cx="1676400" cy="45720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libri"/>
                <a:cs typeface="Calibri"/>
              </a:rPr>
              <a:t>Hình</a:t>
            </a:r>
            <a:r>
              <a:rPr sz="1800" dirty="0">
                <a:latin typeface="Calibri"/>
                <a:cs typeface="Calibri"/>
              </a:rPr>
              <a:t> đa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giác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7443" y="3568700"/>
            <a:ext cx="1701800" cy="482600"/>
            <a:chOff x="377443" y="3568700"/>
            <a:chExt cx="1701800" cy="482600"/>
          </a:xfrm>
        </p:grpSpPr>
        <p:sp>
          <p:nvSpPr>
            <p:cNvPr id="17" name="object 17"/>
            <p:cNvSpPr/>
            <p:nvPr/>
          </p:nvSpPr>
          <p:spPr>
            <a:xfrm>
              <a:off x="390143" y="358140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1676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76400" y="45720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143" y="358140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0" y="0"/>
                  </a:moveTo>
                  <a:lnTo>
                    <a:pt x="1676400" y="0"/>
                  </a:lnTo>
                  <a:lnTo>
                    <a:pt x="16764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0143" y="3581400"/>
            <a:ext cx="1676400" cy="45720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libri"/>
                <a:cs typeface="Calibri"/>
              </a:rPr>
              <a:t>Hình chữ nhật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62200" y="2676144"/>
            <a:ext cx="16764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1676400" y="0"/>
                </a:moveTo>
                <a:lnTo>
                  <a:pt x="0" y="0"/>
                </a:lnTo>
                <a:lnTo>
                  <a:pt x="0" y="457200"/>
                </a:lnTo>
                <a:lnTo>
                  <a:pt x="1676400" y="457200"/>
                </a:lnTo>
                <a:lnTo>
                  <a:pt x="1676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62200" y="2676144"/>
            <a:ext cx="1676400" cy="45720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libri"/>
                <a:cs typeface="Calibri"/>
              </a:rPr>
              <a:t>Hình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tròn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7443" y="4483100"/>
            <a:ext cx="1701800" cy="482600"/>
            <a:chOff x="377443" y="4483100"/>
            <a:chExt cx="1701800" cy="482600"/>
          </a:xfrm>
        </p:grpSpPr>
        <p:sp>
          <p:nvSpPr>
            <p:cNvPr id="23" name="object 23"/>
            <p:cNvSpPr/>
            <p:nvPr/>
          </p:nvSpPr>
          <p:spPr>
            <a:xfrm>
              <a:off x="390143" y="449580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1676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76400" y="45720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0143" y="449580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0" y="0"/>
                  </a:moveTo>
                  <a:lnTo>
                    <a:pt x="1676400" y="0"/>
                  </a:lnTo>
                  <a:lnTo>
                    <a:pt x="16764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0143" y="4495800"/>
            <a:ext cx="1676400" cy="45720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libri"/>
                <a:cs typeface="Calibri"/>
              </a:rPr>
              <a:t>Hình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vuông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18032" y="1793744"/>
            <a:ext cx="3020695" cy="2769235"/>
            <a:chOff x="1018032" y="1793744"/>
            <a:chExt cx="3020695" cy="2769235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8032" y="3851148"/>
              <a:ext cx="423659" cy="7117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228343" y="4076319"/>
              <a:ext cx="0" cy="419734"/>
            </a:xfrm>
            <a:custGeom>
              <a:avLst/>
              <a:gdLst/>
              <a:ahLst/>
              <a:cxnLst/>
              <a:rect l="l" t="t" r="r" b="b"/>
              <a:pathLst>
                <a:path h="419735">
                  <a:moveTo>
                    <a:pt x="0" y="41948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61676" y="4076316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133350" y="114300"/>
                  </a:moveTo>
                  <a:lnTo>
                    <a:pt x="66675" y="0"/>
                  </a:lnTo>
                  <a:lnTo>
                    <a:pt x="0" y="11430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032" y="2945891"/>
              <a:ext cx="423659" cy="70256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228343" y="3171063"/>
              <a:ext cx="0" cy="410845"/>
            </a:xfrm>
            <a:custGeom>
              <a:avLst/>
              <a:gdLst/>
              <a:ahLst/>
              <a:cxnLst/>
              <a:rect l="l" t="t" r="r" b="b"/>
              <a:pathLst>
                <a:path h="410845">
                  <a:moveTo>
                    <a:pt x="0" y="410337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1676" y="3171060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133350" y="114300"/>
                  </a:moveTo>
                  <a:lnTo>
                    <a:pt x="66675" y="0"/>
                  </a:lnTo>
                  <a:lnTo>
                    <a:pt x="0" y="11430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9485" y="1793744"/>
              <a:ext cx="1263395" cy="94945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209800" y="2018918"/>
              <a:ext cx="990600" cy="657225"/>
            </a:xfrm>
            <a:custGeom>
              <a:avLst/>
              <a:gdLst/>
              <a:ahLst/>
              <a:cxnLst/>
              <a:rect l="l" t="t" r="r" b="b"/>
              <a:pathLst>
                <a:path w="990600" h="657225">
                  <a:moveTo>
                    <a:pt x="990600" y="657225"/>
                  </a:moveTo>
                  <a:lnTo>
                    <a:pt x="990600" y="309753"/>
                  </a:lnTo>
                  <a:lnTo>
                    <a:pt x="0" y="309753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43131" y="2018916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133350" y="114300"/>
                  </a:moveTo>
                  <a:lnTo>
                    <a:pt x="66675" y="0"/>
                  </a:lnTo>
                  <a:lnTo>
                    <a:pt x="0" y="11430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8905" y="1793747"/>
              <a:ext cx="1254251" cy="94944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228343" y="2018918"/>
              <a:ext cx="981710" cy="657225"/>
            </a:xfrm>
            <a:custGeom>
              <a:avLst/>
              <a:gdLst/>
              <a:ahLst/>
              <a:cxnLst/>
              <a:rect l="l" t="t" r="r" b="b"/>
              <a:pathLst>
                <a:path w="981710" h="657225">
                  <a:moveTo>
                    <a:pt x="0" y="657225"/>
                  </a:moveTo>
                  <a:lnTo>
                    <a:pt x="0" y="309753"/>
                  </a:lnTo>
                  <a:lnTo>
                    <a:pt x="981456" y="309753"/>
                  </a:lnTo>
                  <a:lnTo>
                    <a:pt x="981456" y="0"/>
                  </a:lnTo>
                </a:path>
              </a:pathLst>
            </a:custGeom>
            <a:ln w="38099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43118" y="2018916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114300"/>
                  </a:moveTo>
                  <a:lnTo>
                    <a:pt x="66675" y="0"/>
                  </a:lnTo>
                  <a:lnTo>
                    <a:pt x="133350" y="11430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62200" y="358140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1676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76400" y="45720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682249" y="5046979"/>
            <a:ext cx="2889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Xây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dựng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lớp theo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cấu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trúc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phân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cấp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kế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thừa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như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sơ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đồ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62200" y="3581400"/>
            <a:ext cx="1676400" cy="45720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600"/>
              </a:spcBef>
            </a:pPr>
            <a:r>
              <a:rPr sz="1800" spc="-50" dirty="0">
                <a:latin typeface="Calibri"/>
                <a:cs typeface="Calibri"/>
              </a:rPr>
              <a:t>Tam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giác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018030" y="2945888"/>
            <a:ext cx="2245360" cy="702945"/>
            <a:chOff x="1018030" y="2945888"/>
            <a:chExt cx="2245360" cy="702945"/>
          </a:xfrm>
        </p:grpSpPr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8030" y="2945888"/>
              <a:ext cx="2244851" cy="70256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228343" y="3171063"/>
              <a:ext cx="1972310" cy="410845"/>
            </a:xfrm>
            <a:custGeom>
              <a:avLst/>
              <a:gdLst/>
              <a:ahLst/>
              <a:cxnLst/>
              <a:rect l="l" t="t" r="r" b="b"/>
              <a:pathLst>
                <a:path w="1972310" h="410845">
                  <a:moveTo>
                    <a:pt x="1972056" y="410337"/>
                  </a:moveTo>
                  <a:lnTo>
                    <a:pt x="1972056" y="186309"/>
                  </a:lnTo>
                  <a:lnTo>
                    <a:pt x="0" y="186309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61676" y="3171060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133350" y="114300"/>
                  </a:moveTo>
                  <a:lnTo>
                    <a:pt x="66675" y="0"/>
                  </a:lnTo>
                  <a:lnTo>
                    <a:pt x="0" y="11430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0"/>
            <a:ext cx="8686800" cy="981710"/>
            <a:chOff x="457200" y="0"/>
            <a:chExt cx="8686800" cy="981710"/>
          </a:xfrm>
        </p:grpSpPr>
        <p:sp>
          <p:nvSpPr>
            <p:cNvPr id="3" name="object 3"/>
            <p:cNvSpPr/>
            <p:nvPr/>
          </p:nvSpPr>
          <p:spPr>
            <a:xfrm>
              <a:off x="457200" y="819149"/>
              <a:ext cx="8229600" cy="38100"/>
            </a:xfrm>
            <a:custGeom>
              <a:avLst/>
              <a:gdLst/>
              <a:ahLst/>
              <a:cxnLst/>
              <a:rect l="l" t="t" r="r" b="b"/>
              <a:pathLst>
                <a:path w="8229600" h="38100">
                  <a:moveTo>
                    <a:pt x="82296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38100"/>
                  </a:lnTo>
                  <a:lnTo>
                    <a:pt x="8229600" y="38100"/>
                  </a:lnTo>
                  <a:lnTo>
                    <a:pt x="8229600" y="1905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7848600" cy="838200"/>
            </a:xfrm>
            <a:custGeom>
              <a:avLst/>
              <a:gdLst/>
              <a:ahLst/>
              <a:cxnLst/>
              <a:rect l="l" t="t" r="r" b="b"/>
              <a:pathLst>
                <a:path w="7848600" h="838200">
                  <a:moveTo>
                    <a:pt x="78486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7848600" y="838200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91167" y="192024"/>
              <a:ext cx="678179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2631" y="281939"/>
              <a:ext cx="1024127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0244" y="281939"/>
              <a:ext cx="720851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97928" y="283114"/>
            <a:ext cx="1307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T</a:t>
            </a:r>
            <a:r>
              <a:rPr spc="-10" dirty="0"/>
              <a:t>HỪA</a:t>
            </a:r>
            <a:r>
              <a:rPr spc="60" dirty="0"/>
              <a:t> </a:t>
            </a:r>
            <a:r>
              <a:rPr spc="-10" dirty="0"/>
              <a:t>KẾ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535816" y="1004661"/>
            <a:ext cx="8056245" cy="47682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Mục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đích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 thừa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kế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 </a:t>
            </a:r>
            <a:r>
              <a:rPr sz="2800" dirty="0">
                <a:latin typeface="Segoe UI"/>
                <a:cs typeface="Segoe UI"/>
              </a:rPr>
              <a:t>tái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 dụng.</a:t>
            </a:r>
            <a:endParaRPr sz="28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Lớp con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được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phép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sở hữu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tài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sản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(trường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endParaRPr sz="28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thức) của</a:t>
            </a:r>
            <a:r>
              <a:rPr sz="2800" spc="-10" dirty="0">
                <a:latin typeface="Segoe UI"/>
                <a:cs typeface="Segoe UI"/>
              </a:rPr>
              <a:t> 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cha</a:t>
            </a:r>
            <a:endParaRPr sz="2800">
              <a:latin typeface="Segoe UI"/>
              <a:cs typeface="Segoe UI"/>
            </a:endParaRPr>
          </a:p>
          <a:p>
            <a:pPr marL="756285" marR="54419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Lớp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con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phép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sở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hữu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tài sản </a:t>
            </a:r>
            <a:r>
              <a:rPr sz="2400" spc="-5" dirty="0">
                <a:latin typeface="Segoe UI"/>
                <a:cs typeface="Segoe UI"/>
              </a:rPr>
              <a:t>public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hoặc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protected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lớp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cha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Lớp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con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cũng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phép sở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hữu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tài sản</a:t>
            </a:r>
            <a:r>
              <a:rPr sz="2400" spc="-5" dirty="0">
                <a:latin typeface="Segoe UI"/>
                <a:cs typeface="Segoe UI"/>
              </a:rPr>
              <a:t> mặc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định</a:t>
            </a:r>
            <a:endParaRPr sz="2400">
              <a:latin typeface="Segoe UI"/>
              <a:cs typeface="Segoe UI"/>
            </a:endParaRPr>
          </a:p>
          <a:p>
            <a:pPr marL="756285" marR="63119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{default}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lớp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nếu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lớp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con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lớp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định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nghĩa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cùng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gói</a:t>
            </a:r>
            <a:endParaRPr sz="2400">
              <a:latin typeface="Segoe UI"/>
              <a:cs typeface="Segoe U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Lớp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con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thể</a:t>
            </a:r>
            <a:r>
              <a:rPr sz="2400" dirty="0">
                <a:latin typeface="Segoe UI"/>
                <a:cs typeface="Segoe UI"/>
              </a:rPr>
              <a:t> truy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cập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thành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private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lớp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cha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con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không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kế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thừa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hàm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tạo của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cha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sp>
          <p:nvSpPr>
            <p:cNvPr id="3" name="object 3"/>
            <p:cNvSpPr/>
            <p:nvPr/>
          </p:nvSpPr>
          <p:spPr>
            <a:xfrm>
              <a:off x="457200" y="838200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6" y="192024"/>
              <a:ext cx="699515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9395" y="281939"/>
              <a:ext cx="536447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9331" y="281939"/>
              <a:ext cx="1191767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3356" y="283114"/>
            <a:ext cx="1313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K</a:t>
            </a:r>
            <a:r>
              <a:rPr spc="-10" dirty="0"/>
              <a:t>Ế</a:t>
            </a:r>
            <a:r>
              <a:rPr spc="65" dirty="0"/>
              <a:t> </a:t>
            </a:r>
            <a:r>
              <a:rPr spc="-10" dirty="0"/>
              <a:t>THỪA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457200" y="1066800"/>
            <a:ext cx="8024495" cy="2554605"/>
          </a:xfrm>
          <a:custGeom>
            <a:avLst/>
            <a:gdLst/>
            <a:ahLst/>
            <a:cxnLst/>
            <a:rect l="l" t="t" r="r" b="b"/>
            <a:pathLst>
              <a:path w="8024495" h="2554604">
                <a:moveTo>
                  <a:pt x="0" y="0"/>
                </a:moveTo>
                <a:lnTo>
                  <a:pt x="8023986" y="0"/>
                </a:lnTo>
                <a:lnTo>
                  <a:pt x="8023986" y="2554541"/>
                </a:lnTo>
                <a:lnTo>
                  <a:pt x="0" y="255454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38" y="1083056"/>
            <a:ext cx="282321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7561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package </a:t>
            </a:r>
            <a:r>
              <a:rPr sz="2000" spc="-20" dirty="0">
                <a:latin typeface="Calibri"/>
                <a:cs typeface="Calibri"/>
              </a:rPr>
              <a:t>poly.ho;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NhanVien{</a:t>
            </a:r>
            <a:endParaRPr sz="20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</a:pPr>
            <a:r>
              <a:rPr sz="2000" b="1" dirty="0">
                <a:solidFill>
                  <a:srgbClr val="3333FF"/>
                </a:solidFill>
                <a:latin typeface="Calibri"/>
                <a:cs typeface="Calibri"/>
              </a:rPr>
              <a:t>public</a:t>
            </a:r>
            <a:r>
              <a:rPr sz="2000" b="1" spc="-4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hoTen;</a:t>
            </a:r>
            <a:endParaRPr sz="20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</a:pPr>
            <a:r>
              <a:rPr sz="2000" b="1" spc="-10" dirty="0">
                <a:solidFill>
                  <a:srgbClr val="3333FF"/>
                </a:solidFill>
                <a:latin typeface="Calibri"/>
                <a:cs typeface="Calibri"/>
              </a:rPr>
              <a:t>protected</a:t>
            </a:r>
            <a:r>
              <a:rPr sz="2000" b="1" spc="-5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luong;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987" y="2302658"/>
            <a:ext cx="498221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5" dirty="0">
                <a:latin typeface="Calibri"/>
                <a:cs typeface="Calibri"/>
              </a:rPr>
              <a:t>NhanVien(String </a:t>
            </a:r>
            <a:r>
              <a:rPr sz="2000" spc="-35" dirty="0">
                <a:latin typeface="Calibri"/>
                <a:cs typeface="Calibri"/>
              </a:rPr>
              <a:t>hoTen, </a:t>
            </a:r>
            <a:r>
              <a:rPr sz="2000" dirty="0">
                <a:latin typeface="Calibri"/>
                <a:cs typeface="Calibri"/>
              </a:rPr>
              <a:t>double luong){…}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xuat(){…}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3333FF"/>
                </a:solidFill>
                <a:latin typeface="Calibri"/>
                <a:cs typeface="Calibri"/>
              </a:rPr>
              <a:t>private </a:t>
            </a:r>
            <a:r>
              <a:rPr sz="2000" dirty="0">
                <a:latin typeface="Calibri"/>
                <a:cs typeface="Calibri"/>
              </a:rPr>
              <a:t>double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thueThuNhap(){…}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193" y="3217360"/>
            <a:ext cx="106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" y="3770058"/>
            <a:ext cx="8024495" cy="2554605"/>
          </a:xfrm>
          <a:custGeom>
            <a:avLst/>
            <a:gdLst/>
            <a:ahLst/>
            <a:cxnLst/>
            <a:rect l="l" t="t" r="r" b="b"/>
            <a:pathLst>
              <a:path w="8024495" h="2554604">
                <a:moveTo>
                  <a:pt x="0" y="0"/>
                </a:moveTo>
                <a:lnTo>
                  <a:pt x="8023986" y="0"/>
                </a:lnTo>
                <a:lnTo>
                  <a:pt x="8023986" y="2554541"/>
                </a:lnTo>
                <a:lnTo>
                  <a:pt x="0" y="255454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940" y="3786310"/>
            <a:ext cx="779272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package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poly.hcm;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TruongPhong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extends </a:t>
            </a:r>
            <a:r>
              <a:rPr sz="2000" dirty="0">
                <a:latin typeface="Calibri"/>
                <a:cs typeface="Calibri"/>
              </a:rPr>
              <a:t>NhanVien{</a:t>
            </a:r>
            <a:endParaRPr sz="2000">
              <a:latin typeface="Calibri"/>
              <a:cs typeface="Calibri"/>
            </a:endParaRPr>
          </a:p>
          <a:p>
            <a:pPr marL="297180">
              <a:lnSpc>
                <a:spcPts val="2400"/>
              </a:lnSpc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trachNhiem;</a:t>
            </a:r>
            <a:endParaRPr sz="20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15" dirty="0">
                <a:latin typeface="Calibri"/>
                <a:cs typeface="Calibri"/>
              </a:rPr>
              <a:t>TruongPhong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(String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hoTen,</a:t>
            </a:r>
            <a:r>
              <a:rPr sz="2000" dirty="0">
                <a:latin typeface="Calibri"/>
                <a:cs typeface="Calibri"/>
              </a:rPr>
              <a:t> double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luong,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double </a:t>
            </a:r>
            <a:r>
              <a:rPr sz="2000" spc="-5" dirty="0">
                <a:latin typeface="Calibri"/>
                <a:cs typeface="Calibri"/>
              </a:rPr>
              <a:t>trachNhiem){…}</a:t>
            </a:r>
            <a:endParaRPr sz="20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xuat(){</a:t>
            </a:r>
            <a:endParaRPr sz="20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Mã</a:t>
            </a: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ở đây</a:t>
            </a:r>
            <a:r>
              <a:rPr sz="2000" b="1" i="1" spc="-15" dirty="0">
                <a:solidFill>
                  <a:srgbClr val="FF0000"/>
                </a:solidFill>
                <a:latin typeface="Calibri"/>
                <a:cs typeface="Calibri"/>
              </a:rPr>
              <a:t> có</a:t>
            </a: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thể</a:t>
            </a:r>
            <a:r>
              <a:rPr sz="20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sử</a:t>
            </a:r>
            <a:r>
              <a:rPr sz="20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dụng</a:t>
            </a:r>
            <a:r>
              <a:rPr sz="2000" b="1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những</a:t>
            </a:r>
            <a:r>
              <a:rPr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tài</a:t>
            </a:r>
            <a:r>
              <a:rPr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sản</a:t>
            </a:r>
            <a:r>
              <a:rPr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nào</a:t>
            </a:r>
            <a:r>
              <a:rPr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của</a:t>
            </a:r>
            <a:r>
              <a:rPr sz="20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lớp</a:t>
            </a: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cha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59500" y="2273300"/>
            <a:ext cx="2540000" cy="1981835"/>
            <a:chOff x="6159500" y="2273300"/>
            <a:chExt cx="2540000" cy="1981835"/>
          </a:xfrm>
        </p:grpSpPr>
        <p:sp>
          <p:nvSpPr>
            <p:cNvPr id="15" name="object 15"/>
            <p:cNvSpPr/>
            <p:nvPr/>
          </p:nvSpPr>
          <p:spPr>
            <a:xfrm>
              <a:off x="6172200" y="2286000"/>
              <a:ext cx="2514600" cy="1956435"/>
            </a:xfrm>
            <a:custGeom>
              <a:avLst/>
              <a:gdLst/>
              <a:ahLst/>
              <a:cxnLst/>
              <a:rect l="l" t="t" r="r" b="b"/>
              <a:pathLst>
                <a:path w="2514600" h="1956435">
                  <a:moveTo>
                    <a:pt x="2514600" y="0"/>
                  </a:moveTo>
                  <a:lnTo>
                    <a:pt x="0" y="0"/>
                  </a:lnTo>
                  <a:lnTo>
                    <a:pt x="0" y="1850224"/>
                  </a:lnTo>
                  <a:lnTo>
                    <a:pt x="59866" y="1866133"/>
                  </a:lnTo>
                  <a:lnTo>
                    <a:pt x="117833" y="1880599"/>
                  </a:lnTo>
                  <a:lnTo>
                    <a:pt x="173964" y="1893661"/>
                  </a:lnTo>
                  <a:lnTo>
                    <a:pt x="228323" y="1905359"/>
                  </a:lnTo>
                  <a:lnTo>
                    <a:pt x="280973" y="1915732"/>
                  </a:lnTo>
                  <a:lnTo>
                    <a:pt x="331976" y="1924819"/>
                  </a:lnTo>
                  <a:lnTo>
                    <a:pt x="381397" y="1932659"/>
                  </a:lnTo>
                  <a:lnTo>
                    <a:pt x="429299" y="1939291"/>
                  </a:lnTo>
                  <a:lnTo>
                    <a:pt x="475744" y="1944754"/>
                  </a:lnTo>
                  <a:lnTo>
                    <a:pt x="520797" y="1949088"/>
                  </a:lnTo>
                  <a:lnTo>
                    <a:pt x="564520" y="1952332"/>
                  </a:lnTo>
                  <a:lnTo>
                    <a:pt x="606978" y="1954524"/>
                  </a:lnTo>
                  <a:lnTo>
                    <a:pt x="648232" y="1955704"/>
                  </a:lnTo>
                  <a:lnTo>
                    <a:pt x="688347" y="1955911"/>
                  </a:lnTo>
                  <a:lnTo>
                    <a:pt x="727386" y="1955185"/>
                  </a:lnTo>
                  <a:lnTo>
                    <a:pt x="802488" y="1951087"/>
                  </a:lnTo>
                  <a:lnTo>
                    <a:pt x="874045" y="1943723"/>
                  </a:lnTo>
                  <a:lnTo>
                    <a:pt x="942563" y="1933407"/>
                  </a:lnTo>
                  <a:lnTo>
                    <a:pt x="1008549" y="1920452"/>
                  </a:lnTo>
                  <a:lnTo>
                    <a:pt x="1072509" y="1905170"/>
                  </a:lnTo>
                  <a:lnTo>
                    <a:pt x="1134950" y="1887875"/>
                  </a:lnTo>
                  <a:lnTo>
                    <a:pt x="1196378" y="1868880"/>
                  </a:lnTo>
                  <a:lnTo>
                    <a:pt x="1257299" y="1848499"/>
                  </a:lnTo>
                  <a:lnTo>
                    <a:pt x="1318221" y="1827043"/>
                  </a:lnTo>
                  <a:lnTo>
                    <a:pt x="1473848" y="1770762"/>
                  </a:lnTo>
                  <a:lnTo>
                    <a:pt x="1538758" y="1748015"/>
                  </a:lnTo>
                  <a:lnTo>
                    <a:pt x="1605947" y="1725602"/>
                  </a:lnTo>
                  <a:lnTo>
                    <a:pt x="1675921" y="1703839"/>
                  </a:lnTo>
                  <a:lnTo>
                    <a:pt x="1749187" y="1683036"/>
                  </a:lnTo>
                  <a:lnTo>
                    <a:pt x="1787213" y="1673093"/>
                  </a:lnTo>
                  <a:lnTo>
                    <a:pt x="1826252" y="1663508"/>
                  </a:lnTo>
                  <a:lnTo>
                    <a:pt x="1866367" y="1654321"/>
                  </a:lnTo>
                  <a:lnTo>
                    <a:pt x="1907621" y="1645569"/>
                  </a:lnTo>
                  <a:lnTo>
                    <a:pt x="1950079" y="1637292"/>
                  </a:lnTo>
                  <a:lnTo>
                    <a:pt x="1993802" y="1629530"/>
                  </a:lnTo>
                  <a:lnTo>
                    <a:pt x="2038855" y="1622321"/>
                  </a:lnTo>
                  <a:lnTo>
                    <a:pt x="2085300" y="1615705"/>
                  </a:lnTo>
                  <a:lnTo>
                    <a:pt x="2133202" y="1609720"/>
                  </a:lnTo>
                  <a:lnTo>
                    <a:pt x="2182623" y="1604407"/>
                  </a:lnTo>
                  <a:lnTo>
                    <a:pt x="2233626" y="1599804"/>
                  </a:lnTo>
                  <a:lnTo>
                    <a:pt x="2286276" y="1595949"/>
                  </a:lnTo>
                  <a:lnTo>
                    <a:pt x="2340635" y="1592884"/>
                  </a:lnTo>
                  <a:lnTo>
                    <a:pt x="2396766" y="1590645"/>
                  </a:lnTo>
                  <a:lnTo>
                    <a:pt x="2454733" y="1589274"/>
                  </a:lnTo>
                  <a:lnTo>
                    <a:pt x="2514600" y="1588808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72200" y="2286000"/>
              <a:ext cx="2514600" cy="1956435"/>
            </a:xfrm>
            <a:custGeom>
              <a:avLst/>
              <a:gdLst/>
              <a:ahLst/>
              <a:cxnLst/>
              <a:rect l="l" t="t" r="r" b="b"/>
              <a:pathLst>
                <a:path w="2514600" h="1956435">
                  <a:moveTo>
                    <a:pt x="0" y="0"/>
                  </a:moveTo>
                  <a:lnTo>
                    <a:pt x="2514600" y="0"/>
                  </a:lnTo>
                  <a:lnTo>
                    <a:pt x="2514600" y="1588808"/>
                  </a:lnTo>
                  <a:lnTo>
                    <a:pt x="2454733" y="1589274"/>
                  </a:lnTo>
                  <a:lnTo>
                    <a:pt x="2396766" y="1590645"/>
                  </a:lnTo>
                  <a:lnTo>
                    <a:pt x="2340635" y="1592884"/>
                  </a:lnTo>
                  <a:lnTo>
                    <a:pt x="2286276" y="1595949"/>
                  </a:lnTo>
                  <a:lnTo>
                    <a:pt x="2233626" y="1599804"/>
                  </a:lnTo>
                  <a:lnTo>
                    <a:pt x="2182623" y="1604407"/>
                  </a:lnTo>
                  <a:lnTo>
                    <a:pt x="2133202" y="1609720"/>
                  </a:lnTo>
                  <a:lnTo>
                    <a:pt x="2085300" y="1615705"/>
                  </a:lnTo>
                  <a:lnTo>
                    <a:pt x="2038855" y="1622321"/>
                  </a:lnTo>
                  <a:lnTo>
                    <a:pt x="1993802" y="1629530"/>
                  </a:lnTo>
                  <a:lnTo>
                    <a:pt x="1950079" y="1637292"/>
                  </a:lnTo>
                  <a:lnTo>
                    <a:pt x="1907621" y="1645569"/>
                  </a:lnTo>
                  <a:lnTo>
                    <a:pt x="1866367" y="1654321"/>
                  </a:lnTo>
                  <a:lnTo>
                    <a:pt x="1826252" y="1663508"/>
                  </a:lnTo>
                  <a:lnTo>
                    <a:pt x="1787213" y="1673093"/>
                  </a:lnTo>
                  <a:lnTo>
                    <a:pt x="1749187" y="1683036"/>
                  </a:lnTo>
                  <a:lnTo>
                    <a:pt x="1712111" y="1693298"/>
                  </a:lnTo>
                  <a:lnTo>
                    <a:pt x="1640554" y="1714620"/>
                  </a:lnTo>
                  <a:lnTo>
                    <a:pt x="1572036" y="1736747"/>
                  </a:lnTo>
                  <a:lnTo>
                    <a:pt x="1506050" y="1759366"/>
                  </a:lnTo>
                  <a:lnTo>
                    <a:pt x="1442090" y="1782164"/>
                  </a:lnTo>
                  <a:lnTo>
                    <a:pt x="1379649" y="1804827"/>
                  </a:lnTo>
                  <a:lnTo>
                    <a:pt x="1348840" y="1816011"/>
                  </a:lnTo>
                  <a:lnTo>
                    <a:pt x="1287729" y="1837886"/>
                  </a:lnTo>
                  <a:lnTo>
                    <a:pt x="1226870" y="1858843"/>
                  </a:lnTo>
                  <a:lnTo>
                    <a:pt x="1165759" y="1878571"/>
                  </a:lnTo>
                  <a:lnTo>
                    <a:pt x="1103888" y="1896755"/>
                  </a:lnTo>
                  <a:lnTo>
                    <a:pt x="1040751" y="1913082"/>
                  </a:lnTo>
                  <a:lnTo>
                    <a:pt x="975841" y="1927240"/>
                  </a:lnTo>
                  <a:lnTo>
                    <a:pt x="908652" y="1938915"/>
                  </a:lnTo>
                  <a:lnTo>
                    <a:pt x="838678" y="1947794"/>
                  </a:lnTo>
                  <a:lnTo>
                    <a:pt x="765412" y="1953564"/>
                  </a:lnTo>
                  <a:lnTo>
                    <a:pt x="688347" y="1955911"/>
                  </a:lnTo>
                  <a:lnTo>
                    <a:pt x="648232" y="1955704"/>
                  </a:lnTo>
                  <a:lnTo>
                    <a:pt x="606978" y="1954524"/>
                  </a:lnTo>
                  <a:lnTo>
                    <a:pt x="564520" y="1952332"/>
                  </a:lnTo>
                  <a:lnTo>
                    <a:pt x="520797" y="1949088"/>
                  </a:lnTo>
                  <a:lnTo>
                    <a:pt x="475744" y="1944754"/>
                  </a:lnTo>
                  <a:lnTo>
                    <a:pt x="429299" y="1939291"/>
                  </a:lnTo>
                  <a:lnTo>
                    <a:pt x="381397" y="1932659"/>
                  </a:lnTo>
                  <a:lnTo>
                    <a:pt x="331976" y="1924819"/>
                  </a:lnTo>
                  <a:lnTo>
                    <a:pt x="280973" y="1915732"/>
                  </a:lnTo>
                  <a:lnTo>
                    <a:pt x="228323" y="1905359"/>
                  </a:lnTo>
                  <a:lnTo>
                    <a:pt x="173964" y="1893661"/>
                  </a:lnTo>
                  <a:lnTo>
                    <a:pt x="117833" y="1880599"/>
                  </a:lnTo>
                  <a:lnTo>
                    <a:pt x="59866" y="1866133"/>
                  </a:lnTo>
                  <a:lnTo>
                    <a:pt x="0" y="185022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50940" y="2503825"/>
            <a:ext cx="13944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255270" algn="l"/>
              </a:tabLst>
            </a:pPr>
            <a:r>
              <a:rPr sz="1800" spc="-35" dirty="0">
                <a:latin typeface="Calibri"/>
                <a:cs typeface="Calibri"/>
              </a:rPr>
              <a:t>super.hoTen</a:t>
            </a:r>
            <a:endParaRPr sz="1800">
              <a:latin typeface="Calibri"/>
              <a:cs typeface="Calibri"/>
            </a:endParaRPr>
          </a:p>
          <a:p>
            <a:pPr marL="245745" indent="-233679">
              <a:lnSpc>
                <a:spcPct val="100000"/>
              </a:lnSpc>
              <a:buAutoNum type="alphaUcPeriod"/>
              <a:tabLst>
                <a:tab pos="246379" algn="l"/>
              </a:tabLst>
            </a:pPr>
            <a:r>
              <a:rPr sz="1800" spc="-20" dirty="0">
                <a:latin typeface="Calibri"/>
                <a:cs typeface="Calibri"/>
              </a:rPr>
              <a:t>super.luong</a:t>
            </a:r>
            <a:endParaRPr sz="18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buAutoNum type="alphaUcPeriod"/>
              <a:tabLst>
                <a:tab pos="244475" algn="l"/>
              </a:tabLst>
            </a:pPr>
            <a:r>
              <a:rPr sz="1800" spc="-20" dirty="0">
                <a:latin typeface="Calibri"/>
                <a:cs typeface="Calibri"/>
              </a:rPr>
              <a:t>super.xuat()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0940" y="3326785"/>
            <a:ext cx="2244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D.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super.thueThuNhap()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04455" y="4129871"/>
            <a:ext cx="731520" cy="1276350"/>
            <a:chOff x="6704455" y="4129871"/>
            <a:chExt cx="731520" cy="1276350"/>
          </a:xfrm>
        </p:grpSpPr>
        <p:sp>
          <p:nvSpPr>
            <p:cNvPr id="20" name="object 20"/>
            <p:cNvSpPr/>
            <p:nvPr/>
          </p:nvSpPr>
          <p:spPr>
            <a:xfrm>
              <a:off x="6711810" y="4136221"/>
              <a:ext cx="718185" cy="1263650"/>
            </a:xfrm>
            <a:custGeom>
              <a:avLst/>
              <a:gdLst/>
              <a:ahLst/>
              <a:cxnLst/>
              <a:rect l="l" t="t" r="r" b="b"/>
              <a:pathLst>
                <a:path w="718184" h="1263650">
                  <a:moveTo>
                    <a:pt x="717689" y="0"/>
                  </a:moveTo>
                  <a:lnTo>
                    <a:pt x="0" y="1263053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10805" y="5311056"/>
              <a:ext cx="77470" cy="88265"/>
            </a:xfrm>
            <a:custGeom>
              <a:avLst/>
              <a:gdLst/>
              <a:ahLst/>
              <a:cxnLst/>
              <a:rect l="l" t="t" r="r" b="b"/>
              <a:pathLst>
                <a:path w="77470" h="88264">
                  <a:moveTo>
                    <a:pt x="0" y="0"/>
                  </a:moveTo>
                  <a:lnTo>
                    <a:pt x="1003" y="88214"/>
                  </a:lnTo>
                  <a:lnTo>
                    <a:pt x="77292" y="43916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78939" y="5351779"/>
            <a:ext cx="3279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Hiện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thực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hóa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ví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dụ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của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slide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trước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63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</a:t>
            </a:r>
            <a:r>
              <a:rPr spc="-5" dirty="0"/>
              <a:t>Ử</a:t>
            </a:r>
            <a:r>
              <a:rPr spc="110" dirty="0"/>
              <a:t> </a:t>
            </a:r>
            <a:r>
              <a:rPr spc="-10" dirty="0"/>
              <a:t>DỤNG</a:t>
            </a:r>
            <a:r>
              <a:rPr spc="100" dirty="0"/>
              <a:t> </a:t>
            </a:r>
            <a:r>
              <a:rPr spc="-5" dirty="0"/>
              <a:t>SUPER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816" y="1090593"/>
            <a:ext cx="4712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65" dirty="0">
                <a:latin typeface="Segoe UI"/>
                <a:cs typeface="Segoe UI"/>
              </a:rPr>
              <a:t>Truy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cập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đến các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thành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viên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461" y="1517414"/>
            <a:ext cx="4323715" cy="1817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egoe UI"/>
                <a:cs typeface="Segoe UI"/>
              </a:rPr>
              <a:t>của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cha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bằng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cách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dụng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từ </a:t>
            </a:r>
            <a:r>
              <a:rPr sz="2800" spc="-15" dirty="0">
                <a:latin typeface="Segoe UI"/>
                <a:cs typeface="Segoe UI"/>
              </a:rPr>
              <a:t>khóa </a:t>
            </a:r>
            <a:r>
              <a:rPr sz="2800" spc="-5" dirty="0">
                <a:latin typeface="Segoe UI"/>
                <a:cs typeface="Segoe UI"/>
              </a:rPr>
              <a:t>super</a:t>
            </a:r>
            <a:endParaRPr sz="2800">
              <a:latin typeface="Segoe UI"/>
              <a:cs typeface="Segoe UI"/>
            </a:endParaRPr>
          </a:p>
          <a:p>
            <a:pPr marL="355600" marR="7556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  <a:tab pos="1052195" algn="l"/>
              </a:tabLst>
            </a:pPr>
            <a:r>
              <a:rPr sz="2800" spc="-5" dirty="0">
                <a:latin typeface="Segoe UI"/>
                <a:cs typeface="Segoe UI"/>
              </a:rPr>
              <a:t>Có thể sử dụng super </a:t>
            </a:r>
            <a:r>
              <a:rPr sz="2800" spc="-10" dirty="0">
                <a:latin typeface="Segoe UI"/>
                <a:cs typeface="Segoe UI"/>
              </a:rPr>
              <a:t>để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gọi	hàm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tạo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cha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066" y="2020430"/>
            <a:ext cx="2802255" cy="132397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75920" marR="108585" indent="-28511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Parent{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5" dirty="0">
                <a:latin typeface="Calibri"/>
                <a:cs typeface="Calibri"/>
              </a:rPr>
              <a:t>String name; </a:t>
            </a:r>
            <a:r>
              <a:rPr sz="2000" dirty="0">
                <a:latin typeface="Calibri"/>
                <a:cs typeface="Calibri"/>
              </a:rPr>
              <a:t> public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method(){}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9194" y="4077830"/>
            <a:ext cx="3648075" cy="224726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75920" marR="122555" indent="-28511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5" dirty="0">
                <a:latin typeface="Calibri"/>
                <a:cs typeface="Calibri"/>
              </a:rPr>
              <a:t>class Child </a:t>
            </a:r>
            <a:r>
              <a:rPr sz="2000" spc="-10" dirty="0">
                <a:latin typeface="Calibri"/>
                <a:cs typeface="Calibri"/>
              </a:rPr>
              <a:t>extends </a:t>
            </a:r>
            <a:r>
              <a:rPr sz="2000" spc="-15" dirty="0">
                <a:latin typeface="Calibri"/>
                <a:cs typeface="Calibri"/>
              </a:rPr>
              <a:t>Parent{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name;</a:t>
            </a:r>
            <a:endParaRPr sz="2000">
              <a:latin typeface="Calibri"/>
              <a:cs typeface="Calibri"/>
            </a:endParaRPr>
          </a:p>
          <a:p>
            <a:pPr marL="662940" marR="397510" indent="-28702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10" dirty="0">
                <a:latin typeface="Calibri"/>
                <a:cs typeface="Calibri"/>
              </a:rPr>
              <a:t> void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method(){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this.name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super</a:t>
            </a:r>
            <a:r>
              <a:rPr sz="2000" spc="-5" dirty="0">
                <a:latin typeface="Calibri"/>
                <a:cs typeface="Calibri"/>
              </a:rPr>
              <a:t>.name;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super</a:t>
            </a:r>
            <a:r>
              <a:rPr sz="2000" spc="-5" dirty="0">
                <a:latin typeface="Calibri"/>
                <a:cs typeface="Calibri"/>
              </a:rPr>
              <a:t>.method()</a:t>
            </a:r>
            <a:endParaRPr sz="2000">
              <a:latin typeface="Calibri"/>
              <a:cs typeface="Calibri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12203" y="3350091"/>
            <a:ext cx="101600" cy="728345"/>
            <a:chOff x="6812203" y="3350091"/>
            <a:chExt cx="101600" cy="728345"/>
          </a:xfrm>
        </p:grpSpPr>
        <p:sp>
          <p:nvSpPr>
            <p:cNvPr id="8" name="object 8"/>
            <p:cNvSpPr/>
            <p:nvPr/>
          </p:nvSpPr>
          <p:spPr>
            <a:xfrm>
              <a:off x="6862998" y="3356446"/>
              <a:ext cx="0" cy="721995"/>
            </a:xfrm>
            <a:custGeom>
              <a:avLst/>
              <a:gdLst/>
              <a:ahLst/>
              <a:cxnLst/>
              <a:rect l="l" t="t" r="r" b="b"/>
              <a:pathLst>
                <a:path h="721995">
                  <a:moveTo>
                    <a:pt x="0" y="72138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8553" y="3356441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sp>
          <p:nvSpPr>
            <p:cNvPr id="3" name="object 3"/>
            <p:cNvSpPr/>
            <p:nvPr/>
          </p:nvSpPr>
          <p:spPr>
            <a:xfrm>
              <a:off x="457200" y="838200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3512" y="192024"/>
              <a:ext cx="669035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5832" y="281939"/>
              <a:ext cx="60653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7395" y="281939"/>
              <a:ext cx="1228343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37701" y="281939"/>
              <a:ext cx="1263395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63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</a:t>
            </a:r>
            <a:r>
              <a:rPr spc="-5" dirty="0"/>
              <a:t>Ử</a:t>
            </a:r>
            <a:r>
              <a:rPr spc="110" dirty="0"/>
              <a:t> </a:t>
            </a:r>
            <a:r>
              <a:rPr spc="-10" dirty="0"/>
              <a:t>DỤNG</a:t>
            </a:r>
            <a:r>
              <a:rPr spc="100" dirty="0"/>
              <a:t> </a:t>
            </a:r>
            <a:r>
              <a:rPr spc="-5" dirty="0"/>
              <a:t>SUPER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457200" y="1035786"/>
            <a:ext cx="8229600" cy="163131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 marR="5803900">
              <a:lnSpc>
                <a:spcPct val="100000"/>
              </a:lnSpc>
              <a:spcBef>
                <a:spcPts val="229"/>
              </a:spcBef>
            </a:pPr>
            <a:r>
              <a:rPr sz="2000" spc="-10" dirty="0">
                <a:latin typeface="Calibri"/>
                <a:cs typeface="Calibri"/>
              </a:rPr>
              <a:t>package </a:t>
            </a:r>
            <a:r>
              <a:rPr sz="2000" spc="-20" dirty="0">
                <a:latin typeface="Calibri"/>
                <a:cs typeface="Calibri"/>
              </a:rPr>
              <a:t>poly.ho;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NhanVien{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5" dirty="0">
                <a:latin typeface="Calibri"/>
                <a:cs typeface="Calibri"/>
              </a:rPr>
              <a:t> NhanVien(String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hoTen,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luong){…}</a:t>
            </a:r>
            <a:endParaRPr sz="2000">
              <a:latin typeface="Calibri"/>
              <a:cs typeface="Calibri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xuat(){…}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2843745"/>
            <a:ext cx="8229600" cy="37858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000" spc="-10" dirty="0">
                <a:latin typeface="Calibri"/>
                <a:cs typeface="Calibri"/>
              </a:rPr>
              <a:t>package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poly.hcm;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TruongPhong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extends </a:t>
            </a:r>
            <a:r>
              <a:rPr sz="2000" dirty="0">
                <a:latin typeface="Calibri"/>
                <a:cs typeface="Calibri"/>
              </a:rPr>
              <a:t>NhanVien{</a:t>
            </a:r>
            <a:endParaRPr sz="2000">
              <a:latin typeface="Calibri"/>
              <a:cs typeface="Calibri"/>
            </a:endParaRPr>
          </a:p>
          <a:p>
            <a:pPr marL="37592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trachNhiem;</a:t>
            </a:r>
            <a:endParaRPr sz="2000">
              <a:latin typeface="Calibri"/>
              <a:cs typeface="Calibri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15" dirty="0">
                <a:latin typeface="Calibri"/>
                <a:cs typeface="Calibri"/>
              </a:rPr>
              <a:t>TruongPhong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(String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hoTen,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luong,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double</a:t>
            </a:r>
            <a:r>
              <a:rPr sz="2000" spc="-5" dirty="0">
                <a:latin typeface="Calibri"/>
                <a:cs typeface="Calibri"/>
              </a:rPr>
              <a:t> trachNhiem){</a:t>
            </a:r>
            <a:endParaRPr sz="2000">
              <a:latin typeface="Calibri"/>
              <a:cs typeface="Calibri"/>
            </a:endParaRPr>
          </a:p>
          <a:p>
            <a:pPr marL="662305">
              <a:lnSpc>
                <a:spcPct val="100000"/>
              </a:lnSpc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super</a:t>
            </a:r>
            <a:r>
              <a:rPr sz="2000" spc="-15" dirty="0">
                <a:latin typeface="Calibri"/>
                <a:cs typeface="Calibri"/>
              </a:rPr>
              <a:t>(hoTen,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luong);</a:t>
            </a:r>
            <a:endParaRPr sz="2000">
              <a:latin typeface="Calibri"/>
              <a:cs typeface="Calibri"/>
            </a:endParaRPr>
          </a:p>
          <a:p>
            <a:pPr marL="66167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this.trachNhiem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trachNhiem</a:t>
            </a:r>
            <a:endParaRPr sz="2000">
              <a:latin typeface="Calibri"/>
              <a:cs typeface="Calibri"/>
            </a:endParaRPr>
          </a:p>
          <a:p>
            <a:pPr marL="37592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37592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xuat(){</a:t>
            </a:r>
            <a:endParaRPr sz="2000">
              <a:latin typeface="Calibri"/>
              <a:cs typeface="Calibri"/>
            </a:endParaRPr>
          </a:p>
          <a:p>
            <a:pPr marL="662305">
              <a:lnSpc>
                <a:spcPct val="100000"/>
              </a:lnSpc>
            </a:pP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super</a:t>
            </a:r>
            <a:r>
              <a:rPr sz="2000" spc="-5" dirty="0">
                <a:latin typeface="Calibri"/>
                <a:cs typeface="Calibri"/>
              </a:rPr>
              <a:t>.xuat()</a:t>
            </a:r>
            <a:endParaRPr sz="2000">
              <a:latin typeface="Calibri"/>
              <a:cs typeface="Calibri"/>
            </a:endParaRPr>
          </a:p>
          <a:p>
            <a:pPr marL="66230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System.out.println(trachNhiem)</a:t>
            </a:r>
            <a:endParaRPr sz="2000">
              <a:latin typeface="Calibri"/>
              <a:cs typeface="Calibri"/>
            </a:endParaRPr>
          </a:p>
          <a:p>
            <a:pPr marL="3752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1385</Words>
  <Application>Microsoft Macintosh PowerPoint</Application>
  <PresentationFormat>On-screen Show (4:3)</PresentationFormat>
  <Paragraphs>195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Segoe UI</vt:lpstr>
      <vt:lpstr>Times New Roman</vt:lpstr>
      <vt:lpstr>Wingdings</vt:lpstr>
      <vt:lpstr>Office Theme</vt:lpstr>
      <vt:lpstr>MỤC TIÊU</vt:lpstr>
      <vt:lpstr>SỰ PHÂN CẤP THỪA KẾ</vt:lpstr>
      <vt:lpstr>PHÂN CẤP THỪA KẾ</vt:lpstr>
      <vt:lpstr>Hình</vt:lpstr>
      <vt:lpstr>THỪA KẾ</vt:lpstr>
      <vt:lpstr>KẾ THỪA</vt:lpstr>
      <vt:lpstr>PowerPoint Presentation</vt:lpstr>
      <vt:lpstr>SỬ DỤNG SUPER</vt:lpstr>
      <vt:lpstr>SỬ DỤNG SUPER</vt:lpstr>
      <vt:lpstr>GHI ĐÈ PHƯƠNG THỨC (OVERRIDING)</vt:lpstr>
      <vt:lpstr>PowerPoint Presentation</vt:lpstr>
      <vt:lpstr>PowerPoint Presentation</vt:lpstr>
      <vt:lpstr>LỚP TRỪU TƯỢNG</vt:lpstr>
      <vt:lpstr>LỚP TRỪ TƯỢNG</vt:lpstr>
      <vt:lpstr>ĐỊNH NGHĨA LỚP TRỪU TƯỢNG</vt:lpstr>
      <vt:lpstr>ĐỊNH NGHĨA LỚP TRỪU TƯỢNG</vt:lpstr>
      <vt:lpstr>PowerPoint Presentation</vt:lpstr>
      <vt:lpstr>PowerPoint Presentation</vt:lpstr>
      <vt:lpstr>PowerPoint Presentation</vt:lpstr>
      <vt:lpstr>TÍNH ĐA HÌNH (POLYMORPHISM)</vt:lpstr>
      <vt:lpstr>TỔNG KẾT NỘI DUNG BÀI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MỤC TIÊU</dc:title>
  <cp:lastModifiedBy>Microsoft Office User</cp:lastModifiedBy>
  <cp:revision>1</cp:revision>
  <dcterms:created xsi:type="dcterms:W3CDTF">2024-01-23T21:36:37Z</dcterms:created>
  <dcterms:modified xsi:type="dcterms:W3CDTF">2024-01-23T22:15:14Z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2024-01-23T00:00:00Z</vt:filetime>
  </property>
</Properties>
</file>