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>
      <p:cViewPr varScale="1">
        <p:scale>
          <a:sx n="101" d="100"/>
          <a:sy n="101" d="100"/>
        </p:scale>
        <p:origin x="7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281939"/>
            <a:ext cx="1307591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1010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63"/>
                </a:lnTo>
                <a:lnTo>
                  <a:pt x="6400800" y="3264763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479" y="2575400"/>
            <a:ext cx="3426041" cy="2852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445" y="617582"/>
            <a:ext cx="5443441" cy="2825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210" y="283114"/>
            <a:ext cx="806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37" y="2586037"/>
            <a:ext cx="7653655" cy="379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2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7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12" Type="http://schemas.openxmlformats.org/officeDocument/2006/relationships/image" Target="../media/image5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5.png"/><Relationship Id="rId5" Type="http://schemas.openxmlformats.org/officeDocument/2006/relationships/image" Target="../media/image42.png"/><Relationship Id="rId10" Type="http://schemas.openxmlformats.org/officeDocument/2006/relationships/image" Target="../media/image54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14.png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5720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281939"/>
              <a:ext cx="76809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355" y="281939"/>
              <a:ext cx="999743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797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80" dirty="0"/>
              <a:t> </a:t>
            </a:r>
            <a:r>
              <a:rPr spc="-5" dirty="0"/>
              <a:t>TIÊU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6257290" cy="27362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5" dirty="0">
                <a:latin typeface="Segoe UI"/>
                <a:cs typeface="Segoe UI"/>
              </a:rPr>
              <a:t> 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 </a:t>
            </a:r>
            <a:r>
              <a:rPr sz="2400" dirty="0">
                <a:latin typeface="Segoe UI"/>
                <a:cs typeface="Segoe UI"/>
              </a:rPr>
              <a:t>sâu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về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hàm</a:t>
            </a:r>
            <a:r>
              <a:rPr sz="2400" dirty="0">
                <a:latin typeface="Segoe UI"/>
                <a:cs typeface="Segoe UI"/>
              </a:rPr>
              <a:t> tạo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Phân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biệt</a:t>
            </a:r>
            <a:r>
              <a:rPr sz="2400" spc="-5" dirty="0">
                <a:latin typeface="Segoe UI"/>
                <a:cs typeface="Segoe UI"/>
              </a:rPr>
              <a:t> 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biến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Biết 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static,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final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 thuật </a:t>
            </a:r>
            <a:r>
              <a:rPr sz="2400" spc="-20" dirty="0">
                <a:latin typeface="Segoe UI"/>
                <a:cs typeface="Segoe UI"/>
              </a:rPr>
              <a:t>toán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đệ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qui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4588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6049" y="281939"/>
              <a:ext cx="107441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3956" y="281939"/>
              <a:ext cx="76047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7921" y="281939"/>
              <a:ext cx="103479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4680" y="281939"/>
              <a:ext cx="900674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6184" y="192024"/>
              <a:ext cx="600455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917" y="281939"/>
              <a:ext cx="1690105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81347" y="283114"/>
            <a:ext cx="442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HAM</a:t>
            </a:r>
            <a:r>
              <a:rPr spc="130" dirty="0"/>
              <a:t> </a:t>
            </a:r>
            <a:r>
              <a:rPr spc="-5" dirty="0"/>
              <a:t>SỐ</a:t>
            </a:r>
            <a:r>
              <a:rPr spc="140" dirty="0"/>
              <a:t> </a:t>
            </a:r>
            <a:r>
              <a:rPr spc="-5" dirty="0"/>
              <a:t>BIẾN</a:t>
            </a:r>
            <a:r>
              <a:rPr spc="125" dirty="0"/>
              <a:t> </a:t>
            </a:r>
            <a:r>
              <a:rPr spc="-5" dirty="0"/>
              <a:t>ĐỔI</a:t>
            </a:r>
            <a:r>
              <a:rPr spc="130" dirty="0"/>
              <a:t> </a:t>
            </a:r>
            <a:r>
              <a:rPr sz="2800" spc="-25" dirty="0"/>
              <a:t>(</a:t>
            </a:r>
            <a:r>
              <a:rPr spc="-25" dirty="0"/>
              <a:t>VARARGS</a:t>
            </a:r>
            <a:r>
              <a:rPr sz="2800" spc="-25" dirty="0"/>
              <a:t>)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781" y="1090593"/>
            <a:ext cx="7987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biến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đổi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khi 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vào 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với số</a:t>
            </a:r>
            <a:r>
              <a:rPr sz="2800" spc="-10" dirty="0">
                <a:latin typeface="Segoe UI"/>
                <a:cs typeface="Segoe UI"/>
              </a:rPr>
              <a:t> lượng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tùy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ý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(phải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kiểu).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92936" y="2246375"/>
            <a:ext cx="3903345" cy="1066800"/>
            <a:chOff x="1392936" y="2246375"/>
            <a:chExt cx="3903345" cy="106680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1244" y="2333243"/>
              <a:ext cx="3474719" cy="761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2936" y="2246375"/>
              <a:ext cx="3902951" cy="10668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00200" y="2362200"/>
            <a:ext cx="3359785" cy="64643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0"/>
              </a:spcBef>
            </a:pPr>
            <a:r>
              <a:rPr sz="3600" spc="-10" dirty="0">
                <a:latin typeface="Calibri"/>
                <a:cs typeface="Calibri"/>
              </a:rPr>
              <a:t>void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m(int…x){…}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4780" y="3787140"/>
            <a:ext cx="2225040" cy="746760"/>
            <a:chOff x="3954780" y="3787140"/>
            <a:chExt cx="2225040" cy="746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1648" y="3826764"/>
              <a:ext cx="2138159" cy="579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4780" y="3787140"/>
              <a:ext cx="1584959" cy="7467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70756" y="3857142"/>
              <a:ext cx="2022475" cy="462280"/>
            </a:xfrm>
            <a:custGeom>
              <a:avLst/>
              <a:gdLst/>
              <a:ahLst/>
              <a:cxnLst/>
              <a:rect l="l" t="t" r="r" b="b"/>
              <a:pathLst>
                <a:path w="2022475" h="462279">
                  <a:moveTo>
                    <a:pt x="2021865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2021865" y="461670"/>
                  </a:lnTo>
                  <a:lnTo>
                    <a:pt x="2021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71772" y="3857142"/>
            <a:ext cx="2021205" cy="46228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m(2,6,8)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54780" y="4701540"/>
            <a:ext cx="2225040" cy="746760"/>
            <a:chOff x="3954780" y="4701540"/>
            <a:chExt cx="2225040" cy="74676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1648" y="4741163"/>
              <a:ext cx="2138159" cy="5791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54780" y="4701540"/>
              <a:ext cx="1124711" cy="7467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70756" y="4771542"/>
              <a:ext cx="2022475" cy="462280"/>
            </a:xfrm>
            <a:custGeom>
              <a:avLst/>
              <a:gdLst/>
              <a:ahLst/>
              <a:cxnLst/>
              <a:rect l="l" t="t" r="r" b="b"/>
              <a:pathLst>
                <a:path w="2022475" h="462279">
                  <a:moveTo>
                    <a:pt x="2021865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2021865" y="461670"/>
                  </a:lnTo>
                  <a:lnTo>
                    <a:pt x="2021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71772" y="4771542"/>
            <a:ext cx="2021205" cy="46228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m(2)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57828" y="5615940"/>
            <a:ext cx="2353310" cy="1112520"/>
            <a:chOff x="3957828" y="5615940"/>
            <a:chExt cx="2353310" cy="1112520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44696" y="5655564"/>
              <a:ext cx="2135111" cy="94792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7828" y="5615940"/>
              <a:ext cx="2353043" cy="111251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071772" y="5685942"/>
            <a:ext cx="2021205" cy="831215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int[]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{2,6,8}</a:t>
            </a:r>
            <a:endParaRPr sz="24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m(x)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73668" y="3002179"/>
            <a:ext cx="794385" cy="3150235"/>
            <a:chOff x="3273668" y="3002179"/>
            <a:chExt cx="794385" cy="3150235"/>
          </a:xfrm>
        </p:grpSpPr>
        <p:sp>
          <p:nvSpPr>
            <p:cNvPr id="32" name="object 32"/>
            <p:cNvSpPr/>
            <p:nvPr/>
          </p:nvSpPr>
          <p:spPr>
            <a:xfrm>
              <a:off x="3280018" y="3008529"/>
              <a:ext cx="778510" cy="1079500"/>
            </a:xfrm>
            <a:custGeom>
              <a:avLst/>
              <a:gdLst/>
              <a:ahLst/>
              <a:cxnLst/>
              <a:rect l="l" t="t" r="r" b="b"/>
              <a:pathLst>
                <a:path w="778510" h="1079500">
                  <a:moveTo>
                    <a:pt x="0" y="0"/>
                  </a:moveTo>
                  <a:lnTo>
                    <a:pt x="0" y="1079436"/>
                  </a:lnTo>
                  <a:lnTo>
                    <a:pt x="778154" y="1079436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81978" y="404351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0018" y="3008529"/>
              <a:ext cx="778510" cy="1993900"/>
            </a:xfrm>
            <a:custGeom>
              <a:avLst/>
              <a:gdLst/>
              <a:ahLst/>
              <a:cxnLst/>
              <a:rect l="l" t="t" r="r" b="b"/>
              <a:pathLst>
                <a:path w="778510" h="1993900">
                  <a:moveTo>
                    <a:pt x="0" y="0"/>
                  </a:moveTo>
                  <a:lnTo>
                    <a:pt x="0" y="1993836"/>
                  </a:lnTo>
                  <a:lnTo>
                    <a:pt x="778154" y="1993836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1978" y="495791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80018" y="3008529"/>
              <a:ext cx="781685" cy="3093085"/>
            </a:xfrm>
            <a:custGeom>
              <a:avLst/>
              <a:gdLst/>
              <a:ahLst/>
              <a:cxnLst/>
              <a:rect l="l" t="t" r="r" b="b"/>
              <a:pathLst>
                <a:path w="781685" h="3093085">
                  <a:moveTo>
                    <a:pt x="0" y="0"/>
                  </a:moveTo>
                  <a:lnTo>
                    <a:pt x="0" y="3092907"/>
                  </a:lnTo>
                  <a:lnTo>
                    <a:pt x="781202" y="309290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85026" y="6056984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899"/>
                  </a:moveTo>
                  <a:lnTo>
                    <a:pt x="76200" y="4444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62922" y="3844721"/>
            <a:ext cx="369570" cy="179451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vert270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Gọi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0020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3" y="281939"/>
              <a:ext cx="13258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0852" y="281939"/>
              <a:ext cx="12420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397" y="281939"/>
              <a:ext cx="103479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3156" y="281939"/>
              <a:ext cx="90068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6184" y="192024"/>
              <a:ext cx="600455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917" y="281939"/>
              <a:ext cx="1690105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63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RUYỀN</a:t>
            </a:r>
            <a:r>
              <a:rPr spc="140" dirty="0"/>
              <a:t> </a:t>
            </a:r>
            <a:r>
              <a:rPr spc="-10" dirty="0"/>
              <a:t>THAM</a:t>
            </a:r>
            <a:r>
              <a:rPr spc="135" dirty="0"/>
              <a:t> </a:t>
            </a:r>
            <a:r>
              <a:rPr spc="-5" dirty="0"/>
              <a:t>BIẾN</a:t>
            </a:r>
            <a:r>
              <a:rPr spc="130" dirty="0"/>
              <a:t> </a:t>
            </a:r>
            <a:r>
              <a:rPr spc="-5" dirty="0"/>
              <a:t>ĐỔI</a:t>
            </a:r>
            <a:r>
              <a:rPr spc="145" dirty="0"/>
              <a:t> </a:t>
            </a:r>
            <a:r>
              <a:rPr sz="2800" spc="-25" dirty="0"/>
              <a:t>(</a:t>
            </a:r>
            <a:r>
              <a:rPr spc="-25" dirty="0"/>
              <a:t>VARARGS</a:t>
            </a:r>
            <a:r>
              <a:rPr sz="2800" spc="-25" dirty="0"/>
              <a:t>)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781" y="1090593"/>
            <a:ext cx="757809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Bản chất của tham số biến đổi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mảng nhưng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khi 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 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truyền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vào 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 mảng </a:t>
            </a:r>
            <a:r>
              <a:rPr sz="2800" dirty="0">
                <a:latin typeface="Segoe UI"/>
                <a:cs typeface="Segoe UI"/>
              </a:rPr>
              <a:t>hoặc</a:t>
            </a:r>
            <a:r>
              <a:rPr sz="2800" spc="-10" dirty="0">
                <a:latin typeface="Segoe UI"/>
                <a:cs typeface="Segoe UI"/>
              </a:rPr>
              <a:t> liệt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35" dirty="0">
                <a:latin typeface="Segoe UI"/>
                <a:cs typeface="Segoe UI"/>
              </a:rPr>
              <a:t>kê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phần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tử</a:t>
            </a:r>
            <a:endParaRPr sz="2800">
              <a:latin typeface="Segoe UI"/>
              <a:cs typeface="Segoe UI"/>
            </a:endParaRPr>
          </a:p>
          <a:p>
            <a:pPr marL="355600" marR="92075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hàm,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 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khai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báo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b="1" spc="-10" dirty="0">
                <a:latin typeface="Segoe UI"/>
                <a:cs typeface="Segoe UI"/>
              </a:rPr>
              <a:t>duy</a:t>
            </a:r>
            <a:r>
              <a:rPr sz="2800" b="1" spc="30" dirty="0">
                <a:latin typeface="Segoe UI"/>
                <a:cs typeface="Segoe UI"/>
              </a:rPr>
              <a:t> </a:t>
            </a:r>
            <a:r>
              <a:rPr sz="2800" b="1" spc="-10" dirty="0">
                <a:latin typeface="Segoe UI"/>
                <a:cs typeface="Segoe UI"/>
              </a:rPr>
              <a:t>nhất </a:t>
            </a:r>
            <a:r>
              <a:rPr sz="2800" b="1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varargs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phải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b="1" spc="-5" dirty="0">
                <a:latin typeface="Segoe UI"/>
                <a:cs typeface="Segoe UI"/>
              </a:rPr>
              <a:t>cuối</a:t>
            </a:r>
            <a:r>
              <a:rPr sz="2800" b="1" spc="25" dirty="0">
                <a:latin typeface="Segoe UI"/>
                <a:cs typeface="Segoe UI"/>
              </a:rPr>
              <a:t> </a:t>
            </a:r>
            <a:r>
              <a:rPr sz="2800" b="1" spc="-5" dirty="0">
                <a:latin typeface="Segoe UI"/>
                <a:cs typeface="Segoe UI"/>
              </a:rPr>
              <a:t>cùng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1576" y="3805428"/>
            <a:ext cx="2415540" cy="2941320"/>
            <a:chOff x="1941576" y="3805428"/>
            <a:chExt cx="2415540" cy="29413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8444" y="3846576"/>
              <a:ext cx="2188451" cy="27934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41576" y="3805428"/>
              <a:ext cx="2415538" cy="294131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057400" y="3875544"/>
            <a:ext cx="2073910" cy="2677795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32434" marR="99060" indent="-34163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sum(int…x){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dirty="0">
                <a:latin typeface="Calibri"/>
                <a:cs typeface="Calibri"/>
              </a:rPr>
              <a:t>s = </a:t>
            </a:r>
            <a:r>
              <a:rPr sz="2400" spc="-5" dirty="0">
                <a:latin typeface="Calibri"/>
                <a:cs typeface="Calibri"/>
              </a:rPr>
              <a:t>0;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for(int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x){</a:t>
            </a:r>
            <a:endParaRPr sz="2400">
              <a:latin typeface="Calibri"/>
              <a:cs typeface="Calibri"/>
            </a:endParaRPr>
          </a:p>
          <a:p>
            <a:pPr marL="7740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a;</a:t>
            </a:r>
            <a:endParaRPr sz="240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s;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80788" y="4576571"/>
            <a:ext cx="3154680" cy="746760"/>
            <a:chOff x="4780788" y="4576571"/>
            <a:chExt cx="3154680" cy="746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67656" y="4617719"/>
              <a:ext cx="3067799" cy="5775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0788" y="4576571"/>
              <a:ext cx="2592322" cy="74675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896827" y="4647565"/>
            <a:ext cx="2952115" cy="46228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sum(2,7)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80788" y="5338571"/>
            <a:ext cx="3282950" cy="746760"/>
            <a:chOff x="4780788" y="5338571"/>
            <a:chExt cx="3282950" cy="746760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67656" y="5379715"/>
              <a:ext cx="3067810" cy="5775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0788" y="5338571"/>
              <a:ext cx="3282695" cy="74675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96827" y="5409565"/>
            <a:ext cx="2952115" cy="462280"/>
          </a:xfrm>
          <a:prstGeom prst="rect">
            <a:avLst/>
          </a:prstGeom>
          <a:solidFill>
            <a:srgbClr val="FFFFFF"/>
          </a:solidFill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sum(3,8,3,7,4)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24694" y="4867012"/>
            <a:ext cx="767715" cy="775970"/>
            <a:chOff x="4124694" y="4867012"/>
            <a:chExt cx="767715" cy="775970"/>
          </a:xfrm>
        </p:grpSpPr>
        <p:sp>
          <p:nvSpPr>
            <p:cNvPr id="26" name="object 26"/>
            <p:cNvSpPr/>
            <p:nvPr/>
          </p:nvSpPr>
          <p:spPr>
            <a:xfrm>
              <a:off x="4131044" y="4883448"/>
              <a:ext cx="754380" cy="331470"/>
            </a:xfrm>
            <a:custGeom>
              <a:avLst/>
              <a:gdLst/>
              <a:ahLst/>
              <a:cxnLst/>
              <a:rect l="l" t="t" r="r" b="b"/>
              <a:pathLst>
                <a:path w="754379" h="331470">
                  <a:moveTo>
                    <a:pt x="0" y="330923"/>
                  </a:moveTo>
                  <a:lnTo>
                    <a:pt x="754278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7674" y="4873362"/>
              <a:ext cx="88265" cy="81915"/>
            </a:xfrm>
            <a:custGeom>
              <a:avLst/>
              <a:gdLst/>
              <a:ahLst/>
              <a:cxnLst/>
              <a:rect l="l" t="t" r="r" b="b"/>
              <a:pathLst>
                <a:path w="88264" h="81914">
                  <a:moveTo>
                    <a:pt x="35725" y="81407"/>
                  </a:moveTo>
                  <a:lnTo>
                    <a:pt x="87642" y="1008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1044" y="5214372"/>
              <a:ext cx="755015" cy="420370"/>
            </a:xfrm>
            <a:custGeom>
              <a:avLst/>
              <a:gdLst/>
              <a:ahLst/>
              <a:cxnLst/>
              <a:rect l="l" t="t" r="r" b="b"/>
              <a:pathLst>
                <a:path w="755014" h="420370">
                  <a:moveTo>
                    <a:pt x="0" y="0"/>
                  </a:moveTo>
                  <a:lnTo>
                    <a:pt x="754799" y="41991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7648" y="5558392"/>
              <a:ext cx="88265" cy="78105"/>
            </a:xfrm>
            <a:custGeom>
              <a:avLst/>
              <a:gdLst/>
              <a:ahLst/>
              <a:cxnLst/>
              <a:rect l="l" t="t" r="r" b="b"/>
              <a:pathLst>
                <a:path w="88264" h="78104">
                  <a:moveTo>
                    <a:pt x="43218" y="0"/>
                  </a:moveTo>
                  <a:lnTo>
                    <a:pt x="88188" y="75895"/>
                  </a:lnTo>
                  <a:lnTo>
                    <a:pt x="0" y="77685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482" y="4742179"/>
            <a:ext cx="35452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hóa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sum()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Thêm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ghép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chuỗi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thành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chuỗi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507" y="281939"/>
            <a:ext cx="1307591" cy="640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7592" y="353218"/>
            <a:ext cx="94869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60" dirty="0"/>
              <a:t>T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816" y="1090593"/>
            <a:ext cx="77450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khóa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static được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khối</a:t>
            </a:r>
            <a:r>
              <a:rPr sz="2800" spc="-25" dirty="0">
                <a:latin typeface="Segoe UI"/>
                <a:cs typeface="Segoe UI"/>
              </a:rPr>
              <a:t> và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thành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tĩnh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</a:t>
            </a:r>
            <a:r>
              <a:rPr sz="2800" b="1" spc="-5" dirty="0">
                <a:latin typeface="Segoe UI"/>
                <a:cs typeface="Segoe UI"/>
              </a:rPr>
              <a:t>lớp</a:t>
            </a:r>
            <a:r>
              <a:rPr sz="2800" b="1" spc="25" dirty="0">
                <a:latin typeface="Segoe UI"/>
                <a:cs typeface="Segoe UI"/>
              </a:rPr>
              <a:t> </a:t>
            </a:r>
            <a:r>
              <a:rPr sz="2800" b="1" spc="-10" dirty="0">
                <a:latin typeface="Segoe UI"/>
                <a:cs typeface="Segoe UI"/>
              </a:rPr>
              <a:t>nội,</a:t>
            </a:r>
            <a:r>
              <a:rPr sz="2800" b="1" spc="30" dirty="0">
                <a:latin typeface="Segoe UI"/>
                <a:cs typeface="Segoe UI"/>
              </a:rPr>
              <a:t> </a:t>
            </a:r>
            <a:r>
              <a:rPr sz="2800" b="1" spc="-5" dirty="0">
                <a:latin typeface="Segoe UI"/>
                <a:cs typeface="Segoe UI"/>
              </a:rPr>
              <a:t>phương </a:t>
            </a:r>
            <a:r>
              <a:rPr sz="2800" b="1" dirty="0">
                <a:latin typeface="Segoe UI"/>
                <a:cs typeface="Segoe UI"/>
              </a:rPr>
              <a:t> </a:t>
            </a:r>
            <a:r>
              <a:rPr sz="2800" b="1" spc="-5" dirty="0">
                <a:latin typeface="Segoe UI"/>
                <a:cs typeface="Segoe UI"/>
              </a:rPr>
              <a:t>thức,</a:t>
            </a:r>
            <a:r>
              <a:rPr sz="2800" b="1" spc="10" dirty="0">
                <a:latin typeface="Segoe UI"/>
                <a:cs typeface="Segoe UI"/>
              </a:rPr>
              <a:t> </a:t>
            </a:r>
            <a:r>
              <a:rPr sz="2800" b="1" spc="-5" dirty="0">
                <a:latin typeface="Segoe UI"/>
                <a:cs typeface="Segoe UI"/>
              </a:rPr>
              <a:t>trường</a:t>
            </a:r>
            <a:r>
              <a:rPr sz="2800" spc="-5" dirty="0">
                <a:latin typeface="Segoe UI"/>
                <a:cs typeface="Segoe UI"/>
              </a:rPr>
              <a:t>).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9637" y="2586037"/>
          <a:ext cx="7653655" cy="3795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7327">
                <a:tc rowSpan="4">
                  <a:txBody>
                    <a:bodyPr/>
                    <a:lstStyle/>
                    <a:p>
                      <a:pPr marL="432434" marR="1295400" indent="-341630" algn="just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MyClass{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X;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7406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X+=100;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774065" marR="118745" indent="-341630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void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method(){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X+=200;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MyInnerClass{}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034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 marR="1028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MyClass.X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700;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MyCla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034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034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007228" y="4439173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507" y="281939"/>
            <a:ext cx="1307591" cy="640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57592" y="353218"/>
            <a:ext cx="94869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60" dirty="0"/>
              <a:t>T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90676"/>
            <a:ext cx="7980680" cy="509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271780" indent="-342900">
              <a:lnSpc>
                <a:spcPct val="10000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Khối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static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{}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sẽ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chạy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trước </a:t>
            </a:r>
            <a:r>
              <a:rPr sz="2600" dirty="0">
                <a:latin typeface="Segoe UI"/>
                <a:cs typeface="Segoe UI"/>
              </a:rPr>
              <a:t>khi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tạo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r>
              <a:rPr sz="2600" spc="-6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hoặc </a:t>
            </a:r>
            <a:r>
              <a:rPr sz="2600" spc="-69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truy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xuất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bất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kỳ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thành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viên </a:t>
            </a:r>
            <a:r>
              <a:rPr sz="2600" dirty="0">
                <a:latin typeface="Segoe UI"/>
                <a:cs typeface="Segoe UI"/>
              </a:rPr>
              <a:t>tĩnh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khác</a:t>
            </a:r>
            <a:endParaRPr sz="2600">
              <a:latin typeface="Segoe UI"/>
              <a:cs typeface="Segoe UI"/>
            </a:endParaRPr>
          </a:p>
          <a:p>
            <a:pPr marL="355600" marR="352425" indent="-343535">
              <a:lnSpc>
                <a:spcPct val="100000"/>
              </a:lnSpc>
              <a:spcBef>
                <a:spcPts val="62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Thành</a:t>
            </a:r>
            <a:r>
              <a:rPr sz="2600" spc="-5" dirty="0">
                <a:latin typeface="Segoe UI"/>
                <a:cs typeface="Segoe UI"/>
              </a:rPr>
              <a:t> viên </a:t>
            </a:r>
            <a:r>
              <a:rPr sz="2600" dirty="0">
                <a:latin typeface="Segoe UI"/>
                <a:cs typeface="Segoe UI"/>
              </a:rPr>
              <a:t>tĩnh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của lớp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độc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lập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với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các</a:t>
            </a:r>
            <a:r>
              <a:rPr sz="2600" dirty="0">
                <a:latin typeface="Segoe UI"/>
                <a:cs typeface="Segoe UI"/>
              </a:rPr>
              <a:t> đối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tạo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ra</a:t>
            </a:r>
            <a:r>
              <a:rPr sz="2600" dirty="0">
                <a:latin typeface="Segoe UI"/>
                <a:cs typeface="Segoe UI"/>
              </a:rPr>
              <a:t> từ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đó.</a:t>
            </a:r>
            <a:endParaRPr sz="2600">
              <a:latin typeface="Segoe UI"/>
              <a:cs typeface="Segoe UI"/>
            </a:endParaRPr>
          </a:p>
          <a:p>
            <a:pPr marL="356235" marR="180340" indent="-343535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Có </a:t>
            </a:r>
            <a:r>
              <a:rPr sz="2600" dirty="0">
                <a:latin typeface="Segoe UI"/>
                <a:cs typeface="Segoe UI"/>
              </a:rPr>
              <a:t>thể truy </a:t>
            </a:r>
            <a:r>
              <a:rPr sz="2600" spc="-5" dirty="0">
                <a:latin typeface="Segoe UI"/>
                <a:cs typeface="Segoe UI"/>
              </a:rPr>
              <a:t>cập đến </a:t>
            </a:r>
            <a:r>
              <a:rPr sz="2600" dirty="0">
                <a:latin typeface="Segoe UI"/>
                <a:cs typeface="Segoe UI"/>
              </a:rPr>
              <a:t>một thành </a:t>
            </a:r>
            <a:r>
              <a:rPr sz="2600" spc="-5" dirty="0">
                <a:latin typeface="Segoe UI"/>
                <a:cs typeface="Segoe UI"/>
              </a:rPr>
              <a:t>viên </a:t>
            </a:r>
            <a:r>
              <a:rPr sz="2600" dirty="0">
                <a:latin typeface="Segoe UI"/>
                <a:cs typeface="Segoe UI"/>
              </a:rPr>
              <a:t>tĩnh thông qua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tên </a:t>
            </a:r>
            <a:r>
              <a:rPr sz="2600" b="1" dirty="0">
                <a:latin typeface="Segoe UI"/>
                <a:cs typeface="Segoe UI"/>
              </a:rPr>
              <a:t>lớp </a:t>
            </a:r>
            <a:r>
              <a:rPr sz="2600" dirty="0">
                <a:latin typeface="Segoe UI"/>
                <a:cs typeface="Segoe UI"/>
              </a:rPr>
              <a:t>mà không </a:t>
            </a:r>
            <a:r>
              <a:rPr sz="2600" spc="-5" dirty="0">
                <a:latin typeface="Segoe UI"/>
                <a:cs typeface="Segoe UI"/>
              </a:rPr>
              <a:t>cần </a:t>
            </a:r>
            <a:r>
              <a:rPr sz="2600" dirty="0">
                <a:latin typeface="Segoe UI"/>
                <a:cs typeface="Segoe UI"/>
              </a:rPr>
              <a:t>tham </a:t>
            </a:r>
            <a:r>
              <a:rPr sz="2600" spc="-5" dirty="0">
                <a:latin typeface="Segoe UI"/>
                <a:cs typeface="Segoe UI"/>
              </a:rPr>
              <a:t>chiếu đến </a:t>
            </a:r>
            <a:r>
              <a:rPr sz="2600" dirty="0">
                <a:latin typeface="Segoe UI"/>
                <a:cs typeface="Segoe UI"/>
              </a:rPr>
              <a:t>một </a:t>
            </a:r>
            <a:r>
              <a:rPr sz="2600" spc="-5" dirty="0">
                <a:latin typeface="Segoe UI"/>
                <a:cs typeface="Segoe UI"/>
              </a:rPr>
              <a:t>đối 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cụ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thể</a:t>
            </a:r>
            <a:endParaRPr sz="2600">
              <a:latin typeface="Segoe UI"/>
              <a:cs typeface="Segoe UI"/>
            </a:endParaRPr>
          </a:p>
          <a:p>
            <a:pPr marL="356870" marR="275590" indent="-343535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35" dirty="0">
                <a:latin typeface="Segoe UI"/>
                <a:cs typeface="Segoe UI"/>
              </a:rPr>
              <a:t>Trường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static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là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dữ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liệu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dùng</a:t>
            </a:r>
            <a:r>
              <a:rPr sz="2600" b="1" dirty="0">
                <a:latin typeface="Segoe UI"/>
                <a:cs typeface="Segoe UI"/>
              </a:rPr>
              <a:t> chung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cho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tất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cả các </a:t>
            </a:r>
            <a:r>
              <a:rPr sz="2600" spc="-69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tạo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ra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từ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đó.</a:t>
            </a:r>
            <a:endParaRPr sz="2600">
              <a:latin typeface="Segoe UI"/>
              <a:cs typeface="Segoe UI"/>
            </a:endParaRPr>
          </a:p>
          <a:p>
            <a:pPr marL="357505" marR="5080" indent="-344170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5" dirty="0">
                <a:latin typeface="Segoe UI"/>
                <a:cs typeface="Segoe UI"/>
              </a:rPr>
              <a:t>Trong </a:t>
            </a:r>
            <a:r>
              <a:rPr sz="2600" dirty="0">
                <a:latin typeface="Segoe UI"/>
                <a:cs typeface="Segoe UI"/>
              </a:rPr>
              <a:t>khối </a:t>
            </a:r>
            <a:r>
              <a:rPr sz="2600" spc="-25" dirty="0">
                <a:latin typeface="Segoe UI"/>
                <a:cs typeface="Segoe UI"/>
              </a:rPr>
              <a:t>và </a:t>
            </a:r>
            <a:r>
              <a:rPr sz="2600" dirty="0">
                <a:latin typeface="Segoe UI"/>
                <a:cs typeface="Segoe UI"/>
              </a:rPr>
              <a:t>phương thức tĩnh </a:t>
            </a:r>
            <a:r>
              <a:rPr sz="2600" b="1" dirty="0">
                <a:latin typeface="Segoe UI"/>
                <a:cs typeface="Segoe UI"/>
              </a:rPr>
              <a:t>chỉ </a:t>
            </a:r>
            <a:r>
              <a:rPr sz="2600" b="1" spc="-5" dirty="0">
                <a:latin typeface="Segoe UI"/>
                <a:cs typeface="Segoe UI"/>
              </a:rPr>
              <a:t>được truy </a:t>
            </a:r>
            <a:r>
              <a:rPr sz="2600" b="1" dirty="0">
                <a:latin typeface="Segoe UI"/>
                <a:cs typeface="Segoe UI"/>
              </a:rPr>
              <a:t>cập </a:t>
            </a:r>
            <a:r>
              <a:rPr sz="2600" b="1" spc="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đến </a:t>
            </a:r>
            <a:r>
              <a:rPr sz="2600" b="1" dirty="0">
                <a:latin typeface="Segoe UI"/>
                <a:cs typeface="Segoe UI"/>
              </a:rPr>
              <a:t>các </a:t>
            </a:r>
            <a:r>
              <a:rPr sz="2600" b="1" spc="-5" dirty="0">
                <a:latin typeface="Segoe UI"/>
                <a:cs typeface="Segoe UI"/>
              </a:rPr>
              <a:t>thành </a:t>
            </a:r>
            <a:r>
              <a:rPr sz="2600" b="1" dirty="0">
                <a:latin typeface="Segoe UI"/>
                <a:cs typeface="Segoe UI"/>
              </a:rPr>
              <a:t>viên </a:t>
            </a:r>
            <a:r>
              <a:rPr sz="2600" b="1" spc="-5" dirty="0">
                <a:latin typeface="Segoe UI"/>
                <a:cs typeface="Segoe UI"/>
              </a:rPr>
              <a:t>tĩnh </a:t>
            </a:r>
            <a:r>
              <a:rPr sz="2600" spc="-5" dirty="0">
                <a:latin typeface="Segoe UI"/>
                <a:cs typeface="Segoe UI"/>
              </a:rPr>
              <a:t>khác </a:t>
            </a:r>
            <a:r>
              <a:rPr sz="2600" dirty="0">
                <a:latin typeface="Segoe UI"/>
                <a:cs typeface="Segoe UI"/>
              </a:rPr>
              <a:t>mà không được </a:t>
            </a:r>
            <a:r>
              <a:rPr sz="2600" spc="-5" dirty="0">
                <a:latin typeface="Segoe UI"/>
                <a:cs typeface="Segoe UI"/>
              </a:rPr>
              <a:t>phép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truy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cập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đến </a:t>
            </a:r>
            <a:r>
              <a:rPr sz="2600" dirty="0">
                <a:latin typeface="Segoe UI"/>
                <a:cs typeface="Segoe UI"/>
              </a:rPr>
              <a:t>thành </a:t>
            </a:r>
            <a:r>
              <a:rPr sz="2600" spc="-5" dirty="0">
                <a:latin typeface="Segoe UI"/>
                <a:cs typeface="Segoe UI"/>
              </a:rPr>
              <a:t>viên </a:t>
            </a:r>
            <a:r>
              <a:rPr sz="2600" dirty="0">
                <a:latin typeface="Segoe UI"/>
                <a:cs typeface="Segoe UI"/>
              </a:rPr>
              <a:t>thông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thường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của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class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7592" y="353218"/>
            <a:ext cx="94869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160" dirty="0"/>
              <a:t>T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C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295400"/>
            <a:ext cx="3347720" cy="2862580"/>
          </a:xfrm>
          <a:custGeom>
            <a:avLst/>
            <a:gdLst/>
            <a:ahLst/>
            <a:cxnLst/>
            <a:rect l="l" t="t" r="r" b="b"/>
            <a:pathLst>
              <a:path w="3347720" h="2862579">
                <a:moveTo>
                  <a:pt x="0" y="0"/>
                </a:moveTo>
                <a:lnTo>
                  <a:pt x="3347135" y="0"/>
                </a:lnTo>
                <a:lnTo>
                  <a:pt x="3347135" y="2862326"/>
                </a:lnTo>
                <a:lnTo>
                  <a:pt x="0" y="2862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1295400"/>
            <a:ext cx="3347720" cy="286258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75920" marR="496570" indent="-2851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MyClass{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static </a:t>
            </a: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10" dirty="0">
                <a:latin typeface="Calibri"/>
                <a:cs typeface="Calibri"/>
              </a:rPr>
              <a:t>int </a:t>
            </a:r>
            <a:r>
              <a:rPr sz="2000" dirty="0">
                <a:latin typeface="Calibri"/>
                <a:cs typeface="Calibri"/>
              </a:rPr>
              <a:t>X = 100;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2000" spc="-1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6629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X+=100;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662940" marR="114935" indent="-287020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static </a:t>
            </a: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method(){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X+=200;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0506" y="2675757"/>
            <a:ext cx="5892800" cy="3585845"/>
            <a:chOff x="2730506" y="2675757"/>
            <a:chExt cx="5892800" cy="3585845"/>
          </a:xfrm>
        </p:grpSpPr>
        <p:sp>
          <p:nvSpPr>
            <p:cNvPr id="6" name="object 6"/>
            <p:cNvSpPr/>
            <p:nvPr/>
          </p:nvSpPr>
          <p:spPr>
            <a:xfrm>
              <a:off x="3956734" y="2726560"/>
              <a:ext cx="1517650" cy="0"/>
            </a:xfrm>
            <a:custGeom>
              <a:avLst/>
              <a:gdLst/>
              <a:ahLst/>
              <a:cxnLst/>
              <a:rect l="l" t="t" r="r" b="b"/>
              <a:pathLst>
                <a:path w="1517650">
                  <a:moveTo>
                    <a:pt x="0" y="0"/>
                  </a:moveTo>
                  <a:lnTo>
                    <a:pt x="151709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7629" y="268210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3206" y="3925827"/>
              <a:ext cx="5867400" cy="2322830"/>
            </a:xfrm>
            <a:custGeom>
              <a:avLst/>
              <a:gdLst/>
              <a:ahLst/>
              <a:cxnLst/>
              <a:rect l="l" t="t" r="r" b="b"/>
              <a:pathLst>
                <a:path w="5867400" h="2322829">
                  <a:moveTo>
                    <a:pt x="4017530" y="0"/>
                  </a:moveTo>
                  <a:lnTo>
                    <a:pt x="3113519" y="466877"/>
                  </a:lnTo>
                  <a:lnTo>
                    <a:pt x="2640863" y="202895"/>
                  </a:lnTo>
                  <a:lnTo>
                    <a:pt x="2322512" y="686231"/>
                  </a:lnTo>
                  <a:lnTo>
                    <a:pt x="1222908" y="389775"/>
                  </a:lnTo>
                  <a:lnTo>
                    <a:pt x="1459242" y="840536"/>
                  </a:lnTo>
                  <a:lnTo>
                    <a:pt x="318350" y="889241"/>
                  </a:lnTo>
                  <a:lnTo>
                    <a:pt x="1068895" y="1246441"/>
                  </a:lnTo>
                  <a:lnTo>
                    <a:pt x="0" y="1384617"/>
                  </a:lnTo>
                  <a:lnTo>
                    <a:pt x="904557" y="1652676"/>
                  </a:lnTo>
                  <a:lnTo>
                    <a:pt x="349046" y="1916658"/>
                  </a:lnTo>
                  <a:lnTo>
                    <a:pt x="1305217" y="1961286"/>
                  </a:lnTo>
                  <a:lnTo>
                    <a:pt x="1335646" y="2322576"/>
                  </a:lnTo>
                  <a:lnTo>
                    <a:pt x="2044623" y="1948916"/>
                  </a:lnTo>
                  <a:lnTo>
                    <a:pt x="2363254" y="2119566"/>
                  </a:lnTo>
                  <a:lnTo>
                    <a:pt x="2681617" y="1867738"/>
                  </a:lnTo>
                  <a:lnTo>
                    <a:pt x="3154260" y="2026018"/>
                  </a:lnTo>
                  <a:lnTo>
                    <a:pt x="3308553" y="1713433"/>
                  </a:lnTo>
                  <a:lnTo>
                    <a:pt x="4058818" y="1867738"/>
                  </a:lnTo>
                  <a:lnTo>
                    <a:pt x="3976789" y="1542999"/>
                  </a:lnTo>
                  <a:lnTo>
                    <a:pt x="5127726" y="1680857"/>
                  </a:lnTo>
                  <a:lnTo>
                    <a:pt x="4449445" y="1323644"/>
                  </a:lnTo>
                  <a:lnTo>
                    <a:pt x="4962842" y="1213967"/>
                  </a:lnTo>
                  <a:lnTo>
                    <a:pt x="4613783" y="1010958"/>
                  </a:lnTo>
                  <a:lnTo>
                    <a:pt x="5867400" y="714514"/>
                  </a:lnTo>
                  <a:lnTo>
                    <a:pt x="4449445" y="702360"/>
                  </a:lnTo>
                  <a:lnTo>
                    <a:pt x="4891392" y="341071"/>
                  </a:lnTo>
                  <a:lnTo>
                    <a:pt x="3945547" y="621182"/>
                  </a:lnTo>
                  <a:lnTo>
                    <a:pt x="4017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6" y="3925827"/>
              <a:ext cx="5867400" cy="2322830"/>
            </a:xfrm>
            <a:custGeom>
              <a:avLst/>
              <a:gdLst/>
              <a:ahLst/>
              <a:cxnLst/>
              <a:rect l="l" t="t" r="r" b="b"/>
              <a:pathLst>
                <a:path w="5867400" h="2322829">
                  <a:moveTo>
                    <a:pt x="3113519" y="466877"/>
                  </a:moveTo>
                  <a:lnTo>
                    <a:pt x="4017530" y="0"/>
                  </a:lnTo>
                  <a:lnTo>
                    <a:pt x="3945547" y="621182"/>
                  </a:lnTo>
                  <a:lnTo>
                    <a:pt x="4891392" y="341071"/>
                  </a:lnTo>
                  <a:lnTo>
                    <a:pt x="4449445" y="702360"/>
                  </a:lnTo>
                  <a:lnTo>
                    <a:pt x="5867400" y="714514"/>
                  </a:lnTo>
                  <a:lnTo>
                    <a:pt x="4613783" y="1010958"/>
                  </a:lnTo>
                  <a:lnTo>
                    <a:pt x="4962842" y="1213967"/>
                  </a:lnTo>
                  <a:lnTo>
                    <a:pt x="4449445" y="1323644"/>
                  </a:lnTo>
                  <a:lnTo>
                    <a:pt x="5127726" y="1680857"/>
                  </a:lnTo>
                  <a:lnTo>
                    <a:pt x="3976789" y="1542999"/>
                  </a:lnTo>
                  <a:lnTo>
                    <a:pt x="4058818" y="1867738"/>
                  </a:lnTo>
                  <a:lnTo>
                    <a:pt x="3308553" y="1713433"/>
                  </a:lnTo>
                  <a:lnTo>
                    <a:pt x="3154260" y="2026018"/>
                  </a:lnTo>
                  <a:lnTo>
                    <a:pt x="2681617" y="1867738"/>
                  </a:lnTo>
                  <a:lnTo>
                    <a:pt x="2363254" y="2119566"/>
                  </a:lnTo>
                  <a:lnTo>
                    <a:pt x="2044623" y="1948916"/>
                  </a:lnTo>
                  <a:lnTo>
                    <a:pt x="1335646" y="2322576"/>
                  </a:lnTo>
                  <a:lnTo>
                    <a:pt x="1305217" y="1961286"/>
                  </a:lnTo>
                  <a:lnTo>
                    <a:pt x="349046" y="1916658"/>
                  </a:lnTo>
                  <a:lnTo>
                    <a:pt x="904557" y="1652676"/>
                  </a:lnTo>
                  <a:lnTo>
                    <a:pt x="0" y="1384617"/>
                  </a:lnTo>
                  <a:lnTo>
                    <a:pt x="1068895" y="1246441"/>
                  </a:lnTo>
                  <a:lnTo>
                    <a:pt x="318350" y="889241"/>
                  </a:lnTo>
                  <a:lnTo>
                    <a:pt x="1459242" y="840536"/>
                  </a:lnTo>
                  <a:lnTo>
                    <a:pt x="1222908" y="389775"/>
                  </a:lnTo>
                  <a:lnTo>
                    <a:pt x="2322512" y="686231"/>
                  </a:lnTo>
                  <a:lnTo>
                    <a:pt x="2640863" y="202895"/>
                  </a:lnTo>
                  <a:lnTo>
                    <a:pt x="3113519" y="466877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99994" y="4727387"/>
            <a:ext cx="2320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MyClass.X, </a:t>
            </a:r>
            <a:r>
              <a:rPr sz="2400" spc="-10" dirty="0">
                <a:latin typeface="Calibri"/>
                <a:cs typeface="Calibri"/>
              </a:rPr>
              <a:t>o.X </a:t>
            </a:r>
            <a:r>
              <a:rPr sz="2400" spc="-20" dirty="0">
                <a:latin typeface="Calibri"/>
                <a:cs typeface="Calibri"/>
              </a:rPr>
              <a:t>có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giá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nhiêu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0" y="2064842"/>
            <a:ext cx="3061335" cy="132397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113664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MyClass </a:t>
            </a:r>
            <a:r>
              <a:rPr sz="2000" dirty="0">
                <a:latin typeface="Calibri"/>
                <a:cs typeface="Calibri"/>
              </a:rPr>
              <a:t>o = </a:t>
            </a:r>
            <a:r>
              <a:rPr sz="2000" spc="-5" dirty="0">
                <a:latin typeface="Calibri"/>
                <a:cs typeface="Calibri"/>
              </a:rPr>
              <a:t>new MyClass();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o.X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+=</a:t>
            </a:r>
            <a:r>
              <a:rPr sz="2000" dirty="0">
                <a:latin typeface="Calibri"/>
                <a:cs typeface="Calibri"/>
              </a:rPr>
              <a:t> 300;</a:t>
            </a:r>
            <a:endParaRPr sz="2000">
              <a:latin typeface="Calibri"/>
              <a:cs typeface="Calibri"/>
            </a:endParaRPr>
          </a:p>
          <a:p>
            <a:pPr marL="91440" marR="1079500" indent="-6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MyClass.X += </a:t>
            </a:r>
            <a:r>
              <a:rPr sz="2000" dirty="0">
                <a:latin typeface="Calibri"/>
                <a:cs typeface="Calibri"/>
              </a:rPr>
              <a:t>500;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My</a:t>
            </a: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ss.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d()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8711" y="3064255"/>
            <a:ext cx="4312285" cy="267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7645" algn="ctr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 marR="1860550">
              <a:lnSpc>
                <a:spcPct val="100000"/>
              </a:lnSpc>
              <a:spcBef>
                <a:spcPts val="27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hóa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trước.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Giải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thích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700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0" y="281939"/>
              <a:ext cx="91743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6435" y="281939"/>
              <a:ext cx="131977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1228" y="281939"/>
              <a:ext cx="1229867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455" y="283114"/>
            <a:ext cx="279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ỊNH</a:t>
            </a:r>
            <a:r>
              <a:rPr spc="110" dirty="0"/>
              <a:t> </a:t>
            </a:r>
            <a:r>
              <a:rPr spc="-10" dirty="0"/>
              <a:t>NGHĨA</a:t>
            </a:r>
            <a:r>
              <a:rPr spc="120" dirty="0"/>
              <a:t> </a:t>
            </a:r>
            <a:r>
              <a:rPr spc="-10" dirty="0"/>
              <a:t>HẰNG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2790"/>
            <a:ext cx="7714615" cy="27343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Java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3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loại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hằng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Lớp hằng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 thừa</a:t>
            </a:r>
            <a:r>
              <a:rPr sz="2400" spc="-5" dirty="0">
                <a:latin typeface="Segoe UI"/>
                <a:cs typeface="Segoe UI"/>
              </a:rPr>
              <a:t> kế</a:t>
            </a:r>
            <a:endParaRPr sz="24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hằng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ghi</a:t>
            </a:r>
            <a:r>
              <a:rPr sz="2400" dirty="0">
                <a:latin typeface="Segoe UI"/>
                <a:cs typeface="Segoe UI"/>
              </a:rPr>
              <a:t> đè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Biến hằng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 </a:t>
            </a:r>
            <a:r>
              <a:rPr sz="2400" spc="-5" dirty="0">
                <a:latin typeface="Segoe UI"/>
                <a:cs typeface="Segoe UI"/>
              </a:rPr>
              <a:t>thay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khóa </a:t>
            </a:r>
            <a:r>
              <a:rPr sz="2800" spc="-5" dirty="0">
                <a:latin typeface="Segoe UI"/>
                <a:cs typeface="Segoe UI"/>
              </a:rPr>
              <a:t>final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hằng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663" y="3980688"/>
            <a:ext cx="4323715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MyFinalClass{…}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663" y="4724400"/>
            <a:ext cx="4323715" cy="15697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MyClass{</a:t>
            </a:r>
            <a:endParaRPr sz="240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3.14</a:t>
            </a:r>
            <a:endParaRPr sz="2400">
              <a:latin typeface="Calibri"/>
              <a:cs typeface="Calibri"/>
            </a:endParaRPr>
          </a:p>
          <a:p>
            <a:pPr marL="432434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0" dirty="0">
                <a:latin typeface="Calibri"/>
                <a:cs typeface="Calibri"/>
              </a:rPr>
              <a:t> void </a:t>
            </a:r>
            <a:r>
              <a:rPr sz="2400" spc="-5" dirty="0">
                <a:latin typeface="Calibri"/>
                <a:cs typeface="Calibri"/>
              </a:rPr>
              <a:t>method(){…}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196" y="192024"/>
              <a:ext cx="69037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2849" y="281939"/>
              <a:ext cx="104393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1801" y="281939"/>
              <a:ext cx="123596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1255" y="281939"/>
              <a:ext cx="85648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2755" y="281939"/>
              <a:ext cx="1228343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35955" y="283114"/>
            <a:ext cx="3371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</a:t>
            </a:r>
            <a:r>
              <a:rPr spc="-10" dirty="0"/>
              <a:t>HỌN</a:t>
            </a:r>
            <a:r>
              <a:rPr spc="140" dirty="0"/>
              <a:t> </a:t>
            </a:r>
            <a:r>
              <a:rPr spc="-10" dirty="0"/>
              <a:t>ĐOẠN</a:t>
            </a:r>
            <a:r>
              <a:rPr spc="135" dirty="0"/>
              <a:t> </a:t>
            </a:r>
            <a:r>
              <a:rPr spc="-10" dirty="0"/>
              <a:t>MÃ</a:t>
            </a:r>
            <a:r>
              <a:rPr spc="130" dirty="0"/>
              <a:t> </a:t>
            </a:r>
            <a:r>
              <a:rPr spc="-10" dirty="0"/>
              <a:t>ĐÚNG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745375" y="1140764"/>
            <a:ext cx="3750945" cy="4006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Parent{…}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375" y="1695500"/>
            <a:ext cx="375094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Child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Parent{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751" y="3810000"/>
            <a:ext cx="379031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15" dirty="0">
                <a:latin typeface="Calibri"/>
                <a:cs typeface="Calibri"/>
              </a:rPr>
              <a:t> Parent{</a:t>
            </a:r>
            <a:endParaRPr sz="20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void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method(){…}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738" y="5029200"/>
            <a:ext cx="379031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75920" marR="264795" indent="-2851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Child </a:t>
            </a:r>
            <a:r>
              <a:rPr sz="2000" spc="-10" dirty="0">
                <a:latin typeface="Calibri"/>
                <a:cs typeface="Calibri"/>
              </a:rPr>
              <a:t>extends </a:t>
            </a:r>
            <a:r>
              <a:rPr sz="2000" spc="-15" dirty="0">
                <a:latin typeface="Calibri"/>
                <a:cs typeface="Calibri"/>
              </a:rPr>
              <a:t>Parent{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void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method(){…}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194" y="3810000"/>
            <a:ext cx="364807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15" dirty="0">
                <a:latin typeface="Calibri"/>
                <a:cs typeface="Calibri"/>
              </a:rPr>
              <a:t> Parent{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method(){…}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9194" y="5029200"/>
            <a:ext cx="3648075" cy="1016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75920" marR="122555" indent="-2851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Child </a:t>
            </a:r>
            <a:r>
              <a:rPr sz="2000" spc="-10" dirty="0">
                <a:latin typeface="Calibri"/>
                <a:cs typeface="Calibri"/>
              </a:rPr>
              <a:t>extends </a:t>
            </a:r>
            <a:r>
              <a:rPr sz="2000" spc="-15" dirty="0">
                <a:latin typeface="Calibri"/>
                <a:cs typeface="Calibri"/>
              </a:rPr>
              <a:t>Parent{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void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method(){…}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9194" y="1140764"/>
            <a:ext cx="3648075" cy="19392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75920" marR="1034415" indent="-2851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MyClass{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final </a:t>
            </a:r>
            <a:r>
              <a:rPr sz="2000" spc="-1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PI </a:t>
            </a:r>
            <a:r>
              <a:rPr sz="2000" dirty="0">
                <a:latin typeface="Calibri"/>
                <a:cs typeface="Calibri"/>
              </a:rPr>
              <a:t>= 3.14;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method(){</a:t>
            </a:r>
            <a:endParaRPr sz="2000">
              <a:latin typeface="Calibri"/>
              <a:cs typeface="Calibri"/>
            </a:endParaRPr>
          </a:p>
          <a:p>
            <a:pPr marL="6629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3.1475;</a:t>
            </a:r>
            <a:endParaRPr sz="200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76" y="1036319"/>
            <a:ext cx="1031735" cy="10622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1873" y="1024127"/>
            <a:ext cx="1010401" cy="10622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716" y="3692649"/>
            <a:ext cx="996695" cy="10622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5111" y="3692649"/>
            <a:ext cx="1042415" cy="10622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00" y="819149"/>
            <a:ext cx="8229600" cy="38100"/>
          </a:xfrm>
          <a:custGeom>
            <a:avLst/>
            <a:gdLst/>
            <a:ahLst/>
            <a:cxnLst/>
            <a:rect l="l" t="t" r="r" b="b"/>
            <a:pathLst>
              <a:path w="8229600" h="38100">
                <a:moveTo>
                  <a:pt x="8229600" y="0"/>
                </a:moveTo>
                <a:lnTo>
                  <a:pt x="0" y="0"/>
                </a:lnTo>
                <a:lnTo>
                  <a:pt x="0" y="19050"/>
                </a:lnTo>
                <a:lnTo>
                  <a:pt x="0" y="38100"/>
                </a:lnTo>
                <a:lnTo>
                  <a:pt x="8229600" y="38100"/>
                </a:lnTo>
                <a:lnTo>
                  <a:pt x="8229600" y="1905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634" y="3362134"/>
            <a:ext cx="6270155" cy="270587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95400" y="0"/>
            <a:ext cx="7848600" cy="981710"/>
            <a:chOff x="1295400" y="0"/>
            <a:chExt cx="7848600" cy="981710"/>
          </a:xfrm>
        </p:grpSpPr>
        <p:sp>
          <p:nvSpPr>
            <p:cNvPr id="6" name="object 6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250" y="192024"/>
              <a:ext cx="650748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4284" y="281939"/>
              <a:ext cx="780288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6911" y="192024"/>
              <a:ext cx="739127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9331" y="281939"/>
              <a:ext cx="1191767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816" y="283114"/>
            <a:ext cx="8070850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ỚP</a:t>
            </a:r>
            <a:r>
              <a:rPr sz="2250" b="1" spc="7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O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BJECT</a:t>
            </a:r>
            <a:endParaRPr sz="2250">
              <a:latin typeface="Segoe UI"/>
              <a:cs typeface="Segoe UI"/>
            </a:endParaRPr>
          </a:p>
          <a:p>
            <a:pPr marL="355600" marR="596265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Khi 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thừa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khác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thì mặc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kế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thừa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Object</a:t>
            </a:r>
            <a:endParaRPr sz="2800">
              <a:latin typeface="Segoe UI"/>
              <a:cs typeface="Segoe UI"/>
            </a:endParaRPr>
          </a:p>
          <a:p>
            <a:pPr marL="355600" marR="67119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Như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vậy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mọi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 chỉ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duy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nhất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 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cha</a:t>
            </a:r>
            <a:r>
              <a:rPr sz="2800" spc="-10" dirty="0">
                <a:latin typeface="Segoe UI"/>
                <a:cs typeface="Segoe UI"/>
              </a:rPr>
              <a:t> là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Object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9428" y="192024"/>
              <a:ext cx="70561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8320" y="281939"/>
              <a:ext cx="80924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2579" y="281939"/>
              <a:ext cx="74675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1300" y="281939"/>
              <a:ext cx="72694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9067" y="192024"/>
              <a:ext cx="685799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8148" y="281939"/>
              <a:ext cx="2282951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117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V</a:t>
            </a:r>
            <a:r>
              <a:rPr spc="-10" dirty="0"/>
              <a:t>ẤN</a:t>
            </a:r>
            <a:r>
              <a:rPr spc="140" dirty="0"/>
              <a:t> </a:t>
            </a:r>
            <a:r>
              <a:rPr spc="-5" dirty="0"/>
              <a:t>ĐỀ</a:t>
            </a:r>
            <a:r>
              <a:rPr spc="120" dirty="0"/>
              <a:t> </a:t>
            </a:r>
            <a:r>
              <a:rPr spc="-5" dirty="0"/>
              <a:t>VỀ</a:t>
            </a:r>
            <a:r>
              <a:rPr spc="135" dirty="0"/>
              <a:t> </a:t>
            </a:r>
            <a:r>
              <a:rPr sz="2800" spc="-20" dirty="0"/>
              <a:t>C</a:t>
            </a:r>
            <a:r>
              <a:rPr spc="-20" dirty="0"/>
              <a:t>ONSTRUCTOR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940" y="1011427"/>
            <a:ext cx="7997190" cy="51790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27685" marR="46990" indent="-515620">
              <a:lnSpc>
                <a:spcPts val="2500"/>
              </a:lnSpc>
              <a:spcBef>
                <a:spcPts val="705"/>
              </a:spcBef>
              <a:buClr>
                <a:srgbClr val="FF5A33"/>
              </a:buClr>
              <a:buAutoNum type="arabicParenR"/>
              <a:tabLst>
                <a:tab pos="527685" algn="l"/>
                <a:tab pos="528320" algn="l"/>
              </a:tabLst>
            </a:pPr>
            <a:r>
              <a:rPr sz="2600" spc="-5" dirty="0">
                <a:latin typeface="Segoe UI"/>
                <a:cs typeface="Segoe UI"/>
              </a:rPr>
              <a:t>Nếu</a:t>
            </a:r>
            <a:r>
              <a:rPr sz="2600" dirty="0">
                <a:latin typeface="Segoe UI"/>
                <a:cs typeface="Segoe UI"/>
              </a:rPr>
              <a:t> một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không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định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nghĩa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constructor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thì</a:t>
            </a:r>
            <a:r>
              <a:rPr sz="2600" spc="-25" dirty="0">
                <a:latin typeface="Segoe UI"/>
                <a:cs typeface="Segoe UI"/>
              </a:rPr>
              <a:t> Java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tự động cung </a:t>
            </a:r>
            <a:r>
              <a:rPr sz="2600" spc="-5" dirty="0">
                <a:latin typeface="Segoe UI"/>
                <a:cs typeface="Segoe UI"/>
              </a:rPr>
              <a:t>cấp </a:t>
            </a:r>
            <a:r>
              <a:rPr sz="2600" b="1" spc="-5" dirty="0">
                <a:latin typeface="Segoe UI"/>
                <a:cs typeface="Segoe UI"/>
              </a:rPr>
              <a:t>constructor </a:t>
            </a:r>
            <a:r>
              <a:rPr sz="2600" b="1" dirty="0">
                <a:latin typeface="Segoe UI"/>
                <a:cs typeface="Segoe UI"/>
              </a:rPr>
              <a:t>mặc </a:t>
            </a:r>
            <a:r>
              <a:rPr sz="2600" b="1" spc="-5" dirty="0">
                <a:latin typeface="Segoe UI"/>
                <a:cs typeface="Segoe UI"/>
              </a:rPr>
              <a:t>định </a:t>
            </a:r>
            <a:r>
              <a:rPr sz="2600" dirty="0">
                <a:latin typeface="Segoe UI"/>
                <a:cs typeface="Segoe UI"/>
              </a:rPr>
              <a:t>(không 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tham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số)</a:t>
            </a:r>
            <a:r>
              <a:rPr sz="2600" dirty="0">
                <a:latin typeface="Segoe UI"/>
                <a:cs typeface="Segoe UI"/>
              </a:rPr>
              <a:t> cho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lớp.</a:t>
            </a:r>
            <a:endParaRPr sz="2600">
              <a:latin typeface="Segoe UI"/>
              <a:cs typeface="Segoe UI"/>
            </a:endParaRPr>
          </a:p>
          <a:p>
            <a:pPr marL="528320" marR="197485" indent="-515620">
              <a:lnSpc>
                <a:spcPts val="2500"/>
              </a:lnSpc>
              <a:spcBef>
                <a:spcPts val="610"/>
              </a:spcBef>
              <a:buClr>
                <a:srgbClr val="FF5A33"/>
              </a:buClr>
              <a:buAutoNum type="arabicParenR"/>
              <a:tabLst>
                <a:tab pos="528320" algn="l"/>
                <a:tab pos="528955" algn="l"/>
              </a:tabLst>
            </a:pPr>
            <a:r>
              <a:rPr sz="2600" spc="-55" dirty="0">
                <a:latin typeface="Segoe UI"/>
                <a:cs typeface="Segoe UI"/>
              </a:rPr>
              <a:t>Trong </a:t>
            </a:r>
            <a:r>
              <a:rPr sz="2600" dirty="0">
                <a:latin typeface="Segoe UI"/>
                <a:cs typeface="Segoe UI"/>
              </a:rPr>
              <a:t>một </a:t>
            </a:r>
            <a:r>
              <a:rPr sz="2600" spc="-5" dirty="0">
                <a:latin typeface="Segoe UI"/>
                <a:cs typeface="Segoe UI"/>
              </a:rPr>
              <a:t>constructor </a:t>
            </a:r>
            <a:r>
              <a:rPr sz="2600" dirty="0">
                <a:latin typeface="Segoe UI"/>
                <a:cs typeface="Segoe UI"/>
              </a:rPr>
              <a:t>muốn gọi </a:t>
            </a:r>
            <a:r>
              <a:rPr sz="2600" spc="-5" dirty="0">
                <a:latin typeface="Segoe UI"/>
                <a:cs typeface="Segoe UI"/>
              </a:rPr>
              <a:t>constructor khác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cùng lớp thì </a:t>
            </a:r>
            <a:r>
              <a:rPr sz="2600" spc="-5" dirty="0">
                <a:latin typeface="Segoe UI"/>
                <a:cs typeface="Segoe UI"/>
              </a:rPr>
              <a:t>sử </a:t>
            </a:r>
            <a:r>
              <a:rPr sz="2600" dirty="0">
                <a:latin typeface="Segoe UI"/>
                <a:cs typeface="Segoe UI"/>
              </a:rPr>
              <a:t>dụng </a:t>
            </a:r>
            <a:r>
              <a:rPr sz="2600" b="1" spc="-5" dirty="0">
                <a:latin typeface="Segoe UI"/>
                <a:cs typeface="Segoe UI"/>
              </a:rPr>
              <a:t>this(tham số)</a:t>
            </a:r>
            <a:r>
              <a:rPr sz="2600" spc="-5" dirty="0">
                <a:latin typeface="Segoe UI"/>
                <a:cs typeface="Segoe UI"/>
              </a:rPr>
              <a:t>, </a:t>
            </a:r>
            <a:r>
              <a:rPr sz="2600" dirty="0">
                <a:latin typeface="Segoe UI"/>
                <a:cs typeface="Segoe UI"/>
              </a:rPr>
              <a:t>muốn </a:t>
            </a:r>
            <a:r>
              <a:rPr sz="2600" spc="-5" dirty="0">
                <a:latin typeface="Segoe UI"/>
                <a:cs typeface="Segoe UI"/>
              </a:rPr>
              <a:t>gọi 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constructor </a:t>
            </a:r>
            <a:r>
              <a:rPr sz="2600" dirty="0">
                <a:latin typeface="Segoe UI"/>
                <a:cs typeface="Segoe UI"/>
              </a:rPr>
              <a:t>của lớp cha thì </a:t>
            </a:r>
            <a:r>
              <a:rPr sz="2600" spc="-5" dirty="0">
                <a:latin typeface="Segoe UI"/>
                <a:cs typeface="Segoe UI"/>
              </a:rPr>
              <a:t>sử </a:t>
            </a:r>
            <a:r>
              <a:rPr sz="2600" dirty="0">
                <a:latin typeface="Segoe UI"/>
                <a:cs typeface="Segoe UI"/>
              </a:rPr>
              <a:t>dụng </a:t>
            </a:r>
            <a:r>
              <a:rPr sz="2600" b="1" spc="-5" dirty="0">
                <a:latin typeface="Segoe UI"/>
                <a:cs typeface="Segoe UI"/>
              </a:rPr>
              <a:t>super(tham </a:t>
            </a:r>
            <a:r>
              <a:rPr sz="2600" b="1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số)</a:t>
            </a:r>
            <a:endParaRPr sz="2600">
              <a:latin typeface="Segoe UI"/>
              <a:cs typeface="Segoe UI"/>
            </a:endParaRPr>
          </a:p>
          <a:p>
            <a:pPr marL="529590" marR="138430" indent="-515620">
              <a:lnSpc>
                <a:spcPts val="2500"/>
              </a:lnSpc>
              <a:spcBef>
                <a:spcPts val="615"/>
              </a:spcBef>
              <a:buClr>
                <a:srgbClr val="FF5A33"/>
              </a:buClr>
              <a:buAutoNum type="arabicParenR"/>
              <a:tabLst>
                <a:tab pos="528955" algn="l"/>
                <a:tab pos="530225" algn="l"/>
              </a:tabLst>
            </a:pPr>
            <a:r>
              <a:rPr sz="2600" spc="-5" dirty="0">
                <a:latin typeface="Segoe UI"/>
                <a:cs typeface="Segoe UI"/>
              </a:rPr>
              <a:t>Nếu </a:t>
            </a:r>
            <a:r>
              <a:rPr sz="2600" spc="-10" dirty="0">
                <a:latin typeface="Segoe UI"/>
                <a:cs typeface="Segoe UI"/>
              </a:rPr>
              <a:t>trong </a:t>
            </a:r>
            <a:r>
              <a:rPr sz="2600" spc="-5" dirty="0">
                <a:latin typeface="Segoe UI"/>
                <a:cs typeface="Segoe UI"/>
              </a:rPr>
              <a:t>constructor </a:t>
            </a:r>
            <a:r>
              <a:rPr sz="2600" dirty="0">
                <a:latin typeface="Segoe UI"/>
                <a:cs typeface="Segoe UI"/>
              </a:rPr>
              <a:t>không gọi </a:t>
            </a:r>
            <a:r>
              <a:rPr sz="2600" spc="-5" dirty="0">
                <a:latin typeface="Segoe UI"/>
                <a:cs typeface="Segoe UI"/>
              </a:rPr>
              <a:t>constructor khác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thì nó tự gọi </a:t>
            </a:r>
            <a:r>
              <a:rPr sz="2600" spc="-5" dirty="0">
                <a:latin typeface="Segoe UI"/>
                <a:cs typeface="Segoe UI"/>
              </a:rPr>
              <a:t>constructor </a:t>
            </a:r>
            <a:r>
              <a:rPr sz="2600" dirty="0">
                <a:latin typeface="Segoe UI"/>
                <a:cs typeface="Segoe UI"/>
              </a:rPr>
              <a:t>không tham </a:t>
            </a:r>
            <a:r>
              <a:rPr sz="2600" spc="-5" dirty="0">
                <a:latin typeface="Segoe UI"/>
                <a:cs typeface="Segoe UI"/>
              </a:rPr>
              <a:t>số </a:t>
            </a:r>
            <a:r>
              <a:rPr sz="2600" dirty="0">
                <a:latin typeface="Segoe UI"/>
                <a:cs typeface="Segoe UI"/>
              </a:rPr>
              <a:t>của lớp 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cha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super()</a:t>
            </a:r>
            <a:endParaRPr sz="2600">
              <a:latin typeface="Segoe UI"/>
              <a:cs typeface="Segoe UI"/>
            </a:endParaRPr>
          </a:p>
          <a:p>
            <a:pPr marL="530225" marR="5080" indent="-515620">
              <a:lnSpc>
                <a:spcPts val="2500"/>
              </a:lnSpc>
              <a:spcBef>
                <a:spcPts val="610"/>
              </a:spcBef>
              <a:buClr>
                <a:srgbClr val="FF5A33"/>
              </a:buClr>
              <a:buAutoNum type="arabicParenR"/>
              <a:tabLst>
                <a:tab pos="529590" algn="l"/>
                <a:tab pos="530860" algn="l"/>
              </a:tabLst>
            </a:pPr>
            <a:r>
              <a:rPr sz="2600" dirty="0">
                <a:latin typeface="Segoe UI"/>
                <a:cs typeface="Segoe UI"/>
              </a:rPr>
              <a:t>Lời gọi </a:t>
            </a:r>
            <a:r>
              <a:rPr sz="2600" spc="-5" dirty="0">
                <a:latin typeface="Segoe UI"/>
                <a:cs typeface="Segoe UI"/>
              </a:rPr>
              <a:t>constructor (super() hoặc this()) khác </a:t>
            </a:r>
            <a:r>
              <a:rPr sz="2600" dirty="0">
                <a:latin typeface="Segoe UI"/>
                <a:cs typeface="Segoe UI"/>
              </a:rPr>
              <a:t>phải là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lệnh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đầu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tiên</a:t>
            </a:r>
            <a:endParaRPr sz="2600">
              <a:latin typeface="Segoe UI"/>
              <a:cs typeface="Segoe UI"/>
            </a:endParaRPr>
          </a:p>
          <a:p>
            <a:pPr marL="530860" marR="160655" indent="-515620" algn="just">
              <a:lnSpc>
                <a:spcPts val="2500"/>
              </a:lnSpc>
              <a:spcBef>
                <a:spcPts val="620"/>
              </a:spcBef>
              <a:buClr>
                <a:srgbClr val="FF5A33"/>
              </a:buClr>
              <a:buAutoNum type="arabicParenR"/>
              <a:tabLst>
                <a:tab pos="531495" algn="l"/>
              </a:tabLst>
            </a:pPr>
            <a:r>
              <a:rPr sz="2600" dirty="0">
                <a:latin typeface="Segoe UI"/>
                <a:cs typeface="Segoe UI"/>
              </a:rPr>
              <a:t>Khi đã định nghĩa </a:t>
            </a:r>
            <a:r>
              <a:rPr sz="2600" spc="-5" dirty="0">
                <a:latin typeface="Segoe UI"/>
                <a:cs typeface="Segoe UI"/>
              </a:rPr>
              <a:t>các constructor </a:t>
            </a:r>
            <a:r>
              <a:rPr sz="2600" dirty="0">
                <a:latin typeface="Segoe UI"/>
                <a:cs typeface="Segoe UI"/>
              </a:rPr>
              <a:t>cho một lớp thì 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chỉ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phép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sử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các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constructor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này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để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tạo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5843" y="192024"/>
              <a:ext cx="65074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9876" y="281939"/>
              <a:ext cx="78028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5172" y="281939"/>
              <a:ext cx="915923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604" y="283114"/>
            <a:ext cx="1235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</a:t>
            </a:r>
            <a:r>
              <a:rPr spc="-10" dirty="0"/>
              <a:t>ỚP</a:t>
            </a:r>
            <a:r>
              <a:rPr spc="65" dirty="0"/>
              <a:t> </a:t>
            </a:r>
            <a:r>
              <a:rPr spc="-5" dirty="0"/>
              <a:t>NỘI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770055" y="3424237"/>
            <a:ext cx="7464425" cy="3003550"/>
            <a:chOff x="770055" y="3424237"/>
            <a:chExt cx="7464425" cy="3003550"/>
          </a:xfrm>
        </p:grpSpPr>
        <p:sp>
          <p:nvSpPr>
            <p:cNvPr id="8" name="object 8"/>
            <p:cNvSpPr/>
            <p:nvPr/>
          </p:nvSpPr>
          <p:spPr>
            <a:xfrm>
              <a:off x="1004989" y="3429000"/>
              <a:ext cx="7225030" cy="2994025"/>
            </a:xfrm>
            <a:custGeom>
              <a:avLst/>
              <a:gdLst/>
              <a:ahLst/>
              <a:cxnLst/>
              <a:rect l="l" t="t" r="r" b="b"/>
              <a:pathLst>
                <a:path w="7225030" h="2994025">
                  <a:moveTo>
                    <a:pt x="1063142" y="0"/>
                  </a:moveTo>
                  <a:lnTo>
                    <a:pt x="5548210" y="0"/>
                  </a:lnTo>
                  <a:lnTo>
                    <a:pt x="5548210" y="1323441"/>
                  </a:lnTo>
                  <a:lnTo>
                    <a:pt x="1063142" y="1323441"/>
                  </a:lnTo>
                  <a:lnTo>
                    <a:pt x="1063142" y="0"/>
                  </a:lnTo>
                  <a:close/>
                </a:path>
                <a:path w="7225030" h="2994025">
                  <a:moveTo>
                    <a:pt x="0" y="2286000"/>
                  </a:moveTo>
                  <a:lnTo>
                    <a:pt x="7224610" y="2286000"/>
                  </a:lnTo>
                  <a:lnTo>
                    <a:pt x="7224610" y="2993885"/>
                  </a:lnTo>
                  <a:lnTo>
                    <a:pt x="0" y="2993885"/>
                  </a:lnTo>
                  <a:lnTo>
                    <a:pt x="0" y="228600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6405" y="4752439"/>
              <a:ext cx="3534410" cy="1316990"/>
            </a:xfrm>
            <a:custGeom>
              <a:avLst/>
              <a:gdLst/>
              <a:ahLst/>
              <a:cxnLst/>
              <a:rect l="l" t="t" r="r" b="b"/>
              <a:pathLst>
                <a:path w="3534410" h="1316989">
                  <a:moveTo>
                    <a:pt x="3534257" y="0"/>
                  </a:moveTo>
                  <a:lnTo>
                    <a:pt x="3534257" y="481279"/>
                  </a:lnTo>
                  <a:lnTo>
                    <a:pt x="0" y="481279"/>
                  </a:lnTo>
                  <a:lnTo>
                    <a:pt x="0" y="1316507"/>
                  </a:lnTo>
                  <a:lnTo>
                    <a:pt x="216014" y="1316507"/>
                  </a:lnTo>
                </a:path>
              </a:pathLst>
            </a:custGeom>
            <a:ln w="12699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6217" y="602450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37"/>
                  </a:lnTo>
                  <a:lnTo>
                    <a:pt x="12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5353" y="5029200"/>
              <a:ext cx="1667510" cy="369570"/>
            </a:xfrm>
            <a:custGeom>
              <a:avLst/>
              <a:gdLst/>
              <a:ahLst/>
              <a:cxnLst/>
              <a:rect l="l" t="t" r="r" b="b"/>
              <a:pathLst>
                <a:path w="1667510" h="369570">
                  <a:moveTo>
                    <a:pt x="0" y="0"/>
                  </a:moveTo>
                  <a:lnTo>
                    <a:pt x="1667446" y="0"/>
                  </a:lnTo>
                  <a:lnTo>
                    <a:pt x="1667446" y="369328"/>
                  </a:lnTo>
                  <a:lnTo>
                    <a:pt x="0" y="36932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011967"/>
            <a:ext cx="8056245" cy="5355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72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nội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là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khai</a:t>
            </a:r>
            <a:r>
              <a:rPr sz="2600" dirty="0">
                <a:latin typeface="Segoe UI"/>
                <a:cs typeface="Segoe UI"/>
              </a:rPr>
              <a:t> </a:t>
            </a:r>
            <a:r>
              <a:rPr sz="2600" spc="-15" dirty="0">
                <a:latin typeface="Segoe UI"/>
                <a:cs typeface="Segoe UI"/>
              </a:rPr>
              <a:t>báo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bên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trong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một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khác</a:t>
            </a:r>
            <a:endParaRPr sz="260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Có</a:t>
            </a:r>
            <a:r>
              <a:rPr sz="2600" dirty="0">
                <a:latin typeface="Segoe UI"/>
                <a:cs typeface="Segoe UI"/>
              </a:rPr>
              <a:t> hai loại: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nội tĩnh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và</a:t>
            </a:r>
            <a:r>
              <a:rPr sz="2600" dirty="0">
                <a:latin typeface="Segoe UI"/>
                <a:cs typeface="Segoe UI"/>
              </a:rPr>
              <a:t> lớp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nội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thông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thường</a:t>
            </a:r>
            <a:endParaRPr sz="2600">
              <a:latin typeface="Segoe UI"/>
              <a:cs typeface="Segoe UI"/>
            </a:endParaRPr>
          </a:p>
          <a:p>
            <a:pPr marL="355600" marR="36195" indent="-343535" algn="just">
              <a:lnSpc>
                <a:spcPct val="100000"/>
              </a:lnSpc>
              <a:spcBef>
                <a:spcPts val="62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Lớp bên </a:t>
            </a:r>
            <a:r>
              <a:rPr sz="2600" spc="-10" dirty="0">
                <a:latin typeface="Segoe UI"/>
                <a:cs typeface="Segoe UI"/>
              </a:rPr>
              <a:t>trong </a:t>
            </a:r>
            <a:r>
              <a:rPr sz="2600" dirty="0">
                <a:latin typeface="Segoe UI"/>
                <a:cs typeface="Segoe UI"/>
              </a:rPr>
              <a:t>chỉ </a:t>
            </a:r>
            <a:r>
              <a:rPr sz="2600" spc="-5" dirty="0">
                <a:latin typeface="Segoe UI"/>
                <a:cs typeface="Segoe UI"/>
              </a:rPr>
              <a:t>có </a:t>
            </a:r>
            <a:r>
              <a:rPr sz="2600" dirty="0">
                <a:latin typeface="Segoe UI"/>
                <a:cs typeface="Segoe UI"/>
              </a:rPr>
              <a:t>thể xác định </a:t>
            </a:r>
            <a:r>
              <a:rPr sz="2600" spc="-10" dirty="0">
                <a:latin typeface="Segoe UI"/>
                <a:cs typeface="Segoe UI"/>
              </a:rPr>
              <a:t>trong </a:t>
            </a:r>
            <a:r>
              <a:rPr sz="2600" dirty="0">
                <a:latin typeface="Segoe UI"/>
                <a:cs typeface="Segoe UI"/>
              </a:rPr>
              <a:t>phạm vi lớp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ngoài </a:t>
            </a:r>
            <a:r>
              <a:rPr sz="2600" dirty="0">
                <a:latin typeface="Segoe UI"/>
                <a:cs typeface="Segoe UI"/>
              </a:rPr>
              <a:t>cùng </a:t>
            </a:r>
            <a:r>
              <a:rPr sz="2600" spc="-25" dirty="0">
                <a:latin typeface="Segoe UI"/>
                <a:cs typeface="Segoe UI"/>
              </a:rPr>
              <a:t>và </a:t>
            </a:r>
            <a:r>
              <a:rPr sz="2600" spc="-5" dirty="0">
                <a:latin typeface="Segoe UI"/>
                <a:cs typeface="Segoe UI"/>
              </a:rPr>
              <a:t>có </a:t>
            </a:r>
            <a:r>
              <a:rPr sz="2600" dirty="0">
                <a:latin typeface="Segoe UI"/>
                <a:cs typeface="Segoe UI"/>
              </a:rPr>
              <a:t>thể truy </a:t>
            </a:r>
            <a:r>
              <a:rPr sz="2600" spc="-5" dirty="0">
                <a:latin typeface="Segoe UI"/>
                <a:cs typeface="Segoe UI"/>
              </a:rPr>
              <a:t>cập các </a:t>
            </a:r>
            <a:r>
              <a:rPr sz="2600" dirty="0">
                <a:latin typeface="Segoe UI"/>
                <a:cs typeface="Segoe UI"/>
              </a:rPr>
              <a:t>thành </a:t>
            </a:r>
            <a:r>
              <a:rPr sz="2600" spc="-5" dirty="0">
                <a:latin typeface="Segoe UI"/>
                <a:cs typeface="Segoe UI"/>
              </a:rPr>
              <a:t>viên </a:t>
            </a:r>
            <a:r>
              <a:rPr sz="2600" dirty="0">
                <a:latin typeface="Segoe UI"/>
                <a:cs typeface="Segoe UI"/>
              </a:rPr>
              <a:t>của lớp </a:t>
            </a:r>
            <a:r>
              <a:rPr sz="2600" spc="-700" dirty="0">
                <a:latin typeface="Segoe UI"/>
                <a:cs typeface="Segoe UI"/>
              </a:rPr>
              <a:t> </a:t>
            </a:r>
            <a:r>
              <a:rPr sz="2600" spc="-15" dirty="0">
                <a:latin typeface="Segoe UI"/>
                <a:cs typeface="Segoe UI"/>
              </a:rPr>
              <a:t>bao </a:t>
            </a:r>
            <a:r>
              <a:rPr sz="2600" dirty="0">
                <a:latin typeface="Segoe UI"/>
                <a:cs typeface="Segoe UI"/>
              </a:rPr>
              <a:t>nó</a:t>
            </a:r>
            <a:endParaRPr sz="2600">
              <a:latin typeface="Segoe UI"/>
              <a:cs typeface="Segoe UI"/>
            </a:endParaRPr>
          </a:p>
          <a:p>
            <a:pPr marL="1623060">
              <a:lnSpc>
                <a:spcPct val="100000"/>
              </a:lnSpc>
              <a:spcBef>
                <a:spcPts val="1689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MyClass{</a:t>
            </a:r>
            <a:endParaRPr sz="2000">
              <a:latin typeface="Calibri"/>
              <a:cs typeface="Calibri"/>
            </a:endParaRPr>
          </a:p>
          <a:p>
            <a:pPr marL="1908175" marR="2164715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MyInnerStaticClass{}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MyInnerClass{}</a:t>
            </a:r>
            <a:endParaRPr sz="2000">
              <a:latin typeface="Calibri"/>
              <a:cs typeface="Calibri"/>
            </a:endParaRPr>
          </a:p>
          <a:p>
            <a:pPr marL="16230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12407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Sử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dụng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lớp nội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libri"/>
              <a:cs typeface="Calibri"/>
            </a:endParaRPr>
          </a:p>
          <a:p>
            <a:pPr marL="560070" marR="5137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MyClass.MyInnerStaticClass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MyClass.MyInnerStaticClass()</a:t>
            </a:r>
            <a:r>
              <a:rPr sz="2000" spc="-5" dirty="0">
                <a:latin typeface="Calibri"/>
                <a:cs typeface="Calibri"/>
              </a:rPr>
              <a:t>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MyClass.MyInnerClass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MyClass().new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MyInnerClass()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6" y="3143185"/>
            <a:ext cx="3808134" cy="27926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69479" y="192024"/>
            <a:ext cx="1531620" cy="789940"/>
            <a:chOff x="7269479" y="192024"/>
            <a:chExt cx="15316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79" y="192024"/>
              <a:ext cx="73151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4279" y="281939"/>
              <a:ext cx="5364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2691" y="281939"/>
              <a:ext cx="978407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235" y="283114"/>
            <a:ext cx="113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Ệ</a:t>
            </a:r>
            <a:r>
              <a:rPr spc="50" dirty="0"/>
              <a:t> </a:t>
            </a:r>
            <a:r>
              <a:rPr spc="-10" dirty="0"/>
              <a:t>QUY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04661"/>
            <a:ext cx="7955280" cy="1818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gọi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chính nó</a:t>
            </a:r>
            <a:endParaRPr sz="2800">
              <a:latin typeface="Segoe UI"/>
              <a:cs typeface="Segoe UI"/>
            </a:endParaRPr>
          </a:p>
          <a:p>
            <a:pPr marL="356235" marR="5080" indent="-343535">
              <a:lnSpc>
                <a:spcPts val="3030"/>
              </a:lnSpc>
              <a:spcBef>
                <a:spcPts val="71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Phải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lệnh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dừng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đệ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quy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để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tránh vòng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lặp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vô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hạn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Đệ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qui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dễ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hiểu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rất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tốn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tài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0" y="3012274"/>
            <a:ext cx="3653154" cy="369379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48005" marR="904875" indent="-4572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public void sort(int[] </a:t>
            </a:r>
            <a:r>
              <a:rPr sz="1800" dirty="0">
                <a:latin typeface="Calibri"/>
                <a:cs typeface="Calibri"/>
              </a:rPr>
              <a:t>a, </a:t>
            </a: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spc="-10" dirty="0">
                <a:latin typeface="Calibri"/>
                <a:cs typeface="Calibri"/>
              </a:rPr>
              <a:t>i){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if(i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&gt;=</a:t>
            </a:r>
            <a:r>
              <a:rPr sz="1800" spc="-5" dirty="0">
                <a:latin typeface="Calibri"/>
                <a:cs typeface="Calibri"/>
              </a:rPr>
              <a:t> a.length){</a:t>
            </a:r>
            <a:endParaRPr sz="1800">
              <a:latin typeface="Calibri"/>
              <a:cs typeface="Calibri"/>
            </a:endParaRPr>
          </a:p>
          <a:p>
            <a:pPr marL="81026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return;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05205" marR="120014" indent="-4572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for(int </a:t>
            </a:r>
            <a:r>
              <a:rPr sz="1800" dirty="0">
                <a:latin typeface="Calibri"/>
                <a:cs typeface="Calibri"/>
              </a:rPr>
              <a:t>j = i + 1; j &lt; </a:t>
            </a:r>
            <a:r>
              <a:rPr sz="1800" spc="-5" dirty="0">
                <a:latin typeface="Calibri"/>
                <a:cs typeface="Calibri"/>
              </a:rPr>
              <a:t>a.length; j++){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if(a[i]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a[j]){</a:t>
            </a:r>
            <a:endParaRPr sz="1800">
              <a:latin typeface="Calibri"/>
              <a:cs typeface="Calibri"/>
            </a:endParaRPr>
          </a:p>
          <a:p>
            <a:pPr marL="1267460" marR="11156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tmp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a[i];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a[i]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a[j];</a:t>
            </a:r>
            <a:endParaRPr sz="1800">
              <a:latin typeface="Calibri"/>
              <a:cs typeface="Calibri"/>
            </a:endParaRPr>
          </a:p>
          <a:p>
            <a:pPr marL="12674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a[j]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tmp;</a:t>
            </a:r>
            <a:endParaRPr sz="18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800" b="1" spc="-5" dirty="0">
                <a:solidFill>
                  <a:srgbClr val="FF3300"/>
                </a:solidFill>
                <a:latin typeface="Calibri"/>
                <a:cs typeface="Calibri"/>
              </a:rPr>
              <a:t>sort(a,</a:t>
            </a:r>
            <a:r>
              <a:rPr sz="1800" b="1" spc="-3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libri"/>
                <a:cs typeface="Calibri"/>
              </a:rPr>
              <a:t>i</a:t>
            </a:r>
            <a:r>
              <a:rPr sz="1800" b="1" spc="-2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libri"/>
                <a:cs typeface="Calibri"/>
              </a:rPr>
              <a:t>+</a:t>
            </a:r>
            <a:r>
              <a:rPr sz="1800" b="1" spc="-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libri"/>
                <a:cs typeface="Calibri"/>
              </a:rPr>
              <a:t>1);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5351779"/>
            <a:ext cx="317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hóa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sort()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6319" y="2441105"/>
            <a:ext cx="2624886" cy="441689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69076" y="192024"/>
            <a:ext cx="4732020" cy="789940"/>
            <a:chOff x="4069076" y="192024"/>
            <a:chExt cx="4732020" cy="7899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76" y="192024"/>
              <a:ext cx="678179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0536" y="281939"/>
              <a:ext cx="102869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1200" y="281939"/>
              <a:ext cx="888491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1656" y="281939"/>
              <a:ext cx="915923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1072" y="281939"/>
              <a:ext cx="1228343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2903" y="281939"/>
              <a:ext cx="856487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5816" y="283114"/>
            <a:ext cx="8070850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221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T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ỔNG</a:t>
            </a:r>
            <a:r>
              <a:rPr sz="2250" b="1" spc="1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KẾT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NỘI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DUNG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BÀI</a:t>
            </a:r>
            <a:r>
              <a:rPr sz="2250" b="1" spc="14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HỌC</a:t>
            </a:r>
            <a:endParaRPr sz="22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Tìm</a:t>
            </a:r>
            <a:r>
              <a:rPr sz="2800" spc="-5" dirty="0">
                <a:latin typeface="Segoe UI"/>
                <a:cs typeface="Segoe UI"/>
              </a:rPr>
              <a:t> hiểu sâu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về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constructor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Phân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loại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biến đổi</a:t>
            </a:r>
            <a:endParaRPr sz="28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static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5" dirty="0">
                <a:latin typeface="Segoe UI"/>
                <a:cs typeface="Segoe UI"/>
              </a:rPr>
              <a:t>nghĩa hằng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nội</a:t>
            </a:r>
            <a:endParaRPr sz="280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Đệ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quy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2883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4348" y="281939"/>
              <a:ext cx="94792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5764" y="281939"/>
              <a:ext cx="1545335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9643" y="283114"/>
            <a:ext cx="20567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RẮC</a:t>
            </a:r>
            <a:r>
              <a:rPr spc="50" dirty="0"/>
              <a:t> </a:t>
            </a:r>
            <a:r>
              <a:rPr spc="-5" dirty="0"/>
              <a:t>NGHIỆM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90593"/>
            <a:ext cx="804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Hãy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 biết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đoạn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lệnh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sai ở đâu? </a:t>
            </a:r>
            <a:r>
              <a:rPr sz="2800" dirty="0">
                <a:latin typeface="Segoe UI"/>
                <a:cs typeface="Segoe UI"/>
              </a:rPr>
              <a:t>vì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sao?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6645" y="2281237"/>
          <a:ext cx="5737225" cy="351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656">
                <a:tc gridSpan="2">
                  <a:txBody>
                    <a:bodyPr/>
                    <a:lstStyle/>
                    <a:p>
                      <a:pPr marL="551180" marR="1775460" indent="-4603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3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class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Parent{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Parent(int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x){}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ts val="383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A7EBB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A7EBB"/>
                      </a:solidFill>
                      <a:prstDash val="solid"/>
                    </a:lnL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214">
                <a:tc gridSpan="2">
                  <a:txBody>
                    <a:bodyPr/>
                    <a:lstStyle/>
                    <a:p>
                      <a:pPr marL="91440">
                        <a:lnSpc>
                          <a:spcPts val="3840"/>
                        </a:lnSpc>
                        <a:spcBef>
                          <a:spcPts val="16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3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Child</a:t>
                      </a:r>
                      <a:r>
                        <a:rPr sz="3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extends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Parent{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938377" y="386823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76200"/>
                </a:moveTo>
                <a:lnTo>
                  <a:pt x="44450" y="0"/>
                </a:lnTo>
                <a:lnTo>
                  <a:pt x="88900" y="762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131" y="192024"/>
              <a:ext cx="722375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6784" y="281939"/>
              <a:ext cx="76351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5323" y="281939"/>
              <a:ext cx="1255775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77888" y="283114"/>
            <a:ext cx="162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G</a:t>
            </a:r>
            <a:r>
              <a:rPr spc="-10" dirty="0"/>
              <a:t>IẢI</a:t>
            </a:r>
            <a:r>
              <a:rPr spc="95" dirty="0"/>
              <a:t> </a:t>
            </a:r>
            <a:r>
              <a:rPr spc="-10" dirty="0"/>
              <a:t>THÍCH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90593"/>
            <a:ext cx="7938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Chiếu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theo</a:t>
            </a:r>
            <a:r>
              <a:rPr sz="2800" spc="-10" dirty="0">
                <a:latin typeface="Segoe UI"/>
                <a:cs typeface="Segoe UI"/>
              </a:rPr>
              <a:t> điều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1)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điều</a:t>
            </a:r>
            <a:r>
              <a:rPr sz="2800" dirty="0">
                <a:latin typeface="Segoe UI"/>
                <a:cs typeface="Segoe UI"/>
              </a:rPr>
              <a:t> 3)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slide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trước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sơ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đồ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đương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0620" y="3263949"/>
            <a:ext cx="4338320" cy="2413635"/>
            <a:chOff x="1000620" y="3263949"/>
            <a:chExt cx="4338320" cy="2413635"/>
          </a:xfrm>
        </p:grpSpPr>
        <p:sp>
          <p:nvSpPr>
            <p:cNvPr id="9" name="object 9"/>
            <p:cNvSpPr/>
            <p:nvPr/>
          </p:nvSpPr>
          <p:spPr>
            <a:xfrm>
              <a:off x="3169690" y="3270300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34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5245" y="327029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5382" y="3733800"/>
              <a:ext cx="4328795" cy="1939289"/>
            </a:xfrm>
            <a:custGeom>
              <a:avLst/>
              <a:gdLst/>
              <a:ahLst/>
              <a:cxnLst/>
              <a:rect l="l" t="t" r="r" b="b"/>
              <a:pathLst>
                <a:path w="4328795" h="1939289">
                  <a:moveTo>
                    <a:pt x="0" y="0"/>
                  </a:moveTo>
                  <a:lnTo>
                    <a:pt x="4328617" y="0"/>
                  </a:lnTo>
                  <a:lnTo>
                    <a:pt x="4328617" y="1938997"/>
                  </a:lnTo>
                  <a:lnTo>
                    <a:pt x="0" y="193899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5382" y="2057400"/>
            <a:ext cx="4328795" cy="120078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32434" marR="1353185" indent="-34163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20" dirty="0">
                <a:latin typeface="Calibri"/>
                <a:cs typeface="Calibri"/>
              </a:rPr>
              <a:t>Parent{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Parent(int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x){}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4119" y="3747007"/>
            <a:ext cx="4131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5" dirty="0">
                <a:latin typeface="Calibri"/>
                <a:cs typeface="Calibri"/>
              </a:rPr>
              <a:t>Child </a:t>
            </a:r>
            <a:r>
              <a:rPr sz="2400" spc="-10" dirty="0">
                <a:latin typeface="Calibri"/>
                <a:cs typeface="Calibri"/>
              </a:rPr>
              <a:t>extends </a:t>
            </a:r>
            <a:r>
              <a:rPr sz="2400" spc="-20" dirty="0">
                <a:latin typeface="Calibri"/>
                <a:cs typeface="Calibri"/>
              </a:rPr>
              <a:t>Parent{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Child(){</a:t>
            </a:r>
            <a:endParaRPr sz="240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super()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5494" y="4844288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4119" y="5210047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82906" y="3949698"/>
            <a:ext cx="5892800" cy="2692400"/>
            <a:chOff x="2882906" y="3949698"/>
            <a:chExt cx="5892800" cy="2692400"/>
          </a:xfrm>
        </p:grpSpPr>
        <p:sp>
          <p:nvSpPr>
            <p:cNvPr id="17" name="object 17"/>
            <p:cNvSpPr/>
            <p:nvPr/>
          </p:nvSpPr>
          <p:spPr>
            <a:xfrm>
              <a:off x="2895606" y="3962398"/>
              <a:ext cx="5867400" cy="2667000"/>
            </a:xfrm>
            <a:custGeom>
              <a:avLst/>
              <a:gdLst/>
              <a:ahLst/>
              <a:cxnLst/>
              <a:rect l="l" t="t" r="r" b="b"/>
              <a:pathLst>
                <a:path w="5867400" h="2667000">
                  <a:moveTo>
                    <a:pt x="4017530" y="0"/>
                  </a:moveTo>
                  <a:lnTo>
                    <a:pt x="3113519" y="536117"/>
                  </a:lnTo>
                  <a:lnTo>
                    <a:pt x="2640863" y="232994"/>
                  </a:lnTo>
                  <a:lnTo>
                    <a:pt x="2322512" y="787996"/>
                  </a:lnTo>
                  <a:lnTo>
                    <a:pt x="1222908" y="447586"/>
                  </a:lnTo>
                  <a:lnTo>
                    <a:pt x="1459242" y="965187"/>
                  </a:lnTo>
                  <a:lnTo>
                    <a:pt x="318350" y="1021118"/>
                  </a:lnTo>
                  <a:lnTo>
                    <a:pt x="1068895" y="1431289"/>
                  </a:lnTo>
                  <a:lnTo>
                    <a:pt x="0" y="1589951"/>
                  </a:lnTo>
                  <a:lnTo>
                    <a:pt x="904557" y="1897773"/>
                  </a:lnTo>
                  <a:lnTo>
                    <a:pt x="349046" y="2200897"/>
                  </a:lnTo>
                  <a:lnTo>
                    <a:pt x="1305217" y="2252129"/>
                  </a:lnTo>
                  <a:lnTo>
                    <a:pt x="1335646" y="2666999"/>
                  </a:lnTo>
                  <a:lnTo>
                    <a:pt x="2044623" y="2237930"/>
                  </a:lnTo>
                  <a:lnTo>
                    <a:pt x="2363254" y="2433891"/>
                  </a:lnTo>
                  <a:lnTo>
                    <a:pt x="2681617" y="2144712"/>
                  </a:lnTo>
                  <a:lnTo>
                    <a:pt x="3154260" y="2326462"/>
                  </a:lnTo>
                  <a:lnTo>
                    <a:pt x="3308553" y="1967534"/>
                  </a:lnTo>
                  <a:lnTo>
                    <a:pt x="4058818" y="2144712"/>
                  </a:lnTo>
                  <a:lnTo>
                    <a:pt x="3976789" y="1771827"/>
                  </a:lnTo>
                  <a:lnTo>
                    <a:pt x="5127726" y="1930120"/>
                  </a:lnTo>
                  <a:lnTo>
                    <a:pt x="4449445" y="1519948"/>
                  </a:lnTo>
                  <a:lnTo>
                    <a:pt x="4962842" y="1394002"/>
                  </a:lnTo>
                  <a:lnTo>
                    <a:pt x="4613783" y="1160881"/>
                  </a:lnTo>
                  <a:lnTo>
                    <a:pt x="5867400" y="820470"/>
                  </a:lnTo>
                  <a:lnTo>
                    <a:pt x="4449445" y="806526"/>
                  </a:lnTo>
                  <a:lnTo>
                    <a:pt x="4891392" y="391655"/>
                  </a:lnTo>
                  <a:lnTo>
                    <a:pt x="3945547" y="713295"/>
                  </a:lnTo>
                  <a:lnTo>
                    <a:pt x="40175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5606" y="3962398"/>
              <a:ext cx="5867400" cy="2667000"/>
            </a:xfrm>
            <a:custGeom>
              <a:avLst/>
              <a:gdLst/>
              <a:ahLst/>
              <a:cxnLst/>
              <a:rect l="l" t="t" r="r" b="b"/>
              <a:pathLst>
                <a:path w="5867400" h="2667000">
                  <a:moveTo>
                    <a:pt x="3113519" y="536117"/>
                  </a:moveTo>
                  <a:lnTo>
                    <a:pt x="4017530" y="0"/>
                  </a:lnTo>
                  <a:lnTo>
                    <a:pt x="3945547" y="713295"/>
                  </a:lnTo>
                  <a:lnTo>
                    <a:pt x="4891392" y="391655"/>
                  </a:lnTo>
                  <a:lnTo>
                    <a:pt x="4449445" y="806526"/>
                  </a:lnTo>
                  <a:lnTo>
                    <a:pt x="5867400" y="820470"/>
                  </a:lnTo>
                  <a:lnTo>
                    <a:pt x="4613783" y="1160881"/>
                  </a:lnTo>
                  <a:lnTo>
                    <a:pt x="4962842" y="1394002"/>
                  </a:lnTo>
                  <a:lnTo>
                    <a:pt x="4449445" y="1519948"/>
                  </a:lnTo>
                  <a:lnTo>
                    <a:pt x="5127726" y="1930120"/>
                  </a:lnTo>
                  <a:lnTo>
                    <a:pt x="3976789" y="1771827"/>
                  </a:lnTo>
                  <a:lnTo>
                    <a:pt x="4058818" y="2144712"/>
                  </a:lnTo>
                  <a:lnTo>
                    <a:pt x="3308553" y="1967534"/>
                  </a:lnTo>
                  <a:lnTo>
                    <a:pt x="3154260" y="2326462"/>
                  </a:lnTo>
                  <a:lnTo>
                    <a:pt x="2681617" y="2144712"/>
                  </a:lnTo>
                  <a:lnTo>
                    <a:pt x="2363254" y="2433891"/>
                  </a:lnTo>
                  <a:lnTo>
                    <a:pt x="2044623" y="2237930"/>
                  </a:lnTo>
                  <a:lnTo>
                    <a:pt x="1335646" y="2666999"/>
                  </a:lnTo>
                  <a:lnTo>
                    <a:pt x="1305217" y="2252129"/>
                  </a:lnTo>
                  <a:lnTo>
                    <a:pt x="349046" y="2200897"/>
                  </a:lnTo>
                  <a:lnTo>
                    <a:pt x="904557" y="1897773"/>
                  </a:lnTo>
                  <a:lnTo>
                    <a:pt x="0" y="1589951"/>
                  </a:lnTo>
                  <a:lnTo>
                    <a:pt x="1068895" y="1431289"/>
                  </a:lnTo>
                  <a:lnTo>
                    <a:pt x="318350" y="1021118"/>
                  </a:lnTo>
                  <a:lnTo>
                    <a:pt x="1459242" y="965187"/>
                  </a:lnTo>
                  <a:lnTo>
                    <a:pt x="1222908" y="447586"/>
                  </a:lnTo>
                  <a:lnTo>
                    <a:pt x="2322512" y="787996"/>
                  </a:lnTo>
                  <a:lnTo>
                    <a:pt x="2640863" y="232994"/>
                  </a:lnTo>
                  <a:lnTo>
                    <a:pt x="3113519" y="536117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81424" y="4763584"/>
            <a:ext cx="2263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Chiếu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điều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thì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không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 </a:t>
            </a:r>
            <a:r>
              <a:rPr sz="1800" spc="-5" dirty="0">
                <a:latin typeface="Calibri"/>
                <a:cs typeface="Calibri"/>
              </a:rPr>
              <a:t>không tham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số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nên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gây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lỗi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lúc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dịch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744" y="3570905"/>
            <a:ext cx="2616709" cy="26167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8939" y="5351779"/>
            <a:ext cx="256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 hóa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2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trước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7923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9385" y="281939"/>
              <a:ext cx="107440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7292" y="281939"/>
              <a:ext cx="76047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260" y="281939"/>
              <a:ext cx="164895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64684" y="283114"/>
            <a:ext cx="364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HAM</a:t>
            </a:r>
            <a:r>
              <a:rPr spc="125" dirty="0"/>
              <a:t> </a:t>
            </a:r>
            <a:r>
              <a:rPr spc="-5" dirty="0"/>
              <a:t>SỐ</a:t>
            </a:r>
            <a:r>
              <a:rPr spc="130" dirty="0"/>
              <a:t> </a:t>
            </a:r>
            <a:r>
              <a:rPr spc="-10" dirty="0"/>
              <a:t>PHƯƠNG</a:t>
            </a:r>
            <a:r>
              <a:rPr spc="105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792225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Khi</a:t>
            </a:r>
            <a:r>
              <a:rPr sz="2800" spc="-5" dirty="0">
                <a:latin typeface="Segoe UI"/>
                <a:cs typeface="Segoe UI"/>
              </a:rPr>
              <a:t> truyền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vào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thức, nếu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làm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đổi </a:t>
            </a:r>
            <a:r>
              <a:rPr sz="2800" spc="-10" dirty="0">
                <a:latin typeface="Segoe UI"/>
                <a:cs typeface="Segoe UI"/>
              </a:rPr>
              <a:t>giá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trị của tham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thì </a:t>
            </a:r>
            <a:r>
              <a:rPr sz="2800" spc="-10" dirty="0">
                <a:latin typeface="Segoe UI"/>
                <a:cs typeface="Segoe UI"/>
              </a:rPr>
              <a:t>giá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trị của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gọi 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bị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đổi hay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không?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3238500"/>
            <a:ext cx="2438400" cy="11430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32434" marR="690880" indent="-341630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m(int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x){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x+=5;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4342" y="3592474"/>
            <a:ext cx="46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x=3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940" y="3592474"/>
            <a:ext cx="45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x=?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62600" y="3759196"/>
            <a:ext cx="603885" cy="101600"/>
            <a:chOff x="5562600" y="3759196"/>
            <a:chExt cx="603885" cy="101600"/>
          </a:xfrm>
        </p:grpSpPr>
        <p:sp>
          <p:nvSpPr>
            <p:cNvPr id="14" name="object 14"/>
            <p:cNvSpPr/>
            <p:nvPr/>
          </p:nvSpPr>
          <p:spPr>
            <a:xfrm>
              <a:off x="5562600" y="380999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3429" y="37655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436704" y="3759203"/>
            <a:ext cx="681355" cy="101600"/>
            <a:chOff x="2436704" y="3759203"/>
            <a:chExt cx="681355" cy="101600"/>
          </a:xfrm>
        </p:grpSpPr>
        <p:sp>
          <p:nvSpPr>
            <p:cNvPr id="17" name="object 17"/>
            <p:cNvSpPr/>
            <p:nvPr/>
          </p:nvSpPr>
          <p:spPr>
            <a:xfrm>
              <a:off x="2436704" y="3810001"/>
              <a:ext cx="675005" cy="0"/>
            </a:xfrm>
            <a:custGeom>
              <a:avLst/>
              <a:gdLst/>
              <a:ahLst/>
              <a:cxnLst/>
              <a:rect l="l" t="t" r="r" b="b"/>
              <a:pathLst>
                <a:path w="675005">
                  <a:moveTo>
                    <a:pt x="0" y="0"/>
                  </a:moveTo>
                  <a:lnTo>
                    <a:pt x="67491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5429" y="376555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899"/>
                  </a:moveTo>
                  <a:lnTo>
                    <a:pt x="76200" y="4444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24200" y="4648200"/>
            <a:ext cx="2438400" cy="11430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32434" marR="504190" indent="-34163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m(int[]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x){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x[0]+=5;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6539" y="5002174"/>
            <a:ext cx="83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[0]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0940" y="5002174"/>
            <a:ext cx="81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[0]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62600" y="5168896"/>
            <a:ext cx="603885" cy="101600"/>
            <a:chOff x="5562600" y="5168896"/>
            <a:chExt cx="603885" cy="101600"/>
          </a:xfrm>
        </p:grpSpPr>
        <p:sp>
          <p:nvSpPr>
            <p:cNvPr id="23" name="object 23"/>
            <p:cNvSpPr/>
            <p:nvPr/>
          </p:nvSpPr>
          <p:spPr>
            <a:xfrm>
              <a:off x="5562600" y="521969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429" y="51752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478571" y="5168903"/>
            <a:ext cx="639445" cy="101600"/>
            <a:chOff x="2478571" y="5168903"/>
            <a:chExt cx="639445" cy="101600"/>
          </a:xfrm>
        </p:grpSpPr>
        <p:sp>
          <p:nvSpPr>
            <p:cNvPr id="26" name="object 26"/>
            <p:cNvSpPr/>
            <p:nvPr/>
          </p:nvSpPr>
          <p:spPr>
            <a:xfrm>
              <a:off x="2478571" y="5219701"/>
              <a:ext cx="633095" cy="0"/>
            </a:xfrm>
            <a:custGeom>
              <a:avLst/>
              <a:gdLst/>
              <a:ahLst/>
              <a:cxnLst/>
              <a:rect l="l" t="t" r="r" b="b"/>
              <a:pathLst>
                <a:path w="633094">
                  <a:moveTo>
                    <a:pt x="0" y="0"/>
                  </a:moveTo>
                  <a:lnTo>
                    <a:pt x="63305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5428" y="517525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8567" y="192024"/>
              <a:ext cx="68732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9176" y="281939"/>
              <a:ext cx="102716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1360" y="281939"/>
              <a:ext cx="10286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5072" y="281939"/>
              <a:ext cx="1242050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0620" y="281939"/>
              <a:ext cx="760475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031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</a:t>
            </a:r>
            <a:r>
              <a:rPr spc="-10" dirty="0"/>
              <a:t>HÂN</a:t>
            </a:r>
            <a:r>
              <a:rPr spc="130" dirty="0"/>
              <a:t> </a:t>
            </a:r>
            <a:r>
              <a:rPr spc="-20" dirty="0"/>
              <a:t>LOẠI</a:t>
            </a:r>
            <a:r>
              <a:rPr spc="130" dirty="0"/>
              <a:t> </a:t>
            </a:r>
            <a:r>
              <a:rPr spc="-10" dirty="0"/>
              <a:t>THAM</a:t>
            </a:r>
            <a:r>
              <a:rPr spc="114" dirty="0"/>
              <a:t> </a:t>
            </a:r>
            <a:r>
              <a:rPr spc="-5" dirty="0"/>
              <a:t>SỐ</a:t>
            </a:r>
            <a:endParaRPr sz="28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48100" y="1485900"/>
            <a:ext cx="1885186" cy="8183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86200" y="1524000"/>
            <a:ext cx="1752600" cy="685800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90700" y="3390896"/>
            <a:ext cx="1885314" cy="818515"/>
            <a:chOff x="1790700" y="3390896"/>
            <a:chExt cx="1885314" cy="81851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0700" y="3390896"/>
              <a:ext cx="1885186" cy="8183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28800" y="3429000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1752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752600" y="685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28800" y="3429000"/>
            <a:ext cx="1752600" cy="6858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Tham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biến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81700" y="3390896"/>
            <a:ext cx="1885314" cy="818515"/>
            <a:chOff x="5981700" y="3390896"/>
            <a:chExt cx="1885314" cy="81851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1700" y="3390896"/>
              <a:ext cx="1885185" cy="8183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19800" y="3429000"/>
              <a:ext cx="1752600" cy="685800"/>
            </a:xfrm>
            <a:custGeom>
              <a:avLst/>
              <a:gdLst/>
              <a:ahLst/>
              <a:cxnLst/>
              <a:rect l="l" t="t" r="r" b="b"/>
              <a:pathLst>
                <a:path w="1752600" h="685800">
                  <a:moveTo>
                    <a:pt x="1752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752600" y="685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19800" y="3429000"/>
            <a:ext cx="1752600" cy="6858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trị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90700" y="4076697"/>
            <a:ext cx="1885314" cy="1275715"/>
            <a:chOff x="1790700" y="4076697"/>
            <a:chExt cx="1885314" cy="127571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0700" y="4076697"/>
              <a:ext cx="1885186" cy="127557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8800" y="4114800"/>
              <a:ext cx="1752600" cy="1143000"/>
            </a:xfrm>
            <a:custGeom>
              <a:avLst/>
              <a:gdLst/>
              <a:ahLst/>
              <a:cxnLst/>
              <a:rect l="l" t="t" r="r" b="b"/>
              <a:pathLst>
                <a:path w="1752600" h="1143000">
                  <a:moveTo>
                    <a:pt x="1752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562100" y="1143000"/>
                  </a:lnTo>
                  <a:lnTo>
                    <a:pt x="1752600" y="9525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0896" y="5067300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38100" y="38100"/>
                  </a:lnTo>
                  <a:lnTo>
                    <a:pt x="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796" y="4114800"/>
              <a:ext cx="1752600" cy="1143000"/>
            </a:xfrm>
            <a:custGeom>
              <a:avLst/>
              <a:gdLst/>
              <a:ahLst/>
              <a:cxnLst/>
              <a:rect l="l" t="t" r="r" b="b"/>
              <a:pathLst>
                <a:path w="1752600" h="1143000">
                  <a:moveTo>
                    <a:pt x="1562100" y="1143000"/>
                  </a:moveTo>
                  <a:lnTo>
                    <a:pt x="1600200" y="990600"/>
                  </a:lnTo>
                  <a:lnTo>
                    <a:pt x="1752600" y="952500"/>
                  </a:lnTo>
                  <a:lnTo>
                    <a:pt x="1562100" y="1143000"/>
                  </a:lnTo>
                  <a:lnTo>
                    <a:pt x="0" y="1143000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95250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76906" y="4151627"/>
            <a:ext cx="854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Mảng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 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78652" y="4076697"/>
            <a:ext cx="1941830" cy="1275715"/>
            <a:chOff x="5978652" y="4076697"/>
            <a:chExt cx="1941830" cy="127571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1700" y="4076697"/>
              <a:ext cx="1885185" cy="12755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1592" y="4221479"/>
              <a:ext cx="208635" cy="8610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78652" y="4221477"/>
              <a:ext cx="40970" cy="8610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19800" y="4114800"/>
              <a:ext cx="1752600" cy="1143000"/>
            </a:xfrm>
            <a:custGeom>
              <a:avLst/>
              <a:gdLst/>
              <a:ahLst/>
              <a:cxnLst/>
              <a:rect l="l" t="t" r="r" b="b"/>
              <a:pathLst>
                <a:path w="1752600" h="1143000">
                  <a:moveTo>
                    <a:pt x="1752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562100" y="1143000"/>
                  </a:lnTo>
                  <a:lnTo>
                    <a:pt x="1752600" y="9525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81896" y="5067300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0"/>
                  </a:moveTo>
                  <a:lnTo>
                    <a:pt x="38100" y="38100"/>
                  </a:lnTo>
                  <a:lnTo>
                    <a:pt x="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19796" y="4114800"/>
              <a:ext cx="1752600" cy="1143000"/>
            </a:xfrm>
            <a:custGeom>
              <a:avLst/>
              <a:gdLst/>
              <a:ahLst/>
              <a:cxnLst/>
              <a:rect l="l" t="t" r="r" b="b"/>
              <a:pathLst>
                <a:path w="1752600" h="1143000">
                  <a:moveTo>
                    <a:pt x="1562100" y="1143000"/>
                  </a:moveTo>
                  <a:lnTo>
                    <a:pt x="1600200" y="990600"/>
                  </a:lnTo>
                  <a:lnTo>
                    <a:pt x="1752600" y="952500"/>
                  </a:lnTo>
                  <a:lnTo>
                    <a:pt x="1562100" y="1143000"/>
                  </a:lnTo>
                  <a:lnTo>
                    <a:pt x="0" y="1143000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952500"/>
                  </a:lnTo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28130" y="4288787"/>
            <a:ext cx="153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Các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kiểu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nguyên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thủy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54303" y="2203450"/>
            <a:ext cx="4292600" cy="1219835"/>
            <a:chOff x="2654303" y="2203450"/>
            <a:chExt cx="4292600" cy="1219835"/>
          </a:xfrm>
        </p:grpSpPr>
        <p:sp>
          <p:nvSpPr>
            <p:cNvPr id="34" name="object 34"/>
            <p:cNvSpPr/>
            <p:nvPr/>
          </p:nvSpPr>
          <p:spPr>
            <a:xfrm>
              <a:off x="2705100" y="2209800"/>
              <a:ext cx="2057400" cy="1207135"/>
            </a:xfrm>
            <a:custGeom>
              <a:avLst/>
              <a:gdLst/>
              <a:ahLst/>
              <a:cxnLst/>
              <a:rect l="l" t="t" r="r" b="b"/>
              <a:pathLst>
                <a:path w="2057400" h="1207135">
                  <a:moveTo>
                    <a:pt x="2057400" y="0"/>
                  </a:moveTo>
                  <a:lnTo>
                    <a:pt x="2057400" y="609600"/>
                  </a:lnTo>
                  <a:lnTo>
                    <a:pt x="0" y="609600"/>
                  </a:lnTo>
                  <a:lnTo>
                    <a:pt x="0" y="1206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0653" y="33402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62500" y="2209800"/>
              <a:ext cx="2133600" cy="1207135"/>
            </a:xfrm>
            <a:custGeom>
              <a:avLst/>
              <a:gdLst/>
              <a:ahLst/>
              <a:cxnLst/>
              <a:rect l="l" t="t" r="r" b="b"/>
              <a:pathLst>
                <a:path w="2133600" h="1207135">
                  <a:moveTo>
                    <a:pt x="0" y="0"/>
                  </a:moveTo>
                  <a:lnTo>
                    <a:pt x="0" y="609600"/>
                  </a:lnTo>
                  <a:lnTo>
                    <a:pt x="2133600" y="609600"/>
                  </a:lnTo>
                  <a:lnTo>
                    <a:pt x="2133600" y="120662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1646" y="3340229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0732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2195" y="281939"/>
              <a:ext cx="13258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1560" y="281939"/>
              <a:ext cx="124205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108" y="281939"/>
              <a:ext cx="76047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9551" y="281939"/>
              <a:ext cx="996695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9735" y="281939"/>
              <a:ext cx="1648967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7492" y="283114"/>
            <a:ext cx="5558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RUYỀN</a:t>
            </a:r>
            <a:r>
              <a:rPr spc="145" dirty="0"/>
              <a:t> </a:t>
            </a:r>
            <a:r>
              <a:rPr spc="-10" dirty="0"/>
              <a:t>THAM</a:t>
            </a:r>
            <a:r>
              <a:rPr spc="140" dirty="0"/>
              <a:t> </a:t>
            </a:r>
            <a:r>
              <a:rPr spc="-5" dirty="0"/>
              <a:t>SỐ</a:t>
            </a:r>
            <a:r>
              <a:rPr spc="130" dirty="0"/>
              <a:t> </a:t>
            </a:r>
            <a:r>
              <a:rPr spc="-10" dirty="0"/>
              <a:t>CHO</a:t>
            </a:r>
            <a:r>
              <a:rPr spc="140" dirty="0"/>
              <a:t> </a:t>
            </a:r>
            <a:r>
              <a:rPr spc="-10" dirty="0"/>
              <a:t>PHƯƠNG</a:t>
            </a:r>
            <a:r>
              <a:rPr spc="130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535816" y="1090593"/>
            <a:ext cx="8043545" cy="248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Khi</a:t>
            </a:r>
            <a:r>
              <a:rPr sz="2800" spc="-5" dirty="0">
                <a:latin typeface="Segoe UI"/>
                <a:cs typeface="Segoe UI"/>
              </a:rPr>
              <a:t> phương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làm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đổi </a:t>
            </a:r>
            <a:r>
              <a:rPr sz="2800" spc="-10" dirty="0">
                <a:latin typeface="Segoe UI"/>
                <a:cs typeface="Segoe UI"/>
              </a:rPr>
              <a:t>giá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trị của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thì</a:t>
            </a:r>
            <a:endParaRPr sz="2800">
              <a:latin typeface="Segoe UI"/>
              <a:cs typeface="Segoe UI"/>
            </a:endParaRPr>
          </a:p>
          <a:p>
            <a:pPr marL="756285" marR="29273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5" dirty="0">
                <a:latin typeface="Segoe UI"/>
                <a:cs typeface="Segoe UI"/>
              </a:rPr>
              <a:t> không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thay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</a:t>
            </a:r>
            <a:endParaRPr sz="2400">
              <a:latin typeface="Segoe UI"/>
              <a:cs typeface="Segoe UI"/>
            </a:endParaRPr>
          </a:p>
          <a:p>
            <a:pPr marL="756285" marR="414020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-5" dirty="0">
                <a:latin typeface="Segoe UI"/>
                <a:cs typeface="Segoe UI"/>
              </a:rPr>
              <a:t> là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biến: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sẽ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-5" dirty="0">
                <a:latin typeface="Segoe UI"/>
                <a:cs typeface="Segoe UI"/>
              </a:rPr>
              <a:t> thay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theo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8376" y="3602735"/>
            <a:ext cx="2649220" cy="1478280"/>
            <a:chOff x="3008376" y="3602735"/>
            <a:chExt cx="2649220" cy="147828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6100" y="3657599"/>
              <a:ext cx="2570986" cy="12755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8376" y="3602735"/>
              <a:ext cx="2188463" cy="14782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00" y="3695699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24384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438400" y="11430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24200" y="3695700"/>
            <a:ext cx="2438400" cy="11430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32434" marR="690880" indent="-34163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m(int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x){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x+=5;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4342" y="4049674"/>
            <a:ext cx="46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x=3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0940" y="4049674"/>
            <a:ext cx="46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x=3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30354" y="4216396"/>
            <a:ext cx="3735704" cy="2274570"/>
            <a:chOff x="2430354" y="4216396"/>
            <a:chExt cx="3735704" cy="2274570"/>
          </a:xfrm>
        </p:grpSpPr>
        <p:sp>
          <p:nvSpPr>
            <p:cNvPr id="20" name="object 20"/>
            <p:cNvSpPr/>
            <p:nvPr/>
          </p:nvSpPr>
          <p:spPr>
            <a:xfrm>
              <a:off x="5562600" y="426719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3429" y="42227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6704" y="4267201"/>
              <a:ext cx="675005" cy="0"/>
            </a:xfrm>
            <a:custGeom>
              <a:avLst/>
              <a:gdLst/>
              <a:ahLst/>
              <a:cxnLst/>
              <a:rect l="l" t="t" r="r" b="b"/>
              <a:pathLst>
                <a:path w="675005">
                  <a:moveTo>
                    <a:pt x="0" y="0"/>
                  </a:moveTo>
                  <a:lnTo>
                    <a:pt x="67491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35429" y="422275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899"/>
                  </a:moveTo>
                  <a:lnTo>
                    <a:pt x="76200" y="4444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6100" y="5067299"/>
              <a:ext cx="2570986" cy="12755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8376" y="5012435"/>
              <a:ext cx="2375914" cy="14782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24200" y="5105399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24384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438400" y="11430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24200" y="5105400"/>
            <a:ext cx="2438400" cy="1143000"/>
          </a:xfrm>
          <a:prstGeom prst="rect">
            <a:avLst/>
          </a:prstGeom>
          <a:ln w="25400">
            <a:solidFill>
              <a:srgbClr val="F79646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32434" marR="504190" indent="-341630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m(int[]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x){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x[0]+=5;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6539" y="5459374"/>
            <a:ext cx="83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[0]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0940" y="5459374"/>
            <a:ext cx="831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[0]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78571" y="5626096"/>
            <a:ext cx="3687445" cy="102235"/>
            <a:chOff x="2478571" y="5626096"/>
            <a:chExt cx="3687445" cy="102235"/>
          </a:xfrm>
        </p:grpSpPr>
        <p:sp>
          <p:nvSpPr>
            <p:cNvPr id="31" name="object 31"/>
            <p:cNvSpPr/>
            <p:nvPr/>
          </p:nvSpPr>
          <p:spPr>
            <a:xfrm>
              <a:off x="5562600" y="5676899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5">
                  <a:moveTo>
                    <a:pt x="0" y="0"/>
                  </a:moveTo>
                  <a:lnTo>
                    <a:pt x="59702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83429" y="563244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8571" y="5676901"/>
              <a:ext cx="633095" cy="0"/>
            </a:xfrm>
            <a:custGeom>
              <a:avLst/>
              <a:gdLst/>
              <a:ahLst/>
              <a:cxnLst/>
              <a:rect l="l" t="t" r="r" b="b"/>
              <a:pathLst>
                <a:path w="633094">
                  <a:moveTo>
                    <a:pt x="0" y="0"/>
                  </a:moveTo>
                  <a:lnTo>
                    <a:pt x="633056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5428" y="563245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358" y="3851147"/>
            <a:ext cx="182118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40"/>
              </a:lnSpc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7838" y="3064255"/>
            <a:ext cx="101282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3570905"/>
            <a:ext cx="6217285" cy="2727960"/>
            <a:chOff x="914400" y="3570905"/>
            <a:chExt cx="6217285" cy="2727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744" y="3570905"/>
              <a:ext cx="2616709" cy="26167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400" y="4267200"/>
              <a:ext cx="4013200" cy="2031364"/>
            </a:xfrm>
            <a:custGeom>
              <a:avLst/>
              <a:gdLst/>
              <a:ahLst/>
              <a:cxnLst/>
              <a:rect l="l" t="t" r="r" b="b"/>
              <a:pathLst>
                <a:path w="4013200" h="2031364">
                  <a:moveTo>
                    <a:pt x="4012641" y="0"/>
                  </a:moveTo>
                  <a:lnTo>
                    <a:pt x="0" y="0"/>
                  </a:lnTo>
                  <a:lnTo>
                    <a:pt x="0" y="2031326"/>
                  </a:lnTo>
                  <a:lnTo>
                    <a:pt x="4012641" y="2031326"/>
                  </a:lnTo>
                  <a:lnTo>
                    <a:pt x="4012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39" y="4284979"/>
            <a:ext cx="3351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Hiện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thực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hóa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m()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ở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trước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2911" y="4559300"/>
            <a:ext cx="376427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Bổ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thêm một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số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là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một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đối tượng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làm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thay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đối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trường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dữ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liệu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đối tượng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số.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Kiểm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trường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dữ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liệu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đổi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hay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không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sau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khi gọi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1371</Words>
  <Application>Microsoft Macintosh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Segoe UI</vt:lpstr>
      <vt:lpstr>Times New Roman</vt:lpstr>
      <vt:lpstr>Wingdings</vt:lpstr>
      <vt:lpstr>Office Theme</vt:lpstr>
      <vt:lpstr>MỤC TIÊU</vt:lpstr>
      <vt:lpstr>VẤN ĐỀ VỀ CONSTRUCTOR</vt:lpstr>
      <vt:lpstr>TRẮC NGHIỆM</vt:lpstr>
      <vt:lpstr>GIẢI THÍCH</vt:lpstr>
      <vt:lpstr>PowerPoint Presentation</vt:lpstr>
      <vt:lpstr>THAM SỐ PHƯƠNG THỨC</vt:lpstr>
      <vt:lpstr>PHÂN LOẠI THAM SỐ</vt:lpstr>
      <vt:lpstr>TRUYỀN THAM SỐ CHO PHƯƠNG THỨC</vt:lpstr>
      <vt:lpstr>PowerPoint Presentation</vt:lpstr>
      <vt:lpstr>THAM SỐ BIẾN ĐỔI (VARARGS)</vt:lpstr>
      <vt:lpstr>TRUYỀN THAM BIẾN ĐỔI (VARARGS)</vt:lpstr>
      <vt:lpstr>PowerPoint Presentation</vt:lpstr>
      <vt:lpstr>STATIC</vt:lpstr>
      <vt:lpstr>STATIC</vt:lpstr>
      <vt:lpstr>STATIC</vt:lpstr>
      <vt:lpstr>PowerPoint Presentation</vt:lpstr>
      <vt:lpstr>ĐỊNH NGHĨA HẰNG</vt:lpstr>
      <vt:lpstr>CHỌN ĐOẠN MÃ ĐÚNG</vt:lpstr>
      <vt:lpstr>PowerPoint Presentation</vt:lpstr>
      <vt:lpstr>LỚP NỘI</vt:lpstr>
      <vt:lpstr>ĐỆ QUY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MỤC TIÊU</dc:title>
  <cp:lastModifiedBy>Microsoft Office User</cp:lastModifiedBy>
  <cp:revision>1</cp:revision>
  <dcterms:created xsi:type="dcterms:W3CDTF">2024-01-23T21:36:58Z</dcterms:created>
  <dcterms:modified xsi:type="dcterms:W3CDTF">2024-01-23T22:15:32Z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