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450" r:id="rId2"/>
    <p:sldId id="436" r:id="rId3"/>
    <p:sldId id="411" r:id="rId4"/>
    <p:sldId id="409" r:id="rId5"/>
    <p:sldId id="414" r:id="rId6"/>
    <p:sldId id="415" r:id="rId7"/>
    <p:sldId id="416" r:id="rId8"/>
    <p:sldId id="420" r:id="rId9"/>
    <p:sldId id="419" r:id="rId10"/>
    <p:sldId id="484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67" autoAdjust="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3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C(want to) went from 608 to 238,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P(</a:t>
            </a:r>
            <a:r>
              <a:rPr lang="en-US" sz="2400" dirty="0" err="1" smtClean="0">
                <a:latin typeface="Calibri" charset="0"/>
              </a:rPr>
              <a:t>to|want</a:t>
            </a:r>
            <a:r>
              <a:rPr lang="en-US" sz="2400" dirty="0" smtClean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 smtClean="0">
                <a:latin typeface="Calibri" charset="0"/>
              </a:rPr>
              <a:t>d for “</a:t>
            </a:r>
            <a:r>
              <a:rPr lang="en-US" sz="2000" dirty="0" err="1" smtClean="0">
                <a:latin typeface="Calibri" charset="0"/>
              </a:rPr>
              <a:t>chinese</a:t>
            </a:r>
            <a:r>
              <a:rPr lang="en-US" sz="2000" dirty="0" smtClean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9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8775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42571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82296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When we have sparse statistics: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447800" y="1428750"/>
            <a:ext cx="2438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1524000" y="3333750"/>
            <a:ext cx="24384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</a:t>
            </a:r>
            <a:r>
              <a:rPr lang="en-US" sz="1600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4724400" y="11239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4305300" y="18478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4991100" y="20764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56769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6423025" y="205263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61341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6804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7185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01000" y="21145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724400" y="33337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4305300" y="40576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4991100" y="42862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56769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634682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61341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67595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72167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8001000" y="43243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4419600" y="4171950"/>
            <a:ext cx="12954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5105400" y="4400550"/>
            <a:ext cx="838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57531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62103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68580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73152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77724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xmlns="" val="964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110"/>
            <a:ext cx="7162800" cy="968440"/>
          </a:xfrm>
        </p:spPr>
        <p:txBody>
          <a:bodyPr/>
          <a:lstStyle/>
          <a:p>
            <a:pPr eaLnBrk="1" hangingPunct="1"/>
            <a:r>
              <a:rPr lang="en-US" dirty="0" smtClean="0"/>
              <a:t>Add-one estimation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Also called </a:t>
            </a:r>
            <a:r>
              <a:rPr lang="en-US" sz="2800" dirty="0" smtClean="0">
                <a:latin typeface="Calibri" charset="0"/>
              </a:rPr>
              <a:t>Laplace smoothing</a:t>
            </a:r>
          </a:p>
          <a:p>
            <a:pPr eaLnBrk="1" hangingPunct="1"/>
            <a:r>
              <a:rPr lang="en-US" sz="2800" dirty="0" smtClean="0">
                <a:latin typeface="Calibri" charset="0"/>
              </a:rPr>
              <a:t>Pretend we saw each word one more time than we did</a:t>
            </a: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MLE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</a:rPr>
              <a:t>Add-1 estimate</a:t>
            </a:r>
            <a:r>
              <a:rPr lang="en-US" sz="2800" dirty="0">
                <a:latin typeface="Calibri" charset="0"/>
              </a:rPr>
              <a:t>:</a:t>
            </a: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0706786"/>
              </p:ext>
            </p:extLst>
          </p:nvPr>
        </p:nvGraphicFramePr>
        <p:xfrm>
          <a:off x="4038600" y="2871787"/>
          <a:ext cx="3721100" cy="995363"/>
        </p:xfrm>
        <a:graphic>
          <a:graphicData uri="http://schemas.openxmlformats.org/presentationml/2006/ole">
            <p:oleObj spid="_x0000_s1176" name="Equation" r:id="rId4" imgW="1599840" imgH="42048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5020588"/>
              </p:ext>
            </p:extLst>
          </p:nvPr>
        </p:nvGraphicFramePr>
        <p:xfrm>
          <a:off x="3921125" y="4090988"/>
          <a:ext cx="4249738" cy="995362"/>
        </p:xfrm>
        <a:graphic>
          <a:graphicData uri="http://schemas.openxmlformats.org/presentationml/2006/ole">
            <p:oleObj spid="_x0000_s1177" name="Equation" r:id="rId5" imgW="182844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623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The maximum likelihood </a:t>
            </a:r>
            <a:r>
              <a:rPr lang="en-US" sz="2000" dirty="0" smtClean="0">
                <a:latin typeface="Calibri" charset="0"/>
              </a:rPr>
              <a:t>estimate</a:t>
            </a:r>
          </a:p>
          <a:p>
            <a:pPr lvl="1"/>
            <a:r>
              <a:rPr lang="en-US" sz="1800" dirty="0" smtClean="0">
                <a:latin typeface="Calibri" charset="0"/>
              </a:rPr>
              <a:t>of </a:t>
            </a:r>
            <a:r>
              <a:rPr lang="en-US" sz="1800" dirty="0">
                <a:latin typeface="Calibri" charset="0"/>
              </a:rPr>
              <a:t>some parameter of a model M from a training set T</a:t>
            </a:r>
          </a:p>
          <a:p>
            <a:pPr lvl="1" eaLnBrk="1" hangingPunct="1"/>
            <a:r>
              <a:rPr lang="en-US" sz="1800" dirty="0" smtClean="0">
                <a:latin typeface="Calibri" charset="0"/>
              </a:rPr>
              <a:t>maximizes </a:t>
            </a:r>
            <a:r>
              <a:rPr lang="en-US" sz="1800" dirty="0">
                <a:latin typeface="Calibri" charset="0"/>
              </a:rPr>
              <a:t>the likelihood of the training set T given the model M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Suppose the word </a:t>
            </a:r>
            <a:r>
              <a:rPr lang="en-US" sz="2000" dirty="0" smtClean="0">
                <a:latin typeface="Calibri" charset="0"/>
              </a:rPr>
              <a:t>“bagel” occurs </a:t>
            </a:r>
            <a:r>
              <a:rPr lang="en-US" sz="2000" dirty="0">
                <a:latin typeface="Calibri" charset="0"/>
              </a:rPr>
              <a:t>400 times in a corpus of a million </a:t>
            </a:r>
            <a:r>
              <a:rPr lang="en-US" sz="2000" dirty="0" smtClean="0">
                <a:latin typeface="Calibri" charset="0"/>
              </a:rPr>
              <a:t>words</a:t>
            </a:r>
          </a:p>
          <a:p>
            <a:pPr eaLnBrk="1" hangingPunct="1"/>
            <a:r>
              <a:rPr lang="en-US" sz="2000" dirty="0" smtClean="0">
                <a:latin typeface="Calibri" charset="0"/>
              </a:rPr>
              <a:t>What </a:t>
            </a:r>
            <a:r>
              <a:rPr lang="en-US" sz="2000" dirty="0">
                <a:latin typeface="Calibri" charset="0"/>
              </a:rPr>
              <a:t>is the probability that a random word from some other text will be </a:t>
            </a:r>
            <a:r>
              <a:rPr lang="en-US" sz="2000" dirty="0" smtClean="0">
                <a:latin typeface="Calibri" charset="0"/>
              </a:rPr>
              <a:t>“bagel”?</a:t>
            </a:r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MLE estimate is 400/</a:t>
            </a:r>
            <a:r>
              <a:rPr lang="en-US" sz="2000" dirty="0" smtClean="0">
                <a:latin typeface="Calibri" charset="0"/>
              </a:rPr>
              <a:t>1,000,000 </a:t>
            </a:r>
            <a:r>
              <a:rPr lang="en-US" sz="2000" dirty="0">
                <a:latin typeface="Calibri" charset="0"/>
              </a:rPr>
              <a:t>= .004</a:t>
            </a:r>
          </a:p>
          <a:p>
            <a:r>
              <a:rPr lang="en-US" sz="2200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sz="1800" dirty="0">
                <a:latin typeface="Calibri" charset="0"/>
              </a:rPr>
              <a:t>But it is the </a:t>
            </a:r>
            <a:r>
              <a:rPr lang="en-US" sz="1800" b="1" dirty="0">
                <a:latin typeface="Calibri" charset="0"/>
              </a:rPr>
              <a:t>estimate</a:t>
            </a:r>
            <a:r>
              <a:rPr lang="en-US" sz="1800" dirty="0">
                <a:latin typeface="Calibri" charset="0"/>
              </a:rPr>
              <a:t> that makes it </a:t>
            </a:r>
            <a:r>
              <a:rPr lang="en-US" sz="1800" b="1" dirty="0">
                <a:latin typeface="Calibri" charset="0"/>
              </a:rPr>
              <a:t>most likely</a:t>
            </a:r>
            <a:r>
              <a:rPr lang="en-US" sz="1800" dirty="0">
                <a:latin typeface="Calibri" charset="0"/>
              </a:rPr>
              <a:t> that </a:t>
            </a:r>
            <a:r>
              <a:rPr lang="en-US" sz="1800" dirty="0" smtClean="0">
                <a:latin typeface="Calibri" charset="0"/>
              </a:rPr>
              <a:t>“bagel” </a:t>
            </a:r>
            <a:r>
              <a:rPr lang="en-US" sz="1800" dirty="0">
                <a:latin typeface="Calibri" charset="0"/>
              </a:rPr>
              <a:t>will occur 400 times in a million word corpus.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9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1150"/>
            <a:ext cx="92456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98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22510"/>
            <a:ext cx="5486400" cy="117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647950"/>
            <a:ext cx="8568505" cy="23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57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23950"/>
            <a:ext cx="5715848" cy="102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26524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263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Compare with raw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942" y="819150"/>
            <a:ext cx="615725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007678"/>
            <a:ext cx="6400800" cy="21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763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Add-1 estimation is a blunt instrument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So add-1 isn’t used </a:t>
            </a:r>
            <a:r>
              <a:rPr lang="en-US" sz="2400" dirty="0">
                <a:latin typeface="Calibri" charset="0"/>
              </a:rPr>
              <a:t>for N-</a:t>
            </a:r>
            <a:r>
              <a:rPr lang="en-US" sz="2400" dirty="0" smtClean="0">
                <a:latin typeface="Calibri" charset="0"/>
              </a:rPr>
              <a:t>grams: </a:t>
            </a:r>
          </a:p>
          <a:p>
            <a:pPr lvl="1"/>
            <a:r>
              <a:rPr lang="en-US" sz="2000" dirty="0" smtClean="0">
                <a:latin typeface="Calibri" charset="0"/>
              </a:rPr>
              <a:t>We’ll see better </a:t>
            </a:r>
            <a:r>
              <a:rPr lang="en-US" sz="2000" dirty="0">
                <a:latin typeface="Calibri" charset="0"/>
              </a:rPr>
              <a:t>methods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But add-1 is used </a:t>
            </a:r>
            <a:r>
              <a:rPr lang="en-US" sz="2400" dirty="0">
                <a:latin typeface="Calibri" charset="0"/>
              </a:rPr>
              <a:t>to smooth other </a:t>
            </a:r>
            <a:r>
              <a:rPr lang="en-US" sz="2400" dirty="0" smtClean="0">
                <a:latin typeface="Calibri" charset="0"/>
              </a:rPr>
              <a:t>NLP models</a:t>
            </a:r>
          </a:p>
          <a:p>
            <a:pPr lvl="1"/>
            <a:r>
              <a:rPr lang="en-US" sz="2400" dirty="0" smtClean="0">
                <a:latin typeface="Calibri" charset="0"/>
              </a:rPr>
              <a:t>For text classification </a:t>
            </a:r>
            <a:endParaRPr lang="en-US" sz="2400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In domains </a:t>
            </a:r>
            <a:r>
              <a:rPr lang="en-US" sz="2400" dirty="0">
                <a:latin typeface="Calibri" charset="0"/>
              </a:rPr>
              <a:t>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xmlns="" val="2944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8094</TotalTime>
  <Words>334</Words>
  <Application>Microsoft Office PowerPoint</Application>
  <PresentationFormat>On-screen Show (16:9)</PresentationFormat>
  <Paragraphs>97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NLP-jurafsky</vt:lpstr>
      <vt:lpstr>Equation</vt:lpstr>
      <vt:lpstr> Language Modeling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 Language Modeling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172</cp:revision>
  <cp:lastPrinted>2009-04-20T16:46:08Z</cp:lastPrinted>
  <dcterms:created xsi:type="dcterms:W3CDTF">2010-04-19T15:31:24Z</dcterms:created>
  <dcterms:modified xsi:type="dcterms:W3CDTF">2012-02-03T01:37:48Z</dcterms:modified>
</cp:coreProperties>
</file>