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515" r:id="rId2"/>
    <p:sldId id="392" r:id="rId3"/>
    <p:sldId id="443" r:id="rId4"/>
    <p:sldId id="445" r:id="rId5"/>
    <p:sldId id="446" r:id="rId6"/>
    <p:sldId id="447" r:id="rId7"/>
    <p:sldId id="448" r:id="rId8"/>
    <p:sldId id="516" r:id="rId9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86867" autoAdjust="0"/>
  </p:normalViewPr>
  <p:slideViewPr>
    <p:cSldViewPr>
      <p:cViewPr varScale="1">
        <p:scale>
          <a:sx n="96" d="100"/>
          <a:sy n="96" d="100"/>
        </p:scale>
        <p:origin x="-234" y="-9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485E7D-390C-4745-85F5-60C12369010B}" type="slidenum">
              <a:rPr lang="en-US"/>
              <a:pPr/>
              <a:t>7</a:t>
            </a:fld>
            <a:endParaRPr lang="en-US"/>
          </a:p>
        </p:txBody>
      </p:sp>
      <p:sp>
        <p:nvSpPr>
          <p:cNvPr id="26627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2813" y="4463296"/>
            <a:ext cx="5707062" cy="4228386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1337" tIns="45668" rIns="91337" bIns="45668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(I)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83189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Naïve Bayes Intuition</a:t>
            </a:r>
          </a:p>
        </p:txBody>
      </p:sp>
      <p:sp>
        <p:nvSpPr>
          <p:cNvPr id="31747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52550"/>
            <a:ext cx="8153400" cy="3333750"/>
          </a:xfrm>
        </p:spPr>
        <p:txBody>
          <a:bodyPr/>
          <a:lstStyle/>
          <a:p>
            <a:r>
              <a:rPr lang="en-US" sz="2800" dirty="0" smtClean="0">
                <a:latin typeface="Calibri" charset="0"/>
              </a:rPr>
              <a:t>Simple (“</a:t>
            </a:r>
            <a:r>
              <a:rPr lang="en-US" sz="2800" dirty="0" err="1" smtClean="0">
                <a:latin typeface="Calibri" charset="0"/>
              </a:rPr>
              <a:t>na</a:t>
            </a:r>
            <a:r>
              <a:rPr lang="fr-FR" sz="2800" dirty="0" err="1" smtClean="0">
                <a:latin typeface="Calibri" charset="0"/>
              </a:rPr>
              <a:t>ï</a:t>
            </a:r>
            <a:r>
              <a:rPr lang="en-US" sz="2800" dirty="0" err="1" smtClean="0">
                <a:latin typeface="Calibri" charset="0"/>
              </a:rPr>
              <a:t>ve</a:t>
            </a:r>
            <a:r>
              <a:rPr lang="en-US" sz="2800" dirty="0" smtClean="0">
                <a:latin typeface="Calibri" charset="0"/>
              </a:rPr>
              <a:t>”) classification method based on Bayes rule</a:t>
            </a:r>
          </a:p>
          <a:p>
            <a:r>
              <a:rPr lang="en-US" sz="2800" dirty="0" smtClean="0">
                <a:latin typeface="Calibri" charset="0"/>
              </a:rPr>
              <a:t>Relies on very simple representation of document</a:t>
            </a:r>
          </a:p>
          <a:p>
            <a:pPr lvl="1"/>
            <a:r>
              <a:rPr lang="en-US" sz="2800" dirty="0" smtClean="0">
                <a:latin typeface="Calibri" charset="0"/>
              </a:rPr>
              <a:t>Bag of words</a:t>
            </a:r>
          </a:p>
          <a:p>
            <a:endParaRPr lang="en-US" dirty="0">
              <a:latin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589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</a:t>
            </a:r>
            <a:endParaRPr 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00" y="1352550"/>
            <a:ext cx="48768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I love this movie! It's sweet, but with satirical humor. The dialogue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is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great and the adventure scenes are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fun… 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It manages to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be whimsical and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romantic while laughing at the conventions of the fairy tale genre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. I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would recommend it to just about anyone. I've seen it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several times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, and I'm always happy to see it again whenever I have a </a:t>
            </a:r>
            <a:r>
              <a:rPr lang="en-US" sz="2000" dirty="0" smtClean="0">
                <a:solidFill>
                  <a:srgbClr val="000000"/>
                </a:solidFill>
                <a:latin typeface="Courier"/>
                <a:cs typeface="Courier"/>
              </a:rPr>
              <a:t>friend who </a:t>
            </a:r>
            <a:r>
              <a:rPr lang="en-US" sz="2000" dirty="0">
                <a:solidFill>
                  <a:srgbClr val="000000"/>
                </a:solidFill>
                <a:latin typeface="Courier"/>
                <a:cs typeface="Courier"/>
              </a:rPr>
              <a:t>hasn't seen it yet.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1733550"/>
            <a:ext cx="1371599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600" dirty="0" err="1" smtClean="0">
                <a:latin typeface="Lucida Grande"/>
                <a:ea typeface="Lucida Grande"/>
                <a:cs typeface="Lucida Grande"/>
              </a:rPr>
              <a:t>γ</a:t>
            </a:r>
            <a:r>
              <a:rPr lang="en-US" sz="10600" dirty="0" smtClean="0"/>
              <a:t>(</a:t>
            </a:r>
            <a:endParaRPr lang="en-US" sz="106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32866" y="1838801"/>
            <a:ext cx="2182534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/>
              <a:t>)=c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505200" y="3371851"/>
            <a:ext cx="18466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9" name="Picture 8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248150"/>
            <a:ext cx="558800" cy="503632"/>
          </a:xfrm>
          <a:prstGeom prst="rect">
            <a:avLst/>
          </a:prstGeom>
        </p:spPr>
      </p:pic>
      <p:pic>
        <p:nvPicPr>
          <p:cNvPr id="10" name="Picture 9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5623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971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</a:t>
            </a:r>
            <a:endParaRPr 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00" y="1352550"/>
            <a:ext cx="48768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 </a:t>
            </a:r>
            <a:r>
              <a:rPr lang="en-US" sz="2000" b="1" dirty="0">
                <a:latin typeface="Courier"/>
                <a:cs typeface="Courier"/>
              </a:rPr>
              <a:t>love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this movie! It's </a:t>
            </a:r>
            <a:r>
              <a:rPr lang="en-US" sz="2000" b="1" dirty="0">
                <a:latin typeface="Courier"/>
                <a:cs typeface="Courier"/>
              </a:rPr>
              <a:t>sweet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, but with </a:t>
            </a:r>
            <a:r>
              <a:rPr lang="en-US" sz="2000" b="1" dirty="0">
                <a:latin typeface="Courier"/>
                <a:cs typeface="Courier"/>
              </a:rPr>
              <a:t>satirical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humor. The dialogue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is </a:t>
            </a:r>
            <a:r>
              <a:rPr lang="en-US" sz="2000" b="1" dirty="0">
                <a:latin typeface="Courier"/>
                <a:cs typeface="Courier"/>
              </a:rPr>
              <a:t>great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and the adventure scenes are </a:t>
            </a:r>
            <a:r>
              <a:rPr lang="en-US" sz="2000" b="1" dirty="0" smtClean="0">
                <a:latin typeface="Courier"/>
                <a:cs typeface="Courier"/>
              </a:rPr>
              <a:t>fun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… 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It manages to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be </a:t>
            </a:r>
            <a:r>
              <a:rPr lang="en-US" sz="2000" b="1" dirty="0" smtClean="0">
                <a:latin typeface="Courier"/>
                <a:cs typeface="Courier"/>
              </a:rPr>
              <a:t>whimsical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and </a:t>
            </a:r>
            <a:r>
              <a:rPr lang="en-US" sz="2000" b="1" dirty="0">
                <a:latin typeface="Courier"/>
                <a:cs typeface="Courier"/>
              </a:rPr>
              <a:t>romantic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while </a:t>
            </a:r>
            <a:r>
              <a:rPr lang="en-US" sz="2000" b="1" dirty="0">
                <a:latin typeface="Courier"/>
                <a:cs typeface="Courier"/>
              </a:rPr>
              <a:t>laughing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at the conventions of the fairy tale genre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. I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would </a:t>
            </a:r>
            <a:r>
              <a:rPr lang="en-US" sz="2000" b="1" dirty="0">
                <a:latin typeface="Courier"/>
                <a:cs typeface="Courier"/>
              </a:rPr>
              <a:t>recommend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it to just about anyone. I've seen it </a:t>
            </a:r>
            <a:r>
              <a:rPr lang="en-US" sz="2000" b="1" dirty="0" smtClean="0">
                <a:latin typeface="Courier"/>
                <a:cs typeface="Courier"/>
              </a:rPr>
              <a:t>several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times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, and I'm always </a:t>
            </a:r>
            <a:r>
              <a:rPr lang="en-US" sz="2000" b="1" dirty="0">
                <a:latin typeface="Courier"/>
                <a:cs typeface="Courier"/>
              </a:rPr>
              <a:t>happy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to see it </a:t>
            </a:r>
            <a:r>
              <a:rPr lang="en-US" sz="2000" b="1" dirty="0">
                <a:latin typeface="Courier"/>
                <a:cs typeface="Courier"/>
              </a:rPr>
              <a:t>again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whenever I have a 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friend who </a:t>
            </a:r>
            <a:r>
              <a:rPr lang="en-US" sz="2000" dirty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hasn't seen it yet</a:t>
            </a:r>
            <a:r>
              <a:rPr lang="en-US" sz="2000" dirty="0">
                <a:latin typeface="Courier"/>
                <a:cs typeface="Courier"/>
              </a:rPr>
              <a:t>.</a:t>
            </a: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1733550"/>
            <a:ext cx="1371599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600" dirty="0" err="1" smtClean="0">
                <a:latin typeface="Lucida Grande"/>
                <a:ea typeface="Lucida Grande"/>
                <a:cs typeface="Lucida Grande"/>
              </a:rPr>
              <a:t>γ</a:t>
            </a:r>
            <a:r>
              <a:rPr lang="en-US" sz="10600" dirty="0" smtClean="0"/>
              <a:t>(</a:t>
            </a:r>
            <a:endParaRPr lang="en-US" sz="106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32866" y="1838801"/>
            <a:ext cx="2182534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/>
              <a:t>)=c</a:t>
            </a:r>
          </a:p>
        </p:txBody>
      </p:sp>
      <p:sp>
        <p:nvSpPr>
          <p:cNvPr id="32776" name="Text Box 8"/>
          <p:cNvSpPr txBox="1">
            <a:spLocks noChangeArrowheads="1"/>
          </p:cNvSpPr>
          <p:nvPr/>
        </p:nvSpPr>
        <p:spPr bwMode="auto">
          <a:xfrm>
            <a:off x="3505200" y="3371851"/>
            <a:ext cx="184666" cy="46166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2481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5623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75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representation: </a:t>
            </a:r>
            <a:br>
              <a:rPr lang="en-US" dirty="0" smtClean="0"/>
            </a:br>
            <a:r>
              <a:rPr lang="en-US" dirty="0" smtClean="0"/>
              <a:t>using a subset of words</a:t>
            </a:r>
            <a:endParaRPr 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00" y="1352550"/>
            <a:ext cx="48768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 </a:t>
            </a:r>
            <a:r>
              <a:rPr lang="en-US" sz="2000" b="1" dirty="0">
                <a:latin typeface="Courier"/>
                <a:cs typeface="Courier"/>
              </a:rPr>
              <a:t>love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sweet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satirical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great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fun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whimsical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romantic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000" b="1" dirty="0" smtClean="0">
                <a:latin typeface="Courier"/>
                <a:cs typeface="Courier"/>
              </a:rPr>
              <a:t>laughing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xxxxxxxxxxxxxxxxxxxxxxxxxxxxxxxxxxxxxxxxxxxx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recommend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several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 </a:t>
            </a:r>
            <a:r>
              <a:rPr lang="en-US" sz="2000" b="1" dirty="0">
                <a:latin typeface="Courier"/>
                <a:cs typeface="Courier"/>
              </a:rPr>
              <a:t>happy</a:t>
            </a:r>
            <a:r>
              <a:rPr lang="en-US" sz="2000" dirty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</a:t>
            </a:r>
            <a:r>
              <a:rPr lang="en-US" sz="2000" dirty="0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 </a:t>
            </a:r>
            <a:r>
              <a:rPr lang="en-US" sz="2000" b="1" dirty="0" smtClean="0">
                <a:latin typeface="Courier"/>
                <a:cs typeface="Courier"/>
              </a:rPr>
              <a:t>again</a:t>
            </a:r>
            <a:r>
              <a:rPr lang="en-US" sz="2000" dirty="0" smtClean="0">
                <a:latin typeface="Courier"/>
                <a:cs typeface="Courier"/>
              </a:rPr>
              <a:t> </a:t>
            </a:r>
            <a:r>
              <a:rPr lang="en-US" sz="2000" dirty="0" err="1" smtClean="0">
                <a:solidFill>
                  <a:schemeClr val="tx2">
                    <a:lumMod val="75000"/>
                  </a:schemeClr>
                </a:solidFill>
                <a:latin typeface="Courier"/>
                <a:cs typeface="Courier"/>
              </a:rPr>
              <a:t>xxxxxxxxxxxxxxxxxxxxxxxxxxxxxxxxxxxxxxxxxxxxxxx</a:t>
            </a: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1733550"/>
            <a:ext cx="1371599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600" dirty="0" err="1" smtClean="0">
                <a:latin typeface="Lucida Grande"/>
                <a:ea typeface="Lucida Grande"/>
                <a:cs typeface="Lucida Grande"/>
              </a:rPr>
              <a:t>γ</a:t>
            </a:r>
            <a:r>
              <a:rPr lang="en-US" sz="10600" dirty="0" smtClean="0"/>
              <a:t>(</a:t>
            </a:r>
            <a:endParaRPr lang="en-US" sz="106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32866" y="1838801"/>
            <a:ext cx="2182534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/>
              <a:t>)=c</a:t>
            </a:r>
          </a:p>
        </p:txBody>
      </p:sp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2481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5623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899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371600" y="285750"/>
            <a:ext cx="7467600" cy="742950"/>
          </a:xfrm>
        </p:spPr>
        <p:txBody>
          <a:bodyPr/>
          <a:lstStyle/>
          <a:p>
            <a:r>
              <a:rPr lang="en-US" dirty="0" smtClean="0"/>
              <a:t>The bag of words representation</a:t>
            </a:r>
            <a:endParaRPr lang="en-US" dirty="0"/>
          </a:p>
        </p:txBody>
      </p:sp>
      <p:sp>
        <p:nvSpPr>
          <p:cNvPr id="32772" name="Rectangle 4"/>
          <p:cNvSpPr>
            <a:spLocks noChangeArrowheads="1"/>
          </p:cNvSpPr>
          <p:nvPr/>
        </p:nvSpPr>
        <p:spPr bwMode="auto">
          <a:xfrm>
            <a:off x="1905000" y="1352550"/>
            <a:ext cx="4876800" cy="32766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endParaRPr lang="en-US" sz="2000" dirty="0">
              <a:latin typeface="Courier"/>
              <a:cs typeface="Courier"/>
            </a:endParaRPr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57200" y="1733550"/>
            <a:ext cx="1371599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 sz="10600" dirty="0" err="1" smtClean="0">
                <a:latin typeface="Lucida Grande"/>
                <a:ea typeface="Lucida Grande"/>
                <a:cs typeface="Lucida Grande"/>
              </a:rPr>
              <a:t>γ</a:t>
            </a:r>
            <a:r>
              <a:rPr lang="en-US" sz="10600" dirty="0" smtClean="0"/>
              <a:t>(</a:t>
            </a:r>
            <a:endParaRPr lang="en-US" sz="10600" dirty="0"/>
          </a:p>
        </p:txBody>
      </p:sp>
      <p:sp>
        <p:nvSpPr>
          <p:cNvPr id="32774" name="Text Box 6"/>
          <p:cNvSpPr txBox="1">
            <a:spLocks noChangeArrowheads="1"/>
          </p:cNvSpPr>
          <p:nvPr/>
        </p:nvSpPr>
        <p:spPr bwMode="auto">
          <a:xfrm>
            <a:off x="6732866" y="1838801"/>
            <a:ext cx="2182534" cy="1723549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0600" dirty="0"/>
              <a:t>)=c</a:t>
            </a:r>
          </a:p>
        </p:txBody>
      </p:sp>
      <p:graphicFrame>
        <p:nvGraphicFramePr>
          <p:cNvPr id="8" name="Group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2548294"/>
              </p:ext>
            </p:extLst>
          </p:nvPr>
        </p:nvGraphicFramePr>
        <p:xfrm>
          <a:off x="1905000" y="1352550"/>
          <a:ext cx="4876800" cy="3284222"/>
        </p:xfrm>
        <a:graphic>
          <a:graphicData uri="http://schemas.openxmlformats.org/drawingml/2006/table">
            <a:tbl>
              <a:tblPr/>
              <a:tblGrid>
                <a:gridCol w="2926080"/>
                <a:gridCol w="1950720"/>
              </a:tblGrid>
              <a:tr h="42673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great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2483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love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2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6019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recommend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148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laugh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638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happy</a:t>
                      </a:r>
                      <a:endParaRPr kumimoji="0" lang="en-US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"/>
                        <a:ea typeface="Arial" charset="0"/>
                        <a:cs typeface="Courier"/>
                      </a:endParaRP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1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029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...</a:t>
                      </a:r>
                    </a:p>
                  </a:txBody>
                  <a:tcPr marT="34290" marB="342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"/>
                          <a:ea typeface="Arial" charset="0"/>
                          <a:cs typeface="Courier"/>
                        </a:rPr>
                        <a:t>...</a:t>
                      </a:r>
                    </a:p>
                  </a:txBody>
                  <a:tcPr marT="34290" marB="342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9" name="Picture 8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4248150"/>
            <a:ext cx="558800" cy="503632"/>
          </a:xfrm>
          <a:prstGeom prst="rect">
            <a:avLst/>
          </a:prstGeom>
        </p:spPr>
      </p:pic>
      <p:pic>
        <p:nvPicPr>
          <p:cNvPr id="10" name="Picture 9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5800" y="35623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093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7210397" y="2612231"/>
            <a:ext cx="1107996" cy="369332"/>
          </a:xfrm>
          <a:prstGeom prst="rect">
            <a:avLst/>
          </a:prstGeom>
          <a:noFill/>
          <a:ln w="38100">
            <a:solidFill>
              <a:srgbClr val="FF9999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Palatino" charset="0"/>
              </a:rPr>
              <a:t>Planning</a:t>
            </a:r>
            <a:endParaRPr lang="en-US" sz="1800" dirty="0">
              <a:latin typeface="Palatino" charset="0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8446533" y="2612231"/>
            <a:ext cx="618153" cy="369332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Palatino" charset="0"/>
              </a:rPr>
              <a:t>GUI</a:t>
            </a:r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5771150" y="2612231"/>
            <a:ext cx="1239250" cy="444224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>
              <a:lnSpc>
                <a:spcPct val="80000"/>
              </a:lnSpc>
            </a:pPr>
            <a:r>
              <a:rPr lang="en-US" sz="1400" dirty="0" smtClean="0">
                <a:latin typeface="Palatino" charset="0"/>
              </a:rPr>
              <a:t>Garbage</a:t>
            </a:r>
          </a:p>
          <a:p>
            <a:pPr eaLnBrk="0" hangingPunct="0">
              <a:lnSpc>
                <a:spcPct val="80000"/>
              </a:lnSpc>
            </a:pPr>
            <a:r>
              <a:rPr lang="en-US" sz="1400" dirty="0" smtClean="0">
                <a:latin typeface="Palatino" charset="0"/>
              </a:rPr>
              <a:t>Collection</a:t>
            </a:r>
            <a:endParaRPr lang="en-US" sz="1400" dirty="0">
              <a:latin typeface="Palatino" charset="0"/>
            </a:endParaRPr>
          </a:p>
        </p:txBody>
      </p:sp>
      <p:sp>
        <p:nvSpPr>
          <p:cNvPr id="25606" name="Text Box 6"/>
          <p:cNvSpPr txBox="1">
            <a:spLocks noChangeArrowheads="1"/>
          </p:cNvSpPr>
          <p:nvPr/>
        </p:nvSpPr>
        <p:spPr bwMode="auto">
          <a:xfrm>
            <a:off x="3505201" y="2495550"/>
            <a:ext cx="901176" cy="523220"/>
          </a:xfrm>
          <a:prstGeom prst="rect">
            <a:avLst/>
          </a:prstGeom>
          <a:noFill/>
          <a:ln w="38100">
            <a:solidFill>
              <a:schemeClr val="bg2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400" dirty="0" smtClean="0">
                <a:latin typeface="Palatino" charset="0"/>
              </a:rPr>
              <a:t>Machine Learning</a:t>
            </a:r>
            <a:endParaRPr lang="en-US" sz="1400" dirty="0">
              <a:latin typeface="Palatino" charset="0"/>
            </a:endParaRPr>
          </a:p>
        </p:txBody>
      </p:sp>
      <p:sp>
        <p:nvSpPr>
          <p:cNvPr id="25607" name="Text Box 7"/>
          <p:cNvSpPr txBox="1">
            <a:spLocks noChangeArrowheads="1"/>
          </p:cNvSpPr>
          <p:nvPr/>
        </p:nvSpPr>
        <p:spPr bwMode="auto">
          <a:xfrm>
            <a:off x="4819712" y="2612231"/>
            <a:ext cx="659155" cy="369332"/>
          </a:xfrm>
          <a:prstGeom prst="rect">
            <a:avLst/>
          </a:prstGeom>
          <a:noFill/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Palatino" charset="0"/>
              </a:rPr>
              <a:t>NLP</a:t>
            </a:r>
            <a:endParaRPr lang="en-US" sz="1800" dirty="0">
              <a:latin typeface="Palatino" charset="0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643812" y="3028950"/>
            <a:ext cx="1296674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u="sng" dirty="0" smtClean="0">
                <a:latin typeface="Palatino" charset="0"/>
              </a:rPr>
              <a:t>parser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 smtClean="0">
                <a:latin typeface="Palatino" charset="0"/>
              </a:rPr>
              <a:t>tag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 smtClean="0">
                <a:latin typeface="Palatino" charset="0"/>
              </a:rPr>
              <a:t>training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u="sng" dirty="0" smtClean="0">
                <a:latin typeface="Palatino" charset="0"/>
              </a:rPr>
              <a:t>translation</a:t>
            </a:r>
            <a:endParaRPr lang="en-US" sz="1800" u="sng" dirty="0">
              <a:latin typeface="Palatino" charset="0"/>
            </a:endParaRPr>
          </a:p>
          <a:p>
            <a:pPr eaLnBrk="0" hangingPunct="0"/>
            <a:r>
              <a:rPr lang="en-US" sz="1800" u="sng" dirty="0">
                <a:latin typeface="Palatino" charset="0"/>
              </a:rPr>
              <a:t>language</a:t>
            </a:r>
            <a:r>
              <a:rPr lang="en-US" sz="1800" dirty="0">
                <a:latin typeface="Palatino" charset="0"/>
              </a:rPr>
              <a:t>...</a:t>
            </a:r>
          </a:p>
        </p:txBody>
      </p:sp>
      <p:sp>
        <p:nvSpPr>
          <p:cNvPr id="25610" name="Text Box 10"/>
          <p:cNvSpPr txBox="1">
            <a:spLocks noChangeArrowheads="1"/>
          </p:cNvSpPr>
          <p:nvPr/>
        </p:nvSpPr>
        <p:spPr bwMode="auto">
          <a:xfrm>
            <a:off x="3429000" y="3028950"/>
            <a:ext cx="121608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Palatino" charset="0"/>
              </a:rPr>
              <a:t>learning</a:t>
            </a:r>
          </a:p>
          <a:p>
            <a:pPr eaLnBrk="0" hangingPunct="0"/>
            <a:r>
              <a:rPr lang="en-US" sz="1800" u="sng" dirty="0" smtClean="0">
                <a:latin typeface="Palatino" charset="0"/>
              </a:rPr>
              <a:t>training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>
                <a:latin typeface="Palatino" charset="0"/>
              </a:rPr>
              <a:t>algorithm</a:t>
            </a:r>
          </a:p>
          <a:p>
            <a:pPr eaLnBrk="0" hangingPunct="0"/>
            <a:r>
              <a:rPr lang="en-US" sz="1800" dirty="0" smtClean="0">
                <a:latin typeface="Palatino" charset="0"/>
              </a:rPr>
              <a:t>shrinkage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>
                <a:latin typeface="Palatino" charset="0"/>
              </a:rPr>
              <a:t>network...</a:t>
            </a:r>
          </a:p>
        </p:txBody>
      </p:sp>
      <p:sp>
        <p:nvSpPr>
          <p:cNvPr id="25611" name="Text Box 11"/>
          <p:cNvSpPr txBox="1">
            <a:spLocks noChangeArrowheads="1"/>
          </p:cNvSpPr>
          <p:nvPr/>
        </p:nvSpPr>
        <p:spPr bwMode="auto">
          <a:xfrm>
            <a:off x="5915612" y="3028950"/>
            <a:ext cx="149651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>
                <a:latin typeface="Palatino" charset="0"/>
              </a:rPr>
              <a:t>garbage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collection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memory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optimization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region...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609600" y="1885950"/>
            <a:ext cx="1161997" cy="2085439"/>
            <a:chOff x="609600" y="1885950"/>
            <a:chExt cx="1161997" cy="2085439"/>
          </a:xfrm>
        </p:grpSpPr>
        <p:sp>
          <p:nvSpPr>
            <p:cNvPr id="25612" name="AutoShape 12"/>
            <p:cNvSpPr>
              <a:spLocks noChangeArrowheads="1"/>
            </p:cNvSpPr>
            <p:nvPr/>
          </p:nvSpPr>
          <p:spPr bwMode="auto">
            <a:xfrm>
              <a:off x="609600" y="1885950"/>
              <a:ext cx="1066800" cy="762000"/>
            </a:xfrm>
            <a:prstGeom prst="foldedCorner">
              <a:avLst>
                <a:gd name="adj" fmla="val 28644"/>
              </a:avLst>
            </a:prstGeom>
            <a:solidFill>
              <a:srgbClr val="B2B2B2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 sz="1200" dirty="0" smtClean="0"/>
            </a:p>
            <a:p>
              <a:endParaRPr lang="en-US" sz="1200" dirty="0"/>
            </a:p>
            <a:p>
              <a:r>
                <a:rPr lang="en-US" sz="1200" dirty="0" smtClean="0"/>
                <a:t>Test </a:t>
              </a:r>
            </a:p>
            <a:p>
              <a:r>
                <a:rPr lang="en-US" sz="1200" dirty="0" smtClean="0"/>
                <a:t>document</a:t>
              </a:r>
            </a:p>
            <a:p>
              <a:endParaRPr lang="en-US" dirty="0"/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609600" y="2647950"/>
              <a:ext cx="1161997" cy="13234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0" hangingPunct="0"/>
              <a:r>
                <a:rPr lang="en-US" sz="1600" dirty="0">
                  <a:latin typeface="Palatino" charset="0"/>
                </a:rPr>
                <a:t>p</a:t>
              </a:r>
              <a:r>
                <a:rPr lang="en-US" sz="1600" dirty="0" smtClean="0">
                  <a:latin typeface="Palatino" charset="0"/>
                </a:rPr>
                <a:t>arser</a:t>
              </a:r>
              <a:endParaRPr lang="en-US" sz="1600" dirty="0">
                <a:latin typeface="Palatino" charset="0"/>
              </a:endParaRPr>
            </a:p>
            <a:p>
              <a:pPr eaLnBrk="0" hangingPunct="0"/>
              <a:r>
                <a:rPr lang="en-US" sz="1600" dirty="0">
                  <a:latin typeface="Palatino" charset="0"/>
                </a:rPr>
                <a:t>l</a:t>
              </a:r>
              <a:r>
                <a:rPr lang="en-US" sz="1600" dirty="0" smtClean="0">
                  <a:latin typeface="Palatino" charset="0"/>
                </a:rPr>
                <a:t>anguage</a:t>
              </a:r>
              <a:endParaRPr lang="en-US" sz="1600" dirty="0">
                <a:latin typeface="Palatino" charset="0"/>
              </a:endParaRPr>
            </a:p>
            <a:p>
              <a:pPr eaLnBrk="0" hangingPunct="0"/>
              <a:r>
                <a:rPr lang="en-US" sz="1600" dirty="0">
                  <a:latin typeface="Palatino" charset="0"/>
                </a:rPr>
                <a:t>l</a:t>
              </a:r>
              <a:r>
                <a:rPr lang="en-US" sz="1600" dirty="0" smtClean="0">
                  <a:latin typeface="Palatino" charset="0"/>
                </a:rPr>
                <a:t>abel</a:t>
              </a:r>
              <a:endParaRPr lang="en-US" sz="1600" dirty="0">
                <a:latin typeface="Palatino" charset="0"/>
              </a:endParaRPr>
            </a:p>
            <a:p>
              <a:pPr eaLnBrk="0" hangingPunct="0"/>
              <a:r>
                <a:rPr lang="en-US" sz="1600" dirty="0" smtClean="0">
                  <a:latin typeface="Palatino" charset="0"/>
                </a:rPr>
                <a:t>translation</a:t>
              </a:r>
            </a:p>
            <a:p>
              <a:pPr eaLnBrk="0" hangingPunct="0"/>
              <a:r>
                <a:rPr lang="en-US" sz="1600" dirty="0" smtClean="0">
                  <a:latin typeface="Palatino" charset="0"/>
                </a:rPr>
                <a:t>…</a:t>
              </a:r>
              <a:endParaRPr lang="en-US" sz="1600" dirty="0">
                <a:latin typeface="Palatino" charset="0"/>
              </a:endParaRPr>
            </a:p>
          </p:txBody>
        </p:sp>
      </p:grpSp>
      <p:sp>
        <p:nvSpPr>
          <p:cNvPr id="25619" name="Rectangle 34"/>
          <p:cNvSpPr>
            <a:spLocks noGrp="1" noChangeArrowheads="1"/>
          </p:cNvSpPr>
          <p:nvPr>
            <p:ph type="title"/>
          </p:nvPr>
        </p:nvSpPr>
        <p:spPr>
          <a:xfrm>
            <a:off x="1371600" y="361950"/>
            <a:ext cx="7467600" cy="742950"/>
          </a:xfrm>
        </p:spPr>
        <p:txBody>
          <a:bodyPr/>
          <a:lstStyle/>
          <a:p>
            <a:r>
              <a:rPr lang="en-US" dirty="0" smtClean="0"/>
              <a:t>Bag of words for document classification</a:t>
            </a:r>
          </a:p>
        </p:txBody>
      </p:sp>
      <p:sp>
        <p:nvSpPr>
          <p:cNvPr id="25633" name="Text Box 32"/>
          <p:cNvSpPr txBox="1">
            <a:spLocks noChangeArrowheads="1"/>
          </p:cNvSpPr>
          <p:nvPr/>
        </p:nvSpPr>
        <p:spPr bwMode="auto">
          <a:xfrm>
            <a:off x="8500507" y="3044428"/>
            <a:ext cx="35779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>
                <a:latin typeface="Palatino" charset="0"/>
              </a:rPr>
              <a:t>...</a:t>
            </a:r>
          </a:p>
        </p:txBody>
      </p:sp>
      <p:sp>
        <p:nvSpPr>
          <p:cNvPr id="36" name="Text Box 8"/>
          <p:cNvSpPr txBox="1">
            <a:spLocks noChangeArrowheads="1"/>
          </p:cNvSpPr>
          <p:nvPr/>
        </p:nvSpPr>
        <p:spPr bwMode="auto">
          <a:xfrm>
            <a:off x="7281693" y="3027514"/>
            <a:ext cx="1296674" cy="1625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sz="1800" dirty="0" smtClean="0">
                <a:latin typeface="Palatino" charset="0"/>
              </a:rPr>
              <a:t>planning</a:t>
            </a:r>
            <a:endParaRPr lang="en-US" sz="1800" dirty="0">
              <a:latin typeface="Palatino" charset="0"/>
            </a:endParaRPr>
          </a:p>
          <a:p>
            <a:pPr eaLnBrk="0" hangingPunct="0"/>
            <a:r>
              <a:rPr lang="en-US" sz="1800" dirty="0">
                <a:latin typeface="Palatino" charset="0"/>
              </a:rPr>
              <a:t>temporal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reasoning</a:t>
            </a:r>
          </a:p>
          <a:p>
            <a:pPr eaLnBrk="0" hangingPunct="0"/>
            <a:r>
              <a:rPr lang="en-US" sz="1800" dirty="0">
                <a:latin typeface="Palatino" charset="0"/>
              </a:rPr>
              <a:t>plan</a:t>
            </a:r>
          </a:p>
          <a:p>
            <a:pPr eaLnBrk="0" hangingPunct="0"/>
            <a:r>
              <a:rPr lang="en-US" sz="1800" u="sng" dirty="0">
                <a:latin typeface="Palatino" charset="0"/>
              </a:rPr>
              <a:t>language</a:t>
            </a:r>
            <a:r>
              <a:rPr lang="en-US" sz="1800" dirty="0">
                <a:latin typeface="Palatino" charset="0"/>
              </a:rPr>
              <a:t>...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42000" y="1608667"/>
            <a:ext cx="374822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>
                <a:latin typeface="+mn-lt"/>
              </a:rPr>
              <a:t>?</a:t>
            </a:r>
            <a:endParaRPr lang="en-US" sz="32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783663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-7.88141E-6 C 0.03073 -0.00773 0.05955 -0.02811 0.08993 -0.04015 C 0.09775 -0.04355 0.10573 -0.0454 0.11389 -0.04726 C 0.12344 -0.05004 0.14288 -0.05436 0.14288 -0.05436 C 0.17483 -0.05251 0.20591 -0.05096 0.23681 -0.03305 C 0.25 -0.02564 0.26146 -0.00865 0.27518 -0.00248 C 0.27865 -0.00093 0.28577 0.00216 0.28577 0.00216 C 0.29757 -0.00124 0.30764 -0.00371 0.32014 -0.00495 C 0.33195 -0.0034 0.34393 -0.00217 0.35591 -7.88141E-6 C 0.36077 0.00061 0.36216 0.00802 0.3665 0.01173 C 0.38959 0.03026 0.39966 0.04755 0.41407 0.08708 C 0.42257 0.11056 0.42674 0.13681 0.43525 0.15997 C 0.43577 0.24459 0.43785 0.32921 0.43785 0.41414 " pathEditMode="relative" ptsTypes="ffffffffffff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smtClean="0">
                <a:latin typeface="Calibri (Headings)"/>
                <a:cs typeface="Calibri (Headings)"/>
              </a:rPr>
              <a:t>Text Classification and Na</a:t>
            </a:r>
            <a:r>
              <a:rPr lang="fr-FR" sz="4000" smtClean="0">
                <a:latin typeface="Calibri (Headings)"/>
                <a:cs typeface="Calibri (Headings)"/>
              </a:rPr>
              <a:t>ï</a:t>
            </a:r>
            <a:r>
              <a:rPr lang="en-US" sz="4000" smtClean="0">
                <a:latin typeface="Calibri (Headings)"/>
                <a:cs typeface="Calibri (Headings)"/>
              </a:rPr>
              <a:t>ve Bayes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Na</a:t>
            </a:r>
            <a:r>
              <a:rPr lang="fr-FR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ï</a:t>
            </a:r>
            <a:r>
              <a:rPr lang="en-US" sz="3600" dirty="0" err="1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ve</a:t>
            </a: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 Bayes (I)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094563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10859</TotalTime>
  <Words>333</Words>
  <Application>Microsoft Office PowerPoint</Application>
  <PresentationFormat>On-screen Show (16:9)</PresentationFormat>
  <Paragraphs>76</Paragraphs>
  <Slides>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NLP-jurafsky</vt:lpstr>
      <vt:lpstr>Text Classification and Naïve Bayes</vt:lpstr>
      <vt:lpstr>Naïve Bayes Intuition</vt:lpstr>
      <vt:lpstr>The bag of words representation</vt:lpstr>
      <vt:lpstr>The bag of words representation</vt:lpstr>
      <vt:lpstr>The bag of words representation:  using a subset of words</vt:lpstr>
      <vt:lpstr>The bag of words representation</vt:lpstr>
      <vt:lpstr>Bag of words for document classification</vt:lpstr>
      <vt:lpstr>Text Classification and Naïve Bayes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Robin</cp:lastModifiedBy>
  <cp:revision>210</cp:revision>
  <cp:lastPrinted>2009-04-20T16:46:08Z</cp:lastPrinted>
  <dcterms:created xsi:type="dcterms:W3CDTF">2010-04-19T15:31:24Z</dcterms:created>
  <dcterms:modified xsi:type="dcterms:W3CDTF">2012-03-21T18:14:59Z</dcterms:modified>
</cp:coreProperties>
</file>