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521" r:id="rId2"/>
    <p:sldId id="489" r:id="rId3"/>
    <p:sldId id="473" r:id="rId4"/>
    <p:sldId id="461" r:id="rId5"/>
    <p:sldId id="460" r:id="rId6"/>
    <p:sldId id="522" r:id="rId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96" d="100"/>
          <a:sy n="96" d="100"/>
        </p:scale>
        <p:origin x="-2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Relationship to Language Modeling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1313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Generative Model for Multinomial Na</a:t>
            </a:r>
            <a:r>
              <a:rPr lang="fr-FR" sz="2800" dirty="0" err="1" smtClean="0"/>
              <a:t>ï</a:t>
            </a:r>
            <a:r>
              <a:rPr lang="en-US" sz="2800" dirty="0" err="1" smtClean="0"/>
              <a:t>ve</a:t>
            </a:r>
            <a:r>
              <a:rPr lang="en-US" sz="2800" dirty="0" smtClean="0"/>
              <a:t> Bayes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3886200" y="1905000"/>
            <a:ext cx="11430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c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=China</a:t>
            </a:r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33400" y="3790950"/>
            <a:ext cx="16002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=Shanghai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1524000" y="2419350"/>
            <a:ext cx="2590800" cy="13716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>
            <a:off x="3048000" y="2514600"/>
            <a:ext cx="1295400" cy="12763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4419600" y="2495550"/>
            <a:ext cx="762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8"/>
          <p:cNvSpPr>
            <a:spLocks noChangeShapeType="1"/>
          </p:cNvSpPr>
          <p:nvPr/>
        </p:nvSpPr>
        <p:spPr bwMode="auto">
          <a:xfrm>
            <a:off x="4648200" y="2495550"/>
            <a:ext cx="1447800" cy="12954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4800600" y="2438400"/>
            <a:ext cx="2667000" cy="135255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2860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=and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3657600" y="3790950"/>
            <a:ext cx="1676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=Shenzhen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54864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=issue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val 6"/>
          <p:cNvSpPr>
            <a:spLocks noChangeArrowheads="1"/>
          </p:cNvSpPr>
          <p:nvPr/>
        </p:nvSpPr>
        <p:spPr bwMode="auto">
          <a:xfrm>
            <a:off x="6934200" y="3790950"/>
            <a:ext cx="1295400" cy="609600"/>
          </a:xfrm>
          <a:prstGeom prst="ellipse">
            <a:avLst/>
          </a:prstGeom>
          <a:solidFill>
            <a:srgbClr val="C0504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en-US" sz="1800" b="0" i="1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=bonds</a:t>
            </a:r>
            <a:endParaRPr kumimoji="0" lang="en-US" sz="1800" b="0" i="0" u="none" strike="noStrike" kern="0" cap="none" spc="0" normalizeH="0" baseline="-2500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028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 and Language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Naï</a:t>
            </a:r>
            <a:r>
              <a:rPr lang="en-US" sz="2800" dirty="0" err="1" smtClean="0"/>
              <a:t>ve</a:t>
            </a:r>
            <a:r>
              <a:rPr lang="en-US" sz="2800" dirty="0" smtClean="0"/>
              <a:t> </a:t>
            </a:r>
            <a:r>
              <a:rPr lang="en-US" sz="2800" dirty="0" err="1" smtClean="0"/>
              <a:t>bayes</a:t>
            </a:r>
            <a:r>
              <a:rPr lang="en-US" sz="2800" dirty="0" smtClean="0"/>
              <a:t> classifiers can use any sort of feature</a:t>
            </a:r>
          </a:p>
          <a:p>
            <a:pPr lvl="1"/>
            <a:r>
              <a:rPr lang="en-US" sz="2400" dirty="0" smtClean="0"/>
              <a:t>URL, email address, dictionaries, network features</a:t>
            </a:r>
          </a:p>
          <a:p>
            <a:r>
              <a:rPr lang="en-US" sz="2800" dirty="0" smtClean="0"/>
              <a:t>But if, as in the previous slides</a:t>
            </a:r>
          </a:p>
          <a:p>
            <a:pPr lvl="1"/>
            <a:r>
              <a:rPr lang="en-US" sz="2400" dirty="0" smtClean="0"/>
              <a:t>We use </a:t>
            </a:r>
            <a:r>
              <a:rPr lang="en-US" sz="2400" b="1" dirty="0" smtClean="0"/>
              <a:t>only</a:t>
            </a:r>
            <a:r>
              <a:rPr lang="en-US" sz="2400" dirty="0" smtClean="0"/>
              <a:t> word features 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e use </a:t>
            </a:r>
            <a:r>
              <a:rPr lang="en-US" sz="2400" b="1" dirty="0" smtClean="0"/>
              <a:t>all</a:t>
            </a:r>
            <a:r>
              <a:rPr lang="en-US" sz="2400" dirty="0" smtClean="0"/>
              <a:t> of the words in the text (not a subset)</a:t>
            </a:r>
          </a:p>
          <a:p>
            <a:r>
              <a:rPr lang="en-US" sz="2800" dirty="0" smtClean="0"/>
              <a:t>Then 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</a:t>
            </a:r>
            <a:r>
              <a:rPr lang="en-US" sz="2400" dirty="0" err="1" smtClean="0"/>
              <a:t>bayes</a:t>
            </a:r>
            <a:r>
              <a:rPr lang="en-US" sz="2400" dirty="0" smtClean="0"/>
              <a:t> has an important similarity to language modeling.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class = a unigram language model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0"/>
            <a:ext cx="7772400" cy="10287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Assigning each word: P(word | c)</a:t>
            </a:r>
          </a:p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Assigning each sentence: P(</a:t>
            </a:r>
            <a:r>
              <a:rPr lang="en-US" dirty="0" err="1" smtClean="0">
                <a:latin typeface="Calibri"/>
                <a:ea typeface="ＭＳ Ｐゴシック" charset="0"/>
                <a:cs typeface="Calibri"/>
              </a:rPr>
              <a:t>s|c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)=</a:t>
            </a:r>
            <a:r>
              <a:rPr lang="en-US" dirty="0" err="1" smtClean="0">
                <a:latin typeface="Symbol" charset="2"/>
                <a:ea typeface="ＭＳ Ｐゴシック" charset="0"/>
                <a:cs typeface="Symbol" charset="2"/>
              </a:rPr>
              <a:t>Π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 P(</a:t>
            </a:r>
            <a:r>
              <a:rPr lang="en-US" dirty="0" err="1" smtClean="0">
                <a:latin typeface="Calibri"/>
                <a:ea typeface="ＭＳ Ｐゴシック" charset="0"/>
                <a:cs typeface="Calibri"/>
              </a:rPr>
              <a:t>word|c</a:t>
            </a:r>
            <a:r>
              <a:rPr lang="en-US" dirty="0" smtClean="0">
                <a:latin typeface="Calibri"/>
                <a:ea typeface="ＭＳ Ｐゴシック" charset="0"/>
                <a:cs typeface="Calibri"/>
              </a:rPr>
              <a:t>)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457200" y="2628901"/>
            <a:ext cx="24384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I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love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0.01	</a:t>
            </a:r>
            <a:r>
              <a:rPr lang="en-US" sz="2000" dirty="0" smtClean="0">
                <a:latin typeface="Calibri"/>
                <a:cs typeface="Calibri"/>
              </a:rPr>
              <a:t>this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0.05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fun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latin typeface="Calibri"/>
                <a:cs typeface="Calibri"/>
              </a:rPr>
              <a:t>0.1</a:t>
            </a:r>
            <a:r>
              <a:rPr lang="en-US" sz="2000" dirty="0">
                <a:latin typeface="Calibri"/>
                <a:cs typeface="Calibri"/>
              </a:rPr>
              <a:t>	</a:t>
            </a:r>
            <a:r>
              <a:rPr lang="en-US" sz="2000" dirty="0" smtClean="0">
                <a:latin typeface="Calibri"/>
                <a:cs typeface="Calibri"/>
              </a:rPr>
              <a:t>film</a:t>
            </a:r>
            <a:endParaRPr lang="en-US" sz="2000" dirty="0"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3505200" y="27432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I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4419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love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52578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this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2" name="Text Box 8"/>
          <p:cNvSpPr txBox="1">
            <a:spLocks noChangeArrowheads="1"/>
          </p:cNvSpPr>
          <p:nvPr/>
        </p:nvSpPr>
        <p:spPr bwMode="auto">
          <a:xfrm>
            <a:off x="6324600" y="27432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fun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73" name="Text Box 9"/>
          <p:cNvSpPr txBox="1">
            <a:spLocks noChangeArrowheads="1"/>
          </p:cNvSpPr>
          <p:nvPr/>
        </p:nvSpPr>
        <p:spPr bwMode="auto">
          <a:xfrm>
            <a:off x="7086600" y="27432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film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581400" y="3143250"/>
            <a:ext cx="4191000" cy="0"/>
            <a:chOff x="2256" y="2640"/>
            <a:chExt cx="2640" cy="0"/>
          </a:xfrm>
        </p:grpSpPr>
        <p:sp>
          <p:nvSpPr>
            <p:cNvPr id="46101" name="Line 11"/>
            <p:cNvSpPr>
              <a:spLocks noChangeShapeType="1"/>
            </p:cNvSpPr>
            <p:nvPr/>
          </p:nvSpPr>
          <p:spPr bwMode="auto">
            <a:xfrm>
              <a:off x="2256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2" name="Line 12"/>
            <p:cNvSpPr>
              <a:spLocks noChangeShapeType="1"/>
            </p:cNvSpPr>
            <p:nvPr/>
          </p:nvSpPr>
          <p:spPr bwMode="auto">
            <a:xfrm>
              <a:off x="2832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3" name="Line 13"/>
            <p:cNvSpPr>
              <a:spLocks noChangeShapeType="1"/>
            </p:cNvSpPr>
            <p:nvPr/>
          </p:nvSpPr>
          <p:spPr bwMode="auto">
            <a:xfrm>
              <a:off x="34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4" name="Line 14"/>
            <p:cNvSpPr>
              <a:spLocks noChangeShapeType="1"/>
            </p:cNvSpPr>
            <p:nvPr/>
          </p:nvSpPr>
          <p:spPr bwMode="auto">
            <a:xfrm>
              <a:off x="398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46105" name="Line 15"/>
            <p:cNvSpPr>
              <a:spLocks noChangeShapeType="1"/>
            </p:cNvSpPr>
            <p:nvPr/>
          </p:nvSpPr>
          <p:spPr bwMode="auto">
            <a:xfrm>
              <a:off x="4608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753680" name="Text Box 16"/>
          <p:cNvSpPr txBox="1">
            <a:spLocks noChangeArrowheads="1"/>
          </p:cNvSpPr>
          <p:nvPr/>
        </p:nvSpPr>
        <p:spPr bwMode="auto">
          <a:xfrm>
            <a:off x="3505200" y="3314700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1" name="Text Box 17"/>
          <p:cNvSpPr txBox="1">
            <a:spLocks noChangeArrowheads="1"/>
          </p:cNvSpPr>
          <p:nvPr/>
        </p:nvSpPr>
        <p:spPr bwMode="auto">
          <a:xfrm>
            <a:off x="4419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2" name="Text Box 18"/>
          <p:cNvSpPr txBox="1">
            <a:spLocks noChangeArrowheads="1"/>
          </p:cNvSpPr>
          <p:nvPr/>
        </p:nvSpPr>
        <p:spPr bwMode="auto">
          <a:xfrm>
            <a:off x="52578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.05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3" name="Text Box 19"/>
          <p:cNvSpPr txBox="1">
            <a:spLocks noChangeArrowheads="1"/>
          </p:cNvSpPr>
          <p:nvPr/>
        </p:nvSpPr>
        <p:spPr bwMode="auto">
          <a:xfrm>
            <a:off x="6324600" y="3314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0.01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53684" name="Text Box 20"/>
          <p:cNvSpPr txBox="1">
            <a:spLocks noChangeArrowheads="1"/>
          </p:cNvSpPr>
          <p:nvPr/>
        </p:nvSpPr>
        <p:spPr bwMode="auto">
          <a:xfrm>
            <a:off x="7086600" y="331470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0.1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6096" name="Text Box 24"/>
          <p:cNvSpPr txBox="1">
            <a:spLocks noChangeArrowheads="1"/>
          </p:cNvSpPr>
          <p:nvPr/>
        </p:nvSpPr>
        <p:spPr bwMode="auto">
          <a:xfrm>
            <a:off x="609600" y="222885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Calibri"/>
                <a:cs typeface="Calibri"/>
              </a:rPr>
              <a:t>Class </a:t>
            </a:r>
            <a:r>
              <a:rPr lang="en-US" i="1" dirty="0" err="1" smtClean="0">
                <a:latin typeface="Calibri"/>
                <a:cs typeface="Calibri"/>
              </a:rPr>
              <a:t>pos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753689" name="Text Box 25"/>
          <p:cNvSpPr txBox="1">
            <a:spLocks noChangeArrowheads="1"/>
          </p:cNvSpPr>
          <p:nvPr/>
        </p:nvSpPr>
        <p:spPr bwMode="auto">
          <a:xfrm>
            <a:off x="5791200" y="4457700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P(s | </a:t>
            </a:r>
            <a:r>
              <a:rPr lang="en-US" dirty="0" err="1" smtClean="0"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) </a:t>
            </a:r>
            <a:r>
              <a:rPr lang="en-US" dirty="0">
                <a:latin typeface="Calibri"/>
                <a:cs typeface="Calibri"/>
              </a:rPr>
              <a:t>= </a:t>
            </a:r>
            <a:r>
              <a:rPr lang="en-US" dirty="0" smtClean="0">
                <a:latin typeface="Calibri"/>
                <a:cs typeface="Calibri"/>
              </a:rPr>
              <a:t>0.0000005 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6098" name="TextBox 26"/>
          <p:cNvSpPr txBox="1">
            <a:spLocks noChangeArrowheads="1"/>
          </p:cNvSpPr>
          <p:nvPr/>
        </p:nvSpPr>
        <p:spPr bwMode="auto">
          <a:xfrm>
            <a:off x="7620001" y="-67479"/>
            <a:ext cx="10391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Calibri"/>
                <a:cs typeface="Calibri"/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val="6389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" fill="hold"/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9" grpId="0" autoUpdateAnimBg="0"/>
      <p:bldP spid="753670" grpId="0" autoUpdateAnimBg="0"/>
      <p:bldP spid="753671" grpId="0" autoUpdateAnimBg="0"/>
      <p:bldP spid="753672" grpId="0" autoUpdateAnimBg="0"/>
      <p:bldP spid="753673" grpId="0" autoUpdateAnimBg="0"/>
      <p:bldP spid="753680" grpId="0" autoUpdateAnimBg="0"/>
      <p:bldP spid="753681" grpId="0" autoUpdateAnimBg="0"/>
      <p:bldP spid="753682" grpId="0" autoUpdateAnimBg="0"/>
      <p:bldP spid="753683" grpId="0" autoUpdateAnimBg="0"/>
      <p:bldP spid="753684" grpId="0" autoUpdateAnimBg="0"/>
      <p:bldP spid="75368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Na</a:t>
            </a:r>
            <a:r>
              <a:rPr lang="fr-FR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Bayes as a Language Model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451"/>
            <a:ext cx="7772400" cy="81319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charset="0"/>
                <a:cs typeface="Calibri"/>
              </a:rPr>
              <a:t>Which class assigns the higher probability to s?</a:t>
            </a:r>
            <a:endParaRPr lang="en-US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81000" y="2628900"/>
            <a:ext cx="2438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I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love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0.01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this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0.05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fun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0.1</a:t>
            </a:r>
            <a:r>
              <a:rPr lang="en-US" sz="2000" dirty="0">
                <a:solidFill>
                  <a:srgbClr val="00AB7E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AB7E"/>
                </a:solidFill>
                <a:latin typeface="Calibri"/>
                <a:cs typeface="Calibri"/>
              </a:rPr>
              <a:t>film</a:t>
            </a:r>
            <a:endParaRPr lang="en-US" sz="2000" dirty="0">
              <a:solidFill>
                <a:srgbClr val="00AB7E"/>
              </a:solidFill>
              <a:latin typeface="Calibri"/>
              <a:cs typeface="Calibri"/>
            </a:endParaRP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33400" y="211455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solidFill>
                  <a:srgbClr val="00AB7E"/>
                </a:solidFill>
                <a:latin typeface="Calibri"/>
                <a:cs typeface="Calibri"/>
              </a:rPr>
              <a:t>Model </a:t>
            </a:r>
            <a:r>
              <a:rPr lang="en-US" dirty="0" err="1" smtClean="0">
                <a:solidFill>
                  <a:srgbClr val="00AB7E"/>
                </a:solidFill>
                <a:latin typeface="Calibri"/>
                <a:cs typeface="Calibri"/>
              </a:rPr>
              <a:t>pos</a:t>
            </a:r>
            <a:endParaRPr lang="en-US" dirty="0">
              <a:solidFill>
                <a:srgbClr val="00AB7E"/>
              </a:solidFill>
              <a:latin typeface="Calibri"/>
              <a:cs typeface="Calibri"/>
            </a:endParaRP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819400" y="2114550"/>
            <a:ext cx="16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228600" y="2000250"/>
            <a:ext cx="2133600" cy="2971800"/>
          </a:xfrm>
          <a:prstGeom prst="rect">
            <a:avLst/>
          </a:prstGeom>
          <a:noFill/>
          <a:ln w="9525">
            <a:solidFill>
              <a:srgbClr val="00E4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2438400" y="2000250"/>
            <a:ext cx="2133600" cy="297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648200" y="2743200"/>
            <a:ext cx="4953000" cy="401241"/>
            <a:chOff x="2928" y="2304"/>
            <a:chExt cx="3120" cy="337"/>
          </a:xfrm>
        </p:grpSpPr>
        <p:sp>
          <p:nvSpPr>
            <p:cNvPr id="47127" name="Text Box 10"/>
            <p:cNvSpPr txBox="1">
              <a:spLocks noChangeArrowheads="1"/>
            </p:cNvSpPr>
            <p:nvPr/>
          </p:nvSpPr>
          <p:spPr bwMode="auto">
            <a:xfrm>
              <a:off x="5184" y="2304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film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28" name="Text Box 11"/>
            <p:cNvSpPr txBox="1">
              <a:spLocks noChangeArrowheads="1"/>
            </p:cNvSpPr>
            <p:nvPr/>
          </p:nvSpPr>
          <p:spPr bwMode="auto">
            <a:xfrm>
              <a:off x="3504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love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29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this</a:t>
              </a:r>
              <a:endParaRPr lang="en-US" sz="2000" dirty="0">
                <a:latin typeface="Calibri"/>
                <a:cs typeface="Calibri"/>
              </a:endParaRPr>
            </a:p>
          </p:txBody>
        </p:sp>
        <p:sp>
          <p:nvSpPr>
            <p:cNvPr id="47130" name="Text Box 13"/>
            <p:cNvSpPr txBox="1">
              <a:spLocks noChangeArrowheads="1"/>
            </p:cNvSpPr>
            <p:nvPr/>
          </p:nvSpPr>
          <p:spPr bwMode="auto">
            <a:xfrm>
              <a:off x="4704" y="2304"/>
              <a:ext cx="4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fun</a:t>
              </a:r>
              <a:endParaRPr lang="en-US" sz="2000" dirty="0">
                <a:latin typeface="Calibri"/>
                <a:cs typeface="Calibri"/>
              </a:endParaRPr>
            </a:p>
          </p:txBody>
        </p:sp>
        <p:grpSp>
          <p:nvGrpSpPr>
            <p:cNvPr id="47131" name="Group 14"/>
            <p:cNvGrpSpPr>
              <a:grpSpLocks/>
            </p:cNvGrpSpPr>
            <p:nvPr/>
          </p:nvGrpSpPr>
          <p:grpSpPr bwMode="auto">
            <a:xfrm>
              <a:off x="2976" y="2640"/>
              <a:ext cx="2640" cy="1"/>
              <a:chOff x="2256" y="2640"/>
              <a:chExt cx="2640" cy="0"/>
            </a:xfrm>
          </p:grpSpPr>
          <p:sp>
            <p:nvSpPr>
              <p:cNvPr id="47133" name="Line 15"/>
              <p:cNvSpPr>
                <a:spLocks noChangeShapeType="1"/>
              </p:cNvSpPr>
              <p:nvPr/>
            </p:nvSpPr>
            <p:spPr bwMode="auto">
              <a:xfrm>
                <a:off x="2256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4" name="Line 16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5" name="Line 17"/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6" name="Line 18"/>
              <p:cNvSpPr>
                <a:spLocks noChangeShapeType="1"/>
              </p:cNvSpPr>
              <p:nvPr/>
            </p:nvSpPr>
            <p:spPr bwMode="auto">
              <a:xfrm>
                <a:off x="3984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47137" name="Line 19"/>
              <p:cNvSpPr>
                <a:spLocks noChangeShapeType="1"/>
              </p:cNvSpPr>
              <p:nvPr/>
            </p:nvSpPr>
            <p:spPr bwMode="auto">
              <a:xfrm>
                <a:off x="4608" y="264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47132" name="Text Box 20"/>
            <p:cNvSpPr txBox="1">
              <a:spLocks noChangeArrowheads="1"/>
            </p:cNvSpPr>
            <p:nvPr/>
          </p:nvSpPr>
          <p:spPr bwMode="auto">
            <a:xfrm>
              <a:off x="2928" y="2304"/>
              <a:ext cx="6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dirty="0" smtClean="0">
                  <a:latin typeface="Calibri"/>
                  <a:cs typeface="Calibri"/>
                </a:rPr>
                <a:t>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48200" y="3314698"/>
            <a:ext cx="4953000" cy="608409"/>
            <a:chOff x="2928" y="2784"/>
            <a:chExt cx="3120" cy="511"/>
          </a:xfrm>
        </p:grpSpPr>
        <p:sp>
          <p:nvSpPr>
            <p:cNvPr id="47117" name="Text Box 22"/>
            <p:cNvSpPr txBox="1">
              <a:spLocks noChangeArrowheads="1"/>
            </p:cNvSpPr>
            <p:nvPr/>
          </p:nvSpPr>
          <p:spPr bwMode="auto">
            <a:xfrm>
              <a:off x="5184" y="2784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18" name="Text Box 23"/>
            <p:cNvSpPr txBox="1">
              <a:spLocks noChangeArrowheads="1"/>
            </p:cNvSpPr>
            <p:nvPr/>
          </p:nvSpPr>
          <p:spPr bwMode="auto">
            <a:xfrm>
              <a:off x="3504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19" name="Text Box 24"/>
            <p:cNvSpPr txBox="1">
              <a:spLocks noChangeArrowheads="1"/>
            </p:cNvSpPr>
            <p:nvPr/>
          </p:nvSpPr>
          <p:spPr bwMode="auto">
            <a:xfrm>
              <a:off x="4032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0.01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0" name="Text Box 25"/>
            <p:cNvSpPr txBox="1">
              <a:spLocks noChangeArrowheads="1"/>
            </p:cNvSpPr>
            <p:nvPr/>
          </p:nvSpPr>
          <p:spPr bwMode="auto">
            <a:xfrm>
              <a:off x="4704" y="2784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0.05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1" name="Text Box 26"/>
            <p:cNvSpPr txBox="1">
              <a:spLocks noChangeArrowheads="1"/>
            </p:cNvSpPr>
            <p:nvPr/>
          </p:nvSpPr>
          <p:spPr bwMode="auto">
            <a:xfrm>
              <a:off x="2928" y="2784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00AB7E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00AB7E"/>
                </a:solidFill>
                <a:latin typeface="Calibri"/>
                <a:cs typeface="Calibri"/>
              </a:endParaRPr>
            </a:p>
          </p:txBody>
        </p:sp>
        <p:sp>
          <p:nvSpPr>
            <p:cNvPr id="47122" name="Text Box 27"/>
            <p:cNvSpPr txBox="1">
              <a:spLocks noChangeArrowheads="1"/>
            </p:cNvSpPr>
            <p:nvPr/>
          </p:nvSpPr>
          <p:spPr bwMode="auto">
            <a:xfrm>
              <a:off x="5184" y="2985"/>
              <a:ext cx="8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3" name="Text Box 28"/>
            <p:cNvSpPr txBox="1">
              <a:spLocks noChangeArrowheads="1"/>
            </p:cNvSpPr>
            <p:nvPr/>
          </p:nvSpPr>
          <p:spPr bwMode="auto">
            <a:xfrm>
              <a:off x="3504" y="2985"/>
              <a:ext cx="52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0.001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4" name="Text Box 29"/>
            <p:cNvSpPr txBox="1">
              <a:spLocks noChangeArrowheads="1"/>
            </p:cNvSpPr>
            <p:nvPr/>
          </p:nvSpPr>
          <p:spPr bwMode="auto">
            <a:xfrm>
              <a:off x="4032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0.01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5" name="Text Box 30"/>
            <p:cNvSpPr txBox="1">
              <a:spLocks noChangeArrowheads="1"/>
            </p:cNvSpPr>
            <p:nvPr/>
          </p:nvSpPr>
          <p:spPr bwMode="auto">
            <a:xfrm>
              <a:off x="4704" y="2985"/>
              <a:ext cx="57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0.005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47126" name="Text Box 31"/>
            <p:cNvSpPr txBox="1">
              <a:spLocks noChangeArrowheads="1"/>
            </p:cNvSpPr>
            <p:nvPr/>
          </p:nvSpPr>
          <p:spPr bwMode="auto">
            <a:xfrm>
              <a:off x="2928" y="2985"/>
              <a:ext cx="48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 dirty="0" smtClean="0">
                  <a:solidFill>
                    <a:srgbClr val="FF0000"/>
                  </a:solidFill>
                  <a:latin typeface="Calibri"/>
                  <a:cs typeface="Calibri"/>
                </a:rPr>
                <a:t>0.2</a:t>
              </a:r>
              <a:endParaRPr lang="en-US" sz="1800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754720" name="Text Box 32"/>
          <p:cNvSpPr txBox="1">
            <a:spLocks noChangeArrowheads="1"/>
          </p:cNvSpPr>
          <p:nvPr/>
        </p:nvSpPr>
        <p:spPr bwMode="auto">
          <a:xfrm>
            <a:off x="5410200" y="4286250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P(</a:t>
            </a:r>
            <a:r>
              <a:rPr lang="en-US" dirty="0" err="1">
                <a:latin typeface="Calibri"/>
                <a:cs typeface="Calibri"/>
              </a:rPr>
              <a:t>s</a:t>
            </a:r>
            <a:r>
              <a:rPr lang="en-US" dirty="0" err="1" smtClean="0">
                <a:latin typeface="Calibri"/>
                <a:cs typeface="Calibri"/>
              </a:rPr>
              <a:t>|</a:t>
            </a:r>
            <a:r>
              <a:rPr lang="en-US" dirty="0" err="1" smtClean="0">
                <a:solidFill>
                  <a:srgbClr val="008000"/>
                </a:solidFill>
                <a:latin typeface="Calibri"/>
                <a:cs typeface="Calibri"/>
              </a:rPr>
              <a:t>pos</a:t>
            </a:r>
            <a:r>
              <a:rPr lang="en-US" dirty="0" smtClean="0">
                <a:latin typeface="Calibri"/>
                <a:cs typeface="Calibri"/>
              </a:rPr>
              <a:t>)  </a:t>
            </a:r>
            <a:r>
              <a:rPr lang="en-US" dirty="0">
                <a:latin typeface="Calibri"/>
                <a:cs typeface="Calibri"/>
              </a:rPr>
              <a:t>&gt;  P(</a:t>
            </a:r>
            <a:r>
              <a:rPr lang="en-US" dirty="0" err="1">
                <a:latin typeface="Calibri"/>
                <a:cs typeface="Calibri"/>
              </a:rPr>
              <a:t>s</a:t>
            </a:r>
            <a:r>
              <a:rPr lang="en-US" dirty="0" err="1" smtClean="0">
                <a:latin typeface="Calibri"/>
                <a:cs typeface="Calibri"/>
              </a:rPr>
              <a:t>|</a:t>
            </a:r>
            <a:r>
              <a:rPr lang="en-US" dirty="0" err="1" smtClean="0">
                <a:solidFill>
                  <a:srgbClr val="FF0000"/>
                </a:solidFill>
                <a:latin typeface="Calibri"/>
                <a:cs typeface="Calibri"/>
              </a:rPr>
              <a:t>neg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7115" name="Text Box 33"/>
          <p:cNvSpPr txBox="1">
            <a:spLocks noChangeArrowheads="1"/>
          </p:cNvSpPr>
          <p:nvPr/>
        </p:nvSpPr>
        <p:spPr bwMode="auto">
          <a:xfrm>
            <a:off x="2574925" y="2513410"/>
            <a:ext cx="1545565" cy="237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0.2	I</a:t>
            </a: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0.001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love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0.01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this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0.005</a:t>
            </a: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fun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000" dirty="0">
                <a:solidFill>
                  <a:schemeClr val="hlink"/>
                </a:solidFill>
                <a:latin typeface="Calibri"/>
                <a:cs typeface="Calibri"/>
              </a:rPr>
              <a:t>0.1	</a:t>
            </a:r>
            <a:r>
              <a:rPr lang="en-US" sz="2000" dirty="0" smtClean="0">
                <a:solidFill>
                  <a:schemeClr val="hlink"/>
                </a:solidFill>
                <a:latin typeface="Calibri"/>
                <a:cs typeface="Calibri"/>
              </a:rPr>
              <a:t>film</a:t>
            </a:r>
            <a:endParaRPr lang="en-US" sz="2000"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sp>
        <p:nvSpPr>
          <p:cNvPr id="47116" name="TextBox 34"/>
          <p:cNvSpPr txBox="1">
            <a:spLocks noChangeArrowheads="1"/>
          </p:cNvSpPr>
          <p:nvPr/>
        </p:nvSpPr>
        <p:spPr bwMode="auto">
          <a:xfrm>
            <a:off x="7620001" y="-67479"/>
            <a:ext cx="12283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Sec.13.2.1</a:t>
            </a:r>
          </a:p>
        </p:txBody>
      </p:sp>
    </p:spTree>
    <p:extLst>
      <p:ext uri="{BB962C8B-B14F-4D97-AF65-F5344CB8AC3E}">
        <p14:creationId xmlns:p14="http://schemas.microsoft.com/office/powerpoint/2010/main" val="235884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72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Relationship to Language Modeling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041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10860</TotalTime>
  <Words>205</Words>
  <Application>Microsoft Office PowerPoint</Application>
  <PresentationFormat>On-screen Show (16:9)</PresentationFormat>
  <Paragraphs>76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NLP-jurafsky</vt:lpstr>
      <vt:lpstr>Text Classification and Naïve Bayes</vt:lpstr>
      <vt:lpstr>Generative Model for Multinomial Naïve Bayes</vt:lpstr>
      <vt:lpstr>Naïve Bayes and Language Modeling</vt:lpstr>
      <vt:lpstr>Each class = a unigram language model</vt:lpstr>
      <vt:lpstr>Naïve Bayes as a Language Model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210</cp:revision>
  <cp:lastPrinted>2009-04-20T16:46:08Z</cp:lastPrinted>
  <dcterms:created xsi:type="dcterms:W3CDTF">2010-04-19T15:31:24Z</dcterms:created>
  <dcterms:modified xsi:type="dcterms:W3CDTF">2012-03-21T18:25:43Z</dcterms:modified>
</cp:coreProperties>
</file>