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523" r:id="rId2"/>
    <p:sldId id="474" r:id="rId3"/>
    <p:sldId id="484" r:id="rId4"/>
    <p:sldId id="485" r:id="rId5"/>
    <p:sldId id="524" r:id="rId6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9" autoAdjust="0"/>
    <p:restoredTop sz="86867" autoAdjust="0"/>
  </p:normalViewPr>
  <p:slideViewPr>
    <p:cSldViewPr>
      <p:cViewPr varScale="1">
        <p:scale>
          <a:sx n="96" d="100"/>
          <a:sy n="96" d="100"/>
        </p:scale>
        <p:origin x="-23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pamassassin.apache.org/tests_3_3_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Multinomial 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A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orked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xample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210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257800" y="2266950"/>
            <a:ext cx="403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Choosing a class:</a:t>
            </a:r>
          </a:p>
          <a:p>
            <a:r>
              <a:rPr lang="en-US" sz="1800" dirty="0" smtClean="0">
                <a:latin typeface="+mn-lt"/>
              </a:rPr>
              <a:t>P(c|d5) </a:t>
            </a:r>
          </a:p>
          <a:p>
            <a:endParaRPr lang="en-US" sz="1800" dirty="0" smtClean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P(j|d5) 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 smtClean="0">
              <a:latin typeface="+mn-lt"/>
            </a:endParaRPr>
          </a:p>
          <a:p>
            <a:endParaRPr lang="en-US" sz="1800" dirty="0" smtClean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67400" y="3663374"/>
            <a:ext cx="21586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1600" dirty="0">
                <a:latin typeface="Calibri" charset="0"/>
              </a:rPr>
              <a:t> </a:t>
            </a: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1/4 * (2/9)</a:t>
            </a:r>
            <a:r>
              <a:rPr lang="en-US" altLang="zh-TW" sz="1600" baseline="30000" dirty="0">
                <a:latin typeface="Calibri" charset="0"/>
                <a:ea typeface="Arial" charset="0"/>
                <a:cs typeface="Arial" charset="0"/>
              </a:rPr>
              <a:t>3</a:t>
            </a: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 * 2/9 * 2/9 </a:t>
            </a:r>
            <a:r>
              <a:rPr lang="en-US" altLang="zh-TW" sz="1600" dirty="0">
                <a:latin typeface="Calibri" charset="0"/>
              </a:rPr>
              <a:t> </a:t>
            </a:r>
          </a:p>
          <a:p>
            <a:pPr lvl="1">
              <a:buFont typeface="Wingdings" charset="2"/>
              <a:buNone/>
            </a:pPr>
            <a:r>
              <a:rPr lang="en-US" altLang="zh-TW" sz="1600" dirty="0">
                <a:latin typeface="Calibri" charset="0"/>
                <a:ea typeface="Arial" charset="0"/>
                <a:cs typeface="Arial" charset="0"/>
              </a:rPr>
              <a:t>	≈ 0.0001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673228"/>
              </p:ext>
            </p:extLst>
          </p:nvPr>
        </p:nvGraphicFramePr>
        <p:xfrm>
          <a:off x="2895600" y="133350"/>
          <a:ext cx="58674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63"/>
                <a:gridCol w="523874"/>
                <a:gridCol w="3586163"/>
                <a:gridCol w="762000"/>
              </a:tblGrid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Doc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Words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Class</a:t>
                      </a:r>
                      <a:endParaRPr lang="en-US" sz="1600" dirty="0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Training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</a:t>
                      </a:r>
                      <a:r>
                        <a:rPr lang="en-US" sz="1600" baseline="0" dirty="0" smtClean="0"/>
                        <a:t> Beijing Chinese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Chinese Shanghai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Macao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Tokyo Japan Chinese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Chinese Chinese Tokyo</a:t>
                      </a:r>
                      <a:r>
                        <a:rPr lang="en-US" sz="1600" baseline="0" dirty="0" smtClean="0"/>
                        <a:t> Japan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3028950"/>
            <a:ext cx="26091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Conditional Probabilities: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Chinese|</a:t>
            </a:r>
            <a:r>
              <a:rPr lang="en-US" sz="1800" i="1" dirty="0" err="1" smtClean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)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Tokyo|</a:t>
            </a:r>
            <a:r>
              <a:rPr lang="en-US" sz="1800" i="1" dirty="0" err="1" smtClean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)   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Japan|</a:t>
            </a:r>
            <a:r>
              <a:rPr lang="en-US" sz="1800" i="1" dirty="0" err="1" smtClean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)    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Chinese|</a:t>
            </a:r>
            <a:r>
              <a:rPr lang="en-US" sz="1800" i="1" dirty="0" err="1">
                <a:latin typeface="+mn-lt"/>
              </a:rPr>
              <a:t>j</a:t>
            </a:r>
            <a:r>
              <a:rPr lang="en-US" sz="1800" dirty="0" smtClean="0">
                <a:latin typeface="+mn-lt"/>
              </a:rPr>
              <a:t>)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Tokyo|</a:t>
            </a:r>
            <a:r>
              <a:rPr lang="en-US" sz="1800" i="1" dirty="0" err="1" smtClean="0">
                <a:latin typeface="+mn-lt"/>
              </a:rPr>
              <a:t>j</a:t>
            </a:r>
            <a:r>
              <a:rPr lang="en-US" sz="1800" dirty="0" smtClean="0">
                <a:latin typeface="+mn-lt"/>
              </a:rPr>
              <a:t>)     =</a:t>
            </a:r>
          </a:p>
          <a:p>
            <a:r>
              <a:rPr lang="en-US" sz="1800" dirty="0" smtClean="0">
                <a:latin typeface="+mn-lt"/>
              </a:rPr>
              <a:t>P(</a:t>
            </a:r>
            <a:r>
              <a:rPr lang="en-US" sz="1800" dirty="0" err="1" smtClean="0">
                <a:latin typeface="+mn-lt"/>
              </a:rPr>
              <a:t>Japan|</a:t>
            </a:r>
            <a:r>
              <a:rPr lang="en-US" sz="1800" i="1" dirty="0" err="1" smtClean="0">
                <a:latin typeface="+mn-lt"/>
              </a:rPr>
              <a:t>j</a:t>
            </a:r>
            <a:r>
              <a:rPr lang="en-US" sz="1800" dirty="0" smtClean="0">
                <a:latin typeface="+mn-lt"/>
              </a:rPr>
              <a:t>)     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834574"/>
            <a:ext cx="838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+mn-lt"/>
              </a:rPr>
              <a:t>Priors:</a:t>
            </a:r>
          </a:p>
          <a:p>
            <a:r>
              <a:rPr lang="en-US" sz="1800" i="1" dirty="0" smtClean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(</a:t>
            </a:r>
            <a:r>
              <a:rPr lang="en-US" sz="1800" i="1" dirty="0" smtClean="0">
                <a:latin typeface="+mn-lt"/>
              </a:rPr>
              <a:t>c</a:t>
            </a:r>
            <a:r>
              <a:rPr lang="en-US" sz="1800" dirty="0" smtClean="0">
                <a:latin typeface="+mn-lt"/>
              </a:rPr>
              <a:t>)= </a:t>
            </a:r>
          </a:p>
          <a:p>
            <a:endParaRPr lang="en-US" sz="200" i="1" dirty="0" smtClean="0">
              <a:latin typeface="+mn-lt"/>
            </a:endParaRPr>
          </a:p>
          <a:p>
            <a:r>
              <a:rPr lang="en-US" sz="1800" i="1" dirty="0" smtClean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(</a:t>
            </a:r>
            <a:r>
              <a:rPr lang="en-US" sz="1800" i="1" dirty="0" smtClean="0">
                <a:latin typeface="+mn-lt"/>
              </a:rPr>
              <a:t>j</a:t>
            </a:r>
            <a:r>
              <a:rPr lang="en-US" sz="1800" dirty="0" smtClean="0">
                <a:latin typeface="+mn-lt"/>
              </a:rPr>
              <a:t>)=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2087998"/>
            <a:ext cx="3315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3</a:t>
            </a:r>
          </a:p>
          <a:p>
            <a:endParaRPr lang="en-US" sz="16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3000" y="231259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4</a:t>
            </a:r>
            <a:endParaRPr lang="en-US" sz="1600" dirty="0"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196472" y="2388790"/>
            <a:ext cx="17796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71600" y="2291774"/>
            <a:ext cx="33153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1</a:t>
            </a:r>
          </a:p>
          <a:p>
            <a:endParaRPr lang="en-US" sz="16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71600" y="2516366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4</a:t>
            </a:r>
            <a:endParaRPr lang="en-US" sz="1600" dirty="0">
              <a:latin typeface="+mn-lt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1425072" y="2592566"/>
            <a:ext cx="177960" cy="0"/>
          </a:xfrm>
          <a:prstGeom prst="lin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358750"/>
              </p:ext>
            </p:extLst>
          </p:nvPr>
        </p:nvGraphicFramePr>
        <p:xfrm>
          <a:off x="228600" y="1123951"/>
          <a:ext cx="249371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4" name="Equation" r:id="rId3" imgW="1524000" imgH="419100" progId="Equation.3">
                  <p:embed/>
                </p:oleObj>
              </mc:Choice>
              <mc:Fallback>
                <p:oleObj name="Equation" r:id="rId3" imgW="15240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23951"/>
                        <a:ext cx="2493718" cy="68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775752"/>
              </p:ext>
            </p:extLst>
          </p:nvPr>
        </p:nvGraphicFramePr>
        <p:xfrm>
          <a:off x="1524000" y="306388"/>
          <a:ext cx="10795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5" name="Equation" r:id="rId5" imgW="660400" imgH="393700" progId="Equation.3">
                  <p:embed/>
                </p:oleObj>
              </mc:Choice>
              <mc:Fallback>
                <p:oleObj name="Equation" r:id="rId5" imgW="660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6388"/>
                        <a:ext cx="1079500" cy="6445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438400" y="3293646"/>
            <a:ext cx="255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(5+1) / (8+6) = 6/14 = 3/7</a:t>
            </a:r>
            <a:endParaRPr lang="en-US" sz="18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38400" y="356235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(0+1) / (8+6) = 1/14</a:t>
            </a:r>
            <a:endParaRPr lang="en-US" sz="180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38400" y="4145214"/>
            <a:ext cx="18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Calibri" charset="0"/>
              </a:rPr>
              <a:t>(1</a:t>
            </a:r>
            <a:r>
              <a:rPr lang="en-US" altLang="zh-TW" sz="1800" dirty="0">
                <a:latin typeface="Calibri" charset="0"/>
              </a:rPr>
              <a:t>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38400" y="385208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(0+1) / (8+6) = 1/14</a:t>
            </a:r>
            <a:endParaRPr lang="en-US" sz="1800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38400" y="4412218"/>
            <a:ext cx="18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Calibri" charset="0"/>
              </a:rPr>
              <a:t>(1</a:t>
            </a:r>
            <a:r>
              <a:rPr lang="en-US" altLang="zh-TW" sz="1800" dirty="0">
                <a:latin typeface="Calibri" charset="0"/>
              </a:rPr>
              <a:t>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44848" y="4669254"/>
            <a:ext cx="18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latin typeface="Calibri" charset="0"/>
              </a:rPr>
              <a:t>(1</a:t>
            </a:r>
            <a:r>
              <a:rPr lang="en-US" altLang="zh-TW" sz="1800" dirty="0">
                <a:latin typeface="Calibri" charset="0"/>
              </a:rPr>
              <a:t>+1) / (3+6) = 2/9 </a:t>
            </a:r>
            <a:endParaRPr lang="en-US" sz="180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62947" y="2585118"/>
            <a:ext cx="23666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TW" sz="1600" dirty="0">
                <a:latin typeface="Calibri" charset="0"/>
              </a:rPr>
              <a:t> 3/4 * (3/7)</a:t>
            </a:r>
            <a:r>
              <a:rPr lang="en-US" altLang="zh-TW" sz="1600" baseline="30000" dirty="0">
                <a:latin typeface="Calibri" charset="0"/>
              </a:rPr>
              <a:t>3</a:t>
            </a:r>
            <a:r>
              <a:rPr lang="en-US" altLang="zh-TW" sz="1600" dirty="0">
                <a:latin typeface="Calibri" charset="0"/>
              </a:rPr>
              <a:t> * 1/14 * 1/14 </a:t>
            </a:r>
          </a:p>
          <a:p>
            <a:pPr lvl="1">
              <a:buFont typeface="Wingdings" charset="2"/>
              <a:buNone/>
            </a:pPr>
            <a:r>
              <a:rPr lang="en-US" altLang="zh-TW" sz="1600" dirty="0" smtClean="0">
                <a:latin typeface="Calibri" charset="0"/>
                <a:ea typeface="Arial" charset="0"/>
                <a:cs typeface="Arial" charset="0"/>
              </a:rPr>
              <a:t>	≈ 0.0003</a:t>
            </a:r>
            <a:endParaRPr lang="en-US" altLang="zh-TW" sz="1600" dirty="0">
              <a:latin typeface="Calibri" charset="0"/>
              <a:ea typeface="Arial" charset="0"/>
              <a:cs typeface="Arial" charset="0"/>
            </a:endParaRPr>
          </a:p>
        </p:txBody>
      </p:sp>
      <p:graphicFrame>
        <p:nvGraphicFramePr>
          <p:cNvPr id="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907398"/>
              </p:ext>
            </p:extLst>
          </p:nvPr>
        </p:nvGraphicFramePr>
        <p:xfrm>
          <a:off x="6158832" y="2701422"/>
          <a:ext cx="223838" cy="14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6" name="Equation" r:id="rId7" imgW="152280" imgH="126720" progId="Equation.3">
                  <p:embed/>
                </p:oleObj>
              </mc:Choice>
              <mc:Fallback>
                <p:oleObj name="Equation" r:id="rId7" imgW="1522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832" y="2701422"/>
                        <a:ext cx="223838" cy="14049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629764"/>
              </p:ext>
            </p:extLst>
          </p:nvPr>
        </p:nvGraphicFramePr>
        <p:xfrm>
          <a:off x="6096000" y="3768222"/>
          <a:ext cx="223838" cy="140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7" name="Equation" r:id="rId9" imgW="152280" imgH="126720" progId="Equation.3">
                  <p:embed/>
                </p:oleObj>
              </mc:Choice>
              <mc:Fallback>
                <p:oleObj name="Equation" r:id="rId9" imgW="15228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768222"/>
                        <a:ext cx="223838" cy="140494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0" grpId="1"/>
      <p:bldP spid="7" grpId="0"/>
      <p:bldP spid="8" grpId="0" build="allAtOnce"/>
      <p:bldP spid="13" grpId="0"/>
      <p:bldP spid="24" grpId="0"/>
      <p:bldP spid="29" grpId="0"/>
      <p:bldP spid="30" grpId="0"/>
      <p:bldP spid="32" grpId="0"/>
      <p:bldP spid="33" grpId="0"/>
      <p:bldP spid="34" grpId="0"/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</a:t>
            </a:r>
            <a:r>
              <a:rPr lang="fr-FR" dirty="0" err="1" smtClean="0"/>
              <a:t>ï</a:t>
            </a:r>
            <a:r>
              <a:rPr lang="en-GB" dirty="0" err="1" smtClean="0"/>
              <a:t>ve</a:t>
            </a:r>
            <a:r>
              <a:rPr lang="en-GB" dirty="0" smtClean="0"/>
              <a:t> Bayes in Spam Filtering</a:t>
            </a:r>
            <a:endParaRPr lang="en-US" dirty="0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latin typeface="Calibri" charset="0"/>
              </a:rPr>
              <a:t>SpamAssassin</a:t>
            </a:r>
            <a:r>
              <a:rPr lang="en-US" dirty="0" smtClean="0">
                <a:latin typeface="Calibri" charset="0"/>
              </a:rPr>
              <a:t> Features:</a:t>
            </a:r>
          </a:p>
          <a:p>
            <a:pPr lvl="1"/>
            <a:r>
              <a:rPr lang="en-US" sz="1600" dirty="0"/>
              <a:t>Mentions Generic Viagra</a:t>
            </a:r>
          </a:p>
          <a:p>
            <a:pPr lvl="1"/>
            <a:r>
              <a:rPr lang="en-US" sz="1600" dirty="0"/>
              <a:t>Online Pharmacy</a:t>
            </a:r>
          </a:p>
          <a:p>
            <a:pPr lvl="1"/>
            <a:r>
              <a:rPr lang="en-US" sz="1600" dirty="0" smtClean="0"/>
              <a:t>Mentions </a:t>
            </a:r>
            <a:r>
              <a:rPr lang="en-US" sz="1600" dirty="0"/>
              <a:t>millions of (dollar) ((dollar) NN,NNN,NNN.NN)</a:t>
            </a:r>
          </a:p>
          <a:p>
            <a:pPr lvl="1"/>
            <a:r>
              <a:rPr lang="en-US" sz="1600" dirty="0" smtClean="0"/>
              <a:t>Phrase</a:t>
            </a:r>
            <a:r>
              <a:rPr lang="en-US" sz="1600" dirty="0"/>
              <a:t>: impress ... girl</a:t>
            </a:r>
          </a:p>
          <a:p>
            <a:pPr lvl="1"/>
            <a:r>
              <a:rPr lang="en-US" sz="1600" dirty="0"/>
              <a:t>From: starts with many numbers</a:t>
            </a:r>
          </a:p>
          <a:p>
            <a:pPr lvl="1"/>
            <a:r>
              <a:rPr lang="en-US" sz="1600" dirty="0" smtClean="0"/>
              <a:t>Subject </a:t>
            </a:r>
            <a:r>
              <a:rPr lang="en-US" sz="1600" dirty="0"/>
              <a:t>is all capitals</a:t>
            </a:r>
          </a:p>
          <a:p>
            <a:pPr lvl="1"/>
            <a:r>
              <a:rPr lang="en-US" sz="1600" dirty="0"/>
              <a:t>HTML has a low ratio of text to image area</a:t>
            </a:r>
          </a:p>
          <a:p>
            <a:pPr lvl="1"/>
            <a:r>
              <a:rPr lang="en-US" sz="1600" dirty="0"/>
              <a:t>One hundred percent guaranteed</a:t>
            </a:r>
          </a:p>
          <a:p>
            <a:pPr lvl="1"/>
            <a:r>
              <a:rPr lang="en-US" sz="1600" dirty="0"/>
              <a:t>Claims you can be removed from the list</a:t>
            </a:r>
          </a:p>
          <a:p>
            <a:pPr lvl="1"/>
            <a:r>
              <a:rPr lang="en-US" sz="1600" dirty="0"/>
              <a:t>'Prestigious Non-Accredited Universities'		</a:t>
            </a:r>
          </a:p>
          <a:p>
            <a:pPr lvl="1"/>
            <a:r>
              <a:rPr lang="en-US" sz="1600" dirty="0">
                <a:hlinkClick r:id="rId2"/>
              </a:rPr>
              <a:t>http://spamassassin.apache.org/</a:t>
            </a:r>
            <a:r>
              <a:rPr lang="en-US" sz="1600" dirty="0" smtClean="0">
                <a:hlinkClick r:id="rId2"/>
              </a:rPr>
              <a:t>tests_3_3_x.html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45714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/>
              <a:t>Summary: Naive Bayes is Not So Naive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43000"/>
            <a:ext cx="8763000" cy="3771900"/>
          </a:xfrm>
        </p:spPr>
        <p:txBody>
          <a:bodyPr/>
          <a:lstStyle/>
          <a:p>
            <a:pPr marL="228600" indent="-228600"/>
            <a:r>
              <a:rPr lang="en-US" dirty="0" smtClean="0">
                <a:latin typeface="Calibri" charset="0"/>
              </a:rPr>
              <a:t>Very </a:t>
            </a:r>
            <a:r>
              <a:rPr lang="en-US" dirty="0">
                <a:latin typeface="Calibri" charset="0"/>
              </a:rPr>
              <a:t>Fast, low storage requirements</a:t>
            </a:r>
          </a:p>
          <a:p>
            <a:pPr marL="228600" indent="-228600"/>
            <a:r>
              <a:rPr lang="en-US" dirty="0" smtClean="0">
                <a:latin typeface="Calibri" charset="0"/>
              </a:rPr>
              <a:t>Robust to Irrelevant Features</a:t>
            </a:r>
          </a:p>
          <a:p>
            <a:pPr marL="571500" lvl="1" indent="-165100">
              <a:lnSpc>
                <a:spcPct val="90000"/>
              </a:lnSpc>
              <a:buFont typeface="Wingdings" charset="2"/>
              <a:buNone/>
            </a:pPr>
            <a:r>
              <a:rPr lang="en-US" dirty="0" smtClean="0">
                <a:latin typeface="Calibri" charset="0"/>
              </a:rPr>
              <a:t>	</a:t>
            </a:r>
            <a:r>
              <a:rPr lang="en-US" sz="1800" dirty="0" smtClean="0">
                <a:latin typeface="Calibri" charset="0"/>
              </a:rPr>
              <a:t>Irrelevant Features cancel each other without affecting results</a:t>
            </a:r>
          </a:p>
          <a:p>
            <a:pPr marL="228600" indent="-228600"/>
            <a:r>
              <a:rPr lang="en-US" dirty="0" smtClean="0">
                <a:latin typeface="Calibri" charset="0"/>
              </a:rPr>
              <a:t>Very good in domains with many equally important features</a:t>
            </a:r>
          </a:p>
          <a:p>
            <a:pPr marL="571500" lvl="1" indent="-165100">
              <a:buFont typeface="Wingdings" charset="2"/>
              <a:buNone/>
            </a:pPr>
            <a:r>
              <a:rPr lang="en-US" dirty="0" smtClean="0">
                <a:latin typeface="Calibri" charset="0"/>
              </a:rPr>
              <a:t>	</a:t>
            </a:r>
            <a:r>
              <a:rPr lang="en-US" sz="1800" dirty="0" smtClean="0">
                <a:latin typeface="Calibri" charset="0"/>
              </a:rPr>
              <a:t>Decision Trees suffer from </a:t>
            </a:r>
            <a:r>
              <a:rPr lang="en-US" sz="1800" i="1" dirty="0" smtClean="0">
                <a:latin typeface="Calibri" charset="0"/>
              </a:rPr>
              <a:t>fragmentation</a:t>
            </a:r>
            <a:r>
              <a:rPr lang="en-US" sz="1800" dirty="0" smtClean="0">
                <a:latin typeface="Calibri" charset="0"/>
              </a:rPr>
              <a:t> in such cases – especially if little data</a:t>
            </a:r>
          </a:p>
          <a:p>
            <a:pPr marL="228600" indent="-228600"/>
            <a:r>
              <a:rPr lang="en-US" dirty="0" smtClean="0">
                <a:latin typeface="Calibri" charset="0"/>
              </a:rPr>
              <a:t>Optimal if the independence </a:t>
            </a:r>
            <a:r>
              <a:rPr lang="en-US" dirty="0">
                <a:latin typeface="Calibri" charset="0"/>
              </a:rPr>
              <a:t>a</a:t>
            </a:r>
            <a:r>
              <a:rPr lang="en-US" dirty="0" smtClean="0">
                <a:latin typeface="Calibri" charset="0"/>
              </a:rPr>
              <a:t>ssumptions hold: </a:t>
            </a:r>
            <a:r>
              <a:rPr lang="en-US" sz="2000" dirty="0" smtClean="0">
                <a:latin typeface="Calibri" charset="0"/>
              </a:rPr>
              <a:t>If assumed independence is correct, then it is the Bayes Optimal Classifier for problem</a:t>
            </a:r>
            <a:endParaRPr lang="en-US" dirty="0" smtClean="0">
              <a:latin typeface="Calibri" charset="0"/>
            </a:endParaRPr>
          </a:p>
          <a:p>
            <a:pPr marL="228600" indent="-228600"/>
            <a:r>
              <a:rPr lang="en-US" dirty="0" smtClean="0">
                <a:latin typeface="Calibri" charset="0"/>
              </a:rPr>
              <a:t>A </a:t>
            </a:r>
            <a:r>
              <a:rPr lang="en-US" dirty="0">
                <a:latin typeface="Calibri" charset="0"/>
              </a:rPr>
              <a:t>good dependable baseline for text </a:t>
            </a:r>
            <a:r>
              <a:rPr lang="en-US" dirty="0" smtClean="0">
                <a:latin typeface="Calibri" charset="0"/>
              </a:rPr>
              <a:t>classification</a:t>
            </a:r>
          </a:p>
          <a:p>
            <a:pPr marL="571500" lvl="1"/>
            <a:r>
              <a:rPr lang="en-US" sz="2400" b="1" dirty="0">
                <a:solidFill>
                  <a:srgbClr val="FF0000"/>
                </a:solidFill>
                <a:latin typeface="Calibri" charset="0"/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  <a:latin typeface="Calibri" charset="0"/>
              </a:rPr>
              <a:t>ut we will see other classifiers that give better accuracy</a:t>
            </a:r>
            <a:endParaRPr lang="en-US" sz="2400" b="1" dirty="0">
              <a:solidFill>
                <a:srgbClr val="FF0000"/>
              </a:solidFill>
              <a:latin typeface="Calibri" charset="0"/>
            </a:endParaRPr>
          </a:p>
          <a:p>
            <a:pPr marL="228600" indent="-228600"/>
            <a:endParaRPr lang="en-US" dirty="0" smtClean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12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Multinomial 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A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orked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xample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2616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10859</TotalTime>
  <Words>264</Words>
  <Application>Microsoft Office PowerPoint</Application>
  <PresentationFormat>On-screen Show (16:9)</PresentationFormat>
  <Paragraphs>81</Paragraphs>
  <Slides>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NLP-jurafsky</vt:lpstr>
      <vt:lpstr>Equation</vt:lpstr>
      <vt:lpstr>Text Classification and Naïve Bayes</vt:lpstr>
      <vt:lpstr>PowerPoint Presentation</vt:lpstr>
      <vt:lpstr>Naïve Bayes in Spam Filtering</vt:lpstr>
      <vt:lpstr>Summary: Naive Bayes is Not So Naive</vt:lpstr>
      <vt:lpstr>Text Classification and Naïve Bayes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Robin</cp:lastModifiedBy>
  <cp:revision>210</cp:revision>
  <cp:lastPrinted>2009-04-20T16:46:08Z</cp:lastPrinted>
  <dcterms:created xsi:type="dcterms:W3CDTF">2010-04-19T15:31:24Z</dcterms:created>
  <dcterms:modified xsi:type="dcterms:W3CDTF">2012-03-21T18:27:14Z</dcterms:modified>
</cp:coreProperties>
</file>