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7"/>
  </p:notesMasterIdLst>
  <p:handoutMasterIdLst>
    <p:handoutMasterId r:id="rId8"/>
  </p:handoutMasterIdLst>
  <p:sldIdLst>
    <p:sldId id="537" r:id="rId2"/>
    <p:sldId id="538" r:id="rId3"/>
    <p:sldId id="539" r:id="rId4"/>
    <p:sldId id="540" r:id="rId5"/>
    <p:sldId id="541" r:id="rId6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9" autoAdjust="0"/>
    <p:restoredTop sz="86867" autoAdjust="0"/>
  </p:normalViewPr>
  <p:slideViewPr>
    <p:cSldViewPr>
      <p:cViewPr varScale="1">
        <p:scale>
          <a:sx n="96" d="100"/>
          <a:sy n="96" d="100"/>
        </p:scale>
        <p:origin x="-234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84C32A9-5A2D-B045-843B-D06D034130F2}" type="slidenum">
              <a:rPr lang="en-US" sz="1200"/>
              <a:pPr eaLnBrk="1" hangingPunct="1"/>
              <a:t>2</a:t>
            </a:fld>
            <a:endParaRPr 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precision, recall, f-measure [many have seen before]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there are two sets: CORRECT entities and SELECTED entities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2x2 contingency table, four possible outcomes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for precision &amp; recall, you're ignoring bottom corner (where you get O right)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precision: what proportion of your guesses are correct?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note that correctness means (a) correct boundaries, and (b) correct label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recall: what proportion of true entities did you get right?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ASK STUDENTS HERE ABOUT WHY NOT TO USE ACCURACY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[note that there is typically a trade-off between precision and recall!]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[to get high precision, be very reluctant to make guesses – but then you may have poor recall]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[to get high recall, be very promiscuous in making guesses – but then you may have poor precision]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84C32A9-5A2D-B045-843B-D06D034130F2}" type="slidenum">
              <a:rPr lang="en-US" sz="1200"/>
              <a:pPr eaLnBrk="1" hangingPunct="1"/>
              <a:t>3</a:t>
            </a:fld>
            <a:endParaRPr 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>
              <a:buFont typeface="Times" charset="0"/>
              <a:buNone/>
            </a:pP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Precision P = 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/(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 + 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fp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)</a:t>
            </a:r>
          </a:p>
          <a:p>
            <a:pPr algn="l" eaLnBrk="1" hangingPunct="1">
              <a:buFont typeface="Times" charset="0"/>
              <a:buNone/>
            </a:pP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Recall  </a:t>
            </a:r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   R = 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/(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tp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 + </a:t>
            </a:r>
            <a:r>
              <a:rPr lang="en-US" sz="1600" dirty="0" err="1">
                <a:latin typeface="Lucida Sans" charset="0"/>
                <a:ea typeface="ＭＳ Ｐゴシック" charset="0"/>
                <a:cs typeface="ＭＳ Ｐゴシック" charset="0"/>
              </a:rPr>
              <a:t>fn</a:t>
            </a: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)</a:t>
            </a:r>
          </a:p>
          <a:p>
            <a:pPr algn="l" eaLnBrk="1" hangingPunct="1">
              <a:buFont typeface="Times" charset="0"/>
              <a:buNone/>
            </a:pPr>
            <a:r>
              <a:rPr lang="en-US" sz="1600" dirty="0">
                <a:latin typeface="Lucida Sans" charset="0"/>
                <a:ea typeface="ＭＳ Ｐゴシック" charset="0"/>
                <a:cs typeface="ＭＳ Ｐゴシック" charset="0"/>
              </a:rPr>
              <a:t>Mention precision recall tradeoff.</a:t>
            </a: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precision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, recall, f-measure [many have seen before]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there are two sets: CORRECT entities and SELECTED entities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2x2 contingency table, four possible outcomes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for precision &amp; recall, you're ignoring bottom corner (where you get O right)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precision: what proportion of your guesses are correct?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note that correctness means (a) correct boundaries, and (b) correct label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recall: what proportion of true entities did you get right?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ASK STUDENTS HERE ABOUT WHY NOT TO USE ACCURACY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[note that there is typically a trade-off between precision and recall!]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[to get high precision, be very reluctant to make guesses – but then you may have poor recall]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[to get high recall, be very promiscuous in making guesses – but then you may have poor precision]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846" indent="-28571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2840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599975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111" indent="-228568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247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383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8519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5655" indent="-22856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E933F43-4F06-6E4C-A88E-635F26D155D2}" type="slidenum">
              <a:rPr lang="en-US" sz="1200"/>
              <a:pPr eaLnBrk="1" hangingPunct="1"/>
              <a:t>4</a:t>
            </a:fld>
            <a:endParaRPr lang="en-US" sz="1200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 combined measure: F-measure: weighted harmonic mean between precision and recall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[why weighted?  in some applications you may care more about P or R]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[why harmonic?  it's conservative -- lower than arith or geo mean]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[if P and R are far apart, F tends to be near lower value]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[in order to do well on F1, need to do well on BOTH P and R]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[this way, can't beat the system by being either too reluctant or too promiscuous]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Comment: when ppl say f-measure w/o specifying beta, they mean balanced, and this is by far the most common way of doing it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95936" y="438150"/>
            <a:ext cx="4680520" cy="13716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Text Classification and Na</a:t>
            </a:r>
            <a:r>
              <a:rPr lang="fr-FR" sz="4000" dirty="0" err="1">
                <a:latin typeface="Calibri (Headings)"/>
                <a:cs typeface="Calibri (Headings)"/>
              </a:rPr>
              <a:t>ï</a:t>
            </a:r>
            <a:r>
              <a:rPr lang="en-US" sz="4000" dirty="0" err="1">
                <a:latin typeface="Calibri (Headings)"/>
                <a:cs typeface="Calibri (Headings)"/>
              </a:rPr>
              <a:t>ve</a:t>
            </a:r>
            <a:r>
              <a:rPr lang="en-US" sz="4000" dirty="0">
                <a:latin typeface="Calibri (Headings)"/>
                <a:cs typeface="Calibri (Headings)"/>
              </a:rPr>
              <a:t> Bayes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A4001D"/>
                </a:solidFill>
                <a:ea typeface="ＭＳ Ｐゴシック" charset="0"/>
                <a:cs typeface="Calibri"/>
              </a:rPr>
              <a:t>Precision, Recall, and the F measure</a:t>
            </a:r>
            <a:endParaRPr lang="en-US" sz="3200" dirty="0">
              <a:solidFill>
                <a:srgbClr val="A4001D"/>
              </a:solidFill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680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The 2-by-2 contingency table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8842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069005"/>
              </p:ext>
            </p:extLst>
          </p:nvPr>
        </p:nvGraphicFramePr>
        <p:xfrm>
          <a:off x="1447800" y="1504950"/>
          <a:ext cx="6172200" cy="130302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correct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correct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selected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selected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79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Precision and recall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Precision</a:t>
            </a:r>
            <a:r>
              <a:rPr lang="en-US" dirty="0">
                <a:ea typeface="ＭＳ Ｐゴシック" charset="0"/>
                <a:cs typeface="ＭＳ Ｐゴシック" charset="0"/>
              </a:rPr>
              <a:t>: % of selected items that are correct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b="1" dirty="0" smtClean="0">
                <a:ea typeface="ＭＳ Ｐゴシック" charset="0"/>
                <a:cs typeface="ＭＳ Ｐゴシック" charset="0"/>
              </a:rPr>
              <a:t>Recall</a:t>
            </a:r>
            <a:r>
              <a:rPr lang="en-US" dirty="0">
                <a:ea typeface="ＭＳ Ｐゴシック" charset="0"/>
                <a:cs typeface="ＭＳ Ｐゴシック" charset="0"/>
              </a:rPr>
              <a:t>: % of correct items that are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selected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18842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760762"/>
              </p:ext>
            </p:extLst>
          </p:nvPr>
        </p:nvGraphicFramePr>
        <p:xfrm>
          <a:off x="1447800" y="3695700"/>
          <a:ext cx="6172200" cy="112014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</a:tblGrid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correct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correct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selected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fp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not selected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tn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80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combined measure: F</a:t>
            </a:r>
            <a:endParaRPr lang="en-US" dirty="0"/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combined measure that assesses the P/R tradeoff is F measure (weighted harmonic mean):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harmonic mean is a very conservative average; see </a:t>
            </a:r>
            <a:r>
              <a:rPr lang="en-US" i="1" dirty="0" smtClean="0"/>
              <a:t>IIR</a:t>
            </a:r>
            <a:r>
              <a:rPr lang="en-US" dirty="0" smtClean="0"/>
              <a:t> § 8.3</a:t>
            </a:r>
          </a:p>
          <a:p>
            <a:r>
              <a:rPr lang="en-US" dirty="0" smtClean="0"/>
              <a:t>People usually use balanced F1 measure</a:t>
            </a:r>
          </a:p>
          <a:p>
            <a:pPr lvl="1"/>
            <a:r>
              <a:rPr lang="en-US" dirty="0" smtClean="0"/>
              <a:t>  i.e., with </a:t>
            </a:r>
            <a:r>
              <a:rPr lang="en-US" dirty="0" smtClean="0">
                <a:sym typeface="Symbol" charset="0"/>
              </a:rPr>
              <a:t></a:t>
            </a:r>
            <a:r>
              <a:rPr lang="en-US" dirty="0" smtClean="0"/>
              <a:t> = 1 (that is, </a:t>
            </a:r>
            <a:r>
              <a:rPr lang="en-US" dirty="0" smtClean="0">
                <a:sym typeface="Symbol" charset="0"/>
              </a:rPr>
              <a:t> = ½):   		     </a:t>
            </a:r>
            <a:r>
              <a:rPr lang="en-US" i="1" dirty="0" smtClean="0">
                <a:sym typeface="Symbol" charset="0"/>
              </a:rPr>
              <a:t>F</a:t>
            </a:r>
            <a:r>
              <a:rPr lang="en-US" dirty="0" smtClean="0">
                <a:sym typeface="Symbol" charset="0"/>
              </a:rPr>
              <a:t> = 2</a:t>
            </a:r>
            <a:r>
              <a:rPr lang="en-US" i="1" dirty="0" smtClean="0">
                <a:sym typeface="Symbol" charset="0"/>
              </a:rPr>
              <a:t>PR</a:t>
            </a:r>
            <a:r>
              <a:rPr lang="en-US" dirty="0" smtClean="0">
                <a:sym typeface="Symbol" charset="0"/>
              </a:rPr>
              <a:t>/(</a:t>
            </a:r>
            <a:r>
              <a:rPr lang="en-US" i="1" dirty="0" smtClean="0">
                <a:sym typeface="Symbol" charset="0"/>
              </a:rPr>
              <a:t>P</a:t>
            </a:r>
            <a:r>
              <a:rPr lang="en-US" dirty="0" smtClean="0">
                <a:sym typeface="Symbol" charset="0"/>
              </a:rPr>
              <a:t>+</a:t>
            </a:r>
            <a:r>
              <a:rPr lang="en-US" i="1" dirty="0" smtClean="0">
                <a:sym typeface="Symbol" charset="0"/>
              </a:rPr>
              <a:t>R</a:t>
            </a:r>
            <a:r>
              <a:rPr lang="en-US" dirty="0" smtClean="0">
                <a:sym typeface="Symbol" charset="0"/>
              </a:rPr>
              <a:t>)</a:t>
            </a:r>
            <a:endParaRPr lang="en-US" dirty="0" smtClean="0"/>
          </a:p>
        </p:txBody>
      </p:sp>
      <p:graphicFrame>
        <p:nvGraphicFramePr>
          <p:cNvPr id="6758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514945"/>
              </p:ext>
            </p:extLst>
          </p:nvPr>
        </p:nvGraphicFramePr>
        <p:xfrm>
          <a:off x="2057400" y="2190750"/>
          <a:ext cx="4191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Equation" r:id="rId4" imgW="2084400" imgH="594000" progId="Equation.3">
                  <p:embed/>
                </p:oleObj>
              </mc:Choice>
              <mc:Fallback>
                <p:oleObj name="Equation" r:id="rId4" imgW="2084400" imgH="59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190750"/>
                        <a:ext cx="4191000" cy="12192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27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995936" y="438150"/>
            <a:ext cx="4680520" cy="1371600"/>
          </a:xfrm>
        </p:spPr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Text Classification and Na</a:t>
            </a:r>
            <a:r>
              <a:rPr lang="fr-FR" sz="4000" dirty="0" err="1">
                <a:latin typeface="Calibri (Headings)"/>
                <a:cs typeface="Calibri (Headings)"/>
              </a:rPr>
              <a:t>ï</a:t>
            </a:r>
            <a:r>
              <a:rPr lang="en-US" sz="4000" dirty="0" err="1">
                <a:latin typeface="Calibri (Headings)"/>
                <a:cs typeface="Calibri (Headings)"/>
              </a:rPr>
              <a:t>ve</a:t>
            </a:r>
            <a:r>
              <a:rPr lang="en-US" sz="4000" dirty="0">
                <a:latin typeface="Calibri (Headings)"/>
                <a:cs typeface="Calibri (Headings)"/>
              </a:rPr>
              <a:t> Bayes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A4001D"/>
                </a:solidFill>
                <a:ea typeface="ＭＳ Ｐゴシック" charset="0"/>
                <a:cs typeface="Calibri"/>
              </a:rPr>
              <a:t>Precision, Recall, and the F measure</a:t>
            </a:r>
            <a:endParaRPr lang="en-US" sz="3200" dirty="0">
              <a:solidFill>
                <a:srgbClr val="A4001D"/>
              </a:solidFill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785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10859</TotalTime>
  <Words>562</Words>
  <Application>Microsoft Office PowerPoint</Application>
  <PresentationFormat>On-screen Show (16:9)</PresentationFormat>
  <Paragraphs>71</Paragraphs>
  <Slides>5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NLP-jurafsky</vt:lpstr>
      <vt:lpstr>Equation</vt:lpstr>
      <vt:lpstr>Text Classification and Naïve Bayes</vt:lpstr>
      <vt:lpstr>The 2-by-2 contingency table</vt:lpstr>
      <vt:lpstr>Precision and recall</vt:lpstr>
      <vt:lpstr>A combined measure: F</vt:lpstr>
      <vt:lpstr>Text Classification and Naïve Bayes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Robin</cp:lastModifiedBy>
  <cp:revision>210</cp:revision>
  <cp:lastPrinted>2009-04-20T16:46:08Z</cp:lastPrinted>
  <dcterms:created xsi:type="dcterms:W3CDTF">2010-04-19T15:31:24Z</dcterms:created>
  <dcterms:modified xsi:type="dcterms:W3CDTF">2012-03-21T18:28:49Z</dcterms:modified>
</cp:coreProperties>
</file>