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13"/>
  </p:notesMasterIdLst>
  <p:handoutMasterIdLst>
    <p:handoutMasterId r:id="rId14"/>
  </p:handoutMasterIdLst>
  <p:sldIdLst>
    <p:sldId id="527" r:id="rId2"/>
    <p:sldId id="528" r:id="rId3"/>
    <p:sldId id="529" r:id="rId4"/>
    <p:sldId id="530" r:id="rId5"/>
    <p:sldId id="531" r:id="rId6"/>
    <p:sldId id="532" r:id="rId7"/>
    <p:sldId id="533" r:id="rId8"/>
    <p:sldId id="534" r:id="rId9"/>
    <p:sldId id="535" r:id="rId10"/>
    <p:sldId id="542" r:id="rId11"/>
    <p:sldId id="536" r:id="rId12"/>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9" autoAdjust="0"/>
    <p:restoredTop sz="86867" autoAdjust="0"/>
  </p:normalViewPr>
  <p:slideViewPr>
    <p:cSldViewPr>
      <p:cViewPr varScale="1">
        <p:scale>
          <a:sx n="96" d="100"/>
          <a:sy n="96" d="100"/>
        </p:scale>
        <p:origin x="-234"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f1 ignores true </a:t>
            </a:r>
            <a:r>
              <a:rPr lang="en-US" dirty="0" err="1" smtClean="0"/>
              <a:t>negs</a:t>
            </a:r>
            <a:r>
              <a:rPr lang="en-US" baseline="0" dirty="0" smtClean="0"/>
              <a:t> </a:t>
            </a:r>
            <a:r>
              <a:rPr lang="en-US" dirty="0" smtClean="0"/>
              <a:t>and its magnitude is mostly determined by the number of true positives, large classes dominate small classes in </a:t>
            </a:r>
            <a:r>
              <a:rPr lang="en-US" dirty="0" err="1" smtClean="0"/>
              <a:t>microaverage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9</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14450"/>
            <a:ext cx="38100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1445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200400"/>
            <a:ext cx="3810000" cy="1771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7"/>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Dan Jurafsky</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4" r:id="rId15"/>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330915301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smtClean="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smtClean="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smtClean="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a:t>
            </a:r>
            <a:r>
              <a:rPr lang="en-US" dirty="0" smtClean="0">
                <a:latin typeface="Calibri" charset="0"/>
              </a:rPr>
              <a:t>performance</a:t>
            </a:r>
            <a:endParaRPr lang="en-US" sz="2400" dirty="0" smtClean="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smtClean="0">
                <a:latin typeface="Calibri" charset="0"/>
              </a:rPr>
              <a:t>Handle sampling errors from different datasets</a:t>
            </a:r>
          </a:p>
          <a:p>
            <a:pPr lvl="1">
              <a:lnSpc>
                <a:spcPct val="90000"/>
              </a:lnSpc>
            </a:pPr>
            <a:r>
              <a:rPr lang="en-US" dirty="0" smtClean="0">
                <a:latin typeface="Calibri" charset="0"/>
              </a:rPr>
              <a:t>Pool results over each split</a:t>
            </a:r>
          </a:p>
          <a:p>
            <a:pPr lvl="1">
              <a:lnSpc>
                <a:spcPct val="90000"/>
              </a:lnSpc>
            </a:pPr>
            <a:r>
              <a:rPr lang="en-US" dirty="0" smtClean="0">
                <a:latin typeface="Calibri" charset="0"/>
              </a:rPr>
              <a:t>Compute pooled </a:t>
            </a:r>
            <a:r>
              <a:rPr lang="en-US" dirty="0" err="1" smtClean="0">
                <a:latin typeface="Calibri" charset="0"/>
              </a:rPr>
              <a:t>dev</a:t>
            </a:r>
            <a:r>
              <a:rPr lang="en-US" dirty="0" smtClean="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smtClean="0">
                <a:ln>
                  <a:noFill/>
                </a:ln>
                <a:solidFill>
                  <a:schemeClr val="tx1"/>
                </a:solidFill>
                <a:effectLst/>
                <a:latin typeface="Calibri"/>
                <a:cs typeface="Calibri"/>
              </a:rPr>
              <a:t>Test</a:t>
            </a:r>
            <a:r>
              <a:rPr kumimoji="0" lang="en-US" sz="2000" b="0" i="0" u="none" strike="noStrike" cap="none" normalizeH="0" dirty="0" smtClean="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                         Training Set</a:t>
              </a:r>
              <a:endParaRPr kumimoji="0" lang="en-US" sz="2000" b="0" i="0" u="none" strike="noStrike" cap="none" normalizeH="0" baseline="0" dirty="0">
                <a:ln>
                  <a:noFill/>
                </a:ln>
                <a:solidFill>
                  <a:schemeClr val="tx1"/>
                </a:solidFill>
                <a:effectLst/>
                <a:latin typeface="Calibri"/>
                <a:cs typeface="Calibri"/>
              </a:endParaRP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192803162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2</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More </a:t>
            </a:r>
            <a:r>
              <a:rPr lang="en-US" dirty="0">
                <a:latin typeface="Calibri" charset="0"/>
                <a:ea typeface="ＭＳ Ｐゴシック" charset="0"/>
                <a:cs typeface="ＭＳ Ｐゴシック" charset="0"/>
              </a:rPr>
              <a:t>Than Two </a:t>
            </a:r>
            <a:r>
              <a:rPr lang="en-US" dirty="0" smtClean="0">
                <a:latin typeface="Calibri" charset="0"/>
                <a:ea typeface="ＭＳ Ｐゴシック" charset="0"/>
                <a:cs typeface="ＭＳ Ｐゴシック" charset="0"/>
              </a:rPr>
              <a:t>Classes: </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Sets of binary classifiers</a:t>
            </a:r>
            <a:endParaRPr lang="en-US" dirty="0">
              <a:latin typeface="Calibri" charset="0"/>
              <a:ea typeface="ＭＳ Ｐゴシック" charset="0"/>
              <a:cs typeface="ＭＳ Ｐゴシック" charset="0"/>
            </a:endParaRPr>
          </a:p>
        </p:txBody>
      </p:sp>
      <p:sp>
        <p:nvSpPr>
          <p:cNvPr id="60420" name="Rectangle 3"/>
          <p:cNvSpPr>
            <a:spLocks noGrp="1" noChangeArrowheads="1"/>
          </p:cNvSpPr>
          <p:nvPr>
            <p:ph type="body" idx="1"/>
          </p:nvPr>
        </p:nvSpPr>
        <p:spPr/>
        <p:txBody>
          <a:bodyPr/>
          <a:lstStyle/>
          <a:p>
            <a:pPr eaLnBrk="1" hangingPunct="1"/>
            <a:r>
              <a:rPr lang="en-US" dirty="0" smtClean="0">
                <a:latin typeface="Calibri" charset="0"/>
                <a:ea typeface="ＭＳ Ｐゴシック" charset="0"/>
                <a:cs typeface="ＭＳ Ｐゴシック" charset="0"/>
              </a:rPr>
              <a:t>Dealing with </a:t>
            </a:r>
            <a:r>
              <a:rPr lang="en-US" dirty="0" smtClean="0">
                <a:solidFill>
                  <a:srgbClr val="008000"/>
                </a:solidFill>
                <a:latin typeface="Calibri" charset="0"/>
                <a:ea typeface="ＭＳ Ｐゴシック" charset="0"/>
                <a:cs typeface="ＭＳ Ｐゴシック" charset="0"/>
              </a:rPr>
              <a:t>any</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smtClean="0">
                <a:latin typeface="Calibri" charset="0"/>
                <a:ea typeface="ＭＳ Ｐゴシック" charset="0"/>
              </a:rPr>
              <a:t>A </a:t>
            </a:r>
            <a:r>
              <a:rPr lang="en-US" dirty="0">
                <a:latin typeface="Calibri" charset="0"/>
                <a:ea typeface="ＭＳ Ｐゴシック" charset="0"/>
              </a:rPr>
              <a:t>document can belong to 0, 1, or &gt;1 classes</a:t>
            </a:r>
            <a:r>
              <a:rPr lang="en-US" dirty="0" smtClean="0">
                <a:latin typeface="Calibri" charset="0"/>
                <a:ea typeface="ＭＳ Ｐゴシック" charset="0"/>
              </a:rPr>
              <a:t>.</a:t>
            </a:r>
          </a:p>
          <a:p>
            <a:pPr lvl="1"/>
            <a:endParaRPr lang="en-US" dirty="0" smtClean="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3</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smtClean="0">
                <a:solidFill>
                  <a:srgbClr val="008000"/>
                </a:solidFill>
                <a:latin typeface="Calibri" charset="0"/>
                <a:ea typeface="ＭＳ Ｐゴシック" charset="0"/>
                <a:cs typeface="ＭＳ Ｐゴシック" charset="0"/>
              </a:rPr>
              <a:t>One</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smtClean="0">
                <a:latin typeface="Calibri" charset="0"/>
                <a:ea typeface="ＭＳ Ｐゴシック" charset="0"/>
                <a:cs typeface="ＭＳ Ｐゴシック" charset="0"/>
              </a:rPr>
              <a:t>classification</a:t>
            </a:r>
            <a:endParaRPr lang="en-US"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rPr>
              <a:t>Classes </a:t>
            </a:r>
            <a:r>
              <a:rPr lang="en-US" dirty="0" smtClean="0">
                <a:latin typeface="Calibri" charset="0"/>
                <a:ea typeface="ＭＳ Ｐゴシック" charset="0"/>
              </a:rPr>
              <a:t>are mutually exclusive:  each document in exactly </a:t>
            </a:r>
            <a:r>
              <a:rPr lang="en-US" dirty="0">
                <a:latin typeface="Calibri" charset="0"/>
                <a:ea typeface="ＭＳ Ｐゴシック" charset="0"/>
              </a:rPr>
              <a:t>one </a:t>
            </a:r>
            <a:r>
              <a:rPr lang="en-US" dirty="0" smtClean="0">
                <a:latin typeface="Calibri" charset="0"/>
                <a:ea typeface="ＭＳ Ｐゴシック" charset="0"/>
              </a:rPr>
              <a:t>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smtClean="0">
                <a:latin typeface="Calibri" charset="0"/>
                <a:ea typeface="ＭＳ Ｐゴシック" charset="0"/>
                <a:cs typeface="ＭＳ Ｐゴシック" charset="0"/>
              </a:rPr>
              <a:t>the </a:t>
            </a:r>
            <a:r>
              <a:rPr lang="en-US" dirty="0" smtClean="0">
                <a:solidFill>
                  <a:srgbClr val="008000"/>
                </a:solidFill>
                <a:latin typeface="Calibri" charset="0"/>
                <a:ea typeface="ＭＳ Ｐゴシック" charset="0"/>
                <a:cs typeface="ＭＳ Ｐゴシック" charset="0"/>
              </a:rPr>
              <a:t>one</a:t>
            </a:r>
            <a:r>
              <a:rPr lang="en-US" dirty="0" smtClean="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4</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a:t>
            </a:r>
            <a:r>
              <a:rPr lang="en-US" sz="2100" dirty="0" smtClean="0">
                <a:latin typeface="Calibri" charset="0"/>
                <a:ea typeface="ＭＳ Ｐゴシック" charset="0"/>
                <a:cs typeface="ＭＳ Ｐゴシック" charset="0"/>
              </a:rPr>
              <a:t>set, 21,578 docs (each 90 types, 200 </a:t>
            </a:r>
            <a:r>
              <a:rPr lang="en-US" sz="2100" dirty="0" err="1" smtClean="0">
                <a:latin typeface="Calibri" charset="0"/>
                <a:ea typeface="ＭＳ Ｐゴシック" charset="0"/>
                <a:cs typeface="ＭＳ Ｐゴシック" charset="0"/>
              </a:rPr>
              <a:t>toknens</a:t>
            </a:r>
            <a:r>
              <a:rPr lang="en-US" sz="2100" dirty="0" smtClean="0">
                <a:latin typeface="Calibri" charset="0"/>
                <a:ea typeface="ＭＳ Ｐゴシック" charset="0"/>
                <a:cs typeface="ＭＳ Ｐゴシック" charset="0"/>
              </a:rPr>
              <a:t>)</a:t>
            </a:r>
            <a:endParaRPr lang="en-US" sz="2100" dirty="0">
              <a:latin typeface="Calibri" charset="0"/>
              <a:ea typeface="ＭＳ Ｐゴシック" charset="0"/>
              <a:cs typeface="ＭＳ Ｐゴシック" charset="0"/>
            </a:endParaRP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smtClean="0">
                <a:latin typeface="Calibri" charset="0"/>
                <a:ea typeface="ＭＳ Ｐゴシック" charset="0"/>
              </a:rPr>
              <a:t>Learn 118 binary category distinctions</a:t>
            </a:r>
          </a:p>
          <a:p>
            <a:pPr eaLnBrk="1" hangingPunct="1"/>
            <a:r>
              <a:rPr lang="en-US" sz="2200" dirty="0" smtClean="0">
                <a:latin typeface="Calibri" charset="0"/>
                <a:ea typeface="ＭＳ Ｐゴシック" charset="0"/>
                <a:cs typeface="ＭＳ Ｐゴシック" charset="0"/>
              </a:rPr>
              <a:t>Average document (with at least one category) has 1.24 classes</a:t>
            </a:r>
            <a:endParaRPr lang="en-US" sz="2200" dirty="0">
              <a:latin typeface="Calibri" charset="0"/>
              <a:ea typeface="ＭＳ Ｐゴシック" charset="0"/>
              <a:cs typeface="ＭＳ Ｐゴシック" charset="0"/>
            </a:endParaRPr>
          </a:p>
          <a:p>
            <a:pPr eaLnBrk="1" hangingPunct="1"/>
            <a:r>
              <a:rPr lang="en-US" sz="2200" dirty="0" smtClean="0">
                <a:latin typeface="Calibri" charset="0"/>
                <a:ea typeface="ＭＳ Ｐゴシック" charset="0"/>
                <a:cs typeface="ＭＳ Ｐゴシック" charset="0"/>
              </a:rPr>
              <a:t>Only </a:t>
            </a:r>
            <a:r>
              <a:rPr lang="en-US" sz="2200" dirty="0">
                <a:latin typeface="Calibri" charset="0"/>
                <a:ea typeface="ＭＳ Ｐゴシック" charset="0"/>
                <a:cs typeface="ＭＳ Ｐゴシック" charset="0"/>
              </a:rPr>
              <a:t>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r>
              <a:rPr lang="en-US" sz="3600" dirty="0" smtClean="0">
                <a:latin typeface="Calibri" charset="0"/>
                <a:ea typeface="ＭＳ Ｐゴシック" charset="0"/>
                <a:cs typeface="ＭＳ Ｐゴシック" charset="0"/>
              </a:rPr>
              <a:t/>
            </a:r>
            <a:br>
              <a:rPr lang="en-US" sz="3600" dirty="0" smtClean="0">
                <a:latin typeface="Calibri" charset="0"/>
                <a:ea typeface="ＭＳ Ｐゴシック" charset="0"/>
                <a:cs typeface="ＭＳ Ｐゴシック" charset="0"/>
              </a:rPr>
            </a:br>
            <a:r>
              <a:rPr lang="en-US" sz="3600" dirty="0" smtClean="0">
                <a:latin typeface="Calibri" charset="0"/>
                <a:ea typeface="ＭＳ Ｐゴシック" charset="0"/>
                <a:cs typeface="ＭＳ Ｐゴシック" charset="0"/>
              </a:rPr>
              <a:t>Classic </a:t>
            </a:r>
            <a:r>
              <a:rPr lang="en-US" sz="3600" dirty="0">
                <a:latin typeface="Calibri" charset="0"/>
                <a:ea typeface="ＭＳ Ｐゴシック" charset="0"/>
                <a:cs typeface="ＭＳ Ｐゴシック" charset="0"/>
              </a:rPr>
              <a:t>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smtClean="0"/>
              <a:t>Confusion matrix c</a:t>
            </a:r>
            <a:endParaRPr lang="en-US" dirty="0"/>
          </a:p>
        </p:txBody>
      </p:sp>
      <p:sp>
        <p:nvSpPr>
          <p:cNvPr id="3" name="Content Placeholder 2"/>
          <p:cNvSpPr>
            <a:spLocks noGrp="1"/>
          </p:cNvSpPr>
          <p:nvPr>
            <p:ph idx="1"/>
          </p:nvPr>
        </p:nvSpPr>
        <p:spPr>
          <a:xfrm>
            <a:off x="685800" y="1047750"/>
            <a:ext cx="8534400" cy="3333750"/>
          </a:xfrm>
        </p:spPr>
        <p:txBody>
          <a:bodyPr/>
          <a:lstStyle/>
          <a:p>
            <a:r>
              <a:rPr lang="en-US" dirty="0" smtClean="0"/>
              <a:t>For each </a:t>
            </a:r>
            <a:r>
              <a:rPr lang="en-US" dirty="0"/>
              <a:t>pair of classes &lt;c</a:t>
            </a:r>
            <a:r>
              <a:rPr lang="en-US" baseline="-25000" dirty="0"/>
              <a:t>1</a:t>
            </a:r>
            <a:r>
              <a:rPr lang="en-US" dirty="0"/>
              <a:t>,c</a:t>
            </a:r>
            <a:r>
              <a:rPr lang="en-US" baseline="-25000" dirty="0"/>
              <a:t>2</a:t>
            </a:r>
            <a:r>
              <a:rPr lang="en-US" dirty="0"/>
              <a:t>&gt; how many documents from </a:t>
            </a:r>
            <a:r>
              <a:rPr lang="en-US" dirty="0" smtClean="0"/>
              <a:t>c</a:t>
            </a:r>
            <a:r>
              <a:rPr lang="en-US" baseline="-25000" dirty="0" smtClean="0"/>
              <a:t>1</a:t>
            </a:r>
            <a:r>
              <a:rPr lang="en-US" dirty="0" smtClean="0"/>
              <a:t> </a:t>
            </a:r>
            <a:r>
              <a:rPr lang="en-US" dirty="0"/>
              <a:t>were incorrectly assigned to </a:t>
            </a:r>
            <a:r>
              <a:rPr lang="en-US" dirty="0" smtClean="0"/>
              <a:t>c</a:t>
            </a:r>
            <a:r>
              <a:rPr lang="en-US" baseline="-25000" dirty="0" smtClean="0"/>
              <a:t>2</a:t>
            </a:r>
            <a:r>
              <a:rPr lang="en-US" dirty="0" smtClean="0"/>
              <a:t>?</a:t>
            </a:r>
          </a:p>
          <a:p>
            <a:pPr lvl="1"/>
            <a:r>
              <a:rPr lang="en-US" dirty="0" smtClean="0"/>
              <a:t>c</a:t>
            </a:r>
            <a:r>
              <a:rPr lang="en-US" baseline="-25000" dirty="0" smtClean="0"/>
              <a:t>3,2</a:t>
            </a:r>
            <a:r>
              <a:rPr lang="en-US" dirty="0" smtClean="0"/>
              <a:t>: 90 wheat documents incorrectly assigned to poultry</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1008"/>
        </p:xfrm>
        <a:graphic>
          <a:graphicData uri="http://schemas.openxmlformats.org/drawingml/2006/table">
            <a:tbl>
              <a:tblPr firstRow="1" firstCol="1" bandRow="1">
                <a:tableStyleId>{5C22544A-7EE6-4342-B048-85BDC9FD1C3A}</a:tableStyleId>
              </a:tblPr>
              <a:tblGrid>
                <a:gridCol w="1600200"/>
                <a:gridCol w="990600"/>
                <a:gridCol w="990600"/>
                <a:gridCol w="990600"/>
                <a:gridCol w="1066799"/>
                <a:gridCol w="990600"/>
                <a:gridCol w="1143001"/>
              </a:tblGrid>
              <a:tr h="370840">
                <a:tc>
                  <a:txBody>
                    <a:bodyPr/>
                    <a:lstStyle/>
                    <a:p>
                      <a:pPr>
                        <a:lnSpc>
                          <a:spcPct val="80000"/>
                        </a:lnSpc>
                      </a:pPr>
                      <a:r>
                        <a:rPr lang="en-US" sz="1700" dirty="0" smtClean="0"/>
                        <a:t>Docs in test set</a:t>
                      </a:r>
                      <a:endParaRPr lang="en-US" sz="1700" dirty="0"/>
                    </a:p>
                  </a:txBody>
                  <a:tcPr/>
                </a:tc>
                <a:tc>
                  <a:txBody>
                    <a:bodyPr/>
                    <a:lstStyle/>
                    <a:p>
                      <a:pPr>
                        <a:lnSpc>
                          <a:spcPct val="80000"/>
                        </a:lnSpc>
                      </a:pPr>
                      <a:r>
                        <a:rPr lang="en-US" sz="1700" dirty="0" smtClean="0"/>
                        <a:t>Assigned</a:t>
                      </a:r>
                    </a:p>
                    <a:p>
                      <a:pPr>
                        <a:lnSpc>
                          <a:spcPct val="80000"/>
                        </a:lnSpc>
                      </a:pPr>
                      <a:r>
                        <a:rPr lang="en-US" sz="1700" dirty="0" smtClean="0"/>
                        <a:t>UK</a:t>
                      </a:r>
                      <a:endParaRPr lang="en-US" sz="1700" dirty="0"/>
                    </a:p>
                  </a:txBody>
                  <a:tcPr/>
                </a:tc>
                <a:tc>
                  <a:txBody>
                    <a:bodyPr/>
                    <a:lstStyle/>
                    <a:p>
                      <a:pPr>
                        <a:lnSpc>
                          <a:spcPct val="80000"/>
                        </a:lnSpc>
                      </a:pPr>
                      <a:r>
                        <a:rPr lang="en-US" sz="1700" dirty="0" smtClean="0"/>
                        <a:t>Assigned poultry</a:t>
                      </a:r>
                      <a:endParaRPr lang="en-US" sz="1700" dirty="0"/>
                    </a:p>
                  </a:txBody>
                  <a:tcPr/>
                </a:tc>
                <a:tc>
                  <a:txBody>
                    <a:bodyPr/>
                    <a:lstStyle/>
                    <a:p>
                      <a:pPr>
                        <a:lnSpc>
                          <a:spcPct val="80000"/>
                        </a:lnSpc>
                      </a:pPr>
                      <a:r>
                        <a:rPr lang="en-US" sz="1700" dirty="0" smtClean="0"/>
                        <a:t>Assigned </a:t>
                      </a:r>
                      <a:r>
                        <a:rPr lang="en-US" sz="1700" baseline="0" dirty="0" smtClean="0"/>
                        <a:t>wheat</a:t>
                      </a:r>
                      <a:endParaRPr lang="en-US" sz="1700" dirty="0"/>
                    </a:p>
                  </a:txBody>
                  <a:tcPr/>
                </a:tc>
                <a:tc>
                  <a:txBody>
                    <a:bodyPr/>
                    <a:lstStyle/>
                    <a:p>
                      <a:pPr>
                        <a:lnSpc>
                          <a:spcPct val="80000"/>
                        </a:lnSpc>
                      </a:pPr>
                      <a:r>
                        <a:rPr lang="en-US" sz="1700" dirty="0" smtClean="0"/>
                        <a:t>Assigned coffee</a:t>
                      </a:r>
                      <a:endParaRPr lang="en-US" sz="1700" dirty="0"/>
                    </a:p>
                  </a:txBody>
                  <a:tcPr/>
                </a:tc>
                <a:tc>
                  <a:txBody>
                    <a:bodyPr/>
                    <a:lstStyle/>
                    <a:p>
                      <a:pPr>
                        <a:lnSpc>
                          <a:spcPct val="80000"/>
                        </a:lnSpc>
                      </a:pPr>
                      <a:r>
                        <a:rPr lang="en-US" sz="1700" dirty="0" smtClean="0"/>
                        <a:t>Assigned </a:t>
                      </a:r>
                      <a:r>
                        <a:rPr lang="en-US" sz="1700" baseline="0" dirty="0" smtClean="0"/>
                        <a:t>interest</a:t>
                      </a:r>
                      <a:endParaRPr lang="en-US" sz="1700" dirty="0"/>
                    </a:p>
                  </a:txBody>
                  <a:tcPr/>
                </a:tc>
                <a:tc>
                  <a:txBody>
                    <a:bodyPr/>
                    <a:lstStyle/>
                    <a:p>
                      <a:pPr>
                        <a:lnSpc>
                          <a:spcPct val="80000"/>
                        </a:lnSpc>
                      </a:pPr>
                      <a:r>
                        <a:rPr lang="en-US" sz="1700" dirty="0" smtClean="0"/>
                        <a:t>Assigned trade</a:t>
                      </a:r>
                      <a:endParaRPr lang="en-US" sz="1700" dirty="0"/>
                    </a:p>
                  </a:txBody>
                  <a:tcPr/>
                </a:tc>
              </a:tr>
              <a:tr h="370840">
                <a:tc>
                  <a:txBody>
                    <a:bodyPr/>
                    <a:lstStyle/>
                    <a:p>
                      <a:pPr>
                        <a:lnSpc>
                          <a:spcPct val="80000"/>
                        </a:lnSpc>
                      </a:pPr>
                      <a:r>
                        <a:rPr lang="en-US" sz="1700" dirty="0" smtClean="0"/>
                        <a:t>True UK</a:t>
                      </a:r>
                      <a:endParaRPr lang="en-US" sz="1700" dirty="0"/>
                    </a:p>
                  </a:txBody>
                  <a:tcPr/>
                </a:tc>
                <a:tc>
                  <a:txBody>
                    <a:bodyPr/>
                    <a:lstStyle/>
                    <a:p>
                      <a:pPr>
                        <a:lnSpc>
                          <a:spcPct val="80000"/>
                        </a:lnSpc>
                      </a:pPr>
                      <a:r>
                        <a:rPr lang="en-US" sz="1700" dirty="0" smtClean="0"/>
                        <a:t>95</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poultry</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wheat</a:t>
                      </a:r>
                      <a:endParaRPr lang="en-US" sz="1700" dirty="0"/>
                    </a:p>
                  </a:txBody>
                  <a:tcPr/>
                </a:tc>
                <a:tc>
                  <a:txBody>
                    <a:bodyPr/>
                    <a:lstStyle/>
                    <a:p>
                      <a:pPr>
                        <a:lnSpc>
                          <a:spcPct val="80000"/>
                        </a:lnSpc>
                      </a:pPr>
                      <a:r>
                        <a:rPr lang="en-US" sz="1700" dirty="0" smtClean="0"/>
                        <a:t>10</a:t>
                      </a:r>
                      <a:endParaRPr lang="en-US" sz="1700" dirty="0"/>
                    </a:p>
                  </a:txBody>
                  <a:tcPr/>
                </a:tc>
                <a:tc>
                  <a:txBody>
                    <a:bodyPr/>
                    <a:lstStyle/>
                    <a:p>
                      <a:pPr>
                        <a:lnSpc>
                          <a:spcPct val="80000"/>
                        </a:lnSpc>
                      </a:pPr>
                      <a:r>
                        <a:rPr lang="en-US" sz="1700" dirty="0" smtClean="0"/>
                        <a:t>90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r>
              <a:tr h="370840">
                <a:tc>
                  <a:txBody>
                    <a:bodyPr/>
                    <a:lstStyle/>
                    <a:p>
                      <a:pPr>
                        <a:lnSpc>
                          <a:spcPct val="80000"/>
                        </a:lnSpc>
                      </a:pPr>
                      <a:r>
                        <a:rPr lang="en-US" sz="1700" dirty="0" smtClean="0"/>
                        <a:t>True coffee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34</a:t>
                      </a:r>
                      <a:endParaRPr lang="en-US" sz="1700" dirty="0"/>
                    </a:p>
                  </a:txBody>
                  <a:tcPr/>
                </a:tc>
                <a:tc>
                  <a:txBody>
                    <a:bodyPr/>
                    <a:lstStyle/>
                    <a:p>
                      <a:pPr>
                        <a:lnSpc>
                          <a:spcPct val="80000"/>
                        </a:lnSpc>
                      </a:pPr>
                      <a:r>
                        <a:rPr lang="en-US" sz="1700" dirty="0" smtClean="0"/>
                        <a:t>3</a:t>
                      </a:r>
                      <a:endParaRPr lang="en-US" sz="1700" dirty="0"/>
                    </a:p>
                  </a:txBody>
                  <a:tcPr/>
                </a:tc>
                <a:tc>
                  <a:txBody>
                    <a:bodyPr/>
                    <a:lstStyle/>
                    <a:p>
                      <a:pPr>
                        <a:lnSpc>
                          <a:spcPct val="80000"/>
                        </a:lnSpc>
                      </a:pPr>
                      <a:r>
                        <a:rPr lang="en-US" sz="1700" dirty="0" smtClean="0"/>
                        <a:t>7</a:t>
                      </a:r>
                      <a:endParaRPr lang="en-US" sz="1700" dirty="0"/>
                    </a:p>
                  </a:txBody>
                  <a:tcPr/>
                </a:tc>
              </a:tr>
              <a:tr h="370840">
                <a:tc>
                  <a:txBody>
                    <a:bodyPr/>
                    <a:lstStyle/>
                    <a:p>
                      <a:pPr>
                        <a:lnSpc>
                          <a:spcPct val="80000"/>
                        </a:lnSpc>
                      </a:pPr>
                      <a:r>
                        <a:rPr lang="en-US" sz="1700" dirty="0" smtClean="0"/>
                        <a:t>True interest</a:t>
                      </a:r>
                      <a:endParaRPr lang="en-US" sz="1700" dirty="0"/>
                    </a:p>
                  </a:txBody>
                  <a:tcPr/>
                </a:tc>
                <a:tc>
                  <a:txBody>
                    <a:bodyPr/>
                    <a:lstStyle/>
                    <a:p>
                      <a:pPr>
                        <a:lnSpc>
                          <a:spcPct val="80000"/>
                        </a:lnSpc>
                      </a:pPr>
                      <a:r>
                        <a:rPr lang="en-US" sz="1700" dirty="0" smtClean="0"/>
                        <a:t>-</a:t>
                      </a:r>
                      <a:endParaRPr lang="en-US" sz="1700" dirty="0"/>
                    </a:p>
                  </a:txBody>
                  <a:tcPr/>
                </a:tc>
                <a:tc>
                  <a:txBody>
                    <a:bodyPr/>
                    <a:lstStyle/>
                    <a:p>
                      <a:pPr>
                        <a:lnSpc>
                          <a:spcPct val="80000"/>
                        </a:lnSpc>
                      </a:pPr>
                      <a:r>
                        <a:rPr lang="en-US" sz="1700" dirty="0" smtClean="0"/>
                        <a:t>1</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13</a:t>
                      </a:r>
                      <a:endParaRPr lang="en-US" sz="1700" dirty="0"/>
                    </a:p>
                  </a:txBody>
                  <a:tcPr/>
                </a:tc>
                <a:tc>
                  <a:txBody>
                    <a:bodyPr/>
                    <a:lstStyle/>
                    <a:p>
                      <a:pPr>
                        <a:lnSpc>
                          <a:spcPct val="80000"/>
                        </a:lnSpc>
                      </a:pPr>
                      <a:r>
                        <a:rPr lang="en-US" sz="1700" dirty="0" smtClean="0"/>
                        <a:t>26</a:t>
                      </a:r>
                      <a:endParaRPr lang="en-US" sz="1700" dirty="0"/>
                    </a:p>
                  </a:txBody>
                  <a:tcPr/>
                </a:tc>
                <a:tc>
                  <a:txBody>
                    <a:bodyPr/>
                    <a:lstStyle/>
                    <a:p>
                      <a:pPr>
                        <a:lnSpc>
                          <a:spcPct val="80000"/>
                        </a:lnSpc>
                      </a:pPr>
                      <a:r>
                        <a:rPr lang="en-US" sz="1700" dirty="0" smtClean="0"/>
                        <a:t>5</a:t>
                      </a:r>
                      <a:endParaRPr lang="en-US" sz="1700" dirty="0"/>
                    </a:p>
                  </a:txBody>
                  <a:tcPr/>
                </a:tc>
              </a:tr>
              <a:tr h="370840">
                <a:tc>
                  <a:txBody>
                    <a:bodyPr/>
                    <a:lstStyle/>
                    <a:p>
                      <a:pPr>
                        <a:lnSpc>
                          <a:spcPct val="80000"/>
                        </a:lnSpc>
                      </a:pPr>
                      <a:r>
                        <a:rPr lang="en-US" sz="1700" dirty="0" smtClean="0"/>
                        <a:t>True trade</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0</a:t>
                      </a:r>
                      <a:endParaRPr lang="en-US" sz="1700" dirty="0"/>
                    </a:p>
                  </a:txBody>
                  <a:tcPr/>
                </a:tc>
                <a:tc>
                  <a:txBody>
                    <a:bodyPr/>
                    <a:lstStyle/>
                    <a:p>
                      <a:pPr>
                        <a:lnSpc>
                          <a:spcPct val="80000"/>
                        </a:lnSpc>
                      </a:pPr>
                      <a:r>
                        <a:rPr lang="en-US" sz="1700" dirty="0" smtClean="0"/>
                        <a:t>2</a:t>
                      </a:r>
                      <a:endParaRPr lang="en-US" sz="1700" dirty="0"/>
                    </a:p>
                  </a:txBody>
                  <a:tcPr/>
                </a:tc>
                <a:tc>
                  <a:txBody>
                    <a:bodyPr/>
                    <a:lstStyle/>
                    <a:p>
                      <a:pPr>
                        <a:lnSpc>
                          <a:spcPct val="80000"/>
                        </a:lnSpc>
                      </a:pPr>
                      <a:r>
                        <a:rPr lang="en-US" sz="1700" dirty="0" smtClean="0"/>
                        <a:t>14</a:t>
                      </a:r>
                      <a:endParaRPr lang="en-US" sz="1700" dirty="0"/>
                    </a:p>
                  </a:txBody>
                  <a:tcPr/>
                </a:tc>
                <a:tc>
                  <a:txBody>
                    <a:bodyPr/>
                    <a:lstStyle/>
                    <a:p>
                      <a:pPr>
                        <a:lnSpc>
                          <a:spcPct val="80000"/>
                        </a:lnSpc>
                      </a:pPr>
                      <a:r>
                        <a:rPr lang="en-US" sz="1700" dirty="0" smtClean="0"/>
                        <a:t>5</a:t>
                      </a:r>
                      <a:endParaRPr lang="en-US" sz="1700" dirty="0"/>
                    </a:p>
                  </a:txBody>
                  <a:tcPr/>
                </a:tc>
                <a:tc>
                  <a:txBody>
                    <a:bodyPr/>
                    <a:lstStyle/>
                    <a:p>
                      <a:pPr>
                        <a:lnSpc>
                          <a:spcPct val="80000"/>
                        </a:lnSpc>
                      </a:pPr>
                      <a:r>
                        <a:rPr lang="en-US" sz="1700" dirty="0" smtClean="0"/>
                        <a:t>10</a:t>
                      </a:r>
                      <a:endParaRPr lang="en-US" sz="1700" dirty="0"/>
                    </a:p>
                  </a:txBody>
                  <a:tcPr/>
                </a:tc>
              </a:tr>
            </a:tbl>
          </a:graphicData>
        </a:graphic>
      </p:graphicFrame>
    </p:spTree>
    <p:extLst>
      <p:ext uri="{BB962C8B-B14F-4D97-AF65-F5344CB8AC3E}">
        <p14:creationId xmlns:p14="http://schemas.microsoft.com/office/powerpoint/2010/main" val="1753909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7</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600" dirty="0">
                <a:latin typeface="Calibri" charset="0"/>
                <a:ea typeface="ＭＳ Ｐゴシック" charset="0"/>
                <a:cs typeface="ＭＳ Ｐゴシック" charset="0"/>
              </a:rPr>
              <a:t> </a:t>
            </a:r>
            <a:r>
              <a:rPr lang="en-US" sz="2600" dirty="0" smtClean="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Fraction </a:t>
            </a:r>
            <a:r>
              <a:rPr lang="en-US" sz="2800" dirty="0">
                <a:latin typeface="Calibri" charset="0"/>
                <a:ea typeface="ＭＳ Ｐゴシック" charset="0"/>
                <a:cs typeface="ＭＳ Ｐゴシック" charset="0"/>
              </a:rPr>
              <a:t>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smtClean="0">
                <a:latin typeface="Calibri" charset="0"/>
                <a:ea typeface="ＭＳ Ｐゴシック" charset="0"/>
                <a:cs typeface="ＭＳ Ｐゴシック" charset="0"/>
              </a:rPr>
              <a:t>: (1 - error rate) </a:t>
            </a:r>
            <a:endParaRPr lang="en-US" sz="2800" dirty="0" smtClean="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066" name="Equation" r:id="rId3" imgW="546100" imgH="762000" progId="Equation.3">
                  <p:embed/>
                </p:oleObj>
              </mc:Choice>
              <mc:Fallback>
                <p:oleObj name="Equation" r:id="rId3" imgW="546100" imgH="762000" progId="Equation.3">
                  <p:embed/>
                  <p:pic>
                    <p:nvPicPr>
                      <p:cNvPr id="0" name=""/>
                      <p:cNvPicPr>
                        <a:picLocks noChangeAspect="1" noChangeArrowheads="1"/>
                      </p:cNvPicPr>
                      <p:nvPr/>
                    </p:nvPicPr>
                    <p:blipFill>
                      <a:blip r:embed="rId4"/>
                      <a:srcRect/>
                      <a:stretch>
                        <a:fillRect/>
                      </a:stretch>
                    </p:blipFill>
                    <p:spPr bwMode="auto">
                      <a:xfrm>
                        <a:off x="7069139" y="3786079"/>
                        <a:ext cx="931861" cy="1300271"/>
                      </a:xfrm>
                      <a:prstGeom prst="rect">
                        <a:avLst/>
                      </a:prstGeom>
                      <a:noFill/>
                      <a:ln>
                        <a:noFill/>
                      </a:ln>
                      <a:effec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067" name="Equation" r:id="rId5" imgW="393700" imgH="596900" progId="Equation.3">
                  <p:embed/>
                </p:oleObj>
              </mc:Choice>
              <mc:Fallback>
                <p:oleObj name="Equation" r:id="rId5" imgW="393700" imgH="596900" progId="Equation.3">
                  <p:embed/>
                  <p:pic>
                    <p:nvPicPr>
                      <p:cNvPr id="0" name=""/>
                      <p:cNvPicPr>
                        <a:picLocks noChangeAspect="1" noChangeArrowheads="1"/>
                      </p:cNvPicPr>
                      <p:nvPr/>
                    </p:nvPicPr>
                    <p:blipFill>
                      <a:blip r:embed="rId6"/>
                      <a:srcRect/>
                      <a:stretch>
                        <a:fillRect/>
                      </a:stretch>
                    </p:blipFill>
                    <p:spPr bwMode="auto">
                      <a:xfrm>
                        <a:off x="7086600" y="2571750"/>
                        <a:ext cx="696912" cy="1056609"/>
                      </a:xfrm>
                      <a:prstGeom prst="rect">
                        <a:avLst/>
                      </a:prstGeom>
                      <a:noFill/>
                      <a:ln>
                        <a:noFill/>
                      </a:ln>
                      <a:effec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068" name="Equation" r:id="rId7" imgW="381000" imgH="596900" progId="Equation.3">
                  <p:embed/>
                </p:oleObj>
              </mc:Choice>
              <mc:Fallback>
                <p:oleObj name="Equation" r:id="rId7" imgW="381000" imgH="596900" progId="Equation.3">
                  <p:embed/>
                  <p:pic>
                    <p:nvPicPr>
                      <p:cNvPr id="0" name=""/>
                      <p:cNvPicPr>
                        <a:picLocks noChangeAspect="1" noChangeArrowheads="1"/>
                      </p:cNvPicPr>
                      <p:nvPr/>
                    </p:nvPicPr>
                    <p:blipFill>
                      <a:blip r:embed="rId8"/>
                      <a:srcRect/>
                      <a:stretch>
                        <a:fillRect/>
                      </a:stretch>
                    </p:blipFill>
                    <p:spPr bwMode="auto">
                      <a:xfrm>
                        <a:off x="7086600" y="1200150"/>
                        <a:ext cx="696912" cy="1091829"/>
                      </a:xfrm>
                      <a:prstGeom prst="rect">
                        <a:avLst/>
                      </a:prstGeom>
                      <a:noFill/>
                      <a:ln>
                        <a:noFill/>
                      </a:ln>
                      <a:effec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8</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smtClean="0">
                <a:latin typeface="Calibri" charset="0"/>
                <a:ea typeface="ＭＳ Ｐゴシック" charset="0"/>
                <a:cs typeface="ＭＳ Ｐゴシック" charset="0"/>
              </a:rPr>
              <a:t>If </a:t>
            </a:r>
            <a:r>
              <a:rPr lang="en-US" sz="2800" dirty="0">
                <a:latin typeface="Calibri" charset="0"/>
                <a:ea typeface="ＭＳ Ｐゴシック" charset="0"/>
                <a:cs typeface="ＭＳ Ｐゴシック" charset="0"/>
              </a:rPr>
              <a:t>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9</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4"/>
        </p:xfrm>
        <a:graphic>
          <a:graphicData uri="http://schemas.openxmlformats.org/drawingml/2006/table">
            <a:tbl>
              <a:tblPr/>
              <a:tblGrid>
                <a:gridCol w="1219200"/>
                <a:gridCol w="762000"/>
                <a:gridCol w="762000"/>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4"/>
        </p:xfrm>
        <a:graphic>
          <a:graphicData uri="http://schemas.openxmlformats.org/drawingml/2006/table">
            <a:tbl>
              <a:tblPr/>
              <a:tblGrid>
                <a:gridCol w="1293091"/>
                <a:gridCol w="727364"/>
                <a:gridCol w="646545"/>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smtClean="0">
                          <a:ln>
                            <a:noFill/>
                          </a:ln>
                          <a:solidFill>
                            <a:schemeClr val="tx1"/>
                          </a:solidFill>
                          <a:effectLst/>
                          <a:latin typeface="Calibri"/>
                          <a:cs typeface="Calibri"/>
                        </a:rPr>
                        <a:t>Truth: </a:t>
                      </a:r>
                      <a:r>
                        <a:rPr kumimoji="0" lang="en-US" sz="1400" b="0" i="0" u="none" strike="noStrike" cap="none" normalizeH="0" baseline="0" dirty="0">
                          <a:ln>
                            <a:noFill/>
                          </a:ln>
                          <a:solidFill>
                            <a:schemeClr val="tx1"/>
                          </a:solidFill>
                          <a:effectLst/>
                          <a:latin typeface="Calibri"/>
                          <a:cs typeface="Calibri"/>
                        </a:rPr>
                        <a:t>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4"/>
        </p:xfrm>
        <a:graphic>
          <a:graphicData uri="http://schemas.openxmlformats.org/drawingml/2006/table">
            <a:tbl>
              <a:tblPr/>
              <a:tblGrid>
                <a:gridCol w="1219199"/>
                <a:gridCol w="720435"/>
                <a:gridCol w="727364"/>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10859</TotalTime>
  <Words>917</Words>
  <Application>Microsoft Office PowerPoint</Application>
  <PresentationFormat>On-screen Show (16:9)</PresentationFormat>
  <Paragraphs>192</Paragraphs>
  <Slides>11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NLP-jurafsky</vt:lpstr>
      <vt:lpstr>Equation</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Robin</cp:lastModifiedBy>
  <cp:revision>210</cp:revision>
  <cp:lastPrinted>2009-04-20T16:46:08Z</cp:lastPrinted>
  <dcterms:created xsi:type="dcterms:W3CDTF">2010-04-19T15:31:24Z</dcterms:created>
  <dcterms:modified xsi:type="dcterms:W3CDTF">2012-03-21T18:30:21Z</dcterms:modified>
</cp:coreProperties>
</file>